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handoutMasterIdLst>
    <p:handoutMasterId r:id="rId28"/>
  </p:handoutMasterIdLst>
  <p:sldIdLst>
    <p:sldId id="256" r:id="rId2"/>
    <p:sldId id="280" r:id="rId3"/>
    <p:sldId id="290" r:id="rId4"/>
    <p:sldId id="258" r:id="rId5"/>
    <p:sldId id="259" r:id="rId6"/>
    <p:sldId id="260" r:id="rId7"/>
    <p:sldId id="289" r:id="rId8"/>
    <p:sldId id="278" r:id="rId9"/>
    <p:sldId id="291" r:id="rId10"/>
    <p:sldId id="281" r:id="rId11"/>
    <p:sldId id="292" r:id="rId12"/>
    <p:sldId id="294" r:id="rId13"/>
    <p:sldId id="307" r:id="rId14"/>
    <p:sldId id="295" r:id="rId15"/>
    <p:sldId id="296" r:id="rId16"/>
    <p:sldId id="297" r:id="rId17"/>
    <p:sldId id="257" r:id="rId18"/>
    <p:sldId id="298" r:id="rId19"/>
    <p:sldId id="306" r:id="rId20"/>
    <p:sldId id="304" r:id="rId21"/>
    <p:sldId id="271" r:id="rId22"/>
    <p:sldId id="305" r:id="rId23"/>
    <p:sldId id="262" r:id="rId24"/>
    <p:sldId id="269" r:id="rId25"/>
    <p:sldId id="308" r:id="rId26"/>
  </p:sldIdLst>
  <p:sldSz cx="9144000" cy="6858000" type="screen4x3"/>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F7F7F7"/>
    <a:srgbClr val="80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9" autoAdjust="0"/>
    <p:restoredTop sz="88571" autoAdjust="0"/>
  </p:normalViewPr>
  <p:slideViewPr>
    <p:cSldViewPr>
      <p:cViewPr>
        <p:scale>
          <a:sx n="110" d="100"/>
          <a:sy n="110" d="100"/>
        </p:scale>
        <p:origin x="-2028" y="330"/>
      </p:cViewPr>
      <p:guideLst>
        <p:guide orient="horz" pos="2160"/>
        <p:guide pos="2880"/>
      </p:guideLst>
    </p:cSldViewPr>
  </p:slideViewPr>
  <p:notesTextViewPr>
    <p:cViewPr>
      <p:scale>
        <a:sx n="1" d="1"/>
        <a:sy n="1" d="1"/>
      </p:scale>
      <p:origin x="0" y="0"/>
    </p:cViewPr>
  </p:notesTextViewPr>
  <p:sorterViewPr>
    <p:cViewPr>
      <p:scale>
        <a:sx n="100" d="100"/>
        <a:sy n="100" d="100"/>
      </p:scale>
      <p:origin x="0" y="3168"/>
    </p:cViewPr>
  </p:sorterViewPr>
  <p:notesViewPr>
    <p:cSldViewPr>
      <p:cViewPr>
        <p:scale>
          <a:sx n="92" d="100"/>
          <a:sy n="92" d="100"/>
        </p:scale>
        <p:origin x="-1986" y="1080"/>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habilitada_para_macros_de_Microsoft_Excel1.xlsm"/></Relationships>
</file>

<file path=ppt/charts/_rels/char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hemeOverride" Target="../theme/themeOverride5.xml"/><Relationship Id="rId5" Type="http://schemas.openxmlformats.org/officeDocument/2006/relationships/chartUserShapes" Target="../drawings/drawing2.xml"/><Relationship Id="rId4" Type="http://schemas.openxmlformats.org/officeDocument/2006/relationships/oleObject" Target="file:///D:\Users\jeff\Documents\NEW%20CO\Gr&#225;ficas%20p&#233;rdidas,%20costos,%20patrimonio%20v2.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9.xlsx"/></Relationships>
</file>

<file path=ppt/charts/_rels/chart12.xml.rels><?xml version="1.0" encoding="UTF-8" standalone="yes"?>
<Relationships xmlns="http://schemas.openxmlformats.org/package/2006/relationships"><Relationship Id="rId2" Type="http://schemas.openxmlformats.org/officeDocument/2006/relationships/oleObject" Target="file:///C:\Users\JEFF\AppData\Local\Microsoft\Windows\Temporary%20Internet%20Files\Content.Outlook\K28878YR\Tabla%20Capacidad%20Generaci&#243;n%20y%20Empleos%20Renovables_10jul13v2.xlsx" TargetMode="External"/><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Users\jeff\Documents\NEW%20CO\Gr&#225;ficas%20p&#233;rdidas,%20costos,%20patrimonio.xlsx"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oleObject" Target="file:///D:\Users\JGARCES\Desktop\20130719%20Importaci&#243;n%20y%20producci&#243;n%20de%20gasolinas%20CMP\20130722%20Ventas,%20Importaci&#243;n%20y%20Consumo%20de%20Gasolinas%20V000.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D:\Users\aenriquez\Documents\Nueva%20carpeta%20I\AEZ\Gr&#225;fica%20GGA%20Petroqu&#237;mica\Gr&#225;fica%20producci&#243;n%20y%20demanda%20de%20petroqu&#237;micos%2020130228.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gigarcia\AppData\Local\Microsoft\Windows\Temporary%20Internet%20Files\Content.Outlook\MB3F9GYL\Balanza%20comercial%20petrolera%20con%20y%20sin%20petroqu&#237;mico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Gr&#225;fico%20en%20Microsoft%20PowerPoint"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Hoja1!$A$2</c:f>
              <c:strCache>
                <c:ptCount val="1"/>
                <c:pt idx="0">
                  <c:v>Producción nacional - PEP</c:v>
                </c:pt>
              </c:strCache>
            </c:strRef>
          </c:tx>
          <c:spPr>
            <a:ln w="38085">
              <a:solidFill>
                <a:srgbClr val="798844"/>
              </a:solidFill>
              <a:prstDash val="solid"/>
            </a:ln>
          </c:spPr>
          <c:marker>
            <c:symbol val="diamond"/>
            <c:size val="6"/>
            <c:spPr>
              <a:solidFill>
                <a:srgbClr val="3A4228"/>
              </a:solidFill>
              <a:ln>
                <a:solidFill>
                  <a:srgbClr val="798844"/>
                </a:solidFill>
                <a:prstDash val="solid"/>
              </a:ln>
            </c:spPr>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layout/>
              <c:tx>
                <c:rich>
                  <a:bodyPr/>
                  <a:lstStyle/>
                  <a:p>
                    <a:r>
                      <a:rPr lang="en-US" b="1" smtClean="0">
                        <a:solidFill>
                          <a:schemeClr val="accent3">
                            <a:lumMod val="50000"/>
                          </a:schemeClr>
                        </a:solidFill>
                        <a:latin typeface="Arial" pitchFamily="34" charset="0"/>
                        <a:cs typeface="Arial" pitchFamily="34" charset="0"/>
                      </a:rPr>
                      <a:t>4,971</a:t>
                    </a:r>
                    <a:endParaRPr lang="en-US"/>
                  </a:p>
                </c:rich>
              </c:tx>
              <c:dLblPos val="b"/>
              <c:showLegendKey val="0"/>
              <c:showVal val="1"/>
              <c:showCatName val="0"/>
              <c:showSerName val="0"/>
              <c:showPercent val="0"/>
              <c:showBubbleSize val="0"/>
            </c:dLbl>
            <c:dLbl>
              <c:idx val="12"/>
              <c:delete val="1"/>
            </c:dLbl>
            <c:dLbl>
              <c:idx val="13"/>
              <c:delete val="1"/>
            </c:dLbl>
            <c:dLbl>
              <c:idx val="14"/>
              <c:delete val="1"/>
            </c:dLbl>
            <c:dLbl>
              <c:idx val="15"/>
              <c:delete val="1"/>
            </c:dLbl>
            <c:dLbl>
              <c:idx val="16"/>
              <c:layout/>
              <c:tx>
                <c:rich>
                  <a:bodyPr/>
                  <a:lstStyle/>
                  <a:p>
                    <a:r>
                      <a:rPr lang="en-US" b="1" smtClean="0">
                        <a:solidFill>
                          <a:schemeClr val="accent3">
                            <a:lumMod val="50000"/>
                          </a:schemeClr>
                        </a:solidFill>
                        <a:latin typeface="Arial" pitchFamily="34" charset="0"/>
                        <a:cs typeface="Arial" pitchFamily="34" charset="0"/>
                      </a:rPr>
                      <a:t>4,503</a:t>
                    </a:r>
                    <a:endParaRPr lang="en-US"/>
                  </a:p>
                </c:rich>
              </c:tx>
              <c:dLblPos val="b"/>
              <c:showLegendKey val="0"/>
              <c:showVal val="1"/>
              <c:showCatName val="0"/>
              <c:showSerName val="0"/>
              <c:showPercent val="0"/>
              <c:showBubbleSize val="0"/>
            </c:dLbl>
            <c:spPr>
              <a:noFill/>
              <a:ln w="25390">
                <a:noFill/>
              </a:ln>
            </c:spPr>
            <c:txPr>
              <a:bodyPr/>
              <a:lstStyle/>
              <a:p>
                <a:pPr>
                  <a:defRPr b="1">
                    <a:solidFill>
                      <a:schemeClr val="accent3">
                        <a:lumMod val="50000"/>
                      </a:schemeClr>
                    </a:solidFill>
                    <a:latin typeface="Arial" pitchFamily="34" charset="0"/>
                    <a:cs typeface="Arial" pitchFamily="34" charset="0"/>
                  </a:defRPr>
                </a:pPr>
                <a:endParaRPr lang="es-MX"/>
              </a:p>
            </c:txPr>
            <c:dLblPos val="b"/>
            <c:showLegendKey val="0"/>
            <c:showVal val="1"/>
            <c:showCatName val="0"/>
            <c:showSerName val="0"/>
            <c:showPercent val="0"/>
            <c:showBubbleSize val="0"/>
            <c:showLeaderLines val="0"/>
          </c:dLbls>
          <c:cat>
            <c:strRef>
              <c:f>Hoja1!$B$1:$R$1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Hoja1!$B$2:$R$2</c:f>
              <c:numCache>
                <c:formatCode>#,##0</c:formatCode>
                <c:ptCount val="17"/>
                <c:pt idx="0">
                  <c:v>3251</c:v>
                </c:pt>
                <c:pt idx="1">
                  <c:v>3529</c:v>
                </c:pt>
                <c:pt idx="2">
                  <c:v>3587</c:v>
                </c:pt>
                <c:pt idx="3">
                  <c:v>3653</c:v>
                </c:pt>
                <c:pt idx="4">
                  <c:v>3629</c:v>
                </c:pt>
                <c:pt idx="5">
                  <c:v>3717</c:v>
                </c:pt>
                <c:pt idx="6">
                  <c:v>3897</c:v>
                </c:pt>
                <c:pt idx="7">
                  <c:v>4071</c:v>
                </c:pt>
                <c:pt idx="8">
                  <c:v>4243</c:v>
                </c:pt>
                <c:pt idx="9">
                  <c:v>4685</c:v>
                </c:pt>
                <c:pt idx="10">
                  <c:v>4967</c:v>
                </c:pt>
                <c:pt idx="11">
                  <c:v>4920</c:v>
                </c:pt>
                <c:pt idx="12">
                  <c:v>4971</c:v>
                </c:pt>
                <c:pt idx="13">
                  <c:v>5004</c:v>
                </c:pt>
                <c:pt idx="14">
                  <c:v>4813</c:v>
                </c:pt>
                <c:pt idx="15">
                  <c:v>4603</c:v>
                </c:pt>
                <c:pt idx="16">
                  <c:v>4567</c:v>
                </c:pt>
              </c:numCache>
            </c:numRef>
          </c:val>
          <c:smooth val="0"/>
        </c:ser>
        <c:ser>
          <c:idx val="1"/>
          <c:order val="1"/>
          <c:tx>
            <c:strRef>
              <c:f>Hoja1!$A$3</c:f>
              <c:strCache>
                <c:ptCount val="1"/>
                <c:pt idx="0">
                  <c:v>Importación</c:v>
                </c:pt>
              </c:strCache>
            </c:strRef>
          </c:tx>
          <c:spPr>
            <a:ln w="38085">
              <a:solidFill>
                <a:schemeClr val="accent6">
                  <a:lumMod val="75000"/>
                </a:schemeClr>
              </a:solidFill>
              <a:prstDash val="solid"/>
            </a:ln>
          </c:spPr>
          <c:marker>
            <c:symbol val="square"/>
            <c:size val="6"/>
            <c:spPr>
              <a:solidFill>
                <a:schemeClr val="accent6">
                  <a:lumMod val="75000"/>
                </a:schemeClr>
              </a:solidFill>
              <a:ln>
                <a:solidFill>
                  <a:schemeClr val="accent6">
                    <a:lumMod val="75000"/>
                  </a:schemeClr>
                </a:solidFill>
                <a:prstDash val="solid"/>
              </a:ln>
            </c:spPr>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layout/>
              <c:tx>
                <c:rich>
                  <a:bodyPr/>
                  <a:lstStyle/>
                  <a:p>
                    <a:r>
                      <a:rPr lang="en-US" b="1" smtClean="0">
                        <a:solidFill>
                          <a:schemeClr val="accent6">
                            <a:lumMod val="75000"/>
                          </a:schemeClr>
                        </a:solidFill>
                        <a:latin typeface="Arial" pitchFamily="34" charset="0"/>
                        <a:cs typeface="Arial" pitchFamily="34" charset="0"/>
                      </a:rPr>
                      <a:t>1,258</a:t>
                    </a:r>
                    <a:endParaRPr lang="en-US"/>
                  </a:p>
                </c:rich>
              </c:tx>
              <c:dLblPos val="t"/>
              <c:showLegendKey val="0"/>
              <c:showVal val="1"/>
              <c:showCatName val="0"/>
              <c:showSerName val="0"/>
              <c:showPercent val="0"/>
              <c:showBubbleSize val="0"/>
            </c:dLbl>
            <c:dLbl>
              <c:idx val="12"/>
              <c:delete val="1"/>
            </c:dLbl>
            <c:dLbl>
              <c:idx val="13"/>
              <c:delete val="1"/>
            </c:dLbl>
            <c:dLbl>
              <c:idx val="14"/>
              <c:delete val="1"/>
            </c:dLbl>
            <c:dLbl>
              <c:idx val="15"/>
              <c:delete val="1"/>
            </c:dLbl>
            <c:dLbl>
              <c:idx val="16"/>
              <c:layout>
                <c:manualLayout>
                  <c:x val="-2.3905797906512701E-2"/>
                  <c:y val="3.9251012942055803E-2"/>
                </c:manualLayout>
              </c:layout>
              <c:tx>
                <c:rich>
                  <a:bodyPr/>
                  <a:lstStyle/>
                  <a:p>
                    <a:r>
                      <a:rPr lang="en-US" b="1" smtClean="0">
                        <a:solidFill>
                          <a:schemeClr val="accent6">
                            <a:lumMod val="75000"/>
                          </a:schemeClr>
                        </a:solidFill>
                        <a:latin typeface="Arial" pitchFamily="34" charset="0"/>
                        <a:cs typeface="Arial" pitchFamily="34" charset="0"/>
                      </a:rPr>
                      <a:t>2,336</a:t>
                    </a:r>
                    <a:endParaRPr lang="en-US" dirty="0"/>
                  </a:p>
                </c:rich>
              </c:tx>
              <c:dLblPos val="r"/>
              <c:showLegendKey val="0"/>
              <c:showVal val="1"/>
              <c:showCatName val="0"/>
              <c:showSerName val="0"/>
              <c:showPercent val="0"/>
              <c:showBubbleSize val="0"/>
            </c:dLbl>
            <c:spPr>
              <a:noFill/>
              <a:ln w="25390">
                <a:noFill/>
              </a:ln>
            </c:spPr>
            <c:txPr>
              <a:bodyPr/>
              <a:lstStyle/>
              <a:p>
                <a:pPr>
                  <a:defRPr b="1">
                    <a:solidFill>
                      <a:schemeClr val="accent6">
                        <a:lumMod val="75000"/>
                      </a:schemeClr>
                    </a:solidFill>
                    <a:latin typeface="Arial" pitchFamily="34" charset="0"/>
                    <a:cs typeface="Arial" pitchFamily="34" charset="0"/>
                  </a:defRPr>
                </a:pPr>
                <a:endParaRPr lang="es-MX"/>
              </a:p>
            </c:txPr>
            <c:dLblPos val="t"/>
            <c:showLegendKey val="0"/>
            <c:showVal val="1"/>
            <c:showCatName val="0"/>
            <c:showSerName val="0"/>
            <c:showPercent val="0"/>
            <c:showBubbleSize val="0"/>
            <c:showLeaderLines val="0"/>
          </c:dLbls>
          <c:cat>
            <c:strRef>
              <c:f>Hoja1!$B$1:$R$1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Hoja1!$B$3:$R$3</c:f>
              <c:numCache>
                <c:formatCode>General</c:formatCode>
                <c:ptCount val="17"/>
                <c:pt idx="0">
                  <c:v>109</c:v>
                </c:pt>
                <c:pt idx="1">
                  <c:v>151</c:v>
                </c:pt>
                <c:pt idx="2">
                  <c:v>168</c:v>
                </c:pt>
                <c:pt idx="3">
                  <c:v>281</c:v>
                </c:pt>
                <c:pt idx="4">
                  <c:v>380</c:v>
                </c:pt>
                <c:pt idx="5">
                  <c:v>729</c:v>
                </c:pt>
                <c:pt idx="6">
                  <c:v>996</c:v>
                </c:pt>
                <c:pt idx="7" formatCode="#,##0">
                  <c:v>1124</c:v>
                </c:pt>
                <c:pt idx="8">
                  <c:v>905</c:v>
                </c:pt>
                <c:pt idx="9" formatCode="#,##0">
                  <c:v>1018</c:v>
                </c:pt>
                <c:pt idx="10" formatCode="#,##0">
                  <c:v>1104</c:v>
                </c:pt>
                <c:pt idx="11" formatCode="#,##0">
                  <c:v>1336</c:v>
                </c:pt>
                <c:pt idx="12" formatCode="#,##0">
                  <c:v>1258</c:v>
                </c:pt>
                <c:pt idx="13" formatCode="#,##0">
                  <c:v>1459</c:v>
                </c:pt>
                <c:pt idx="14" formatCode="#,##0">
                  <c:v>1749</c:v>
                </c:pt>
                <c:pt idx="15" formatCode="#,##0">
                  <c:v>2130</c:v>
                </c:pt>
                <c:pt idx="16" formatCode="#,##0">
                  <c:v>2291</c:v>
                </c:pt>
              </c:numCache>
            </c:numRef>
          </c:val>
          <c:smooth val="0"/>
        </c:ser>
        <c:ser>
          <c:idx val="2"/>
          <c:order val="2"/>
          <c:tx>
            <c:strRef>
              <c:f>Hoja1!$A$4</c:f>
              <c:strCache>
                <c:ptCount val="1"/>
                <c:pt idx="0">
                  <c:v>Demanda total - PEP</c:v>
                </c:pt>
              </c:strCache>
            </c:strRef>
          </c:tx>
          <c:spPr>
            <a:ln w="38085">
              <a:solidFill>
                <a:srgbClr val="900000"/>
              </a:solidFill>
              <a:prstDash val="solid"/>
            </a:ln>
          </c:spPr>
          <c:marker>
            <c:symbol val="triangle"/>
            <c:size val="6"/>
            <c:spPr>
              <a:solidFill>
                <a:srgbClr val="800000"/>
              </a:solidFill>
              <a:ln w="12695">
                <a:solidFill>
                  <a:srgbClr val="800000"/>
                </a:solidFill>
              </a:ln>
            </c:spPr>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layout/>
              <c:tx>
                <c:rich>
                  <a:bodyPr/>
                  <a:lstStyle/>
                  <a:p>
                    <a:r>
                      <a:rPr lang="en-US" b="1" smtClean="0">
                        <a:solidFill>
                          <a:srgbClr val="800000"/>
                        </a:solidFill>
                        <a:latin typeface="Arial" pitchFamily="34" charset="0"/>
                        <a:cs typeface="Arial" pitchFamily="34" charset="0"/>
                      </a:rPr>
                      <a:t>6,229</a:t>
                    </a:r>
                    <a:endParaRPr lang="en-US"/>
                  </a:p>
                </c:rich>
              </c:tx>
              <c:dLblPos val="t"/>
              <c:showLegendKey val="0"/>
              <c:showVal val="1"/>
              <c:showCatName val="0"/>
              <c:showSerName val="0"/>
              <c:showPercent val="0"/>
              <c:showBubbleSize val="0"/>
            </c:dLbl>
            <c:dLbl>
              <c:idx val="12"/>
              <c:delete val="1"/>
            </c:dLbl>
            <c:dLbl>
              <c:idx val="13"/>
              <c:delete val="1"/>
            </c:dLbl>
            <c:dLbl>
              <c:idx val="14"/>
              <c:delete val="1"/>
            </c:dLbl>
            <c:dLbl>
              <c:idx val="15"/>
              <c:delete val="1"/>
            </c:dLbl>
            <c:dLbl>
              <c:idx val="16"/>
              <c:layout/>
              <c:tx>
                <c:rich>
                  <a:bodyPr/>
                  <a:lstStyle/>
                  <a:p>
                    <a:r>
                      <a:rPr lang="en-US" b="1" smtClean="0">
                        <a:solidFill>
                          <a:srgbClr val="800000"/>
                        </a:solidFill>
                        <a:latin typeface="Arial" pitchFamily="34" charset="0"/>
                        <a:cs typeface="Arial" pitchFamily="34" charset="0"/>
                      </a:rPr>
                      <a:t>6,839</a:t>
                    </a:r>
                    <a:endParaRPr lang="en-US"/>
                  </a:p>
                </c:rich>
              </c:tx>
              <c:dLblPos val="t"/>
              <c:showLegendKey val="0"/>
              <c:showVal val="1"/>
              <c:showCatName val="0"/>
              <c:showSerName val="0"/>
              <c:showPercent val="0"/>
              <c:showBubbleSize val="0"/>
            </c:dLbl>
            <c:spPr>
              <a:noFill/>
              <a:ln w="25390">
                <a:noFill/>
              </a:ln>
            </c:spPr>
            <c:txPr>
              <a:bodyPr/>
              <a:lstStyle/>
              <a:p>
                <a:pPr>
                  <a:defRPr b="1">
                    <a:solidFill>
                      <a:srgbClr val="800000"/>
                    </a:solidFill>
                    <a:latin typeface="Arial" pitchFamily="34" charset="0"/>
                    <a:cs typeface="Arial" pitchFamily="34" charset="0"/>
                  </a:defRPr>
                </a:pPr>
                <a:endParaRPr lang="es-MX"/>
              </a:p>
            </c:txPr>
            <c:dLblPos val="t"/>
            <c:showLegendKey val="0"/>
            <c:showVal val="1"/>
            <c:showCatName val="0"/>
            <c:showSerName val="0"/>
            <c:showPercent val="0"/>
            <c:showBubbleSize val="0"/>
            <c:showLeaderLines val="0"/>
          </c:dLbls>
          <c:cat>
            <c:strRef>
              <c:f>Hoja1!$B$1:$R$1</c:f>
              <c:strCach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strCache>
            </c:strRef>
          </c:cat>
          <c:val>
            <c:numRef>
              <c:f>Hoja1!$B$4:$R$4</c:f>
              <c:numCache>
                <c:formatCode>#,##0</c:formatCode>
                <c:ptCount val="17"/>
                <c:pt idx="0">
                  <c:v>3360</c:v>
                </c:pt>
                <c:pt idx="1">
                  <c:v>3680</c:v>
                </c:pt>
                <c:pt idx="2">
                  <c:v>3755</c:v>
                </c:pt>
                <c:pt idx="3">
                  <c:v>3935</c:v>
                </c:pt>
                <c:pt idx="4">
                  <c:v>4009</c:v>
                </c:pt>
                <c:pt idx="5">
                  <c:v>4446</c:v>
                </c:pt>
                <c:pt idx="6">
                  <c:v>4893</c:v>
                </c:pt>
                <c:pt idx="7">
                  <c:v>5194</c:v>
                </c:pt>
                <c:pt idx="8">
                  <c:v>5149</c:v>
                </c:pt>
                <c:pt idx="9">
                  <c:v>5704</c:v>
                </c:pt>
                <c:pt idx="10">
                  <c:v>6071</c:v>
                </c:pt>
                <c:pt idx="11">
                  <c:v>6256</c:v>
                </c:pt>
                <c:pt idx="12">
                  <c:v>6229</c:v>
                </c:pt>
                <c:pt idx="13">
                  <c:v>6463</c:v>
                </c:pt>
                <c:pt idx="14">
                  <c:v>6562</c:v>
                </c:pt>
                <c:pt idx="15">
                  <c:v>6733</c:v>
                </c:pt>
                <c:pt idx="16">
                  <c:v>6858</c:v>
                </c:pt>
              </c:numCache>
            </c:numRef>
          </c:val>
          <c:smooth val="0"/>
        </c:ser>
        <c:dLbls>
          <c:showLegendKey val="0"/>
          <c:showVal val="0"/>
          <c:showCatName val="0"/>
          <c:showSerName val="0"/>
          <c:showPercent val="0"/>
          <c:showBubbleSize val="0"/>
        </c:dLbls>
        <c:marker val="1"/>
        <c:smooth val="0"/>
        <c:axId val="20784640"/>
        <c:axId val="20785792"/>
      </c:lineChart>
      <c:catAx>
        <c:axId val="20784640"/>
        <c:scaling>
          <c:orientation val="minMax"/>
        </c:scaling>
        <c:delete val="0"/>
        <c:axPos val="b"/>
        <c:numFmt formatCode="General" sourceLinked="1"/>
        <c:majorTickMark val="out"/>
        <c:minorTickMark val="none"/>
        <c:tickLblPos val="nextTo"/>
        <c:spPr>
          <a:ln w="3174">
            <a:solidFill>
              <a:srgbClr val="684D04"/>
            </a:solidFill>
            <a:prstDash val="solid"/>
          </a:ln>
        </c:spPr>
        <c:txPr>
          <a:bodyPr rot="-5400000" vert="horz"/>
          <a:lstStyle/>
          <a:p>
            <a:pPr>
              <a:defRPr b="1">
                <a:latin typeface="Arial" pitchFamily="34" charset="0"/>
                <a:cs typeface="Arial" pitchFamily="34" charset="0"/>
              </a:defRPr>
            </a:pPr>
            <a:endParaRPr lang="es-MX"/>
          </a:p>
        </c:txPr>
        <c:crossAx val="20785792"/>
        <c:crosses val="autoZero"/>
        <c:auto val="1"/>
        <c:lblAlgn val="ctr"/>
        <c:lblOffset val="100"/>
        <c:noMultiLvlLbl val="0"/>
      </c:catAx>
      <c:valAx>
        <c:axId val="20785792"/>
        <c:scaling>
          <c:orientation val="minMax"/>
        </c:scaling>
        <c:delete val="0"/>
        <c:axPos val="l"/>
        <c:numFmt formatCode="#,##0" sourceLinked="1"/>
        <c:majorTickMark val="out"/>
        <c:minorTickMark val="none"/>
        <c:tickLblPos val="nextTo"/>
        <c:spPr>
          <a:ln w="3174">
            <a:solidFill>
              <a:srgbClr val="684D04"/>
            </a:solidFill>
            <a:prstDash val="solid"/>
          </a:ln>
        </c:spPr>
        <c:txPr>
          <a:bodyPr rot="0" vert="horz"/>
          <a:lstStyle/>
          <a:p>
            <a:pPr>
              <a:defRPr b="1">
                <a:latin typeface="Arial" pitchFamily="34" charset="0"/>
                <a:cs typeface="Arial" pitchFamily="34" charset="0"/>
              </a:defRPr>
            </a:pPr>
            <a:endParaRPr lang="es-MX"/>
          </a:p>
        </c:txPr>
        <c:crossAx val="20784640"/>
        <c:crosses val="autoZero"/>
        <c:crossBetween val="between"/>
      </c:valAx>
      <c:spPr>
        <a:noFill/>
        <a:ln w="25390">
          <a:noFill/>
        </a:ln>
      </c:spPr>
    </c:plotArea>
    <c:plotVisOnly val="1"/>
    <c:dispBlanksAs val="gap"/>
    <c:showDLblsOverMax val="0"/>
  </c:chart>
  <c:spPr>
    <a:noFill/>
    <a:ln>
      <a:noFill/>
    </a:ln>
  </c:spPr>
  <c:txPr>
    <a:bodyPr/>
    <a:lstStyle/>
    <a:p>
      <a:pPr>
        <a:defRPr sz="1100" b="0" i="0" u="none" strike="noStrike" baseline="0">
          <a:solidFill>
            <a:srgbClr val="000000"/>
          </a:solidFill>
          <a:latin typeface="Soberana Sans" pitchFamily="50" charset="0"/>
          <a:ea typeface="Calibri"/>
          <a:cs typeface="Calibri"/>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cap="small" baseline="0">
                <a:latin typeface="Times New Roman" pitchFamily="18" charset="0"/>
                <a:cs typeface="Times New Roman" pitchFamily="18" charset="0"/>
              </a:defRPr>
            </a:pPr>
            <a:r>
              <a:rPr lang="es-MX" sz="1400" b="1" cap="small" baseline="0" dirty="0">
                <a:latin typeface="Arial" pitchFamily="34" charset="0"/>
                <a:cs typeface="Arial" pitchFamily="34" charset="0"/>
              </a:rPr>
              <a:t>Tarifas Promedio, Primer Trimestre 2013   (centavos/ </a:t>
            </a:r>
            <a:r>
              <a:rPr lang="es-MX" sz="1400" b="1" cap="small" baseline="0" dirty="0" err="1">
                <a:latin typeface="Arial" pitchFamily="34" charset="0"/>
                <a:cs typeface="Arial" pitchFamily="34" charset="0"/>
              </a:rPr>
              <a:t>kWh</a:t>
            </a:r>
            <a:r>
              <a:rPr lang="es-MX" sz="1400" b="1" cap="small" baseline="0" dirty="0">
                <a:latin typeface="Arial" pitchFamily="34" charset="0"/>
                <a:cs typeface="Arial" pitchFamily="34" charset="0"/>
              </a:rPr>
              <a:t>)</a:t>
            </a:r>
          </a:p>
        </c:rich>
      </c:tx>
      <c:layout>
        <c:manualLayout>
          <c:xMode val="edge"/>
          <c:yMode val="edge"/>
          <c:x val="6.5950998184264004E-2"/>
          <c:y val="1.51024886123764E-4"/>
        </c:manualLayout>
      </c:layout>
      <c:overlay val="1"/>
      <c:spPr>
        <a:solidFill>
          <a:sysClr val="window" lastClr="FFFFFF"/>
        </a:solidFill>
      </c:spPr>
    </c:title>
    <c:autoTitleDeleted val="0"/>
    <c:plotArea>
      <c:layout>
        <c:manualLayout>
          <c:layoutTarget val="inner"/>
          <c:xMode val="edge"/>
          <c:yMode val="edge"/>
          <c:x val="6.6189807586462507E-2"/>
          <c:y val="0.16297973989206399"/>
          <c:w val="0.88859020297213198"/>
          <c:h val="0.71496092482821605"/>
        </c:manualLayout>
      </c:layout>
      <c:barChart>
        <c:barDir val="col"/>
        <c:grouping val="stacked"/>
        <c:varyColors val="0"/>
        <c:ser>
          <c:idx val="1"/>
          <c:order val="0"/>
          <c:tx>
            <c:strRef>
              <c:f>Tarifas!$K$32</c:f>
              <c:strCache>
                <c:ptCount val="1"/>
                <c:pt idx="0">
                  <c:v>EE.UU.</c:v>
                </c:pt>
              </c:strCache>
            </c:strRef>
          </c:tx>
          <c:spPr>
            <a:blipFill dpi="0" rotWithShape="1">
              <a:blip xmlns:r="http://schemas.openxmlformats.org/officeDocument/2006/relationships" r:embed="rId2">
                <a:alphaModFix amt="87000"/>
              </a:blip>
              <a:srcRect/>
              <a:stretch>
                <a:fillRect/>
              </a:stretch>
            </a:blipFill>
          </c:spPr>
          <c:invertIfNegative val="0"/>
          <c:pictureOptions>
            <c:pictureFormat val="stack"/>
          </c:pictureOptions>
          <c:cat>
            <c:strRef>
              <c:f>Tarifas!$H$33:$H$54</c:f>
              <c:strCache>
                <c:ptCount val="21"/>
                <c:pt idx="2">
                  <c:v>Residencial        
Alto Consumo        </c:v>
                </c:pt>
                <c:pt idx="5">
                  <c:v>Comercial        </c:v>
                </c:pt>
                <c:pt idx="8">
                  <c:v>Servicios        </c:v>
                </c:pt>
                <c:pt idx="11">
                  <c:v>Industrial        </c:v>
                </c:pt>
                <c:pt idx="14">
                  <c:v>Residencial        </c:v>
                </c:pt>
                <c:pt idx="17">
                  <c:v>Agrícola        </c:v>
                </c:pt>
                <c:pt idx="20">
                  <c:v>Promedio        </c:v>
                </c:pt>
              </c:strCache>
            </c:strRef>
          </c:cat>
          <c:val>
            <c:numRef>
              <c:f>Tarifas!$K$33:$K$53</c:f>
              <c:numCache>
                <c:formatCode>General</c:formatCode>
                <c:ptCount val="21"/>
                <c:pt idx="1">
                  <c:v>146.03473500000001</c:v>
                </c:pt>
                <c:pt idx="4">
                  <c:v>125.551941</c:v>
                </c:pt>
                <c:pt idx="7">
                  <c:v>128.459992</c:v>
                </c:pt>
                <c:pt idx="10">
                  <c:v>82.689797999999655</c:v>
                </c:pt>
                <c:pt idx="13">
                  <c:v>146.03473500000001</c:v>
                </c:pt>
                <c:pt idx="19">
                  <c:v>122.77032699999999</c:v>
                </c:pt>
              </c:numCache>
            </c:numRef>
          </c:val>
        </c:ser>
        <c:ser>
          <c:idx val="0"/>
          <c:order val="1"/>
          <c:tx>
            <c:strRef>
              <c:f>Tarifas!$J$32</c:f>
              <c:strCache>
                <c:ptCount val="1"/>
                <c:pt idx="0">
                  <c:v>México</c:v>
                </c:pt>
              </c:strCache>
            </c:strRef>
          </c:tx>
          <c:spPr>
            <a:blipFill dpi="0" rotWithShape="1">
              <a:blip xmlns:r="http://schemas.openxmlformats.org/officeDocument/2006/relationships" r:embed="rId3"/>
              <a:srcRect/>
              <a:stretch>
                <a:fillRect/>
              </a:stretch>
            </a:blipFill>
          </c:spPr>
          <c:invertIfNegative val="0"/>
          <c:pictureOptions>
            <c:pictureFormat val="stack"/>
          </c:pictureOptions>
          <c:cat>
            <c:strRef>
              <c:f>Tarifas!$H$33:$H$54</c:f>
              <c:strCache>
                <c:ptCount val="21"/>
                <c:pt idx="2">
                  <c:v>Residencial        
Alto Consumo        </c:v>
                </c:pt>
                <c:pt idx="5">
                  <c:v>Comercial        </c:v>
                </c:pt>
                <c:pt idx="8">
                  <c:v>Servicios        </c:v>
                </c:pt>
                <c:pt idx="11">
                  <c:v>Industrial        </c:v>
                </c:pt>
                <c:pt idx="14">
                  <c:v>Residencial        </c:v>
                </c:pt>
                <c:pt idx="17">
                  <c:v>Agrícola        </c:v>
                </c:pt>
                <c:pt idx="20">
                  <c:v>Promedio        </c:v>
                </c:pt>
              </c:strCache>
            </c:strRef>
          </c:cat>
          <c:val>
            <c:numRef>
              <c:f>Tarifas!$J$33:$J$53</c:f>
              <c:numCache>
                <c:formatCode>General</c:formatCode>
                <c:ptCount val="21"/>
                <c:pt idx="2">
                  <c:v>363.49299999999891</c:v>
                </c:pt>
                <c:pt idx="5">
                  <c:v>294.553</c:v>
                </c:pt>
                <c:pt idx="8">
                  <c:v>219.11699999999999</c:v>
                </c:pt>
                <c:pt idx="11">
                  <c:v>151.91300000000001</c:v>
                </c:pt>
                <c:pt idx="14">
                  <c:v>111.4694425573651</c:v>
                </c:pt>
                <c:pt idx="16">
                  <c:v>62.09</c:v>
                </c:pt>
                <c:pt idx="20">
                  <c:v>154.00700000000001</c:v>
                </c:pt>
              </c:numCache>
            </c:numRef>
          </c:val>
        </c:ser>
        <c:ser>
          <c:idx val="2"/>
          <c:order val="2"/>
          <c:tx>
            <c:strRef>
              <c:f>Tarifas!$I$32</c:f>
              <c:strCache>
                <c:ptCount val="1"/>
                <c:pt idx="0">
                  <c:v>Subsidio</c:v>
                </c:pt>
              </c:strCache>
            </c:strRef>
          </c:tx>
          <c:spPr>
            <a:gradFill>
              <a:gsLst>
                <a:gs pos="85000">
                  <a:srgbClr val="1F497D">
                    <a:lumMod val="50000"/>
                  </a:srgbClr>
                </a:gs>
                <a:gs pos="0">
                  <a:srgbClr val="4F81BD">
                    <a:tint val="23500"/>
                    <a:satMod val="160000"/>
                  </a:srgbClr>
                </a:gs>
              </a:gsLst>
              <a:lin ang="5400000" scaled="0"/>
            </a:gradFill>
            <a:ln>
              <a:noFill/>
            </a:ln>
          </c:spPr>
          <c:invertIfNegative val="0"/>
          <c:cat>
            <c:strRef>
              <c:f>Tarifas!$H$33:$H$54</c:f>
              <c:strCache>
                <c:ptCount val="21"/>
                <c:pt idx="2">
                  <c:v>Residencial        
Alto Consumo        </c:v>
                </c:pt>
                <c:pt idx="5">
                  <c:v>Comercial        </c:v>
                </c:pt>
                <c:pt idx="8">
                  <c:v>Servicios        </c:v>
                </c:pt>
                <c:pt idx="11">
                  <c:v>Industrial        </c:v>
                </c:pt>
                <c:pt idx="14">
                  <c:v>Residencial        </c:v>
                </c:pt>
                <c:pt idx="17">
                  <c:v>Agrícola        </c:v>
                </c:pt>
                <c:pt idx="20">
                  <c:v>Promedio        </c:v>
                </c:pt>
              </c:strCache>
            </c:strRef>
          </c:cat>
          <c:val>
            <c:numRef>
              <c:f>Tarifas!$I$33:$I$53</c:f>
              <c:numCache>
                <c:formatCode>General</c:formatCode>
                <c:ptCount val="21"/>
                <c:pt idx="14">
                  <c:v>214.29922885526861</c:v>
                </c:pt>
                <c:pt idx="16">
                  <c:v>214.29922885526861</c:v>
                </c:pt>
                <c:pt idx="20">
                  <c:v>58.084208458848849</c:v>
                </c:pt>
              </c:numCache>
            </c:numRef>
          </c:val>
        </c:ser>
        <c:dLbls>
          <c:showLegendKey val="0"/>
          <c:showVal val="0"/>
          <c:showCatName val="0"/>
          <c:showSerName val="0"/>
          <c:showPercent val="0"/>
          <c:showBubbleSize val="0"/>
        </c:dLbls>
        <c:gapWidth val="0"/>
        <c:overlap val="100"/>
        <c:axId val="86509056"/>
        <c:axId val="86510592"/>
      </c:barChart>
      <c:catAx>
        <c:axId val="86509056"/>
        <c:scaling>
          <c:orientation val="minMax"/>
        </c:scaling>
        <c:delete val="0"/>
        <c:axPos val="b"/>
        <c:majorTickMark val="none"/>
        <c:minorTickMark val="none"/>
        <c:tickLblPos val="nextTo"/>
        <c:spPr>
          <a:ln>
            <a:solidFill>
              <a:srgbClr val="684D04"/>
            </a:solidFill>
          </a:ln>
        </c:spPr>
        <c:txPr>
          <a:bodyPr/>
          <a:lstStyle/>
          <a:p>
            <a:pPr>
              <a:defRPr sz="1000" b="1">
                <a:latin typeface="Arial" pitchFamily="34" charset="0"/>
                <a:cs typeface="Arial" pitchFamily="34" charset="0"/>
              </a:defRPr>
            </a:pPr>
            <a:endParaRPr lang="es-MX"/>
          </a:p>
        </c:txPr>
        <c:crossAx val="86510592"/>
        <c:crosses val="autoZero"/>
        <c:auto val="1"/>
        <c:lblAlgn val="ctr"/>
        <c:lblOffset val="100"/>
        <c:noMultiLvlLbl val="0"/>
      </c:catAx>
      <c:valAx>
        <c:axId val="86510592"/>
        <c:scaling>
          <c:orientation val="minMax"/>
        </c:scaling>
        <c:delete val="0"/>
        <c:axPos val="l"/>
        <c:numFmt formatCode="General" sourceLinked="1"/>
        <c:majorTickMark val="out"/>
        <c:minorTickMark val="none"/>
        <c:tickLblPos val="nextTo"/>
        <c:spPr>
          <a:ln>
            <a:solidFill>
              <a:srgbClr val="684D04"/>
            </a:solidFill>
          </a:ln>
        </c:spPr>
        <c:txPr>
          <a:bodyPr/>
          <a:lstStyle/>
          <a:p>
            <a:pPr>
              <a:defRPr sz="1200">
                <a:solidFill>
                  <a:schemeClr val="tx1"/>
                </a:solidFill>
                <a:latin typeface="Arial" pitchFamily="34" charset="0"/>
                <a:cs typeface="Arial" pitchFamily="34" charset="0"/>
              </a:defRPr>
            </a:pPr>
            <a:endParaRPr lang="es-MX"/>
          </a:p>
        </c:txPr>
        <c:crossAx val="86509056"/>
        <c:crosses val="autoZero"/>
        <c:crossBetween val="between"/>
      </c:valAx>
    </c:plotArea>
    <c:legend>
      <c:legendPos val="r"/>
      <c:layout>
        <c:manualLayout>
          <c:xMode val="edge"/>
          <c:yMode val="edge"/>
          <c:x val="0.910942008903176"/>
          <c:y val="4.5186530200348102E-2"/>
          <c:w val="7.4052996528975304E-2"/>
          <c:h val="0.17581293050772101"/>
        </c:manualLayout>
      </c:layout>
      <c:overlay val="0"/>
      <c:spPr>
        <a:solidFill>
          <a:sysClr val="window" lastClr="FFFFFF"/>
        </a:solidFill>
        <a:ln w="12700" cap="flat" cmpd="sng" algn="ctr">
          <a:noFill/>
          <a:prstDash val="solid"/>
        </a:ln>
        <a:effectLst/>
      </c:spPr>
      <c:txPr>
        <a:bodyPr/>
        <a:lstStyle/>
        <a:p>
          <a:pPr>
            <a:defRPr sz="900" b="0">
              <a:solidFill>
                <a:schemeClr val="dk1"/>
              </a:solidFill>
              <a:latin typeface="Arial" pitchFamily="34" charset="0"/>
              <a:ea typeface="+mn-ea"/>
              <a:cs typeface="Arial" pitchFamily="34" charset="0"/>
            </a:defRPr>
          </a:pPr>
          <a:endParaRPr lang="es-MX"/>
        </a:p>
      </c:txPr>
    </c:legend>
    <c:plotVisOnly val="1"/>
    <c:dispBlanksAs val="gap"/>
    <c:showDLblsOverMax val="0"/>
  </c:chart>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Hoja1!$B$1</c:f>
              <c:strCache>
                <c:ptCount val="1"/>
                <c:pt idx="0">
                  <c:v>Costo combustible</c:v>
                </c:pt>
              </c:strCache>
            </c:strRef>
          </c:tx>
          <c:invertIfNegative val="0"/>
          <c:cat>
            <c:strRef>
              <c:f>Hoja1!$A$2:$A$3</c:f>
              <c:strCache>
                <c:ptCount val="2"/>
                <c:pt idx="0">
                  <c:v>Vapor Mayor con Combustóleo</c:v>
                </c:pt>
                <c:pt idx="1">
                  <c:v>Ciclo Combinado con Gas Natural</c:v>
                </c:pt>
              </c:strCache>
            </c:strRef>
          </c:cat>
          <c:val>
            <c:numRef>
              <c:f>Hoja1!$B$2:$B$3</c:f>
              <c:numCache>
                <c:formatCode>General</c:formatCode>
                <c:ptCount val="2"/>
                <c:pt idx="0">
                  <c:v>85</c:v>
                </c:pt>
                <c:pt idx="1">
                  <c:v>21</c:v>
                </c:pt>
              </c:numCache>
            </c:numRef>
          </c:val>
        </c:ser>
        <c:ser>
          <c:idx val="1"/>
          <c:order val="1"/>
          <c:tx>
            <c:strRef>
              <c:f>Hoja1!$C$1</c:f>
              <c:strCache>
                <c:ptCount val="1"/>
                <c:pt idx="0">
                  <c:v>Eficiencia térmica</c:v>
                </c:pt>
              </c:strCache>
            </c:strRef>
          </c:tx>
          <c:invertIfNegative val="0"/>
          <c:cat>
            <c:strRef>
              <c:f>Hoja1!$A$2:$A$3</c:f>
              <c:strCache>
                <c:ptCount val="2"/>
                <c:pt idx="0">
                  <c:v>Vapor Mayor con Combustóleo</c:v>
                </c:pt>
                <c:pt idx="1">
                  <c:v>Ciclo Combinado con Gas Natural</c:v>
                </c:pt>
              </c:strCache>
            </c:strRef>
          </c:cat>
          <c:val>
            <c:numRef>
              <c:f>Hoja1!$C$2:$C$3</c:f>
              <c:numCache>
                <c:formatCode>General</c:formatCode>
                <c:ptCount val="2"/>
                <c:pt idx="0">
                  <c:v>20.48</c:v>
                </c:pt>
                <c:pt idx="1">
                  <c:v>0</c:v>
                </c:pt>
              </c:numCache>
            </c:numRef>
          </c:val>
        </c:ser>
        <c:dLbls>
          <c:showLegendKey val="0"/>
          <c:showVal val="0"/>
          <c:showCatName val="0"/>
          <c:showSerName val="0"/>
          <c:showPercent val="0"/>
          <c:showBubbleSize val="0"/>
        </c:dLbls>
        <c:gapWidth val="150"/>
        <c:shape val="box"/>
        <c:axId val="144474112"/>
        <c:axId val="144475648"/>
        <c:axId val="0"/>
      </c:bar3DChart>
      <c:catAx>
        <c:axId val="144474112"/>
        <c:scaling>
          <c:orientation val="minMax"/>
        </c:scaling>
        <c:delete val="0"/>
        <c:axPos val="b"/>
        <c:majorTickMark val="out"/>
        <c:minorTickMark val="none"/>
        <c:tickLblPos val="nextTo"/>
        <c:crossAx val="144475648"/>
        <c:crosses val="autoZero"/>
        <c:auto val="1"/>
        <c:lblAlgn val="ctr"/>
        <c:lblOffset val="100"/>
        <c:noMultiLvlLbl val="0"/>
      </c:catAx>
      <c:valAx>
        <c:axId val="144475648"/>
        <c:scaling>
          <c:orientation val="minMax"/>
        </c:scaling>
        <c:delete val="1"/>
        <c:axPos val="l"/>
        <c:numFmt formatCode="General" sourceLinked="1"/>
        <c:majorTickMark val="out"/>
        <c:minorTickMark val="none"/>
        <c:tickLblPos val="nextTo"/>
        <c:crossAx val="144474112"/>
        <c:crosses val="autoZero"/>
        <c:crossBetween val="between"/>
      </c:valAx>
    </c:plotArea>
    <c:legend>
      <c:legendPos val="r"/>
      <c:layout/>
      <c:overlay val="0"/>
    </c:legend>
    <c:plotVisOnly val="1"/>
    <c:dispBlanksAs val="gap"/>
    <c:showDLblsOverMax val="0"/>
  </c:chart>
  <c:txPr>
    <a:bodyPr/>
    <a:lstStyle/>
    <a:p>
      <a:pPr>
        <a:defRPr sz="1800"/>
      </a:pPr>
      <a:endParaRPr lang="es-MX"/>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04458162100701"/>
          <c:y val="0.16930108145459299"/>
          <c:w val="0.83052643124243797"/>
          <c:h val="0.64103468755133397"/>
        </c:manualLayout>
      </c:layout>
      <c:barChart>
        <c:barDir val="col"/>
        <c:grouping val="stacked"/>
        <c:varyColors val="0"/>
        <c:ser>
          <c:idx val="0"/>
          <c:order val="0"/>
          <c:tx>
            <c:strRef>
              <c:f>CapGeneracion!$A$4</c:f>
              <c:strCache>
                <c:ptCount val="1"/>
                <c:pt idx="0">
                  <c:v>Eólico</c:v>
                </c:pt>
              </c:strCache>
            </c:strRef>
          </c:tx>
          <c:spPr>
            <a:solidFill>
              <a:srgbClr val="8064A2">
                <a:lumMod val="75000"/>
              </a:srgbClr>
            </a:solidFill>
          </c:spPr>
          <c:invertIfNegative val="0"/>
          <c:dLbls>
            <c:dLbl>
              <c:idx val="0"/>
              <c:layout>
                <c:manualLayout>
                  <c:x val="4.51977401129943E-3"/>
                  <c:y val="-0.35539821195414401"/>
                </c:manualLayout>
              </c:layout>
              <c:tx>
                <c:rich>
                  <a:bodyPr/>
                  <a:lstStyle/>
                  <a:p>
                    <a:r>
                      <a:rPr lang="en-US">
                        <a:latin typeface="Arial" pitchFamily="34" charset="0"/>
                        <a:cs typeface="Arial" pitchFamily="34" charset="0"/>
                      </a:rPr>
                      <a:t>90</a:t>
                    </a:r>
                    <a:endParaRPr lang="en-US"/>
                  </a:p>
                </c:rich>
              </c:tx>
              <c:dLblPos val="ctr"/>
              <c:showLegendKey val="0"/>
              <c:showVal val="1"/>
              <c:showCatName val="0"/>
              <c:showSerName val="0"/>
              <c:showPercent val="0"/>
              <c:showBubbleSize val="0"/>
            </c:dLbl>
            <c:dLbl>
              <c:idx val="1"/>
              <c:layout>
                <c:manualLayout>
                  <c:x val="2.2598870056497202E-3"/>
                  <c:y val="-0.38512112079454303"/>
                </c:manualLayout>
              </c:layout>
              <c:tx>
                <c:rich>
                  <a:bodyPr/>
                  <a:lstStyle/>
                  <a:p>
                    <a:r>
                      <a:rPr lang="en-US">
                        <a:latin typeface="Arial" pitchFamily="34" charset="0"/>
                        <a:cs typeface="Arial" pitchFamily="34" charset="0"/>
                      </a:rPr>
                      <a:t>86</a:t>
                    </a:r>
                    <a:endParaRPr lang="en-US"/>
                  </a:p>
                </c:rich>
              </c:tx>
              <c:dLblPos val="ctr"/>
              <c:showLegendKey val="0"/>
              <c:showVal val="1"/>
              <c:showCatName val="0"/>
              <c:showSerName val="0"/>
              <c:showPercent val="0"/>
              <c:showBubbleSize val="0"/>
            </c:dLbl>
            <c:dLbl>
              <c:idx val="2"/>
              <c:layout>
                <c:manualLayout>
                  <c:x val="-1.7794385871257601E-7"/>
                  <c:y val="-0.37581183658584799"/>
                </c:manualLayout>
              </c:layout>
              <c:tx>
                <c:rich>
                  <a:bodyPr/>
                  <a:lstStyle/>
                  <a:p>
                    <a:r>
                      <a:rPr lang="en-US">
                        <a:latin typeface="Arial" pitchFamily="34" charset="0"/>
                        <a:cs typeface="Arial" pitchFamily="34" charset="0"/>
                      </a:rPr>
                      <a:t>71</a:t>
                    </a:r>
                    <a:endParaRPr lang="en-US"/>
                  </a:p>
                </c:rich>
              </c:tx>
              <c:dLblPos val="ctr"/>
              <c:showLegendKey val="0"/>
              <c:showVal val="1"/>
              <c:showCatName val="0"/>
              <c:showSerName val="0"/>
              <c:showPercent val="0"/>
              <c:showBubbleSize val="0"/>
            </c:dLbl>
            <c:dLbl>
              <c:idx val="3"/>
              <c:layout>
                <c:manualLayout>
                  <c:x val="0"/>
                  <c:y val="-0.15110760293599201"/>
                </c:manualLayout>
              </c:layout>
              <c:tx>
                <c:rich>
                  <a:bodyPr/>
                  <a:lstStyle/>
                  <a:p>
                    <a:r>
                      <a:rPr lang="en-US">
                        <a:latin typeface="Arial" pitchFamily="34" charset="0"/>
                        <a:cs typeface="Arial" pitchFamily="34" charset="0"/>
                      </a:rPr>
                      <a:t>31</a:t>
                    </a:r>
                    <a:endParaRPr lang="en-US"/>
                  </a:p>
                </c:rich>
              </c:tx>
              <c:dLblPos val="ctr"/>
              <c:showLegendKey val="0"/>
              <c:showVal val="1"/>
              <c:showCatName val="0"/>
              <c:showSerName val="0"/>
              <c:showPercent val="0"/>
              <c:showBubbleSize val="0"/>
            </c:dLbl>
            <c:dLbl>
              <c:idx val="4"/>
              <c:layout>
                <c:manualLayout>
                  <c:x val="0"/>
                  <c:y val="-0.194072674498945"/>
                </c:manualLayout>
              </c:layout>
              <c:tx>
                <c:rich>
                  <a:bodyPr/>
                  <a:lstStyle/>
                  <a:p>
                    <a:r>
                      <a:rPr lang="en-US">
                        <a:latin typeface="Arial" pitchFamily="34" charset="0"/>
                        <a:cs typeface="Arial" pitchFamily="34" charset="0"/>
                      </a:rPr>
                      <a:t>29</a:t>
                    </a:r>
                    <a:endParaRPr lang="en-US"/>
                  </a:p>
                </c:rich>
              </c:tx>
              <c:dLblPos val="ctr"/>
              <c:showLegendKey val="0"/>
              <c:showVal val="1"/>
              <c:showCatName val="0"/>
              <c:showSerName val="0"/>
              <c:showPercent val="0"/>
              <c:showBubbleSize val="0"/>
            </c:dLbl>
            <c:dLbl>
              <c:idx val="5"/>
              <c:layout>
                <c:manualLayout>
                  <c:x val="8.28615663166049E-17"/>
                  <c:y val="-0.12409615245911899"/>
                </c:manualLayout>
              </c:layout>
              <c:tx>
                <c:rich>
                  <a:bodyPr/>
                  <a:lstStyle/>
                  <a:p>
                    <a:r>
                      <a:rPr lang="en-US">
                        <a:latin typeface="Arial" pitchFamily="34" charset="0"/>
                        <a:cs typeface="Arial" pitchFamily="34" charset="0"/>
                      </a:rPr>
                      <a:t>24</a:t>
                    </a:r>
                    <a:endParaRPr lang="en-US"/>
                  </a:p>
                </c:rich>
              </c:tx>
              <c:dLblPos val="ctr"/>
              <c:showLegendKey val="0"/>
              <c:showVal val="1"/>
              <c:showCatName val="0"/>
              <c:showSerName val="0"/>
              <c:showPercent val="0"/>
              <c:showBubbleSize val="0"/>
            </c:dLbl>
            <c:dLbl>
              <c:idx val="6"/>
              <c:layout>
                <c:manualLayout>
                  <c:x val="0"/>
                  <c:y val="-4.3068541757806902E-2"/>
                </c:manualLayout>
              </c:layout>
              <c:tx>
                <c:rich>
                  <a:bodyPr/>
                  <a:lstStyle/>
                  <a:p>
                    <a:r>
                      <a:rPr lang="en-US">
                        <a:latin typeface="Arial" pitchFamily="34" charset="0"/>
                        <a:cs typeface="Arial" pitchFamily="34" charset="0"/>
                      </a:rPr>
                      <a:t>2.4</a:t>
                    </a:r>
                    <a:endParaRPr lang="en-US"/>
                  </a:p>
                </c:rich>
              </c:tx>
              <c:dLblPos val="ctr"/>
              <c:showLegendKey val="0"/>
              <c:showVal val="1"/>
              <c:showCatName val="0"/>
              <c:showSerName val="0"/>
              <c:showPercent val="0"/>
              <c:showBubbleSize val="0"/>
            </c:dLbl>
            <c:txPr>
              <a:bodyPr/>
              <a:lstStyle/>
              <a:p>
                <a:pPr>
                  <a:defRPr>
                    <a:latin typeface="Arial" pitchFamily="34" charset="0"/>
                    <a:cs typeface="Arial" pitchFamily="34" charset="0"/>
                  </a:defRPr>
                </a:pPr>
                <a:endParaRPr lang="es-MX"/>
              </a:p>
            </c:txPr>
            <c:dLblPos val="inEnd"/>
            <c:showLegendKey val="0"/>
            <c:showVal val="1"/>
            <c:showCatName val="0"/>
            <c:showSerName val="0"/>
            <c:showPercent val="0"/>
            <c:showBubbleSize val="0"/>
            <c:showLeaderLines val="0"/>
          </c:dLbls>
          <c:cat>
            <c:strRef>
              <c:f>CapGeneracion!$B$3:$H$3</c:f>
              <c:strCache>
                <c:ptCount val="7"/>
                <c:pt idx="0">
                  <c:v>China</c:v>
                </c:pt>
                <c:pt idx="1">
                  <c:v>EE.UU.</c:v>
                </c:pt>
                <c:pt idx="2">
                  <c:v>Alemania</c:v>
                </c:pt>
                <c:pt idx="3">
                  <c:v>España</c:v>
                </c:pt>
                <c:pt idx="4">
                  <c:v>Italia</c:v>
                </c:pt>
                <c:pt idx="5">
                  <c:v>India</c:v>
                </c:pt>
                <c:pt idx="6">
                  <c:v>Mexico</c:v>
                </c:pt>
              </c:strCache>
            </c:strRef>
          </c:cat>
          <c:val>
            <c:numRef>
              <c:f>CapGeneracion!$B$4:$H$4</c:f>
              <c:numCache>
                <c:formatCode>General</c:formatCode>
                <c:ptCount val="7"/>
                <c:pt idx="0">
                  <c:v>75</c:v>
                </c:pt>
                <c:pt idx="1">
                  <c:v>60</c:v>
                </c:pt>
                <c:pt idx="2">
                  <c:v>31</c:v>
                </c:pt>
                <c:pt idx="3">
                  <c:v>23</c:v>
                </c:pt>
                <c:pt idx="4">
                  <c:v>8.1</c:v>
                </c:pt>
                <c:pt idx="5">
                  <c:v>18.399999999999999</c:v>
                </c:pt>
                <c:pt idx="6">
                  <c:v>1.4</c:v>
                </c:pt>
              </c:numCache>
            </c:numRef>
          </c:val>
        </c:ser>
        <c:ser>
          <c:idx val="1"/>
          <c:order val="1"/>
          <c:tx>
            <c:strRef>
              <c:f>CapGeneracion!$A$5</c:f>
              <c:strCache>
                <c:ptCount val="1"/>
                <c:pt idx="0">
                  <c:v>Solar</c:v>
                </c:pt>
              </c:strCache>
            </c:strRef>
          </c:tx>
          <c:spPr>
            <a:solidFill>
              <a:srgbClr val="FF0000"/>
            </a:solidFill>
          </c:spPr>
          <c:invertIfNegative val="0"/>
          <c:cat>
            <c:strRef>
              <c:f>CapGeneracion!$B$3:$H$3</c:f>
              <c:strCache>
                <c:ptCount val="7"/>
                <c:pt idx="0">
                  <c:v>China</c:v>
                </c:pt>
                <c:pt idx="1">
                  <c:v>EE.UU.</c:v>
                </c:pt>
                <c:pt idx="2">
                  <c:v>Alemania</c:v>
                </c:pt>
                <c:pt idx="3">
                  <c:v>España</c:v>
                </c:pt>
                <c:pt idx="4">
                  <c:v>Italia</c:v>
                </c:pt>
                <c:pt idx="5">
                  <c:v>India</c:v>
                </c:pt>
                <c:pt idx="6">
                  <c:v>Mexico</c:v>
                </c:pt>
              </c:strCache>
            </c:strRef>
          </c:cat>
          <c:val>
            <c:numRef>
              <c:f>CapGeneracion!$B$5:$H$5</c:f>
              <c:numCache>
                <c:formatCode>General</c:formatCode>
                <c:ptCount val="7"/>
                <c:pt idx="0">
                  <c:v>7</c:v>
                </c:pt>
                <c:pt idx="1">
                  <c:v>7.7</c:v>
                </c:pt>
                <c:pt idx="2">
                  <c:v>32</c:v>
                </c:pt>
                <c:pt idx="3">
                  <c:v>7.1</c:v>
                </c:pt>
                <c:pt idx="4">
                  <c:v>16.399999999999999</c:v>
                </c:pt>
                <c:pt idx="5">
                  <c:v>1.2</c:v>
                </c:pt>
                <c:pt idx="6">
                  <c:v>0</c:v>
                </c:pt>
              </c:numCache>
            </c:numRef>
          </c:val>
        </c:ser>
        <c:ser>
          <c:idx val="2"/>
          <c:order val="2"/>
          <c:tx>
            <c:strRef>
              <c:f>CapGeneracion!$A$6</c:f>
              <c:strCache>
                <c:ptCount val="1"/>
                <c:pt idx="0">
                  <c:v>Biomasa</c:v>
                </c:pt>
              </c:strCache>
            </c:strRef>
          </c:tx>
          <c:spPr>
            <a:solidFill>
              <a:srgbClr val="9BBB59">
                <a:lumMod val="75000"/>
              </a:srgbClr>
            </a:solidFill>
          </c:spPr>
          <c:invertIfNegative val="0"/>
          <c:cat>
            <c:strRef>
              <c:f>CapGeneracion!$B$3:$H$3</c:f>
              <c:strCache>
                <c:ptCount val="7"/>
                <c:pt idx="0">
                  <c:v>China</c:v>
                </c:pt>
                <c:pt idx="1">
                  <c:v>EE.UU.</c:v>
                </c:pt>
                <c:pt idx="2">
                  <c:v>Alemania</c:v>
                </c:pt>
                <c:pt idx="3">
                  <c:v>España</c:v>
                </c:pt>
                <c:pt idx="4">
                  <c:v>Italia</c:v>
                </c:pt>
                <c:pt idx="5">
                  <c:v>India</c:v>
                </c:pt>
                <c:pt idx="6">
                  <c:v>Mexico</c:v>
                </c:pt>
              </c:strCache>
            </c:strRef>
          </c:cat>
          <c:val>
            <c:numRef>
              <c:f>CapGeneracion!$B$6:$H$6</c:f>
              <c:numCache>
                <c:formatCode>General</c:formatCode>
                <c:ptCount val="7"/>
                <c:pt idx="0">
                  <c:v>8</c:v>
                </c:pt>
                <c:pt idx="1">
                  <c:v>15</c:v>
                </c:pt>
                <c:pt idx="2">
                  <c:v>7.6</c:v>
                </c:pt>
                <c:pt idx="3">
                  <c:v>1</c:v>
                </c:pt>
                <c:pt idx="4">
                  <c:v>3.8</c:v>
                </c:pt>
                <c:pt idx="5">
                  <c:v>4</c:v>
                </c:pt>
                <c:pt idx="6">
                  <c:v>0</c:v>
                </c:pt>
              </c:numCache>
            </c:numRef>
          </c:val>
        </c:ser>
        <c:ser>
          <c:idx val="3"/>
          <c:order val="3"/>
          <c:tx>
            <c:strRef>
              <c:f>CapGeneracion!$A$7</c:f>
              <c:strCache>
                <c:ptCount val="1"/>
                <c:pt idx="0">
                  <c:v>Geotermia</c:v>
                </c:pt>
              </c:strCache>
            </c:strRef>
          </c:tx>
          <c:spPr>
            <a:solidFill>
              <a:srgbClr val="F79646">
                <a:lumMod val="75000"/>
              </a:srgbClr>
            </a:solidFill>
          </c:spPr>
          <c:invertIfNegative val="0"/>
          <c:cat>
            <c:strRef>
              <c:f>CapGeneracion!$B$3:$H$3</c:f>
              <c:strCache>
                <c:ptCount val="7"/>
                <c:pt idx="0">
                  <c:v>China</c:v>
                </c:pt>
                <c:pt idx="1">
                  <c:v>EE.UU.</c:v>
                </c:pt>
                <c:pt idx="2">
                  <c:v>Alemania</c:v>
                </c:pt>
                <c:pt idx="3">
                  <c:v>España</c:v>
                </c:pt>
                <c:pt idx="4">
                  <c:v>Italia</c:v>
                </c:pt>
                <c:pt idx="5">
                  <c:v>India</c:v>
                </c:pt>
                <c:pt idx="6">
                  <c:v>Mexico</c:v>
                </c:pt>
              </c:strCache>
            </c:strRef>
          </c:cat>
          <c:val>
            <c:numRef>
              <c:f>CapGeneracion!$B$7:$H$7</c:f>
              <c:numCache>
                <c:formatCode>General</c:formatCode>
                <c:ptCount val="7"/>
                <c:pt idx="0">
                  <c:v>0</c:v>
                </c:pt>
                <c:pt idx="1">
                  <c:v>3.4</c:v>
                </c:pt>
                <c:pt idx="2">
                  <c:v>0</c:v>
                </c:pt>
                <c:pt idx="3">
                  <c:v>0</c:v>
                </c:pt>
                <c:pt idx="4">
                  <c:v>0.9</c:v>
                </c:pt>
                <c:pt idx="5">
                  <c:v>0</c:v>
                </c:pt>
                <c:pt idx="6">
                  <c:v>1</c:v>
                </c:pt>
              </c:numCache>
            </c:numRef>
          </c:val>
        </c:ser>
        <c:dLbls>
          <c:showLegendKey val="0"/>
          <c:showVal val="0"/>
          <c:showCatName val="0"/>
          <c:showSerName val="0"/>
          <c:showPercent val="0"/>
          <c:showBubbleSize val="0"/>
        </c:dLbls>
        <c:gapWidth val="50"/>
        <c:overlap val="100"/>
        <c:axId val="93782400"/>
        <c:axId val="93783936"/>
      </c:barChart>
      <c:catAx>
        <c:axId val="93782400"/>
        <c:scaling>
          <c:orientation val="minMax"/>
        </c:scaling>
        <c:delete val="0"/>
        <c:axPos val="b"/>
        <c:majorTickMark val="out"/>
        <c:minorTickMark val="none"/>
        <c:tickLblPos val="nextTo"/>
        <c:txPr>
          <a:bodyPr/>
          <a:lstStyle/>
          <a:p>
            <a:pPr>
              <a:defRPr b="1">
                <a:latin typeface="Arial" pitchFamily="34" charset="0"/>
                <a:ea typeface="SimHei" pitchFamily="49" charset="-122"/>
                <a:cs typeface="Arial" pitchFamily="34" charset="0"/>
              </a:defRPr>
            </a:pPr>
            <a:endParaRPr lang="es-MX"/>
          </a:p>
        </c:txPr>
        <c:crossAx val="93783936"/>
        <c:crosses val="autoZero"/>
        <c:auto val="1"/>
        <c:lblAlgn val="ctr"/>
        <c:lblOffset val="100"/>
        <c:noMultiLvlLbl val="0"/>
      </c:catAx>
      <c:valAx>
        <c:axId val="93783936"/>
        <c:scaling>
          <c:orientation val="minMax"/>
        </c:scaling>
        <c:delete val="0"/>
        <c:axPos val="l"/>
        <c:title>
          <c:tx>
            <c:rich>
              <a:bodyPr rot="-5400000" vert="horz"/>
              <a:lstStyle/>
              <a:p>
                <a:pPr>
                  <a:defRPr>
                    <a:latin typeface="Arial" pitchFamily="34" charset="0"/>
                    <a:cs typeface="Arial" pitchFamily="34" charset="0"/>
                  </a:defRPr>
                </a:pPr>
                <a:r>
                  <a:rPr lang="es-MX">
                    <a:latin typeface="Arial" pitchFamily="34" charset="0"/>
                    <a:cs typeface="Arial" pitchFamily="34" charset="0"/>
                  </a:rPr>
                  <a:t>GW</a:t>
                </a:r>
              </a:p>
            </c:rich>
          </c:tx>
          <c:layout/>
          <c:overlay val="0"/>
        </c:title>
        <c:numFmt formatCode="General" sourceLinked="1"/>
        <c:majorTickMark val="out"/>
        <c:minorTickMark val="none"/>
        <c:tickLblPos val="nextTo"/>
        <c:txPr>
          <a:bodyPr/>
          <a:lstStyle/>
          <a:p>
            <a:pPr>
              <a:defRPr b="1">
                <a:latin typeface="Arial" pitchFamily="34" charset="0"/>
                <a:cs typeface="Arial" pitchFamily="34" charset="0"/>
              </a:defRPr>
            </a:pPr>
            <a:endParaRPr lang="es-MX"/>
          </a:p>
        </c:txPr>
        <c:crossAx val="93782400"/>
        <c:crosses val="autoZero"/>
        <c:crossBetween val="between"/>
      </c:valAx>
    </c:plotArea>
    <c:legend>
      <c:legendPos val="r"/>
      <c:layout>
        <c:manualLayout>
          <c:xMode val="edge"/>
          <c:yMode val="edge"/>
          <c:x val="0.27893372207892803"/>
          <c:y val="0.90401154721785804"/>
          <c:w val="0.48540902862644902"/>
          <c:h val="8.4983282280804706E-2"/>
        </c:manualLayout>
      </c:layout>
      <c:overlay val="0"/>
      <c:txPr>
        <a:bodyPr/>
        <a:lstStyle/>
        <a:p>
          <a:pPr>
            <a:defRPr>
              <a:latin typeface="Arial" pitchFamily="34" charset="0"/>
              <a:cs typeface="Arial" pitchFamily="34" charset="0"/>
            </a:defRPr>
          </a:pPr>
          <a:endParaRPr lang="es-MX"/>
        </a:p>
      </c:txPr>
    </c:legend>
    <c:plotVisOnly val="1"/>
    <c:dispBlanksAs val="gap"/>
    <c:showDLblsOverMax val="0"/>
  </c:chart>
  <c:txPr>
    <a:bodyPr/>
    <a:lstStyle/>
    <a:p>
      <a:pPr>
        <a:defRPr>
          <a:latin typeface="Soberana Sans" pitchFamily="50" charset="0"/>
          <a:cs typeface="Arial" pitchFamily="34" charset="0"/>
        </a:defRPr>
      </a:pPr>
      <a:endParaRPr lang="es-MX"/>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cap="small" baseline="0">
                <a:latin typeface="Times New Roman" pitchFamily="18" charset="0"/>
                <a:cs typeface="Times New Roman" pitchFamily="18" charset="0"/>
              </a:defRPr>
            </a:pPr>
            <a:r>
              <a:rPr lang="es-MX" sz="1600" b="1" cap="small" baseline="0" dirty="0" smtClean="0">
                <a:latin typeface="Arial" pitchFamily="34" charset="0"/>
                <a:cs typeface="Arial" pitchFamily="34" charset="0"/>
              </a:rPr>
              <a:t>Pérdidas de Distribución</a:t>
            </a:r>
            <a:endParaRPr lang="es-MX" sz="1600" b="1" cap="small" baseline="0" dirty="0">
              <a:latin typeface="Arial" pitchFamily="34" charset="0"/>
              <a:cs typeface="Arial" pitchFamily="34" charset="0"/>
            </a:endParaRPr>
          </a:p>
        </c:rich>
      </c:tx>
      <c:layout>
        <c:manualLayout>
          <c:xMode val="edge"/>
          <c:yMode val="edge"/>
          <c:x val="6.2864046851937097E-2"/>
          <c:y val="2.0792967448061299E-2"/>
        </c:manualLayout>
      </c:layout>
      <c:overlay val="1"/>
    </c:title>
    <c:autoTitleDeleted val="0"/>
    <c:plotArea>
      <c:layout>
        <c:manualLayout>
          <c:layoutTarget val="inner"/>
          <c:xMode val="edge"/>
          <c:yMode val="edge"/>
          <c:x val="5.39984942121279E-2"/>
          <c:y val="0.144377589481927"/>
          <c:w val="0.84213510043157702"/>
          <c:h val="0.70252627756807495"/>
        </c:manualLayout>
      </c:layout>
      <c:lineChart>
        <c:grouping val="standard"/>
        <c:varyColors val="0"/>
        <c:ser>
          <c:idx val="0"/>
          <c:order val="0"/>
          <c:tx>
            <c:strRef>
              <c:f>'Pérdidas 2'!$A$3</c:f>
              <c:strCache>
                <c:ptCount val="1"/>
                <c:pt idx="0">
                  <c:v>Mexico</c:v>
                </c:pt>
              </c:strCache>
            </c:strRef>
          </c:tx>
          <c:spPr>
            <a:ln w="76200">
              <a:solidFill>
                <a:srgbClr val="800000"/>
              </a:solidFill>
            </a:ln>
          </c:spPr>
          <c:marker>
            <c:symbol val="none"/>
          </c:marker>
          <c:cat>
            <c:numRef>
              <c:f>'Pérdidas 2'!$B$2:$AF$2</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'Pérdidas 2'!$B$3:$AF$3</c:f>
              <c:numCache>
                <c:formatCode>0%</c:formatCode>
                <c:ptCount val="31"/>
                <c:pt idx="0">
                  <c:v>0.116513332293778</c:v>
                </c:pt>
                <c:pt idx="1">
                  <c:v>0.124801109705846</c:v>
                </c:pt>
                <c:pt idx="2">
                  <c:v>0.1289326192552</c:v>
                </c:pt>
                <c:pt idx="3">
                  <c:v>0.111017559273224</c:v>
                </c:pt>
                <c:pt idx="4">
                  <c:v>0.111206011010953</c:v>
                </c:pt>
                <c:pt idx="5">
                  <c:v>0.11836932001289099</c:v>
                </c:pt>
                <c:pt idx="6">
                  <c:v>0.112483255190891</c:v>
                </c:pt>
                <c:pt idx="7">
                  <c:v>0.113675987883392</c:v>
                </c:pt>
                <c:pt idx="8">
                  <c:v>0.120491742575724</c:v>
                </c:pt>
                <c:pt idx="9">
                  <c:v>0.127779544614538</c:v>
                </c:pt>
                <c:pt idx="10">
                  <c:v>0.12983346467944301</c:v>
                </c:pt>
                <c:pt idx="11">
                  <c:v>0.13363146997929601</c:v>
                </c:pt>
                <c:pt idx="12">
                  <c:v>0.13609207520646599</c:v>
                </c:pt>
                <c:pt idx="13">
                  <c:v>0.141173348996674</c:v>
                </c:pt>
                <c:pt idx="14">
                  <c:v>0.14493440697394699</c:v>
                </c:pt>
                <c:pt idx="15">
                  <c:v>0.148191261964084</c:v>
                </c:pt>
                <c:pt idx="16">
                  <c:v>0.15107224305453501</c:v>
                </c:pt>
                <c:pt idx="17">
                  <c:v>0.14638319635660599</c:v>
                </c:pt>
                <c:pt idx="18">
                  <c:v>0.15062062037034901</c:v>
                </c:pt>
                <c:pt idx="19">
                  <c:v>0.149134139616382</c:v>
                </c:pt>
                <c:pt idx="20">
                  <c:v>0.14518101778708301</c:v>
                </c:pt>
                <c:pt idx="21">
                  <c:v>0.14933359597354301</c:v>
                </c:pt>
                <c:pt idx="22">
                  <c:v>0.15078177571093801</c:v>
                </c:pt>
                <c:pt idx="23">
                  <c:v>0.144089135112447</c:v>
                </c:pt>
                <c:pt idx="24">
                  <c:v>0.158786848639977</c:v>
                </c:pt>
                <c:pt idx="25">
                  <c:v>0.16255833753797799</c:v>
                </c:pt>
                <c:pt idx="26">
                  <c:v>0.167494120047012</c:v>
                </c:pt>
                <c:pt idx="27">
                  <c:v>0.16655500359332601</c:v>
                </c:pt>
                <c:pt idx="28">
                  <c:v>0.16690970128326901</c:v>
                </c:pt>
                <c:pt idx="29">
                  <c:v>0.17207773980355701</c:v>
                </c:pt>
                <c:pt idx="30">
                  <c:v>0.17247941497626601</c:v>
                </c:pt>
              </c:numCache>
            </c:numRef>
          </c:val>
          <c:smooth val="0"/>
        </c:ser>
        <c:ser>
          <c:idx val="13"/>
          <c:order val="1"/>
          <c:tx>
            <c:strRef>
              <c:f>'Pérdidas 2'!$A$16</c:f>
              <c:strCache>
                <c:ptCount val="1"/>
                <c:pt idx="0">
                  <c:v>Italia</c:v>
                </c:pt>
              </c:strCache>
            </c:strRef>
          </c:tx>
          <c:spPr>
            <a:ln w="76200">
              <a:solidFill>
                <a:srgbClr val="F79646">
                  <a:lumMod val="75000"/>
                </a:srgbClr>
              </a:solidFill>
            </a:ln>
          </c:spPr>
          <c:marker>
            <c:symbol val="none"/>
          </c:marker>
          <c:cat>
            <c:numRef>
              <c:f>'Pérdidas 2'!$B$2:$AF$2</c:f>
              <c:numCache>
                <c:formatCode>General</c:formatCode>
                <c:ptCount val="3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numCache>
            </c:numRef>
          </c:cat>
          <c:val>
            <c:numRef>
              <c:f>'Pérdidas 2'!$B$16:$AF$16</c:f>
              <c:numCache>
                <c:formatCode>0%</c:formatCode>
                <c:ptCount val="31"/>
                <c:pt idx="0">
                  <c:v>9.14896196059415E-2</c:v>
                </c:pt>
                <c:pt idx="1">
                  <c:v>9.0895408405010203E-2</c:v>
                </c:pt>
                <c:pt idx="2">
                  <c:v>8.0241534901016195E-2</c:v>
                </c:pt>
                <c:pt idx="3">
                  <c:v>9.1823580612818201E-2</c:v>
                </c:pt>
                <c:pt idx="4">
                  <c:v>8.7075264984326398E-2</c:v>
                </c:pt>
                <c:pt idx="5">
                  <c:v>8.9316217460236297E-2</c:v>
                </c:pt>
                <c:pt idx="6">
                  <c:v>8.4328153450899196E-2</c:v>
                </c:pt>
                <c:pt idx="7">
                  <c:v>8.1631103709081193E-2</c:v>
                </c:pt>
                <c:pt idx="8">
                  <c:v>8.8572585326354702E-2</c:v>
                </c:pt>
                <c:pt idx="9">
                  <c:v>7.50025762077174E-2</c:v>
                </c:pt>
                <c:pt idx="10">
                  <c:v>6.8713164317971101E-2</c:v>
                </c:pt>
                <c:pt idx="11">
                  <c:v>7.0829727950583093E-2</c:v>
                </c:pt>
                <c:pt idx="12">
                  <c:v>6.7934826751571697E-2</c:v>
                </c:pt>
                <c:pt idx="13">
                  <c:v>7.1505835929555603E-2</c:v>
                </c:pt>
                <c:pt idx="14">
                  <c:v>6.7263389813139701E-2</c:v>
                </c:pt>
                <c:pt idx="15">
                  <c:v>6.7285391725031493E-2</c:v>
                </c:pt>
                <c:pt idx="16">
                  <c:v>6.4455571844715703E-2</c:v>
                </c:pt>
                <c:pt idx="17">
                  <c:v>6.5528146995081499E-2</c:v>
                </c:pt>
                <c:pt idx="18">
                  <c:v>6.64504044151948E-2</c:v>
                </c:pt>
                <c:pt idx="19">
                  <c:v>6.5100186491299394E-2</c:v>
                </c:pt>
                <c:pt idx="20">
                  <c:v>6.4533738613591005E-2</c:v>
                </c:pt>
                <c:pt idx="21">
                  <c:v>6.3749115940460496E-2</c:v>
                </c:pt>
                <c:pt idx="22">
                  <c:v>6.3731442107674993E-2</c:v>
                </c:pt>
                <c:pt idx="23">
                  <c:v>6.6133571007680705E-2</c:v>
                </c:pt>
                <c:pt idx="24">
                  <c:v>6.4619494972078098E-2</c:v>
                </c:pt>
                <c:pt idx="25">
                  <c:v>6.3016769744373605E-2</c:v>
                </c:pt>
                <c:pt idx="26">
                  <c:v>5.971348316425E-2</c:v>
                </c:pt>
                <c:pt idx="27">
                  <c:v>6.2484249357909999E-2</c:v>
                </c:pt>
                <c:pt idx="28">
                  <c:v>6.101774761658E-2</c:v>
                </c:pt>
                <c:pt idx="29">
                  <c:v>6.4059285055320103E-2</c:v>
                </c:pt>
                <c:pt idx="30">
                  <c:v>6.28381521978537E-2</c:v>
                </c:pt>
              </c:numCache>
            </c:numRef>
          </c:val>
          <c:smooth val="0"/>
        </c:ser>
        <c:dLbls>
          <c:showLegendKey val="0"/>
          <c:showVal val="0"/>
          <c:showCatName val="0"/>
          <c:showSerName val="0"/>
          <c:showPercent val="0"/>
          <c:showBubbleSize val="0"/>
        </c:dLbls>
        <c:marker val="1"/>
        <c:smooth val="0"/>
        <c:axId val="93828224"/>
        <c:axId val="93829760"/>
      </c:lineChart>
      <c:catAx>
        <c:axId val="93828224"/>
        <c:scaling>
          <c:orientation val="minMax"/>
        </c:scaling>
        <c:delete val="0"/>
        <c:axPos val="b"/>
        <c:numFmt formatCode="General" sourceLinked="1"/>
        <c:majorTickMark val="out"/>
        <c:minorTickMark val="none"/>
        <c:tickLblPos val="nextTo"/>
        <c:txPr>
          <a:bodyPr rot="-5400000" vert="horz"/>
          <a:lstStyle/>
          <a:p>
            <a:pPr>
              <a:defRPr b="1">
                <a:latin typeface="Arial" pitchFamily="34" charset="0"/>
                <a:cs typeface="Arial" pitchFamily="34" charset="0"/>
              </a:defRPr>
            </a:pPr>
            <a:endParaRPr lang="es-MX"/>
          </a:p>
        </c:txPr>
        <c:crossAx val="93829760"/>
        <c:crosses val="autoZero"/>
        <c:auto val="1"/>
        <c:lblAlgn val="ctr"/>
        <c:lblOffset val="100"/>
        <c:noMultiLvlLbl val="0"/>
      </c:catAx>
      <c:valAx>
        <c:axId val="93829760"/>
        <c:scaling>
          <c:orientation val="minMax"/>
        </c:scaling>
        <c:delete val="0"/>
        <c:axPos val="l"/>
        <c:numFmt formatCode="0%" sourceLinked="1"/>
        <c:majorTickMark val="out"/>
        <c:minorTickMark val="none"/>
        <c:tickLblPos val="nextTo"/>
        <c:txPr>
          <a:bodyPr/>
          <a:lstStyle/>
          <a:p>
            <a:pPr>
              <a:defRPr b="1">
                <a:latin typeface="Arial" pitchFamily="34" charset="0"/>
                <a:cs typeface="Arial" pitchFamily="34" charset="0"/>
              </a:defRPr>
            </a:pPr>
            <a:endParaRPr lang="es-MX"/>
          </a:p>
        </c:txPr>
        <c:crossAx val="93828224"/>
        <c:crosses val="autoZero"/>
        <c:crossBetween val="between"/>
      </c:valAx>
    </c:plotArea>
    <c:plotVisOnly val="1"/>
    <c:dispBlanksAs val="gap"/>
    <c:showDLblsOverMax val="0"/>
  </c:chart>
  <c:txPr>
    <a:bodyPr/>
    <a:lstStyle/>
    <a:p>
      <a:pPr>
        <a:defRPr>
          <a:latin typeface="Soberana Sans" pitchFamily="50" charset="0"/>
        </a:defRPr>
      </a:pPr>
      <a:endParaRPr lang="es-MX"/>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Gráfico!$A$15</c:f>
              <c:strCache>
                <c:ptCount val="1"/>
                <c:pt idx="0">
                  <c:v>Volumen de importación de Gasolina</c:v>
                </c:pt>
              </c:strCache>
            </c:strRef>
          </c:tx>
          <c:spPr>
            <a:ln w="38100">
              <a:solidFill>
                <a:srgbClr val="F79646">
                  <a:lumMod val="75000"/>
                </a:srgbClr>
              </a:solidFill>
            </a:ln>
          </c:spPr>
          <c:marker>
            <c:symbol val="square"/>
            <c:size val="7"/>
            <c:spPr>
              <a:solidFill>
                <a:srgbClr val="F79646">
                  <a:lumMod val="75000"/>
                </a:srgbClr>
              </a:solidFill>
              <a:ln w="38100">
                <a:solidFill>
                  <a:srgbClr val="F79646">
                    <a:lumMod val="75000"/>
                  </a:srgbClr>
                </a:solidFill>
              </a:ln>
            </c:spPr>
          </c:marker>
          <c:dLbls>
            <c:dLbl>
              <c:idx val="0"/>
              <c:layout>
                <c:manualLayout>
                  <c:x val="-2.5295257048733699E-2"/>
                  <c:y val="-4.5370550133896598E-2"/>
                </c:manualLayout>
              </c:layout>
              <c:dLblPos val="r"/>
              <c:showLegendKey val="0"/>
              <c:showVal val="1"/>
              <c:showCatName val="0"/>
              <c:showSerName val="0"/>
              <c:showPercent val="0"/>
              <c:showBubbleSize val="0"/>
            </c:dLbl>
            <c:dLbl>
              <c:idx val="6"/>
              <c:layout>
                <c:manualLayout>
                  <c:x val="-2.3414107134913199E-2"/>
                  <c:y val="-3.3099886795141399E-2"/>
                </c:manualLayout>
              </c:layout>
              <c:dLblPos val="r"/>
              <c:showLegendKey val="0"/>
              <c:showVal val="1"/>
              <c:showCatName val="0"/>
              <c:showSerName val="0"/>
              <c:showPercent val="0"/>
              <c:showBubbleSize val="0"/>
            </c:dLbl>
            <c:dLbl>
              <c:idx val="15"/>
              <c:layout>
                <c:manualLayout>
                  <c:x val="-3.1810475164595099E-2"/>
                  <c:y val="4.2202761324353001E-2"/>
                </c:manualLayout>
              </c:layout>
              <c:dLblPos val="r"/>
              <c:showLegendKey val="0"/>
              <c:showVal val="1"/>
              <c:showCatName val="0"/>
              <c:showSerName val="0"/>
              <c:showPercent val="0"/>
              <c:showBubbleSize val="0"/>
            </c:dLbl>
            <c:txPr>
              <a:bodyPr/>
              <a:lstStyle/>
              <a:p>
                <a:pPr>
                  <a:defRPr b="1">
                    <a:solidFill>
                      <a:schemeClr val="accent6">
                        <a:lumMod val="75000"/>
                      </a:schemeClr>
                    </a:solidFill>
                    <a:latin typeface="Arial" pitchFamily="34" charset="0"/>
                    <a:cs typeface="Arial" pitchFamily="34" charset="0"/>
                  </a:defRPr>
                </a:pPr>
                <a:endParaRPr lang="es-MX"/>
              </a:p>
            </c:txPr>
            <c:dLblPos val="b"/>
            <c:showLegendKey val="0"/>
            <c:showVal val="0"/>
            <c:showCatName val="0"/>
            <c:showSerName val="0"/>
            <c:showPercent val="0"/>
            <c:showBubbleSize val="0"/>
          </c:dLbls>
          <c:cat>
            <c:numRef>
              <c:f>Gráfico!$B$7:$Q$7</c:f>
              <c:numCache>
                <c:formatCode>General</c:formatCode>
                <c:ptCount val="1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numCache>
            </c:numRef>
          </c:cat>
          <c:val>
            <c:numRef>
              <c:f>Gráfico!$B$15:$Q$15</c:f>
              <c:numCache>
                <c:formatCode>0</c:formatCode>
                <c:ptCount val="16"/>
                <c:pt idx="0">
                  <c:v>127</c:v>
                </c:pt>
                <c:pt idx="1">
                  <c:v>137</c:v>
                </c:pt>
                <c:pt idx="2">
                  <c:v>104</c:v>
                </c:pt>
                <c:pt idx="3">
                  <c:v>91</c:v>
                </c:pt>
                <c:pt idx="4">
                  <c:v>136</c:v>
                </c:pt>
                <c:pt idx="5">
                  <c:v>90</c:v>
                </c:pt>
                <c:pt idx="6">
                  <c:v>54</c:v>
                </c:pt>
                <c:pt idx="7">
                  <c:v>95</c:v>
                </c:pt>
                <c:pt idx="8">
                  <c:v>169</c:v>
                </c:pt>
                <c:pt idx="9">
                  <c:v>204</c:v>
                </c:pt>
                <c:pt idx="10">
                  <c:v>308</c:v>
                </c:pt>
                <c:pt idx="11">
                  <c:v>340</c:v>
                </c:pt>
                <c:pt idx="12">
                  <c:v>329</c:v>
                </c:pt>
                <c:pt idx="13">
                  <c:v>379</c:v>
                </c:pt>
                <c:pt idx="14">
                  <c:v>405</c:v>
                </c:pt>
                <c:pt idx="15">
                  <c:v>395</c:v>
                </c:pt>
              </c:numCache>
            </c:numRef>
          </c:val>
          <c:smooth val="0"/>
        </c:ser>
        <c:ser>
          <c:idx val="1"/>
          <c:order val="1"/>
          <c:tx>
            <c:strRef>
              <c:f>Gráfico!$A$16</c:f>
              <c:strCache>
                <c:ptCount val="1"/>
                <c:pt idx="0">
                  <c:v>Producción de Gasolina</c:v>
                </c:pt>
              </c:strCache>
            </c:strRef>
          </c:tx>
          <c:spPr>
            <a:ln w="38100">
              <a:solidFill>
                <a:srgbClr val="9BBB59">
                  <a:lumMod val="50000"/>
                </a:srgbClr>
              </a:solidFill>
            </a:ln>
          </c:spPr>
          <c:marker>
            <c:symbol val="diamond"/>
            <c:size val="7"/>
            <c:spPr>
              <a:solidFill>
                <a:srgbClr val="9BBB59">
                  <a:lumMod val="50000"/>
                </a:srgbClr>
              </a:solidFill>
              <a:ln w="38100">
                <a:solidFill>
                  <a:srgbClr val="9BBB59">
                    <a:lumMod val="50000"/>
                  </a:srgbClr>
                </a:solidFill>
              </a:ln>
            </c:spPr>
          </c:marker>
          <c:dLbls>
            <c:dLbl>
              <c:idx val="0"/>
              <c:layout>
                <c:manualLayout>
                  <c:x val="-2.57920617515928E-2"/>
                  <c:y val="4.6884100528515597E-2"/>
                </c:manualLayout>
              </c:layout>
              <c:dLblPos val="r"/>
              <c:showLegendKey val="0"/>
              <c:showVal val="1"/>
              <c:showCatName val="0"/>
              <c:showSerName val="0"/>
              <c:showPercent val="0"/>
              <c:showBubbleSize val="0"/>
            </c:dLbl>
            <c:dLbl>
              <c:idx val="12"/>
              <c:layout/>
              <c:dLblPos val="t"/>
              <c:showLegendKey val="0"/>
              <c:showVal val="1"/>
              <c:showCatName val="0"/>
              <c:showSerName val="0"/>
              <c:showPercent val="0"/>
              <c:showBubbleSize val="0"/>
            </c:dLbl>
            <c:dLbl>
              <c:idx val="15"/>
              <c:layout>
                <c:manualLayout>
                  <c:x val="-3.1810519581513201E-2"/>
                  <c:y val="-5.8616853029401998E-2"/>
                </c:manualLayout>
              </c:layout>
              <c:dLblPos val="r"/>
              <c:showLegendKey val="0"/>
              <c:showVal val="1"/>
              <c:showCatName val="0"/>
              <c:showSerName val="0"/>
              <c:showPercent val="0"/>
              <c:showBubbleSize val="0"/>
            </c:dLbl>
            <c:txPr>
              <a:bodyPr/>
              <a:lstStyle/>
              <a:p>
                <a:pPr>
                  <a:defRPr b="1">
                    <a:solidFill>
                      <a:schemeClr val="accent3">
                        <a:lumMod val="50000"/>
                      </a:schemeClr>
                    </a:solidFill>
                    <a:latin typeface="Arial" pitchFamily="34" charset="0"/>
                    <a:cs typeface="Arial" pitchFamily="34" charset="0"/>
                  </a:defRPr>
                </a:pPr>
                <a:endParaRPr lang="es-MX"/>
              </a:p>
            </c:txPr>
            <c:dLblPos val="t"/>
            <c:showLegendKey val="0"/>
            <c:showVal val="0"/>
            <c:showCatName val="0"/>
            <c:showSerName val="0"/>
            <c:showPercent val="0"/>
            <c:showBubbleSize val="0"/>
          </c:dLbls>
          <c:cat>
            <c:numRef>
              <c:f>Gráfico!$B$7:$Q$7</c:f>
              <c:numCache>
                <c:formatCode>General</c:formatCode>
                <c:ptCount val="1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numCache>
            </c:numRef>
          </c:cat>
          <c:val>
            <c:numRef>
              <c:f>Gráfico!$B$16:$Q$16</c:f>
              <c:numCache>
                <c:formatCode>0</c:formatCode>
                <c:ptCount val="16"/>
                <c:pt idx="0">
                  <c:v>376</c:v>
                </c:pt>
                <c:pt idx="1">
                  <c:v>394</c:v>
                </c:pt>
                <c:pt idx="2">
                  <c:v>387</c:v>
                </c:pt>
                <c:pt idx="3">
                  <c:v>387</c:v>
                </c:pt>
                <c:pt idx="4">
                  <c:v>387</c:v>
                </c:pt>
                <c:pt idx="5">
                  <c:v>389</c:v>
                </c:pt>
                <c:pt idx="6">
                  <c:v>437</c:v>
                </c:pt>
                <c:pt idx="7">
                  <c:v>451</c:v>
                </c:pt>
                <c:pt idx="8">
                  <c:v>439</c:v>
                </c:pt>
                <c:pt idx="9">
                  <c:v>442</c:v>
                </c:pt>
                <c:pt idx="10">
                  <c:v>444</c:v>
                </c:pt>
                <c:pt idx="11">
                  <c:v>436</c:v>
                </c:pt>
                <c:pt idx="12">
                  <c:v>455</c:v>
                </c:pt>
                <c:pt idx="13">
                  <c:v>404</c:v>
                </c:pt>
                <c:pt idx="14">
                  <c:v>388</c:v>
                </c:pt>
                <c:pt idx="15">
                  <c:v>416</c:v>
                </c:pt>
              </c:numCache>
            </c:numRef>
          </c:val>
          <c:smooth val="0"/>
        </c:ser>
        <c:ser>
          <c:idx val="2"/>
          <c:order val="2"/>
          <c:tx>
            <c:strRef>
              <c:f>Gráfico!$A$17</c:f>
              <c:strCache>
                <c:ptCount val="1"/>
                <c:pt idx="0">
                  <c:v>Consumo Gasolina</c:v>
                </c:pt>
              </c:strCache>
            </c:strRef>
          </c:tx>
          <c:spPr>
            <a:ln w="38100">
              <a:solidFill>
                <a:srgbClr val="800000"/>
              </a:solidFill>
            </a:ln>
          </c:spPr>
          <c:marker>
            <c:spPr>
              <a:solidFill>
                <a:srgbClr val="800000"/>
              </a:solidFill>
              <a:ln w="38100">
                <a:solidFill>
                  <a:srgbClr val="800000"/>
                </a:solidFill>
              </a:ln>
            </c:spPr>
          </c:marker>
          <c:dLbls>
            <c:dLbl>
              <c:idx val="0"/>
              <c:layout/>
              <c:dLblPos val="t"/>
              <c:showLegendKey val="0"/>
              <c:showVal val="1"/>
              <c:showCatName val="0"/>
              <c:showSerName val="0"/>
              <c:showPercent val="0"/>
              <c:showBubbleSize val="0"/>
            </c:dLbl>
            <c:dLbl>
              <c:idx val="10"/>
              <c:layout/>
              <c:dLblPos val="t"/>
              <c:showLegendKey val="0"/>
              <c:showVal val="1"/>
              <c:showCatName val="0"/>
              <c:showSerName val="0"/>
              <c:showPercent val="0"/>
              <c:showBubbleSize val="0"/>
            </c:dLbl>
            <c:dLbl>
              <c:idx val="15"/>
              <c:layout/>
              <c:dLblPos val="t"/>
              <c:showLegendKey val="0"/>
              <c:showVal val="1"/>
              <c:showCatName val="0"/>
              <c:showSerName val="0"/>
              <c:showPercent val="0"/>
              <c:showBubbleSize val="0"/>
            </c:dLbl>
            <c:txPr>
              <a:bodyPr/>
              <a:lstStyle/>
              <a:p>
                <a:pPr>
                  <a:defRPr b="1">
                    <a:solidFill>
                      <a:srgbClr val="800000"/>
                    </a:solidFill>
                    <a:latin typeface="Arial" pitchFamily="34" charset="0"/>
                    <a:cs typeface="Arial" pitchFamily="34" charset="0"/>
                  </a:defRPr>
                </a:pPr>
                <a:endParaRPr lang="es-MX"/>
              </a:p>
            </c:txPr>
            <c:dLblPos val="t"/>
            <c:showLegendKey val="0"/>
            <c:showVal val="0"/>
            <c:showCatName val="0"/>
            <c:showSerName val="0"/>
            <c:showPercent val="0"/>
            <c:showBubbleSize val="0"/>
          </c:dLbls>
          <c:cat>
            <c:numRef>
              <c:f>Gráfico!$B$7:$Q$7</c:f>
              <c:numCache>
                <c:formatCode>General</c:formatCode>
                <c:ptCount val="1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numCache>
            </c:numRef>
          </c:cat>
          <c:val>
            <c:numRef>
              <c:f>Gráfico!$B$17:$Q$17</c:f>
              <c:numCache>
                <c:formatCode>0</c:formatCode>
                <c:ptCount val="16"/>
                <c:pt idx="0">
                  <c:v>503</c:v>
                </c:pt>
                <c:pt idx="1">
                  <c:v>531</c:v>
                </c:pt>
                <c:pt idx="2">
                  <c:v>491</c:v>
                </c:pt>
                <c:pt idx="3">
                  <c:v>478</c:v>
                </c:pt>
                <c:pt idx="4">
                  <c:v>523</c:v>
                </c:pt>
                <c:pt idx="5">
                  <c:v>479</c:v>
                </c:pt>
                <c:pt idx="6">
                  <c:v>491</c:v>
                </c:pt>
                <c:pt idx="7">
                  <c:v>546</c:v>
                </c:pt>
                <c:pt idx="8">
                  <c:v>608</c:v>
                </c:pt>
                <c:pt idx="9">
                  <c:v>646</c:v>
                </c:pt>
                <c:pt idx="10">
                  <c:v>752</c:v>
                </c:pt>
                <c:pt idx="11">
                  <c:v>776</c:v>
                </c:pt>
                <c:pt idx="12">
                  <c:v>784</c:v>
                </c:pt>
                <c:pt idx="13">
                  <c:v>783</c:v>
                </c:pt>
                <c:pt idx="14">
                  <c:v>793</c:v>
                </c:pt>
                <c:pt idx="15">
                  <c:v>811</c:v>
                </c:pt>
              </c:numCache>
            </c:numRef>
          </c:val>
          <c:smooth val="0"/>
        </c:ser>
        <c:dLbls>
          <c:showLegendKey val="0"/>
          <c:showVal val="0"/>
          <c:showCatName val="0"/>
          <c:showSerName val="0"/>
          <c:showPercent val="0"/>
          <c:showBubbleSize val="0"/>
        </c:dLbls>
        <c:marker val="1"/>
        <c:smooth val="0"/>
        <c:axId val="86881792"/>
        <c:axId val="86883328"/>
      </c:lineChart>
      <c:catAx>
        <c:axId val="86881792"/>
        <c:scaling>
          <c:orientation val="minMax"/>
        </c:scaling>
        <c:delete val="0"/>
        <c:axPos val="b"/>
        <c:numFmt formatCode="General" sourceLinked="1"/>
        <c:majorTickMark val="out"/>
        <c:minorTickMark val="none"/>
        <c:tickLblPos val="nextTo"/>
        <c:txPr>
          <a:bodyPr rot="0" vert="horz"/>
          <a:lstStyle/>
          <a:p>
            <a:pPr>
              <a:defRPr b="1">
                <a:latin typeface="Arial" pitchFamily="34" charset="0"/>
                <a:cs typeface="Arial" pitchFamily="34" charset="0"/>
              </a:defRPr>
            </a:pPr>
            <a:endParaRPr lang="es-MX"/>
          </a:p>
        </c:txPr>
        <c:crossAx val="86883328"/>
        <c:crosses val="autoZero"/>
        <c:auto val="1"/>
        <c:lblAlgn val="ctr"/>
        <c:lblOffset val="100"/>
        <c:noMultiLvlLbl val="0"/>
      </c:catAx>
      <c:valAx>
        <c:axId val="86883328"/>
        <c:scaling>
          <c:orientation val="minMax"/>
        </c:scaling>
        <c:delete val="0"/>
        <c:axPos val="l"/>
        <c:numFmt formatCode="0" sourceLinked="1"/>
        <c:majorTickMark val="out"/>
        <c:minorTickMark val="none"/>
        <c:tickLblPos val="nextTo"/>
        <c:txPr>
          <a:bodyPr/>
          <a:lstStyle/>
          <a:p>
            <a:pPr>
              <a:defRPr b="1">
                <a:latin typeface="Arial" pitchFamily="34" charset="0"/>
                <a:cs typeface="Arial" pitchFamily="34" charset="0"/>
              </a:defRPr>
            </a:pPr>
            <a:endParaRPr lang="es-MX"/>
          </a:p>
        </c:txPr>
        <c:crossAx val="86881792"/>
        <c:crosses val="autoZero"/>
        <c:crossBetween val="between"/>
      </c:valAx>
    </c:plotArea>
    <c:plotVisOnly val="1"/>
    <c:dispBlanksAs val="gap"/>
    <c:showDLblsOverMax val="0"/>
  </c:chart>
  <c:spPr>
    <a:ln>
      <a:noFill/>
    </a:ln>
  </c:spPr>
  <c:txPr>
    <a:bodyPr/>
    <a:lstStyle/>
    <a:p>
      <a:pPr>
        <a:defRPr>
          <a:latin typeface="Soberana Sans" pitchFamily="50" charset="0"/>
        </a:defRPr>
      </a:pPr>
      <a:endParaRPr lang="es-MX"/>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30746078719"/>
          <c:y val="2.3028107508852501E-2"/>
          <c:w val="0.89130305539972099"/>
          <c:h val="0.89483676988703698"/>
        </c:manualLayout>
      </c:layout>
      <c:lineChart>
        <c:grouping val="standard"/>
        <c:varyColors val="0"/>
        <c:ser>
          <c:idx val="0"/>
          <c:order val="0"/>
          <c:tx>
            <c:strRef>
              <c:f>Gráfica!$G$2</c:f>
              <c:strCache>
                <c:ptCount val="1"/>
                <c:pt idx="0">
                  <c:v>Producción</c:v>
                </c:pt>
              </c:strCache>
            </c:strRef>
          </c:tx>
          <c:spPr>
            <a:ln w="38100">
              <a:solidFill>
                <a:srgbClr val="9BBB59">
                  <a:lumMod val="50000"/>
                </a:srgbClr>
              </a:solidFill>
            </a:ln>
          </c:spPr>
          <c:marker>
            <c:symbol val="diamond"/>
            <c:size val="10"/>
            <c:spPr>
              <a:solidFill>
                <a:srgbClr val="9BBB59">
                  <a:lumMod val="50000"/>
                </a:srgbClr>
              </a:solidFill>
              <a:ln>
                <a:solidFill>
                  <a:srgbClr val="9BBB59">
                    <a:lumMod val="50000"/>
                  </a:srgbClr>
                </a:solidFill>
              </a:ln>
            </c:spPr>
          </c:marker>
          <c:dLbls>
            <c:dLbl>
              <c:idx val="0"/>
              <c:layout>
                <c:manualLayout>
                  <c:x val="-2.0406364398446099E-2"/>
                  <c:y val="-2.8599416568223901E-2"/>
                </c:manualLayout>
              </c:layout>
              <c:showLegendKey val="0"/>
              <c:showVal val="1"/>
              <c:showCatName val="0"/>
              <c:showSerName val="0"/>
              <c:showPercent val="0"/>
              <c:showBubbleSize val="0"/>
            </c:dLbl>
            <c:dLbl>
              <c:idx val="11"/>
              <c:layout>
                <c:manualLayout>
                  <c:x val="-2.76943516836053E-2"/>
                  <c:y val="-3.3365767060781801E-2"/>
                </c:manualLayout>
              </c:layout>
              <c:showLegendKey val="0"/>
              <c:showVal val="1"/>
              <c:showCatName val="0"/>
              <c:showSerName val="0"/>
              <c:showPercent val="0"/>
              <c:showBubbleSize val="0"/>
            </c:dLbl>
            <c:dLbl>
              <c:idx val="15"/>
              <c:layout>
                <c:manualLayout>
                  <c:x val="-1.02031821992232E-2"/>
                  <c:y val="-3.57490361365519E-2"/>
                </c:manualLayout>
              </c:layout>
              <c:showLegendKey val="0"/>
              <c:showVal val="1"/>
              <c:showCatName val="0"/>
              <c:showSerName val="0"/>
              <c:showPercent val="0"/>
              <c:showBubbleSize val="0"/>
            </c:dLbl>
            <c:txPr>
              <a:bodyPr/>
              <a:lstStyle/>
              <a:p>
                <a:pPr>
                  <a:defRPr b="1">
                    <a:solidFill>
                      <a:schemeClr val="accent3">
                        <a:lumMod val="50000"/>
                      </a:schemeClr>
                    </a:solidFill>
                    <a:latin typeface="Arial" pitchFamily="34" charset="0"/>
                    <a:cs typeface="Arial" pitchFamily="34" charset="0"/>
                  </a:defRPr>
                </a:pPr>
                <a:endParaRPr lang="es-MX"/>
              </a:p>
            </c:txPr>
            <c:showLegendKey val="0"/>
            <c:showVal val="0"/>
            <c:showCatName val="0"/>
            <c:showSerName val="0"/>
            <c:showPercent val="0"/>
            <c:showBubbleSize val="0"/>
          </c:dLbls>
          <c:cat>
            <c:numRef>
              <c:f>Gráfica!$B$41:$B$56</c:f>
              <c:numCache>
                <c:formatCode>General</c:formatCode>
                <c:ptCount val="1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numCache>
            </c:numRef>
          </c:cat>
          <c:val>
            <c:numRef>
              <c:f>Gráfica!$G$4:$G$19</c:f>
              <c:numCache>
                <c:formatCode>#,##0.00</c:formatCode>
                <c:ptCount val="16"/>
                <c:pt idx="0">
                  <c:v>3.620652544289833</c:v>
                </c:pt>
                <c:pt idx="1">
                  <c:v>2.3815574315931531</c:v>
                </c:pt>
                <c:pt idx="2">
                  <c:v>2.1796973777783601</c:v>
                </c:pt>
                <c:pt idx="3">
                  <c:v>2.8558364686857711</c:v>
                </c:pt>
                <c:pt idx="4">
                  <c:v>1.891784107907718</c:v>
                </c:pt>
                <c:pt idx="5">
                  <c:v>1.6586347861830131</c:v>
                </c:pt>
                <c:pt idx="6">
                  <c:v>2.8457770410186001</c:v>
                </c:pt>
                <c:pt idx="7">
                  <c:v>2.9661179672686941</c:v>
                </c:pt>
                <c:pt idx="8">
                  <c:v>4.2511426109416819</c:v>
                </c:pt>
                <c:pt idx="9">
                  <c:v>4.7469181802406899</c:v>
                </c:pt>
                <c:pt idx="10">
                  <c:v>5.3745905284774969</c:v>
                </c:pt>
                <c:pt idx="11">
                  <c:v>6.6358620232563839</c:v>
                </c:pt>
                <c:pt idx="12">
                  <c:v>4.0766228996256499</c:v>
                </c:pt>
                <c:pt idx="13">
                  <c:v>6.4209131900940513</c:v>
                </c:pt>
                <c:pt idx="14">
                  <c:v>7.0006289412583804</c:v>
                </c:pt>
                <c:pt idx="15">
                  <c:v>7.6180204995858016</c:v>
                </c:pt>
              </c:numCache>
            </c:numRef>
          </c:val>
          <c:smooth val="1"/>
        </c:ser>
        <c:ser>
          <c:idx val="1"/>
          <c:order val="1"/>
          <c:tx>
            <c:strRef>
              <c:f>Gráfica!$G$21</c:f>
              <c:strCache>
                <c:ptCount val="1"/>
                <c:pt idx="0">
                  <c:v>Importaciones netas</c:v>
                </c:pt>
              </c:strCache>
            </c:strRef>
          </c:tx>
          <c:spPr>
            <a:ln w="38100">
              <a:solidFill>
                <a:srgbClr val="F79646">
                  <a:lumMod val="75000"/>
                </a:srgbClr>
              </a:solidFill>
            </a:ln>
          </c:spPr>
          <c:marker>
            <c:symbol val="square"/>
            <c:size val="6"/>
            <c:spPr>
              <a:solidFill>
                <a:srgbClr val="F79646">
                  <a:lumMod val="75000"/>
                </a:srgbClr>
              </a:solidFill>
              <a:ln>
                <a:solidFill>
                  <a:srgbClr val="F79646">
                    <a:lumMod val="75000"/>
                  </a:srgbClr>
                </a:solidFill>
              </a:ln>
            </c:spPr>
          </c:marker>
          <c:dLbls>
            <c:dLbl>
              <c:idx val="0"/>
              <c:layout>
                <c:manualLayout>
                  <c:x val="-1.8948766941414199E-2"/>
                  <c:y val="3.3365767060781801E-2"/>
                </c:manualLayout>
              </c:layout>
              <c:showLegendKey val="0"/>
              <c:showVal val="1"/>
              <c:showCatName val="0"/>
              <c:showSerName val="0"/>
              <c:showPercent val="0"/>
              <c:showBubbleSize val="0"/>
            </c:dLbl>
            <c:dLbl>
              <c:idx val="11"/>
              <c:layout>
                <c:manualLayout>
                  <c:x val="-2.76943516836053E-2"/>
                  <c:y val="-2.62159598334714E-2"/>
                </c:manualLayout>
              </c:layout>
              <c:showLegendKey val="0"/>
              <c:showVal val="1"/>
              <c:showCatName val="0"/>
              <c:showSerName val="0"/>
              <c:showPercent val="0"/>
              <c:showBubbleSize val="0"/>
            </c:dLbl>
            <c:dLbl>
              <c:idx val="15"/>
              <c:layout>
                <c:manualLayout>
                  <c:x val="-5.8303898281274504E-3"/>
                  <c:y val="-3.8132305212322103E-2"/>
                </c:manualLayout>
              </c:layout>
              <c:showLegendKey val="0"/>
              <c:showVal val="1"/>
              <c:showCatName val="0"/>
              <c:showSerName val="0"/>
              <c:showPercent val="0"/>
              <c:showBubbleSize val="0"/>
            </c:dLbl>
            <c:txPr>
              <a:bodyPr/>
              <a:lstStyle/>
              <a:p>
                <a:pPr>
                  <a:defRPr b="1">
                    <a:solidFill>
                      <a:schemeClr val="accent6">
                        <a:lumMod val="75000"/>
                      </a:schemeClr>
                    </a:solidFill>
                    <a:latin typeface="Arial" pitchFamily="34" charset="0"/>
                    <a:cs typeface="Arial" pitchFamily="34" charset="0"/>
                  </a:defRPr>
                </a:pPr>
                <a:endParaRPr lang="es-MX"/>
              </a:p>
            </c:txPr>
            <c:showLegendKey val="0"/>
            <c:showVal val="0"/>
            <c:showCatName val="0"/>
            <c:showSerName val="0"/>
            <c:showPercent val="0"/>
            <c:showBubbleSize val="0"/>
          </c:dLbls>
          <c:cat>
            <c:numRef>
              <c:f>Gráfica!$B$41:$B$56</c:f>
              <c:numCache>
                <c:formatCode>General</c:formatCode>
                <c:ptCount val="1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numCache>
            </c:numRef>
          </c:cat>
          <c:val>
            <c:numRef>
              <c:f>Gráfica!$G$23:$G$38</c:f>
              <c:numCache>
                <c:formatCode>#,##0.00</c:formatCode>
                <c:ptCount val="16"/>
                <c:pt idx="0">
                  <c:v>2.4700000000000002</c:v>
                </c:pt>
                <c:pt idx="1">
                  <c:v>2.93</c:v>
                </c:pt>
                <c:pt idx="2">
                  <c:v>3.64</c:v>
                </c:pt>
                <c:pt idx="3">
                  <c:v>4.91</c:v>
                </c:pt>
                <c:pt idx="4">
                  <c:v>4.57</c:v>
                </c:pt>
                <c:pt idx="5">
                  <c:v>9.1300000000000008</c:v>
                </c:pt>
                <c:pt idx="6">
                  <c:v>9.7900000000000009</c:v>
                </c:pt>
                <c:pt idx="7">
                  <c:v>9.2200000000000006</c:v>
                </c:pt>
                <c:pt idx="8">
                  <c:v>8.99</c:v>
                </c:pt>
                <c:pt idx="9">
                  <c:v>10.130000000000001</c:v>
                </c:pt>
                <c:pt idx="10">
                  <c:v>11.17</c:v>
                </c:pt>
                <c:pt idx="11">
                  <c:v>12.72</c:v>
                </c:pt>
                <c:pt idx="12">
                  <c:v>9.14</c:v>
                </c:pt>
                <c:pt idx="13">
                  <c:v>12.41</c:v>
                </c:pt>
                <c:pt idx="14">
                  <c:v>15.18</c:v>
                </c:pt>
                <c:pt idx="15">
                  <c:v>14.468</c:v>
                </c:pt>
              </c:numCache>
            </c:numRef>
          </c:val>
          <c:smooth val="1"/>
        </c:ser>
        <c:ser>
          <c:idx val="2"/>
          <c:order val="2"/>
          <c:tx>
            <c:strRef>
              <c:f>Gráfica!$C$40</c:f>
              <c:strCache>
                <c:ptCount val="1"/>
                <c:pt idx="0">
                  <c:v>Demanda</c:v>
                </c:pt>
              </c:strCache>
            </c:strRef>
          </c:tx>
          <c:spPr>
            <a:ln w="38100">
              <a:solidFill>
                <a:srgbClr val="800000"/>
              </a:solidFill>
            </a:ln>
          </c:spPr>
          <c:marker>
            <c:symbol val="triangle"/>
            <c:size val="8"/>
            <c:spPr>
              <a:solidFill>
                <a:srgbClr val="800000"/>
              </a:solidFill>
              <a:ln>
                <a:solidFill>
                  <a:srgbClr val="800000"/>
                </a:solidFill>
              </a:ln>
            </c:spPr>
          </c:marker>
          <c:dLbls>
            <c:dLbl>
              <c:idx val="0"/>
              <c:layout>
                <c:manualLayout>
                  <c:x val="-1.8948766941414199E-2"/>
                  <c:y val="-2.6215959833471501E-2"/>
                </c:manualLayout>
              </c:layout>
              <c:showLegendKey val="0"/>
              <c:showVal val="1"/>
              <c:showCatName val="0"/>
              <c:showSerName val="0"/>
              <c:showPercent val="0"/>
              <c:showBubbleSize val="0"/>
            </c:dLbl>
            <c:dLbl>
              <c:idx val="11"/>
              <c:layout>
                <c:manualLayout>
                  <c:x val="-3.6439936425796501E-2"/>
                  <c:y val="-3.57490361365519E-2"/>
                </c:manualLayout>
              </c:layout>
              <c:showLegendKey val="0"/>
              <c:showVal val="1"/>
              <c:showCatName val="0"/>
              <c:showSerName val="0"/>
              <c:showPercent val="0"/>
              <c:showBubbleSize val="0"/>
            </c:dLbl>
            <c:dLbl>
              <c:idx val="15"/>
              <c:layout>
                <c:manualLayout>
                  <c:x val="-5.8303898281274504E-3"/>
                  <c:y val="-2.62159598334714E-2"/>
                </c:manualLayout>
              </c:layout>
              <c:showLegendKey val="0"/>
              <c:showVal val="1"/>
              <c:showCatName val="0"/>
              <c:showSerName val="0"/>
              <c:showPercent val="0"/>
              <c:showBubbleSize val="0"/>
            </c:dLbl>
            <c:txPr>
              <a:bodyPr/>
              <a:lstStyle/>
              <a:p>
                <a:pPr>
                  <a:defRPr b="1">
                    <a:solidFill>
                      <a:srgbClr val="800000"/>
                    </a:solidFill>
                    <a:latin typeface="Arial" pitchFamily="34" charset="0"/>
                    <a:cs typeface="Arial" pitchFamily="34" charset="0"/>
                  </a:defRPr>
                </a:pPr>
                <a:endParaRPr lang="es-MX"/>
              </a:p>
            </c:txPr>
            <c:showLegendKey val="0"/>
            <c:showVal val="0"/>
            <c:showCatName val="0"/>
            <c:showSerName val="0"/>
            <c:showPercent val="0"/>
            <c:showBubbleSize val="0"/>
          </c:dLbls>
          <c:cat>
            <c:numRef>
              <c:f>Gráfica!$B$41:$B$56</c:f>
              <c:numCache>
                <c:formatCode>General</c:formatCode>
                <c:ptCount val="16"/>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numCache>
            </c:numRef>
          </c:cat>
          <c:val>
            <c:numRef>
              <c:f>Gráfica!$C$41:$C$56</c:f>
              <c:numCache>
                <c:formatCode>#,##0.00</c:formatCode>
                <c:ptCount val="16"/>
                <c:pt idx="0">
                  <c:v>6.0906525442898332</c:v>
                </c:pt>
                <c:pt idx="1">
                  <c:v>5.3115574315931537</c:v>
                </c:pt>
                <c:pt idx="2">
                  <c:v>5.8196973777783603</c:v>
                </c:pt>
                <c:pt idx="3">
                  <c:v>7.7658364686857349</c:v>
                </c:pt>
                <c:pt idx="4">
                  <c:v>6.4617841079077056</c:v>
                </c:pt>
                <c:pt idx="5">
                  <c:v>10.78863478618301</c:v>
                </c:pt>
                <c:pt idx="6">
                  <c:v>12.63577704101859</c:v>
                </c:pt>
                <c:pt idx="7">
                  <c:v>12.1861179672687</c:v>
                </c:pt>
                <c:pt idx="8">
                  <c:v>13.241142610941671</c:v>
                </c:pt>
                <c:pt idx="9">
                  <c:v>14.87691818024067</c:v>
                </c:pt>
                <c:pt idx="10">
                  <c:v>16.544590528477531</c:v>
                </c:pt>
                <c:pt idx="11">
                  <c:v>19.355862023256421</c:v>
                </c:pt>
                <c:pt idx="12">
                  <c:v>13.21662289962565</c:v>
                </c:pt>
                <c:pt idx="13">
                  <c:v>18.83091319009408</c:v>
                </c:pt>
                <c:pt idx="14">
                  <c:v>22.18062894125838</c:v>
                </c:pt>
                <c:pt idx="15">
                  <c:v>22.086020499585789</c:v>
                </c:pt>
              </c:numCache>
            </c:numRef>
          </c:val>
          <c:smooth val="1"/>
        </c:ser>
        <c:dLbls>
          <c:showLegendKey val="0"/>
          <c:showVal val="0"/>
          <c:showCatName val="0"/>
          <c:showSerName val="0"/>
          <c:showPercent val="0"/>
          <c:showBubbleSize val="0"/>
        </c:dLbls>
        <c:marker val="1"/>
        <c:smooth val="0"/>
        <c:axId val="93561216"/>
        <c:axId val="93562752"/>
      </c:lineChart>
      <c:catAx>
        <c:axId val="93561216"/>
        <c:scaling>
          <c:orientation val="minMax"/>
        </c:scaling>
        <c:delete val="0"/>
        <c:axPos val="b"/>
        <c:numFmt formatCode="General" sourceLinked="1"/>
        <c:majorTickMark val="none"/>
        <c:minorTickMark val="none"/>
        <c:tickLblPos val="nextTo"/>
        <c:spPr>
          <a:ln>
            <a:solidFill>
              <a:sysClr val="windowText" lastClr="000000"/>
            </a:solidFill>
          </a:ln>
        </c:spPr>
        <c:txPr>
          <a:bodyPr/>
          <a:lstStyle/>
          <a:p>
            <a:pPr>
              <a:defRPr b="1" i="0">
                <a:latin typeface="Arial" pitchFamily="34" charset="0"/>
                <a:cs typeface="Arial" pitchFamily="34" charset="0"/>
              </a:defRPr>
            </a:pPr>
            <a:endParaRPr lang="es-MX"/>
          </a:p>
        </c:txPr>
        <c:crossAx val="93562752"/>
        <c:crosses val="autoZero"/>
        <c:auto val="1"/>
        <c:lblAlgn val="ctr"/>
        <c:lblOffset val="100"/>
        <c:noMultiLvlLbl val="0"/>
      </c:catAx>
      <c:valAx>
        <c:axId val="93562752"/>
        <c:scaling>
          <c:orientation val="minMax"/>
          <c:max val="23"/>
          <c:min val="0"/>
        </c:scaling>
        <c:delete val="0"/>
        <c:axPos val="l"/>
        <c:numFmt formatCode="#,##0" sourceLinked="0"/>
        <c:majorTickMark val="none"/>
        <c:minorTickMark val="none"/>
        <c:tickLblPos val="nextTo"/>
        <c:spPr>
          <a:ln w="9525">
            <a:solidFill>
              <a:sysClr val="windowText" lastClr="000000"/>
            </a:solidFill>
          </a:ln>
        </c:spPr>
        <c:txPr>
          <a:bodyPr/>
          <a:lstStyle/>
          <a:p>
            <a:pPr>
              <a:defRPr b="1">
                <a:latin typeface="Arial" pitchFamily="34" charset="0"/>
                <a:cs typeface="Arial" pitchFamily="34" charset="0"/>
              </a:defRPr>
            </a:pPr>
            <a:endParaRPr lang="es-MX"/>
          </a:p>
        </c:txPr>
        <c:crossAx val="93561216"/>
        <c:crosses val="autoZero"/>
        <c:crossBetween val="between"/>
        <c:majorUnit val="3"/>
      </c:valAx>
    </c:plotArea>
    <c:plotVisOnly val="1"/>
    <c:dispBlanksAs val="gap"/>
    <c:showDLblsOverMax val="0"/>
  </c:chart>
  <c:txPr>
    <a:bodyPr/>
    <a:lstStyle/>
    <a:p>
      <a:pPr>
        <a:defRPr>
          <a:latin typeface="Soberana Sans" pitchFamily="50" charset="0"/>
        </a:defRPr>
      </a:pPr>
      <a:endParaRPr lang="es-MX"/>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1"/>
          <c:order val="0"/>
          <c:tx>
            <c:strRef>
              <c:f>Hoja1!$A$3</c:f>
              <c:strCache>
                <c:ptCount val="1"/>
                <c:pt idx="0">
                  <c:v>Tertiary and other fields</c:v>
                </c:pt>
              </c:strCache>
            </c:strRef>
          </c:tx>
          <c:spPr>
            <a:solidFill>
              <a:srgbClr val="0070C0"/>
            </a:solidFill>
          </c:spPr>
          <c:cat>
            <c:numRef>
              <c:f>Hoja1!$B$1:$WZ$1</c:f>
              <c:numCache>
                <c:formatCode>yy</c:formatCode>
                <c:ptCount val="623"/>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numCache>
            </c:numRef>
          </c:cat>
          <c:val>
            <c:numRef>
              <c:f>Hoja1!$B$3:$WZ$3</c:f>
              <c:numCache>
                <c:formatCode>#,##0.000</c:formatCode>
                <c:ptCount val="623"/>
                <c:pt idx="0">
                  <c:v>261.98235599999975</c:v>
                </c:pt>
                <c:pt idx="1">
                  <c:v>261.77657099999988</c:v>
                </c:pt>
                <c:pt idx="2">
                  <c:v>270.17639199999991</c:v>
                </c:pt>
                <c:pt idx="3">
                  <c:v>251.50250199999999</c:v>
                </c:pt>
                <c:pt idx="4">
                  <c:v>263.80260500000014</c:v>
                </c:pt>
                <c:pt idx="5">
                  <c:v>275.37745999999999</c:v>
                </c:pt>
                <c:pt idx="6">
                  <c:v>279.78183999999987</c:v>
                </c:pt>
                <c:pt idx="7">
                  <c:v>288.65560599999998</c:v>
                </c:pt>
                <c:pt idx="8">
                  <c:v>287.58172999999988</c:v>
                </c:pt>
                <c:pt idx="9">
                  <c:v>267.54555399999987</c:v>
                </c:pt>
                <c:pt idx="10">
                  <c:v>267.35183999999987</c:v>
                </c:pt>
                <c:pt idx="11">
                  <c:v>270.86363299999999</c:v>
                </c:pt>
                <c:pt idx="12">
                  <c:v>270.70435499999991</c:v>
                </c:pt>
                <c:pt idx="13">
                  <c:v>269.09968400000002</c:v>
                </c:pt>
                <c:pt idx="14">
                  <c:v>280.98221499999988</c:v>
                </c:pt>
                <c:pt idx="15">
                  <c:v>286.0612319999999</c:v>
                </c:pt>
                <c:pt idx="16">
                  <c:v>293.61334299999999</c:v>
                </c:pt>
                <c:pt idx="17">
                  <c:v>295.26602000000003</c:v>
                </c:pt>
                <c:pt idx="18">
                  <c:v>302.10099000000002</c:v>
                </c:pt>
                <c:pt idx="19">
                  <c:v>304.35970700000001</c:v>
                </c:pt>
                <c:pt idx="20">
                  <c:v>305.24342799999999</c:v>
                </c:pt>
                <c:pt idx="21">
                  <c:v>298.21884299999999</c:v>
                </c:pt>
                <c:pt idx="22">
                  <c:v>299.13729999999993</c:v>
                </c:pt>
                <c:pt idx="23">
                  <c:v>303.78488199999998</c:v>
                </c:pt>
                <c:pt idx="24">
                  <c:v>302.209945</c:v>
                </c:pt>
                <c:pt idx="25">
                  <c:v>300.11611899999986</c:v>
                </c:pt>
                <c:pt idx="26">
                  <c:v>298.9306269999999</c:v>
                </c:pt>
                <c:pt idx="27">
                  <c:v>302.23177399999975</c:v>
                </c:pt>
                <c:pt idx="28">
                  <c:v>310.10734400000001</c:v>
                </c:pt>
                <c:pt idx="29">
                  <c:v>310.88178099999999</c:v>
                </c:pt>
                <c:pt idx="30">
                  <c:v>308.22420299999999</c:v>
                </c:pt>
                <c:pt idx="31">
                  <c:v>317.01051899999987</c:v>
                </c:pt>
                <c:pt idx="32">
                  <c:v>311.06167599999986</c:v>
                </c:pt>
                <c:pt idx="33">
                  <c:v>304.88015499999989</c:v>
                </c:pt>
                <c:pt idx="34">
                  <c:v>304.72953799999988</c:v>
                </c:pt>
                <c:pt idx="35">
                  <c:v>305.4434149999999</c:v>
                </c:pt>
                <c:pt idx="36">
                  <c:v>307.73378099999991</c:v>
                </c:pt>
                <c:pt idx="37">
                  <c:v>304.80958800000002</c:v>
                </c:pt>
                <c:pt idx="38">
                  <c:v>303.04915699999987</c:v>
                </c:pt>
                <c:pt idx="39">
                  <c:v>311.50595600000003</c:v>
                </c:pt>
                <c:pt idx="40">
                  <c:v>316.91434599999991</c:v>
                </c:pt>
                <c:pt idx="41">
                  <c:v>320.60549400000002</c:v>
                </c:pt>
                <c:pt idx="42">
                  <c:v>321.86396500000001</c:v>
                </c:pt>
                <c:pt idx="43">
                  <c:v>322.15574400000008</c:v>
                </c:pt>
                <c:pt idx="44">
                  <c:v>318.39623299999988</c:v>
                </c:pt>
                <c:pt idx="45">
                  <c:v>308.03996899999999</c:v>
                </c:pt>
                <c:pt idx="46">
                  <c:v>322.76757599999991</c:v>
                </c:pt>
                <c:pt idx="47">
                  <c:v>317.55247900000001</c:v>
                </c:pt>
                <c:pt idx="48">
                  <c:v>314.22912599999989</c:v>
                </c:pt>
                <c:pt idx="49">
                  <c:v>310.55942399999998</c:v>
                </c:pt>
                <c:pt idx="50">
                  <c:v>304.40677899999974</c:v>
                </c:pt>
                <c:pt idx="51">
                  <c:v>307.32269000000002</c:v>
                </c:pt>
                <c:pt idx="52">
                  <c:v>309.44649399999986</c:v>
                </c:pt>
                <c:pt idx="53">
                  <c:v>315.83515699999975</c:v>
                </c:pt>
                <c:pt idx="54">
                  <c:v>312.73900499999991</c:v>
                </c:pt>
                <c:pt idx="55">
                  <c:v>321.26661899999988</c:v>
                </c:pt>
                <c:pt idx="56">
                  <c:v>325.38400899999999</c:v>
                </c:pt>
                <c:pt idx="57">
                  <c:v>326.19797999999986</c:v>
                </c:pt>
                <c:pt idx="58">
                  <c:v>323.82135899999975</c:v>
                </c:pt>
                <c:pt idx="59">
                  <c:v>317.54151999999988</c:v>
                </c:pt>
                <c:pt idx="60" formatCode="General">
                  <c:v>317.20470299999999</c:v>
                </c:pt>
                <c:pt idx="61" formatCode="General">
                  <c:v>316.89896399999986</c:v>
                </c:pt>
                <c:pt idx="62" formatCode="General">
                  <c:v>321.714223</c:v>
                </c:pt>
                <c:pt idx="63" formatCode="General">
                  <c:v>322.45957599999986</c:v>
                </c:pt>
                <c:pt idx="64" formatCode="General">
                  <c:v>326.54393000000005</c:v>
                </c:pt>
                <c:pt idx="65" formatCode="General">
                  <c:v>335.44528099999997</c:v>
                </c:pt>
                <c:pt idx="66" formatCode="General">
                  <c:v>338.46672799999988</c:v>
                </c:pt>
                <c:pt idx="67" formatCode="General">
                  <c:v>332.89378399999993</c:v>
                </c:pt>
                <c:pt idx="68" formatCode="General">
                  <c:v>332.52315699999986</c:v>
                </c:pt>
                <c:pt idx="69" formatCode="General">
                  <c:v>324.52423299999987</c:v>
                </c:pt>
                <c:pt idx="70" formatCode="General">
                  <c:v>300.73411999999985</c:v>
                </c:pt>
                <c:pt idx="71" formatCode="General">
                  <c:v>293.15032000000002</c:v>
                </c:pt>
                <c:pt idx="72" formatCode="General">
                  <c:v>319.1464830000001</c:v>
                </c:pt>
                <c:pt idx="73" formatCode="General">
                  <c:v>326.99508899999989</c:v>
                </c:pt>
                <c:pt idx="74" formatCode="General">
                  <c:v>334.87107599999985</c:v>
                </c:pt>
                <c:pt idx="75" formatCode="General">
                  <c:v>338.17032</c:v>
                </c:pt>
                <c:pt idx="76" formatCode="General">
                  <c:v>336.33137299999987</c:v>
                </c:pt>
                <c:pt idx="77" formatCode="General">
                  <c:v>335.34003300000001</c:v>
                </c:pt>
                <c:pt idx="78" formatCode="General">
                  <c:v>328.45751399999989</c:v>
                </c:pt>
                <c:pt idx="79" formatCode="General">
                  <c:v>289.94403900000003</c:v>
                </c:pt>
                <c:pt idx="80" formatCode="General">
                  <c:v>311.77999600000004</c:v>
                </c:pt>
                <c:pt idx="81" formatCode="General">
                  <c:v>336.95286600000014</c:v>
                </c:pt>
                <c:pt idx="82" formatCode="General">
                  <c:v>352.48174299999988</c:v>
                </c:pt>
                <c:pt idx="83" formatCode="General">
                  <c:v>349.603272</c:v>
                </c:pt>
                <c:pt idx="84" formatCode="General">
                  <c:v>344.860615</c:v>
                </c:pt>
                <c:pt idx="85" formatCode="General">
                  <c:v>342.72164599999985</c:v>
                </c:pt>
                <c:pt idx="86" formatCode="General">
                  <c:v>349.52580499999999</c:v>
                </c:pt>
                <c:pt idx="87" formatCode="General">
                  <c:v>353.87536299999999</c:v>
                </c:pt>
                <c:pt idx="88" formatCode="General">
                  <c:v>353.13844999999986</c:v>
                </c:pt>
                <c:pt idx="89" formatCode="General">
                  <c:v>361.09673499999974</c:v>
                </c:pt>
                <c:pt idx="90" formatCode="General">
                  <c:v>370.33004100000005</c:v>
                </c:pt>
                <c:pt idx="91" formatCode="General">
                  <c:v>376.31674200000003</c:v>
                </c:pt>
                <c:pt idx="92" formatCode="General">
                  <c:v>373.67923200000001</c:v>
                </c:pt>
                <c:pt idx="93" formatCode="General">
                  <c:v>374.9286449999999</c:v>
                </c:pt>
                <c:pt idx="94" formatCode="General">
                  <c:v>376.00130399999989</c:v>
                </c:pt>
                <c:pt idx="95" formatCode="General">
                  <c:v>376.53787499999999</c:v>
                </c:pt>
                <c:pt idx="96" formatCode="General">
                  <c:v>375.61220000000014</c:v>
                </c:pt>
                <c:pt idx="97" formatCode="General">
                  <c:v>379.5872</c:v>
                </c:pt>
                <c:pt idx="98" formatCode="General">
                  <c:v>379.21320000000003</c:v>
                </c:pt>
                <c:pt idx="99" formatCode="General">
                  <c:v>381.90769999999986</c:v>
                </c:pt>
                <c:pt idx="100" formatCode="General">
                  <c:v>385.7564999999999</c:v>
                </c:pt>
                <c:pt idx="101" formatCode="General">
                  <c:v>384.6314999999999</c:v>
                </c:pt>
                <c:pt idx="102" formatCode="General">
                  <c:v>388.37170000000003</c:v>
                </c:pt>
                <c:pt idx="103" formatCode="General">
                  <c:v>393.86750000000001</c:v>
                </c:pt>
                <c:pt idx="104" formatCode="General">
                  <c:v>394.72119999999984</c:v>
                </c:pt>
                <c:pt idx="105" formatCode="General">
                  <c:v>395.52109999999988</c:v>
                </c:pt>
                <c:pt idx="106" formatCode="General">
                  <c:v>397.45780000000002</c:v>
                </c:pt>
                <c:pt idx="107" formatCode="General">
                  <c:v>395.55380000000002</c:v>
                </c:pt>
                <c:pt idx="108" formatCode="General">
                  <c:v>398.3309999999999</c:v>
                </c:pt>
                <c:pt idx="109" formatCode="General">
                  <c:v>397.262</c:v>
                </c:pt>
                <c:pt idx="110" formatCode="General">
                  <c:v>397.75200000000001</c:v>
                </c:pt>
                <c:pt idx="111" formatCode="General">
                  <c:v>398.11200000000002</c:v>
                </c:pt>
                <c:pt idx="112" formatCode="General">
                  <c:v>400.11500000000001</c:v>
                </c:pt>
                <c:pt idx="113" formatCode="General">
                  <c:v>402.65400000000011</c:v>
                </c:pt>
                <c:pt idx="114" formatCode="General">
                  <c:v>410.685</c:v>
                </c:pt>
                <c:pt idx="115" formatCode="General">
                  <c:v>422.95699999999988</c:v>
                </c:pt>
                <c:pt idx="116" formatCode="General">
                  <c:v>419.2949999999999</c:v>
                </c:pt>
                <c:pt idx="117" formatCode="General">
                  <c:v>421.161</c:v>
                </c:pt>
                <c:pt idx="118" formatCode="General">
                  <c:v>420.04300000000001</c:v>
                </c:pt>
                <c:pt idx="119" formatCode="General">
                  <c:v>418.80899999999986</c:v>
                </c:pt>
                <c:pt idx="120" formatCode="General">
                  <c:v>421.03500000000003</c:v>
                </c:pt>
                <c:pt idx="121" formatCode="General">
                  <c:v>421.30899999999986</c:v>
                </c:pt>
                <c:pt idx="122" formatCode="General">
                  <c:v>422.88400000000001</c:v>
                </c:pt>
                <c:pt idx="123" formatCode="General">
                  <c:v>427.93199999999973</c:v>
                </c:pt>
                <c:pt idx="124" formatCode="General">
                  <c:v>425.24099999999999</c:v>
                </c:pt>
                <c:pt idx="125" formatCode="General">
                  <c:v>430.22699999999975</c:v>
                </c:pt>
                <c:pt idx="126" formatCode="General">
                  <c:v>430.93599999999986</c:v>
                </c:pt>
                <c:pt idx="127" formatCode="General">
                  <c:v>431.31</c:v>
                </c:pt>
                <c:pt idx="128" formatCode="General">
                  <c:v>427.03200000000004</c:v>
                </c:pt>
                <c:pt idx="129" formatCode="General">
                  <c:v>431.11399999999986</c:v>
                </c:pt>
                <c:pt idx="130" formatCode="General">
                  <c:v>431.43499999999989</c:v>
                </c:pt>
                <c:pt idx="131" formatCode="General">
                  <c:v>429.96999999999991</c:v>
                </c:pt>
                <c:pt idx="132" formatCode="General">
                  <c:v>422.86399999999986</c:v>
                </c:pt>
                <c:pt idx="133" formatCode="General">
                  <c:v>423.74400000000014</c:v>
                </c:pt>
                <c:pt idx="134" formatCode="General">
                  <c:v>422.2759999999999</c:v>
                </c:pt>
                <c:pt idx="135" formatCode="General">
                  <c:v>418.32299999999987</c:v>
                </c:pt>
                <c:pt idx="136" formatCode="General">
                  <c:v>424.31599999999986</c:v>
                </c:pt>
                <c:pt idx="137" formatCode="General">
                  <c:v>422.108</c:v>
                </c:pt>
                <c:pt idx="138" formatCode="General">
                  <c:v>425.04900000000015</c:v>
                </c:pt>
                <c:pt idx="139" formatCode="General">
                  <c:v>421.52699999999987</c:v>
                </c:pt>
                <c:pt idx="140" formatCode="General">
                  <c:v>423.4799999999999</c:v>
                </c:pt>
                <c:pt idx="141" formatCode="General">
                  <c:v>427.202</c:v>
                </c:pt>
                <c:pt idx="142" formatCode="General">
                  <c:v>436.48200000000003</c:v>
                </c:pt>
                <c:pt idx="143" formatCode="General">
                  <c:v>442.27299999999991</c:v>
                </c:pt>
                <c:pt idx="144" formatCode="General">
                  <c:v>439.75585000000001</c:v>
                </c:pt>
                <c:pt idx="145" formatCode="General">
                  <c:v>437.78694999999988</c:v>
                </c:pt>
                <c:pt idx="146" formatCode="General">
                  <c:v>442.03606999999988</c:v>
                </c:pt>
                <c:pt idx="147" formatCode="General">
                  <c:v>443.59150999999974</c:v>
                </c:pt>
                <c:pt idx="148" formatCode="General">
                  <c:v>441.07006999999999</c:v>
                </c:pt>
                <c:pt idx="149" formatCode="General">
                  <c:v>439.57399000000004</c:v>
                </c:pt>
                <c:pt idx="150" formatCode="General">
                  <c:v>438.64200999999997</c:v>
                </c:pt>
                <c:pt idx="151" formatCode="General">
                  <c:v>435.65993000000014</c:v>
                </c:pt>
                <c:pt idx="152" formatCode="General">
                  <c:v>440.42090999999988</c:v>
                </c:pt>
                <c:pt idx="153" formatCode="General">
                  <c:v>437.43673999999987</c:v>
                </c:pt>
                <c:pt idx="154" formatCode="General">
                  <c:v>436.96981999999986</c:v>
                </c:pt>
                <c:pt idx="155" formatCode="General">
                  <c:v>431.29540000000003</c:v>
                </c:pt>
                <c:pt idx="156" formatCode="General">
                  <c:v>434.22696999999988</c:v>
                </c:pt>
                <c:pt idx="157" formatCode="General">
                  <c:v>434.30779000000001</c:v>
                </c:pt>
                <c:pt idx="158" formatCode="General">
                  <c:v>434.63434999999993</c:v>
                </c:pt>
                <c:pt idx="159" formatCode="General">
                  <c:v>428.14859999999999</c:v>
                </c:pt>
                <c:pt idx="160" formatCode="General">
                  <c:v>425.21881999999988</c:v>
                </c:pt>
                <c:pt idx="161" formatCode="General">
                  <c:v>414.70260999999999</c:v>
                </c:pt>
                <c:pt idx="162" formatCode="General">
                  <c:v>417.399</c:v>
                </c:pt>
                <c:pt idx="163" formatCode="General">
                  <c:v>421.19294000000002</c:v>
                </c:pt>
                <c:pt idx="164" formatCode="General">
                  <c:v>418.39004</c:v>
                </c:pt>
                <c:pt idx="165" formatCode="General">
                  <c:v>408.24023</c:v>
                </c:pt>
                <c:pt idx="166" formatCode="General">
                  <c:v>408.34112999999991</c:v>
                </c:pt>
                <c:pt idx="167" formatCode="General">
                  <c:v>405.63092</c:v>
                </c:pt>
                <c:pt idx="168" formatCode="General">
                  <c:v>405.78115999999983</c:v>
                </c:pt>
                <c:pt idx="169" formatCode="General">
                  <c:v>405.5154</c:v>
                </c:pt>
                <c:pt idx="170" formatCode="General">
                  <c:v>404.54508000000015</c:v>
                </c:pt>
                <c:pt idx="171" formatCode="General">
                  <c:v>385.14166000000012</c:v>
                </c:pt>
                <c:pt idx="172" formatCode="General">
                  <c:v>404.39296999999999</c:v>
                </c:pt>
                <c:pt idx="173" formatCode="General">
                  <c:v>406.65159999999986</c:v>
                </c:pt>
                <c:pt idx="174" formatCode="General">
                  <c:v>404.06896000000006</c:v>
                </c:pt>
                <c:pt idx="175" formatCode="General">
                  <c:v>404.47046</c:v>
                </c:pt>
                <c:pt idx="176" formatCode="General">
                  <c:v>403.23146999999983</c:v>
                </c:pt>
                <c:pt idx="177" formatCode="General">
                  <c:v>402.73030999999975</c:v>
                </c:pt>
                <c:pt idx="178" formatCode="General">
                  <c:v>404.00447999999994</c:v>
                </c:pt>
                <c:pt idx="179" formatCode="General">
                  <c:v>393.7605299999999</c:v>
                </c:pt>
                <c:pt idx="180" formatCode="General">
                  <c:v>393.33536999999984</c:v>
                </c:pt>
                <c:pt idx="181" formatCode="General">
                  <c:v>390.42625999999984</c:v>
                </c:pt>
                <c:pt idx="182" formatCode="General">
                  <c:v>395.80473000000001</c:v>
                </c:pt>
                <c:pt idx="183" formatCode="General">
                  <c:v>394.11930000000007</c:v>
                </c:pt>
                <c:pt idx="184" formatCode="General">
                  <c:v>400.54762000000017</c:v>
                </c:pt>
                <c:pt idx="185" formatCode="General">
                  <c:v>396.97160999999977</c:v>
                </c:pt>
                <c:pt idx="186" formatCode="General">
                  <c:v>394.21039999999977</c:v>
                </c:pt>
                <c:pt idx="187" formatCode="General">
                  <c:v>395.0902999999999</c:v>
                </c:pt>
                <c:pt idx="188" formatCode="General">
                  <c:v>390.90833999999973</c:v>
                </c:pt>
                <c:pt idx="189" formatCode="General">
                  <c:v>390.11570000000006</c:v>
                </c:pt>
                <c:pt idx="190" formatCode="General">
                  <c:v>387.54926000000012</c:v>
                </c:pt>
                <c:pt idx="191" formatCode="General">
                  <c:v>378.52069000000006</c:v>
                </c:pt>
                <c:pt idx="192" formatCode="General">
                  <c:v>372.44594999999993</c:v>
                </c:pt>
                <c:pt idx="193" formatCode="General">
                  <c:v>362.56786000000011</c:v>
                </c:pt>
                <c:pt idx="194" formatCode="General">
                  <c:v>361.86993999999999</c:v>
                </c:pt>
                <c:pt idx="195" formatCode="General">
                  <c:v>357.17917999999986</c:v>
                </c:pt>
                <c:pt idx="196" formatCode="General">
                  <c:v>352.91740999999985</c:v>
                </c:pt>
                <c:pt idx="197" formatCode="General">
                  <c:v>352.00003000000004</c:v>
                </c:pt>
                <c:pt idx="198" formatCode="General">
                  <c:v>346.30960999999996</c:v>
                </c:pt>
                <c:pt idx="199" formatCode="General">
                  <c:v>344.98438999999985</c:v>
                </c:pt>
                <c:pt idx="200" formatCode="General">
                  <c:v>343.9104099999999</c:v>
                </c:pt>
                <c:pt idx="201" formatCode="General">
                  <c:v>339.31771000000003</c:v>
                </c:pt>
                <c:pt idx="202" formatCode="General">
                  <c:v>332.43466999999993</c:v>
                </c:pt>
                <c:pt idx="203" formatCode="General">
                  <c:v>328.41838999999993</c:v>
                </c:pt>
                <c:pt idx="204" formatCode="General">
                  <c:v>325.21101999999973</c:v>
                </c:pt>
                <c:pt idx="205" formatCode="General">
                  <c:v>328.63985000000002</c:v>
                </c:pt>
                <c:pt idx="206" formatCode="General">
                  <c:v>332.22866999999997</c:v>
                </c:pt>
                <c:pt idx="207" formatCode="General">
                  <c:v>333.05471999999986</c:v>
                </c:pt>
                <c:pt idx="208" formatCode="General">
                  <c:v>329.6860999999999</c:v>
                </c:pt>
                <c:pt idx="209" formatCode="General">
                  <c:v>327.00941</c:v>
                </c:pt>
                <c:pt idx="210" formatCode="General">
                  <c:v>327.50600000000009</c:v>
                </c:pt>
                <c:pt idx="211" formatCode="General">
                  <c:v>333.35433999999975</c:v>
                </c:pt>
                <c:pt idx="212" formatCode="General">
                  <c:v>336.35407999999995</c:v>
                </c:pt>
                <c:pt idx="213" formatCode="General">
                  <c:v>338.74824999999993</c:v>
                </c:pt>
                <c:pt idx="214" formatCode="General">
                  <c:v>343.70806999999991</c:v>
                </c:pt>
                <c:pt idx="215" formatCode="General">
                  <c:v>347.02166000000011</c:v>
                </c:pt>
                <c:pt idx="216" formatCode="General">
                  <c:v>347.06841000000009</c:v>
                </c:pt>
                <c:pt idx="217" formatCode="General">
                  <c:v>343.57120999999984</c:v>
                </c:pt>
                <c:pt idx="218" formatCode="General">
                  <c:v>342.928</c:v>
                </c:pt>
                <c:pt idx="219" formatCode="General">
                  <c:v>343.35470000000021</c:v>
                </c:pt>
                <c:pt idx="220" formatCode="General">
                  <c:v>346.04965000000004</c:v>
                </c:pt>
                <c:pt idx="221" formatCode="General">
                  <c:v>344.25424999999996</c:v>
                </c:pt>
                <c:pt idx="222" formatCode="General">
                  <c:v>338.12602000000004</c:v>
                </c:pt>
                <c:pt idx="223" formatCode="General">
                  <c:v>340.69426000000021</c:v>
                </c:pt>
                <c:pt idx="224" formatCode="General">
                  <c:v>343.09573999999975</c:v>
                </c:pt>
                <c:pt idx="225" formatCode="General">
                  <c:v>344.3037999999998</c:v>
                </c:pt>
                <c:pt idx="226" formatCode="General">
                  <c:v>343.59328999999991</c:v>
                </c:pt>
                <c:pt idx="227" formatCode="General">
                  <c:v>347.91997999999978</c:v>
                </c:pt>
                <c:pt idx="228" formatCode="General">
                  <c:v>350.65190000000007</c:v>
                </c:pt>
                <c:pt idx="229" formatCode="General">
                  <c:v>351.20829000000003</c:v>
                </c:pt>
                <c:pt idx="230" formatCode="General">
                  <c:v>342.8908100000001</c:v>
                </c:pt>
                <c:pt idx="231" formatCode="General">
                  <c:v>340.07155</c:v>
                </c:pt>
                <c:pt idx="232" formatCode="General">
                  <c:v>340.7662600000001</c:v>
                </c:pt>
                <c:pt idx="233" formatCode="General">
                  <c:v>338.51857000000007</c:v>
                </c:pt>
                <c:pt idx="234" formatCode="General">
                  <c:v>342.58327000000003</c:v>
                </c:pt>
                <c:pt idx="235" formatCode="General">
                  <c:v>339.74793</c:v>
                </c:pt>
                <c:pt idx="236" formatCode="General">
                  <c:v>339.03813999999954</c:v>
                </c:pt>
                <c:pt idx="237" formatCode="General">
                  <c:v>340.18523000000005</c:v>
                </c:pt>
                <c:pt idx="238" formatCode="General">
                  <c:v>341.22226000000001</c:v>
                </c:pt>
                <c:pt idx="239" formatCode="General">
                  <c:v>337.28989999999999</c:v>
                </c:pt>
                <c:pt idx="240" formatCode="General">
                  <c:v>336.7264489999996</c:v>
                </c:pt>
                <c:pt idx="241" formatCode="General">
                  <c:v>333.74196400000028</c:v>
                </c:pt>
                <c:pt idx="242" formatCode="General">
                  <c:v>329.38212500000009</c:v>
                </c:pt>
                <c:pt idx="243" formatCode="General">
                  <c:v>327.3804379999998</c:v>
                </c:pt>
                <c:pt idx="244" formatCode="General">
                  <c:v>325.59848299999999</c:v>
                </c:pt>
                <c:pt idx="245" formatCode="General">
                  <c:v>319.94963600000005</c:v>
                </c:pt>
                <c:pt idx="246" formatCode="General">
                  <c:v>323.39260200000012</c:v>
                </c:pt>
                <c:pt idx="247" formatCode="General">
                  <c:v>322.55389999999989</c:v>
                </c:pt>
                <c:pt idx="248" formatCode="General">
                  <c:v>320.67446200000006</c:v>
                </c:pt>
                <c:pt idx="249" formatCode="General">
                  <c:v>317.32039300000019</c:v>
                </c:pt>
                <c:pt idx="250" formatCode="General">
                  <c:v>317.33003099999962</c:v>
                </c:pt>
                <c:pt idx="251" formatCode="General">
                  <c:v>311.04277700000011</c:v>
                </c:pt>
                <c:pt idx="252" formatCode="General">
                  <c:v>313.18654699999968</c:v>
                </c:pt>
                <c:pt idx="253" formatCode="General">
                  <c:v>314.05360699999983</c:v>
                </c:pt>
                <c:pt idx="254" formatCode="General">
                  <c:v>316.43480900000026</c:v>
                </c:pt>
                <c:pt idx="255" formatCode="General">
                  <c:v>320.92952899999989</c:v>
                </c:pt>
                <c:pt idx="256" formatCode="General">
                  <c:v>321.86535499999979</c:v>
                </c:pt>
                <c:pt idx="257" formatCode="General">
                  <c:v>319.70306000000028</c:v>
                </c:pt>
                <c:pt idx="258" formatCode="General">
                  <c:v>326.13632199999967</c:v>
                </c:pt>
                <c:pt idx="259" formatCode="General">
                  <c:v>327.20116799999994</c:v>
                </c:pt>
                <c:pt idx="260" formatCode="General">
                  <c:v>323.44786500000021</c:v>
                </c:pt>
                <c:pt idx="261" formatCode="General">
                  <c:v>305.56887300000017</c:v>
                </c:pt>
                <c:pt idx="262" formatCode="General">
                  <c:v>298.7402340000001</c:v>
                </c:pt>
                <c:pt idx="263" formatCode="General">
                  <c:v>299.03994000000012</c:v>
                </c:pt>
                <c:pt idx="264" formatCode="General">
                  <c:v>299.31774199999995</c:v>
                </c:pt>
                <c:pt idx="265" formatCode="General">
                  <c:v>297.79360200000019</c:v>
                </c:pt>
                <c:pt idx="266" formatCode="General">
                  <c:v>297.33667899999989</c:v>
                </c:pt>
                <c:pt idx="267" formatCode="General">
                  <c:v>296.8607320000001</c:v>
                </c:pt>
                <c:pt idx="268" formatCode="General">
                  <c:v>299.0178460000003</c:v>
                </c:pt>
                <c:pt idx="269" formatCode="General">
                  <c:v>294.09826699999974</c:v>
                </c:pt>
                <c:pt idx="270" formatCode="General">
                  <c:v>295.56481299999996</c:v>
                </c:pt>
                <c:pt idx="271" formatCode="General">
                  <c:v>294.52532400000013</c:v>
                </c:pt>
                <c:pt idx="272" formatCode="General">
                  <c:v>293.86203400000022</c:v>
                </c:pt>
                <c:pt idx="273" formatCode="General">
                  <c:v>293.39277699999946</c:v>
                </c:pt>
                <c:pt idx="274" formatCode="General">
                  <c:v>285.05869899999965</c:v>
                </c:pt>
                <c:pt idx="275" formatCode="General">
                  <c:v>288.80061199999955</c:v>
                </c:pt>
                <c:pt idx="276" formatCode="General">
                  <c:v>287.03422899999975</c:v>
                </c:pt>
                <c:pt idx="277" formatCode="General">
                  <c:v>273.22157299999986</c:v>
                </c:pt>
                <c:pt idx="278" formatCode="General">
                  <c:v>253.96012599999997</c:v>
                </c:pt>
                <c:pt idx="279" formatCode="General">
                  <c:v>245.93316800000002</c:v>
                </c:pt>
                <c:pt idx="280" formatCode="General">
                  <c:v>258.88664599999993</c:v>
                </c:pt>
                <c:pt idx="281" formatCode="General">
                  <c:v>259.37486200000023</c:v>
                </c:pt>
                <c:pt idx="282" formatCode="General">
                  <c:v>254.46055500000006</c:v>
                </c:pt>
                <c:pt idx="283" formatCode="General">
                  <c:v>256.55406800000037</c:v>
                </c:pt>
                <c:pt idx="284" formatCode="General">
                  <c:v>243.12128300000001</c:v>
                </c:pt>
                <c:pt idx="285" formatCode="General">
                  <c:v>252.626577</c:v>
                </c:pt>
                <c:pt idx="286" formatCode="General">
                  <c:v>252.04886699999997</c:v>
                </c:pt>
                <c:pt idx="287" formatCode="General">
                  <c:v>245.66671000000042</c:v>
                </c:pt>
                <c:pt idx="288" formatCode="General">
                  <c:v>239.21435699999978</c:v>
                </c:pt>
                <c:pt idx="289" formatCode="General">
                  <c:v>237.30409699999979</c:v>
                </c:pt>
                <c:pt idx="290" formatCode="General">
                  <c:v>236.77081099999981</c:v>
                </c:pt>
                <c:pt idx="291" formatCode="General">
                  <c:v>235.35983300000044</c:v>
                </c:pt>
                <c:pt idx="292" formatCode="General">
                  <c:v>234.42264700000044</c:v>
                </c:pt>
                <c:pt idx="293" formatCode="General">
                  <c:v>229.51333300000033</c:v>
                </c:pt>
                <c:pt idx="294" formatCode="General">
                  <c:v>223.32303500000037</c:v>
                </c:pt>
                <c:pt idx="295" formatCode="General">
                  <c:v>215.64396600000003</c:v>
                </c:pt>
                <c:pt idx="296" formatCode="General">
                  <c:v>212.69780399999991</c:v>
                </c:pt>
                <c:pt idx="297" formatCode="General">
                  <c:v>215.41545999999971</c:v>
                </c:pt>
                <c:pt idx="298" formatCode="General">
                  <c:v>214.76756599999993</c:v>
                </c:pt>
                <c:pt idx="299" formatCode="General">
                  <c:v>213.03599600000007</c:v>
                </c:pt>
                <c:pt idx="300" formatCode="General">
                  <c:v>208.21080400000022</c:v>
                </c:pt>
                <c:pt idx="301" formatCode="General">
                  <c:v>210.11550200000005</c:v>
                </c:pt>
                <c:pt idx="302" formatCode="General">
                  <c:v>211.34564600000024</c:v>
                </c:pt>
                <c:pt idx="303" formatCode="General">
                  <c:v>211.99143499999997</c:v>
                </c:pt>
                <c:pt idx="304" formatCode="General">
                  <c:v>210.75770900000001</c:v>
                </c:pt>
                <c:pt idx="305" formatCode="General">
                  <c:v>212.11300199999999</c:v>
                </c:pt>
                <c:pt idx="306" formatCode="General">
                  <c:v>213.65651600000001</c:v>
                </c:pt>
                <c:pt idx="307" formatCode="General">
                  <c:v>213.94932199999994</c:v>
                </c:pt>
                <c:pt idx="308" formatCode="General">
                  <c:v>212.82223299999995</c:v>
                </c:pt>
                <c:pt idx="309" formatCode="General">
                  <c:v>212.31451900000042</c:v>
                </c:pt>
                <c:pt idx="310" formatCode="General">
                  <c:v>212.48283599999974</c:v>
                </c:pt>
                <c:pt idx="311" formatCode="General">
                  <c:v>211.06187199999977</c:v>
                </c:pt>
                <c:pt idx="312" formatCode="General">
                  <c:v>206.98799999999989</c:v>
                </c:pt>
                <c:pt idx="313" formatCode="General">
                  <c:v>212.32699999999983</c:v>
                </c:pt>
                <c:pt idx="314" formatCode="General">
                  <c:v>213.24599999999981</c:v>
                </c:pt>
                <c:pt idx="315" formatCode="General">
                  <c:v>215.55400000000054</c:v>
                </c:pt>
                <c:pt idx="316" formatCode="General">
                  <c:v>212.68899999999991</c:v>
                </c:pt>
                <c:pt idx="317" formatCode="General">
                  <c:v>213.66899999999987</c:v>
                </c:pt>
                <c:pt idx="318" formatCode="General">
                  <c:v>210.62400000000025</c:v>
                </c:pt>
                <c:pt idx="319" formatCode="General">
                  <c:v>212.69399999999996</c:v>
                </c:pt>
                <c:pt idx="320" formatCode="General">
                  <c:v>213.25099999999981</c:v>
                </c:pt>
                <c:pt idx="321" formatCode="General">
                  <c:v>209.08399999999983</c:v>
                </c:pt>
                <c:pt idx="322" formatCode="General">
                  <c:v>211.11999999999983</c:v>
                </c:pt>
                <c:pt idx="323" formatCode="General">
                  <c:v>211.58399999999983</c:v>
                </c:pt>
                <c:pt idx="324" formatCode="General">
                  <c:v>210.71396499999983</c:v>
                </c:pt>
                <c:pt idx="325" formatCode="General">
                  <c:v>206.43930000000046</c:v>
                </c:pt>
                <c:pt idx="326" formatCode="General">
                  <c:v>208.62953199999993</c:v>
                </c:pt>
                <c:pt idx="327" formatCode="General">
                  <c:v>205.36776700000021</c:v>
                </c:pt>
                <c:pt idx="328" formatCode="General">
                  <c:v>206.84706500000038</c:v>
                </c:pt>
                <c:pt idx="329" formatCode="General">
                  <c:v>203.37276699999984</c:v>
                </c:pt>
                <c:pt idx="330" formatCode="General">
                  <c:v>201.04426499999948</c:v>
                </c:pt>
                <c:pt idx="331" formatCode="General">
                  <c:v>200.82196499999964</c:v>
                </c:pt>
                <c:pt idx="332" formatCode="General">
                  <c:v>192.94543299999987</c:v>
                </c:pt>
                <c:pt idx="333" formatCode="General">
                  <c:v>192.31766499999998</c:v>
                </c:pt>
                <c:pt idx="334" formatCode="General">
                  <c:v>195.87793800000014</c:v>
                </c:pt>
                <c:pt idx="335" formatCode="General">
                  <c:v>196.02573799999988</c:v>
                </c:pt>
                <c:pt idx="336" formatCode="General">
                  <c:v>193.56915600000002</c:v>
                </c:pt>
                <c:pt idx="337" formatCode="General">
                  <c:v>193.24647200000021</c:v>
                </c:pt>
                <c:pt idx="338" formatCode="General">
                  <c:v>191.39354200000025</c:v>
                </c:pt>
                <c:pt idx="339" formatCode="General">
                  <c:v>192.24647899999991</c:v>
                </c:pt>
                <c:pt idx="340" formatCode="General">
                  <c:v>191.61833600000006</c:v>
                </c:pt>
                <c:pt idx="341" formatCode="General">
                  <c:v>193.26897400000001</c:v>
                </c:pt>
                <c:pt idx="342" formatCode="General">
                  <c:v>194.49853100000021</c:v>
                </c:pt>
                <c:pt idx="343" formatCode="General">
                  <c:v>189.168905</c:v>
                </c:pt>
                <c:pt idx="344" formatCode="General">
                  <c:v>179.99127300000009</c:v>
                </c:pt>
                <c:pt idx="345" formatCode="General">
                  <c:v>184.1145750000004</c:v>
                </c:pt>
                <c:pt idx="346" formatCode="General">
                  <c:v>184.62736700000056</c:v>
                </c:pt>
                <c:pt idx="347" formatCode="General">
                  <c:v>184.23519799999985</c:v>
                </c:pt>
                <c:pt idx="348" formatCode="General">
                  <c:v>179.05083300000024</c:v>
                </c:pt>
                <c:pt idx="349" formatCode="General">
                  <c:v>178.83438699999994</c:v>
                </c:pt>
                <c:pt idx="350" formatCode="General">
                  <c:v>183.56472000000031</c:v>
                </c:pt>
                <c:pt idx="351" formatCode="General">
                  <c:v>181.6858000000002</c:v>
                </c:pt>
                <c:pt idx="352" formatCode="General">
                  <c:v>177.02989100000013</c:v>
                </c:pt>
                <c:pt idx="353" formatCode="General">
                  <c:v>174.74993899999978</c:v>
                </c:pt>
                <c:pt idx="354" formatCode="General">
                  <c:v>174.44823000000002</c:v>
                </c:pt>
                <c:pt idx="355" formatCode="General">
                  <c:v>175.55288299999984</c:v>
                </c:pt>
                <c:pt idx="356" formatCode="General">
                  <c:v>173.69635499999998</c:v>
                </c:pt>
                <c:pt idx="357" formatCode="General">
                  <c:v>173.46207199999981</c:v>
                </c:pt>
                <c:pt idx="358" formatCode="General">
                  <c:v>174.22029199999997</c:v>
                </c:pt>
                <c:pt idx="359" formatCode="General">
                  <c:v>174.7129030000001</c:v>
                </c:pt>
                <c:pt idx="360" formatCode="General">
                  <c:v>177.62700000000001</c:v>
                </c:pt>
                <c:pt idx="361" formatCode="General">
                  <c:v>174.34699999999981</c:v>
                </c:pt>
                <c:pt idx="362" formatCode="General">
                  <c:v>176.18800000000016</c:v>
                </c:pt>
                <c:pt idx="363" formatCode="General">
                  <c:v>177.66800000000018</c:v>
                </c:pt>
                <c:pt idx="364" formatCode="General">
                  <c:v>177.54599999999982</c:v>
                </c:pt>
                <c:pt idx="365" formatCode="General">
                  <c:v>176.29800000000023</c:v>
                </c:pt>
                <c:pt idx="366" formatCode="General">
                  <c:v>176.48999999999981</c:v>
                </c:pt>
                <c:pt idx="367" formatCode="General">
                  <c:v>175.23399999999992</c:v>
                </c:pt>
                <c:pt idx="368" formatCode="General">
                  <c:v>178.74599999999958</c:v>
                </c:pt>
                <c:pt idx="369" formatCode="General">
                  <c:v>182.47800000000007</c:v>
                </c:pt>
                <c:pt idx="370" formatCode="General">
                  <c:v>184.66100000000006</c:v>
                </c:pt>
                <c:pt idx="371" formatCode="General">
                  <c:v>185.0659999999998</c:v>
                </c:pt>
                <c:pt idx="372" formatCode="General">
                  <c:v>185.59700000000021</c:v>
                </c:pt>
                <c:pt idx="373" formatCode="General">
                  <c:v>186.63200000000006</c:v>
                </c:pt>
                <c:pt idx="374" formatCode="General">
                  <c:v>186.48099999999982</c:v>
                </c:pt>
                <c:pt idx="375" formatCode="General">
                  <c:v>185.86799999999999</c:v>
                </c:pt>
                <c:pt idx="376" formatCode="General">
                  <c:v>186.31399999999985</c:v>
                </c:pt>
                <c:pt idx="377" formatCode="General">
                  <c:v>187.27999999999975</c:v>
                </c:pt>
                <c:pt idx="378" formatCode="General">
                  <c:v>186.42199999999963</c:v>
                </c:pt>
                <c:pt idx="379" formatCode="General">
                  <c:v>184.79600000000028</c:v>
                </c:pt>
                <c:pt idx="380" formatCode="General">
                  <c:v>182.71899999999999</c:v>
                </c:pt>
                <c:pt idx="381" formatCode="General">
                  <c:v>181.3760000000002</c:v>
                </c:pt>
                <c:pt idx="382" formatCode="General">
                  <c:v>182.15499999999977</c:v>
                </c:pt>
                <c:pt idx="383" formatCode="General">
                  <c:v>179.96900000000005</c:v>
                </c:pt>
                <c:pt idx="384" formatCode="General">
                  <c:v>179.11252200000035</c:v>
                </c:pt>
                <c:pt idx="385" formatCode="General">
                  <c:v>179.98287299999998</c:v>
                </c:pt>
                <c:pt idx="386" formatCode="General">
                  <c:v>181.0244630000002</c:v>
                </c:pt>
                <c:pt idx="387" formatCode="General">
                  <c:v>178.59347699999989</c:v>
                </c:pt>
                <c:pt idx="388" formatCode="General">
                  <c:v>168.97413199999983</c:v>
                </c:pt>
                <c:pt idx="389" formatCode="General">
                  <c:v>167.75017300000036</c:v>
                </c:pt>
                <c:pt idx="390" formatCode="General">
                  <c:v>168.45210500000036</c:v>
                </c:pt>
                <c:pt idx="391" formatCode="General">
                  <c:v>171.38952100000006</c:v>
                </c:pt>
                <c:pt idx="392" formatCode="General">
                  <c:v>170.28394399999979</c:v>
                </c:pt>
                <c:pt idx="393" formatCode="General">
                  <c:v>161.88597299999998</c:v>
                </c:pt>
                <c:pt idx="394" formatCode="General">
                  <c:v>163.23966600000034</c:v>
                </c:pt>
                <c:pt idx="395" formatCode="General">
                  <c:v>163.98811200000006</c:v>
                </c:pt>
                <c:pt idx="396" formatCode="General">
                  <c:v>162.39235000000014</c:v>
                </c:pt>
                <c:pt idx="397" formatCode="General">
                  <c:v>160.22085499999997</c:v>
                </c:pt>
                <c:pt idx="398" formatCode="General">
                  <c:v>160.61919300000039</c:v>
                </c:pt>
                <c:pt idx="399" formatCode="General">
                  <c:v>162.65925299999935</c:v>
                </c:pt>
                <c:pt idx="400" formatCode="General">
                  <c:v>162.0282170000001</c:v>
                </c:pt>
                <c:pt idx="401" formatCode="General">
                  <c:v>162.79643900000025</c:v>
                </c:pt>
                <c:pt idx="402" formatCode="General">
                  <c:v>161.96573700000005</c:v>
                </c:pt>
                <c:pt idx="403" formatCode="General">
                  <c:v>162.08693300000004</c:v>
                </c:pt>
                <c:pt idx="404" formatCode="General">
                  <c:v>161.01133600000054</c:v>
                </c:pt>
                <c:pt idx="405" formatCode="General">
                  <c:v>158.83265599999959</c:v>
                </c:pt>
                <c:pt idx="406" formatCode="General">
                  <c:v>160.93194500000027</c:v>
                </c:pt>
                <c:pt idx="407" formatCode="General">
                  <c:v>161.10568099999998</c:v>
                </c:pt>
                <c:pt idx="408" formatCode="General">
                  <c:v>162.46831000000026</c:v>
                </c:pt>
                <c:pt idx="409" formatCode="General">
                  <c:v>161.4673870000002</c:v>
                </c:pt>
                <c:pt idx="410" formatCode="General">
                  <c:v>161.32309600000059</c:v>
                </c:pt>
                <c:pt idx="411" formatCode="General">
                  <c:v>160.23466899999988</c:v>
                </c:pt>
                <c:pt idx="412" formatCode="General">
                  <c:v>158.83913400000029</c:v>
                </c:pt>
                <c:pt idx="413" formatCode="General">
                  <c:v>159.76000199999999</c:v>
                </c:pt>
                <c:pt idx="414" formatCode="General">
                  <c:v>158.96923600000042</c:v>
                </c:pt>
                <c:pt idx="415" formatCode="General">
                  <c:v>158.34702800000019</c:v>
                </c:pt>
                <c:pt idx="416" formatCode="General">
                  <c:v>157.79243700000012</c:v>
                </c:pt>
                <c:pt idx="417" formatCode="General">
                  <c:v>155.01832300000024</c:v>
                </c:pt>
                <c:pt idx="418" formatCode="General">
                  <c:v>153.84433700000005</c:v>
                </c:pt>
                <c:pt idx="419" formatCode="General">
                  <c:v>152.33592600000026</c:v>
                </c:pt>
                <c:pt idx="420" formatCode="General">
                  <c:v>151.60708400000019</c:v>
                </c:pt>
                <c:pt idx="421" formatCode="General">
                  <c:v>150.28071499999982</c:v>
                </c:pt>
                <c:pt idx="422" formatCode="General">
                  <c:v>149.79351300000002</c:v>
                </c:pt>
                <c:pt idx="423" formatCode="General">
                  <c:v>147.84022600000031</c:v>
                </c:pt>
                <c:pt idx="424" formatCode="General">
                  <c:v>148.24494599999974</c:v>
                </c:pt>
                <c:pt idx="425" formatCode="General">
                  <c:v>148.37132800000026</c:v>
                </c:pt>
                <c:pt idx="426" formatCode="General">
                  <c:v>146.99828500000018</c:v>
                </c:pt>
                <c:pt idx="427" formatCode="General">
                  <c:v>143.30011100000004</c:v>
                </c:pt>
                <c:pt idx="428" formatCode="General">
                  <c:v>144.4660589999994</c:v>
                </c:pt>
                <c:pt idx="429" formatCode="General">
                  <c:v>144.31690900000018</c:v>
                </c:pt>
                <c:pt idx="430" formatCode="General">
                  <c:v>144.63860100000011</c:v>
                </c:pt>
                <c:pt idx="431" formatCode="General">
                  <c:v>145.26917599999973</c:v>
                </c:pt>
                <c:pt idx="432" formatCode="General">
                  <c:v>146.31585499999977</c:v>
                </c:pt>
                <c:pt idx="433" formatCode="General">
                  <c:v>148.00254300000006</c:v>
                </c:pt>
                <c:pt idx="434" formatCode="General">
                  <c:v>148.41162799999984</c:v>
                </c:pt>
                <c:pt idx="435" formatCode="General">
                  <c:v>147.34669700000001</c:v>
                </c:pt>
                <c:pt idx="436" formatCode="General">
                  <c:v>148.11849000000029</c:v>
                </c:pt>
                <c:pt idx="437" formatCode="General">
                  <c:v>149.82348800000005</c:v>
                </c:pt>
                <c:pt idx="438" formatCode="General">
                  <c:v>149.96631099999973</c:v>
                </c:pt>
                <c:pt idx="439" formatCode="General">
                  <c:v>148.01577200000014</c:v>
                </c:pt>
                <c:pt idx="440" formatCode="General">
                  <c:v>149.14386600000032</c:v>
                </c:pt>
                <c:pt idx="441" formatCode="General">
                  <c:v>148.47588700000006</c:v>
                </c:pt>
                <c:pt idx="442" formatCode="General">
                  <c:v>149.09245000000016</c:v>
                </c:pt>
                <c:pt idx="443" formatCode="General">
                  <c:v>149.27543500000002</c:v>
                </c:pt>
                <c:pt idx="444" formatCode="General">
                  <c:v>150.34680800000024</c:v>
                </c:pt>
                <c:pt idx="445" formatCode="General">
                  <c:v>150.28217399999994</c:v>
                </c:pt>
                <c:pt idx="446" formatCode="General">
                  <c:v>150.4689869999998</c:v>
                </c:pt>
                <c:pt idx="447" formatCode="General">
                  <c:v>151.28789699999976</c:v>
                </c:pt>
                <c:pt idx="448" formatCode="General">
                  <c:v>151.18701499999997</c:v>
                </c:pt>
                <c:pt idx="449" formatCode="General">
                  <c:v>149.65720499999958</c:v>
                </c:pt>
                <c:pt idx="450" formatCode="General">
                  <c:v>148.62821600000012</c:v>
                </c:pt>
                <c:pt idx="451" formatCode="General">
                  <c:v>148.60904299999993</c:v>
                </c:pt>
                <c:pt idx="452" formatCode="General">
                  <c:v>147.44688899999983</c:v>
                </c:pt>
                <c:pt idx="453" formatCode="General">
                  <c:v>147.6283210000002</c:v>
                </c:pt>
                <c:pt idx="454" formatCode="General">
                  <c:v>147.92974200000026</c:v>
                </c:pt>
                <c:pt idx="455" formatCode="General">
                  <c:v>150.34848000000017</c:v>
                </c:pt>
                <c:pt idx="456" formatCode="General">
                  <c:v>151.65973799999983</c:v>
                </c:pt>
                <c:pt idx="457" formatCode="General">
                  <c:v>153.01466000000022</c:v>
                </c:pt>
                <c:pt idx="458" formatCode="General">
                  <c:v>154.03172399999994</c:v>
                </c:pt>
                <c:pt idx="459" formatCode="General">
                  <c:v>153.61788999999999</c:v>
                </c:pt>
                <c:pt idx="460" formatCode="General">
                  <c:v>155.10090300000002</c:v>
                </c:pt>
                <c:pt idx="461" formatCode="General">
                  <c:v>155.30490900000001</c:v>
                </c:pt>
                <c:pt idx="462" formatCode="General">
                  <c:v>153.12110399999983</c:v>
                </c:pt>
                <c:pt idx="463" formatCode="General">
                  <c:v>153.17368900000014</c:v>
                </c:pt>
                <c:pt idx="464" formatCode="General">
                  <c:v>149.9513069999999</c:v>
                </c:pt>
                <c:pt idx="465" formatCode="General">
                  <c:v>142.07014799999985</c:v>
                </c:pt>
                <c:pt idx="466" formatCode="General">
                  <c:v>140.10717999999997</c:v>
                </c:pt>
                <c:pt idx="467" formatCode="General">
                  <c:v>140.69166799999994</c:v>
                </c:pt>
                <c:pt idx="468" formatCode="General">
                  <c:v>141.58506200000011</c:v>
                </c:pt>
                <c:pt idx="469" formatCode="General">
                  <c:v>138.93234400000034</c:v>
                </c:pt>
                <c:pt idx="470" formatCode="General">
                  <c:v>139.5858790000002</c:v>
                </c:pt>
                <c:pt idx="471" formatCode="General">
                  <c:v>138.85739800000022</c:v>
                </c:pt>
                <c:pt idx="472" formatCode="General">
                  <c:v>137.75209899999984</c:v>
                </c:pt>
                <c:pt idx="473" formatCode="General">
                  <c:v>137.30696300000045</c:v>
                </c:pt>
                <c:pt idx="474" formatCode="General">
                  <c:v>133.68341000000009</c:v>
                </c:pt>
                <c:pt idx="475" formatCode="General">
                  <c:v>133.20106299999998</c:v>
                </c:pt>
                <c:pt idx="476" formatCode="General">
                  <c:v>128.44600599999961</c:v>
                </c:pt>
                <c:pt idx="477" formatCode="General">
                  <c:v>113.00532699999985</c:v>
                </c:pt>
                <c:pt idx="478" formatCode="General">
                  <c:v>117.76497299999983</c:v>
                </c:pt>
                <c:pt idx="479" formatCode="General">
                  <c:v>122.08986899999991</c:v>
                </c:pt>
                <c:pt idx="480" formatCode="General">
                  <c:v>125.46107799999982</c:v>
                </c:pt>
                <c:pt idx="481" formatCode="General">
                  <c:v>127.53578100000001</c:v>
                </c:pt>
                <c:pt idx="482" formatCode="General">
                  <c:v>124.89154499999998</c:v>
                </c:pt>
                <c:pt idx="483" formatCode="General">
                  <c:v>119.88119700000016</c:v>
                </c:pt>
                <c:pt idx="484" formatCode="General">
                  <c:v>122.09218099999998</c:v>
                </c:pt>
                <c:pt idx="485" formatCode="General">
                  <c:v>122.21502700000019</c:v>
                </c:pt>
                <c:pt idx="486" formatCode="General">
                  <c:v>123.46439099999999</c:v>
                </c:pt>
                <c:pt idx="487" formatCode="General">
                  <c:v>121.26475200000004</c:v>
                </c:pt>
                <c:pt idx="488" formatCode="General">
                  <c:v>121.15595199999959</c:v>
                </c:pt>
                <c:pt idx="489" formatCode="General">
                  <c:v>118.32410400000026</c:v>
                </c:pt>
                <c:pt idx="490" formatCode="General">
                  <c:v>121.19888900000024</c:v>
                </c:pt>
                <c:pt idx="491" formatCode="General">
                  <c:v>121.30922000000012</c:v>
                </c:pt>
                <c:pt idx="492" formatCode="General">
                  <c:v>117.03931499999999</c:v>
                </c:pt>
                <c:pt idx="493" formatCode="General">
                  <c:v>116.56711099999987</c:v>
                </c:pt>
                <c:pt idx="494" formatCode="General">
                  <c:v>117.57740100000045</c:v>
                </c:pt>
                <c:pt idx="495" formatCode="General">
                  <c:v>117.98189000000002</c:v>
                </c:pt>
                <c:pt idx="496" formatCode="General">
                  <c:v>117.86912799999982</c:v>
                </c:pt>
                <c:pt idx="497" formatCode="General">
                  <c:v>114.91924499999963</c:v>
                </c:pt>
                <c:pt idx="498" formatCode="General">
                  <c:v>114.50210900000002</c:v>
                </c:pt>
                <c:pt idx="499" formatCode="General">
                  <c:v>113.99511799999982</c:v>
                </c:pt>
                <c:pt idx="500" formatCode="General">
                  <c:v>113.85236099999975</c:v>
                </c:pt>
                <c:pt idx="501" formatCode="General">
                  <c:v>115.05720099999962</c:v>
                </c:pt>
                <c:pt idx="502" formatCode="General">
                  <c:v>115.37677900000058</c:v>
                </c:pt>
                <c:pt idx="503" formatCode="General">
                  <c:v>115.01424599999976</c:v>
                </c:pt>
                <c:pt idx="504" formatCode="General">
                  <c:v>113.7561469999996</c:v>
                </c:pt>
                <c:pt idx="505" formatCode="General">
                  <c:v>114.30091900000026</c:v>
                </c:pt>
                <c:pt idx="506" formatCode="General">
                  <c:v>115.63622699999996</c:v>
                </c:pt>
                <c:pt idx="507" formatCode="General">
                  <c:v>114.37898500000026</c:v>
                </c:pt>
                <c:pt idx="508" formatCode="General">
                  <c:v>115.84736200000043</c:v>
                </c:pt>
                <c:pt idx="509" formatCode="General">
                  <c:v>116.78900699999986</c:v>
                </c:pt>
                <c:pt idx="510" formatCode="General">
                  <c:v>114.37149200000019</c:v>
                </c:pt>
                <c:pt idx="511" formatCode="General">
                  <c:v>117.26991299999963</c:v>
                </c:pt>
                <c:pt idx="512" formatCode="General">
                  <c:v>117.86299099999997</c:v>
                </c:pt>
                <c:pt idx="513" formatCode="General">
                  <c:v>117.49131999999967</c:v>
                </c:pt>
                <c:pt idx="514" formatCode="General">
                  <c:v>113.3319419999998</c:v>
                </c:pt>
                <c:pt idx="515" formatCode="General">
                  <c:v>113.90442299999998</c:v>
                </c:pt>
                <c:pt idx="516" formatCode="General">
                  <c:v>116.53043399999979</c:v>
                </c:pt>
                <c:pt idx="517" formatCode="General">
                  <c:v>116.53236100000004</c:v>
                </c:pt>
                <c:pt idx="518" formatCode="General">
                  <c:v>116.77634600000007</c:v>
                </c:pt>
                <c:pt idx="519" formatCode="General">
                  <c:v>114.99653200000012</c:v>
                </c:pt>
                <c:pt idx="520" formatCode="General">
                  <c:v>116.30235800000034</c:v>
                </c:pt>
                <c:pt idx="521" formatCode="General">
                  <c:v>116.70942100000049</c:v>
                </c:pt>
                <c:pt idx="522" formatCode="General">
                  <c:v>117.75670199999968</c:v>
                </c:pt>
                <c:pt idx="523" formatCode="General">
                  <c:v>118.24939499999982</c:v>
                </c:pt>
                <c:pt idx="524" formatCode="General">
                  <c:v>117.49873299999987</c:v>
                </c:pt>
                <c:pt idx="525" formatCode="General">
                  <c:v>119.94694999999959</c:v>
                </c:pt>
                <c:pt idx="526" formatCode="General">
                  <c:v>119.32222699999966</c:v>
                </c:pt>
                <c:pt idx="527" formatCode="General">
                  <c:v>119.66030200000066</c:v>
                </c:pt>
                <c:pt idx="528" formatCode="General">
                  <c:v>124.61831500000017</c:v>
                </c:pt>
                <c:pt idx="529" formatCode="General">
                  <c:v>126.59166899999992</c:v>
                </c:pt>
                <c:pt idx="530" formatCode="General">
                  <c:v>126.58514000000014</c:v>
                </c:pt>
                <c:pt idx="531" formatCode="General">
                  <c:v>126.55101000000013</c:v>
                </c:pt>
                <c:pt idx="532" formatCode="General">
                  <c:v>129.20253699999967</c:v>
                </c:pt>
                <c:pt idx="533" formatCode="General">
                  <c:v>130.70936099999972</c:v>
                </c:pt>
                <c:pt idx="534" formatCode="General">
                  <c:v>132.64374700000008</c:v>
                </c:pt>
                <c:pt idx="535" formatCode="General">
                  <c:v>131.47133000000036</c:v>
                </c:pt>
                <c:pt idx="536" formatCode="General">
                  <c:v>128.89615099999997</c:v>
                </c:pt>
                <c:pt idx="537" formatCode="General">
                  <c:v>130.94169499999998</c:v>
                </c:pt>
                <c:pt idx="538" formatCode="General">
                  <c:v>133.95095399999991</c:v>
                </c:pt>
                <c:pt idx="539" formatCode="General">
                  <c:v>130.51502099999971</c:v>
                </c:pt>
                <c:pt idx="540" formatCode="General">
                  <c:v>148.36738700000078</c:v>
                </c:pt>
                <c:pt idx="541" formatCode="General">
                  <c:v>147.17304299999978</c:v>
                </c:pt>
                <c:pt idx="542" formatCode="General">
                  <c:v>143.45973099999998</c:v>
                </c:pt>
                <c:pt idx="543" formatCode="General">
                  <c:v>143.63547699999981</c:v>
                </c:pt>
                <c:pt idx="544" formatCode="General">
                  <c:v>149.00715900000023</c:v>
                </c:pt>
                <c:pt idx="545" formatCode="General">
                  <c:v>147.74677100000002</c:v>
                </c:pt>
                <c:pt idx="546" formatCode="General">
                  <c:v>142.55129799999992</c:v>
                </c:pt>
                <c:pt idx="547" formatCode="General">
                  <c:v>142.58174500000001</c:v>
                </c:pt>
                <c:pt idx="548" formatCode="General">
                  <c:v>143.89160399999994</c:v>
                </c:pt>
                <c:pt idx="549" formatCode="General">
                  <c:v>145.53335900000002</c:v>
                </c:pt>
                <c:pt idx="550" formatCode="General">
                  <c:v>144.66997899999978</c:v>
                </c:pt>
                <c:pt idx="551" formatCode="General">
                  <c:v>144.13662500000004</c:v>
                </c:pt>
                <c:pt idx="552" formatCode="General">
                  <c:v>141.78888000000006</c:v>
                </c:pt>
                <c:pt idx="553" formatCode="General">
                  <c:v>140.12342100000023</c:v>
                </c:pt>
                <c:pt idx="554" formatCode="General">
                  <c:v>141.86041399999982</c:v>
                </c:pt>
                <c:pt idx="555" formatCode="General">
                  <c:v>143.1074490000006</c:v>
                </c:pt>
                <c:pt idx="556" formatCode="General">
                  <c:v>141.75906899999973</c:v>
                </c:pt>
                <c:pt idx="557" formatCode="General">
                  <c:v>140.17861200000016</c:v>
                </c:pt>
                <c:pt idx="558" formatCode="General">
                  <c:v>140.6609510000003</c:v>
                </c:pt>
                <c:pt idx="559" formatCode="General">
                  <c:v>137.41336499999983</c:v>
                </c:pt>
                <c:pt idx="560" formatCode="General">
                  <c:v>142.15113900000011</c:v>
                </c:pt>
                <c:pt idx="561" formatCode="General">
                  <c:v>143.07940099999996</c:v>
                </c:pt>
                <c:pt idx="562" formatCode="General">
                  <c:v>144.79403400000041</c:v>
                </c:pt>
                <c:pt idx="563" formatCode="General">
                  <c:v>146.25840199999999</c:v>
                </c:pt>
                <c:pt idx="564" formatCode="General">
                  <c:v>148.45011100000016</c:v>
                </c:pt>
                <c:pt idx="565" formatCode="General">
                  <c:v>149.30757600000021</c:v>
                </c:pt>
                <c:pt idx="566" formatCode="General">
                  <c:v>148.20563399999992</c:v>
                </c:pt>
                <c:pt idx="567" formatCode="General">
                  <c:v>148.38643299999976</c:v>
                </c:pt>
                <c:pt idx="568" formatCode="General">
                  <c:v>149.27626099999998</c:v>
                </c:pt>
                <c:pt idx="569" formatCode="General">
                  <c:v>157.86179200000021</c:v>
                </c:pt>
                <c:pt idx="570" formatCode="General">
                  <c:v>157.57247100000001</c:v>
                </c:pt>
                <c:pt idx="571" formatCode="General">
                  <c:v>154.75725600000038</c:v>
                </c:pt>
                <c:pt idx="572" formatCode="General">
                  <c:v>149.70320900000019</c:v>
                </c:pt>
                <c:pt idx="573" formatCode="General">
                  <c:v>145.22064899999987</c:v>
                </c:pt>
                <c:pt idx="574" formatCode="General">
                  <c:v>137.39438200000001</c:v>
                </c:pt>
                <c:pt idx="575" formatCode="General">
                  <c:v>154.25257200000033</c:v>
                </c:pt>
                <c:pt idx="576" formatCode="General">
                  <c:v>152.69600900000023</c:v>
                </c:pt>
                <c:pt idx="577" formatCode="General">
                  <c:v>152.10772200000019</c:v>
                </c:pt>
                <c:pt idx="578" formatCode="General">
                  <c:v>150.41334199999983</c:v>
                </c:pt>
                <c:pt idx="579" formatCode="General">
                  <c:v>150.52993400000014</c:v>
                </c:pt>
                <c:pt idx="580" formatCode="General">
                  <c:v>158.38939200000004</c:v>
                </c:pt>
                <c:pt idx="581" formatCode="General">
                  <c:v>159.44270600000027</c:v>
                </c:pt>
                <c:pt idx="582" formatCode="General">
                  <c:v>160.27949600000011</c:v>
                </c:pt>
                <c:pt idx="583" formatCode="General">
                  <c:v>163.61259300000023</c:v>
                </c:pt>
                <c:pt idx="584" formatCode="General">
                  <c:v>165.81092600000017</c:v>
                </c:pt>
                <c:pt idx="585" formatCode="General">
                  <c:v>163.87105299999985</c:v>
                </c:pt>
                <c:pt idx="586" formatCode="General">
                  <c:v>162.31389799999988</c:v>
                </c:pt>
                <c:pt idx="587" formatCode="General">
                  <c:v>170.25447100000019</c:v>
                </c:pt>
                <c:pt idx="588">
                  <c:v>173.39179999999993</c:v>
                </c:pt>
                <c:pt idx="589">
                  <c:v>175.73547099999996</c:v>
                </c:pt>
                <c:pt idx="590">
                  <c:v>181.47459199999997</c:v>
                </c:pt>
                <c:pt idx="591">
                  <c:v>182.02928900000006</c:v>
                </c:pt>
                <c:pt idx="592">
                  <c:v>183.55138300000004</c:v>
                </c:pt>
                <c:pt idx="593">
                  <c:v>189.69367500000013</c:v>
                </c:pt>
                <c:pt idx="594">
                  <c:v>191.14942300000001</c:v>
                </c:pt>
                <c:pt idx="595">
                  <c:v>198.4554160000003</c:v>
                </c:pt>
                <c:pt idx="596">
                  <c:v>196.96374299999979</c:v>
                </c:pt>
                <c:pt idx="597">
                  <c:v>198.85068999999982</c:v>
                </c:pt>
                <c:pt idx="598" formatCode="General">
                  <c:v>185.10130599999979</c:v>
                </c:pt>
                <c:pt idx="599" formatCode="General">
                  <c:v>201.06105700000018</c:v>
                </c:pt>
                <c:pt idx="600" formatCode="General">
                  <c:v>203.69621000000029</c:v>
                </c:pt>
                <c:pt idx="601" formatCode="General">
                  <c:v>206.75616400000035</c:v>
                </c:pt>
                <c:pt idx="602" formatCode="General">
                  <c:v>212.49216600000028</c:v>
                </c:pt>
                <c:pt idx="603" formatCode="General">
                  <c:v>217.36180400000018</c:v>
                </c:pt>
                <c:pt idx="604" formatCode="General">
                  <c:v>225.13718100000006</c:v>
                </c:pt>
                <c:pt idx="605" formatCode="General">
                  <c:v>225.06359999999995</c:v>
                </c:pt>
                <c:pt idx="606" formatCode="General">
                  <c:v>223.48279200000027</c:v>
                </c:pt>
                <c:pt idx="607" formatCode="General">
                  <c:v>226.92671600000045</c:v>
                </c:pt>
                <c:pt idx="608" formatCode="General">
                  <c:v>228.27832500000022</c:v>
                </c:pt>
                <c:pt idx="609" formatCode="General">
                  <c:v>228.04963099999981</c:v>
                </c:pt>
                <c:pt idx="610" formatCode="General">
                  <c:v>230.37909300000018</c:v>
                </c:pt>
                <c:pt idx="611" formatCode="General">
                  <c:v>233.82930400000038</c:v>
                </c:pt>
                <c:pt idx="612" formatCode="General">
                  <c:v>234.95623600000008</c:v>
                </c:pt>
                <c:pt idx="613" formatCode="General">
                  <c:v>235.69338400000038</c:v>
                </c:pt>
                <c:pt idx="614" formatCode="General">
                  <c:v>237.2329520000003</c:v>
                </c:pt>
                <c:pt idx="615" formatCode="General">
                  <c:v>238.91176900000028</c:v>
                </c:pt>
                <c:pt idx="616" formatCode="General">
                  <c:v>240.0705260000002</c:v>
                </c:pt>
                <c:pt idx="617" formatCode="General">
                  <c:v>241.67451599999973</c:v>
                </c:pt>
                <c:pt idx="618" formatCode="General">
                  <c:v>242.86054600000017</c:v>
                </c:pt>
                <c:pt idx="619" formatCode="General">
                  <c:v>249.23158700000022</c:v>
                </c:pt>
                <c:pt idx="620" formatCode="General">
                  <c:v>254.08532799999998</c:v>
                </c:pt>
                <c:pt idx="621" formatCode="General">
                  <c:v>258.99732899999987</c:v>
                </c:pt>
                <c:pt idx="622" formatCode="General">
                  <c:v>259.60170699999969</c:v>
                </c:pt>
              </c:numCache>
            </c:numRef>
          </c:val>
        </c:ser>
        <c:ser>
          <c:idx val="2"/>
          <c:order val="1"/>
          <c:tx>
            <c:strRef>
              <c:f>Hoja1!$A$4</c:f>
              <c:strCache>
                <c:ptCount val="1"/>
                <c:pt idx="0">
                  <c:v>Mesozoic Chiapas-Tabasco</c:v>
                </c:pt>
              </c:strCache>
            </c:strRef>
          </c:tx>
          <c:spPr>
            <a:solidFill>
              <a:srgbClr val="CC6600"/>
            </a:solidFill>
            <a:ln w="25400">
              <a:noFill/>
            </a:ln>
          </c:spPr>
          <c:cat>
            <c:numRef>
              <c:f>Hoja1!$B$1:$WZ$1</c:f>
              <c:numCache>
                <c:formatCode>yy</c:formatCode>
                <c:ptCount val="623"/>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numCache>
            </c:numRef>
          </c:cat>
          <c:val>
            <c:numRef>
              <c:f>Hoja1!$B$4:$WZ$4</c:f>
              <c:numCache>
                <c:formatCode>General</c:formatCode>
                <c:ptCount val="623"/>
                <c:pt idx="60">
                  <c:v>0</c:v>
                </c:pt>
                <c:pt idx="61">
                  <c:v>0</c:v>
                </c:pt>
                <c:pt idx="62">
                  <c:v>0.76413399999999998</c:v>
                </c:pt>
                <c:pt idx="63">
                  <c:v>1.454248</c:v>
                </c:pt>
                <c:pt idx="64">
                  <c:v>1.2762609999999999</c:v>
                </c:pt>
                <c:pt idx="65">
                  <c:v>1.2389199999999998</c:v>
                </c:pt>
                <c:pt idx="66">
                  <c:v>1.1888099999999999</c:v>
                </c:pt>
                <c:pt idx="67">
                  <c:v>0.99868999999999997</c:v>
                </c:pt>
                <c:pt idx="68">
                  <c:v>1.7582650000000002</c:v>
                </c:pt>
                <c:pt idx="69">
                  <c:v>1.864884</c:v>
                </c:pt>
                <c:pt idx="70">
                  <c:v>1.8949670000000001</c:v>
                </c:pt>
                <c:pt idx="71">
                  <c:v>1.7575479999999999</c:v>
                </c:pt>
                <c:pt idx="72">
                  <c:v>1.6504150000000004</c:v>
                </c:pt>
                <c:pt idx="73">
                  <c:v>1.9130590000000001</c:v>
                </c:pt>
                <c:pt idx="74">
                  <c:v>1.862449</c:v>
                </c:pt>
                <c:pt idx="75">
                  <c:v>1.8320669999999999</c:v>
                </c:pt>
                <c:pt idx="76">
                  <c:v>1.7236629999999997</c:v>
                </c:pt>
                <c:pt idx="77">
                  <c:v>1.691171</c:v>
                </c:pt>
                <c:pt idx="78">
                  <c:v>1.676995</c:v>
                </c:pt>
                <c:pt idx="79">
                  <c:v>1.643516</c:v>
                </c:pt>
                <c:pt idx="80">
                  <c:v>1.6182070000000004</c:v>
                </c:pt>
                <c:pt idx="81">
                  <c:v>1.3046679999999999</c:v>
                </c:pt>
                <c:pt idx="82">
                  <c:v>1.183568</c:v>
                </c:pt>
                <c:pt idx="83">
                  <c:v>1.1597949999999995</c:v>
                </c:pt>
                <c:pt idx="84">
                  <c:v>1.1547099999999999</c:v>
                </c:pt>
                <c:pt idx="85">
                  <c:v>1.174679</c:v>
                </c:pt>
                <c:pt idx="86">
                  <c:v>1.118581</c:v>
                </c:pt>
                <c:pt idx="87">
                  <c:v>1.1057999999999995</c:v>
                </c:pt>
                <c:pt idx="88">
                  <c:v>1.0729679999999999</c:v>
                </c:pt>
                <c:pt idx="89">
                  <c:v>1.216067</c:v>
                </c:pt>
                <c:pt idx="90">
                  <c:v>1.3726449999999999</c:v>
                </c:pt>
                <c:pt idx="91">
                  <c:v>1.3614520000000001</c:v>
                </c:pt>
                <c:pt idx="92">
                  <c:v>1.5079329999999995</c:v>
                </c:pt>
                <c:pt idx="93">
                  <c:v>1.4264189999999999</c:v>
                </c:pt>
                <c:pt idx="94">
                  <c:v>1.3913329999999999</c:v>
                </c:pt>
                <c:pt idx="95">
                  <c:v>1.5394189999999999</c:v>
                </c:pt>
                <c:pt idx="96">
                  <c:v>1.53</c:v>
                </c:pt>
                <c:pt idx="97">
                  <c:v>1.228</c:v>
                </c:pt>
                <c:pt idx="98">
                  <c:v>0.99299999999999999</c:v>
                </c:pt>
                <c:pt idx="99">
                  <c:v>0.88400000000000012</c:v>
                </c:pt>
                <c:pt idx="100">
                  <c:v>0.83000000000000018</c:v>
                </c:pt>
                <c:pt idx="101">
                  <c:v>0.78100000000000003</c:v>
                </c:pt>
                <c:pt idx="102">
                  <c:v>0.74600000000000022</c:v>
                </c:pt>
                <c:pt idx="103">
                  <c:v>0.90100000000000002</c:v>
                </c:pt>
                <c:pt idx="104">
                  <c:v>1.0249999999999995</c:v>
                </c:pt>
                <c:pt idx="105">
                  <c:v>0.93300000000000005</c:v>
                </c:pt>
                <c:pt idx="106">
                  <c:v>0.91800000000000004</c:v>
                </c:pt>
                <c:pt idx="107">
                  <c:v>0.91100000000000003</c:v>
                </c:pt>
                <c:pt idx="108">
                  <c:v>0.91700000000000004</c:v>
                </c:pt>
                <c:pt idx="109">
                  <c:v>0.99</c:v>
                </c:pt>
                <c:pt idx="110">
                  <c:v>0.95400000000000018</c:v>
                </c:pt>
                <c:pt idx="111">
                  <c:v>1.0509999999999995</c:v>
                </c:pt>
                <c:pt idx="112">
                  <c:v>1.1339999999999995</c:v>
                </c:pt>
                <c:pt idx="113">
                  <c:v>1.07</c:v>
                </c:pt>
                <c:pt idx="114">
                  <c:v>1.0960000000000001</c:v>
                </c:pt>
                <c:pt idx="115">
                  <c:v>0.99099999999999999</c:v>
                </c:pt>
                <c:pt idx="116">
                  <c:v>0.98299999999999998</c:v>
                </c:pt>
                <c:pt idx="117">
                  <c:v>0.97700000000000009</c:v>
                </c:pt>
                <c:pt idx="118">
                  <c:v>1.0209999999999995</c:v>
                </c:pt>
                <c:pt idx="119">
                  <c:v>0.997</c:v>
                </c:pt>
                <c:pt idx="120">
                  <c:v>0.97200000000000009</c:v>
                </c:pt>
                <c:pt idx="121">
                  <c:v>0.84300000000000019</c:v>
                </c:pt>
                <c:pt idx="122">
                  <c:v>1.1539999999999995</c:v>
                </c:pt>
                <c:pt idx="123">
                  <c:v>1.7469999999999999</c:v>
                </c:pt>
                <c:pt idx="124">
                  <c:v>1.7260000000000002</c:v>
                </c:pt>
                <c:pt idx="125">
                  <c:v>1.7349999999999999</c:v>
                </c:pt>
                <c:pt idx="126">
                  <c:v>1.498</c:v>
                </c:pt>
                <c:pt idx="127">
                  <c:v>1.2489999999999997</c:v>
                </c:pt>
                <c:pt idx="128">
                  <c:v>1.1279999999999994</c:v>
                </c:pt>
                <c:pt idx="129">
                  <c:v>1.091</c:v>
                </c:pt>
                <c:pt idx="130">
                  <c:v>1.1739999999999995</c:v>
                </c:pt>
                <c:pt idx="131">
                  <c:v>1.0129999999999995</c:v>
                </c:pt>
                <c:pt idx="132">
                  <c:v>1.107</c:v>
                </c:pt>
                <c:pt idx="133">
                  <c:v>1.1279999999999994</c:v>
                </c:pt>
                <c:pt idx="134">
                  <c:v>1.0449999999999995</c:v>
                </c:pt>
                <c:pt idx="135">
                  <c:v>1.0069999999999995</c:v>
                </c:pt>
                <c:pt idx="136">
                  <c:v>1.036</c:v>
                </c:pt>
                <c:pt idx="137">
                  <c:v>0.98899999999999999</c:v>
                </c:pt>
                <c:pt idx="138">
                  <c:v>1.044</c:v>
                </c:pt>
                <c:pt idx="139">
                  <c:v>1.413999999999999</c:v>
                </c:pt>
                <c:pt idx="140">
                  <c:v>1.4359999999999991</c:v>
                </c:pt>
                <c:pt idx="141">
                  <c:v>1.3839999999999995</c:v>
                </c:pt>
                <c:pt idx="142">
                  <c:v>1.7000000000000002</c:v>
                </c:pt>
                <c:pt idx="143">
                  <c:v>1.5149999999999995</c:v>
                </c:pt>
                <c:pt idx="144">
                  <c:v>1.0539899999999998</c:v>
                </c:pt>
                <c:pt idx="145">
                  <c:v>1.1070899999999999</c:v>
                </c:pt>
                <c:pt idx="146">
                  <c:v>1.0660400000000001</c:v>
                </c:pt>
                <c:pt idx="147">
                  <c:v>1.1600500000000005</c:v>
                </c:pt>
                <c:pt idx="148">
                  <c:v>1.13409</c:v>
                </c:pt>
                <c:pt idx="149">
                  <c:v>0.93008000000000002</c:v>
                </c:pt>
                <c:pt idx="150">
                  <c:v>1.2221</c:v>
                </c:pt>
                <c:pt idx="151">
                  <c:v>1.3531</c:v>
                </c:pt>
                <c:pt idx="152">
                  <c:v>2.913219999999999</c:v>
                </c:pt>
                <c:pt idx="153">
                  <c:v>4.4414500000000015</c:v>
                </c:pt>
                <c:pt idx="154">
                  <c:v>4.2803000000000004</c:v>
                </c:pt>
                <c:pt idx="155">
                  <c:v>4.610459999999998</c:v>
                </c:pt>
                <c:pt idx="156">
                  <c:v>8.2186199999999996</c:v>
                </c:pt>
                <c:pt idx="157">
                  <c:v>6.5504799999999985</c:v>
                </c:pt>
                <c:pt idx="158">
                  <c:v>7.9447000000000001</c:v>
                </c:pt>
                <c:pt idx="159">
                  <c:v>13.88916</c:v>
                </c:pt>
                <c:pt idx="160">
                  <c:v>20.50357</c:v>
                </c:pt>
                <c:pt idx="161">
                  <c:v>29.98608999999999</c:v>
                </c:pt>
                <c:pt idx="162">
                  <c:v>35.930010000000003</c:v>
                </c:pt>
                <c:pt idx="163">
                  <c:v>36.430370000000003</c:v>
                </c:pt>
                <c:pt idx="164">
                  <c:v>39.938510000000015</c:v>
                </c:pt>
                <c:pt idx="165">
                  <c:v>45.345500000000001</c:v>
                </c:pt>
                <c:pt idx="166">
                  <c:v>55.315160000000006</c:v>
                </c:pt>
                <c:pt idx="167">
                  <c:v>69.27261</c:v>
                </c:pt>
                <c:pt idx="168">
                  <c:v>69.453109999999995</c:v>
                </c:pt>
                <c:pt idx="169">
                  <c:v>80.007210000000029</c:v>
                </c:pt>
                <c:pt idx="170">
                  <c:v>106.46763000000003</c:v>
                </c:pt>
                <c:pt idx="171">
                  <c:v>119.24118000000003</c:v>
                </c:pt>
                <c:pt idx="172">
                  <c:v>133.13343</c:v>
                </c:pt>
                <c:pt idx="173">
                  <c:v>160.05825000000004</c:v>
                </c:pt>
                <c:pt idx="174">
                  <c:v>186.33763000000005</c:v>
                </c:pt>
                <c:pt idx="175">
                  <c:v>212.97833000000006</c:v>
                </c:pt>
                <c:pt idx="176">
                  <c:v>232.18361999999999</c:v>
                </c:pt>
                <c:pt idx="177">
                  <c:v>236.14082999999999</c:v>
                </c:pt>
                <c:pt idx="178">
                  <c:v>256.846</c:v>
                </c:pt>
                <c:pt idx="179">
                  <c:v>274.79434999999989</c:v>
                </c:pt>
                <c:pt idx="180">
                  <c:v>270.73839999999984</c:v>
                </c:pt>
                <c:pt idx="181">
                  <c:v>287.98439999999988</c:v>
                </c:pt>
                <c:pt idx="182">
                  <c:v>269.26834999999988</c:v>
                </c:pt>
                <c:pt idx="183">
                  <c:v>271.95659999999975</c:v>
                </c:pt>
                <c:pt idx="184">
                  <c:v>311.4144</c:v>
                </c:pt>
                <c:pt idx="185">
                  <c:v>304.62540000000001</c:v>
                </c:pt>
                <c:pt idx="186">
                  <c:v>330.64440000000013</c:v>
                </c:pt>
                <c:pt idx="187">
                  <c:v>327.96539999999987</c:v>
                </c:pt>
                <c:pt idx="188">
                  <c:v>341.5154</c:v>
                </c:pt>
                <c:pt idx="189">
                  <c:v>380.51319999999976</c:v>
                </c:pt>
                <c:pt idx="190">
                  <c:v>390.91773999999975</c:v>
                </c:pt>
                <c:pt idx="191">
                  <c:v>400.13031999999976</c:v>
                </c:pt>
                <c:pt idx="192">
                  <c:v>377.26425</c:v>
                </c:pt>
                <c:pt idx="193">
                  <c:v>430.55849999999987</c:v>
                </c:pt>
                <c:pt idx="194">
                  <c:v>435.75925000000001</c:v>
                </c:pt>
                <c:pt idx="195">
                  <c:v>437.06686000000002</c:v>
                </c:pt>
                <c:pt idx="196">
                  <c:v>440.88542000000001</c:v>
                </c:pt>
                <c:pt idx="197">
                  <c:v>450.75941</c:v>
                </c:pt>
                <c:pt idx="198">
                  <c:v>456.11128000000002</c:v>
                </c:pt>
                <c:pt idx="199">
                  <c:v>459.73302999999987</c:v>
                </c:pt>
                <c:pt idx="200">
                  <c:v>453.74844000000002</c:v>
                </c:pt>
                <c:pt idx="201">
                  <c:v>476.12401</c:v>
                </c:pt>
                <c:pt idx="202">
                  <c:v>480.55516999999986</c:v>
                </c:pt>
                <c:pt idx="203">
                  <c:v>515.98248000000001</c:v>
                </c:pt>
                <c:pt idx="204">
                  <c:v>557.12495999999999</c:v>
                </c:pt>
                <c:pt idx="205">
                  <c:v>564.03128999999979</c:v>
                </c:pt>
                <c:pt idx="206">
                  <c:v>583.18648000000019</c:v>
                </c:pt>
                <c:pt idx="207">
                  <c:v>603.29213000000004</c:v>
                </c:pt>
                <c:pt idx="208">
                  <c:v>627.24936000000002</c:v>
                </c:pt>
                <c:pt idx="209">
                  <c:v>653.53796999999975</c:v>
                </c:pt>
                <c:pt idx="210">
                  <c:v>670.71205999999972</c:v>
                </c:pt>
                <c:pt idx="211">
                  <c:v>675.05882000000008</c:v>
                </c:pt>
                <c:pt idx="212">
                  <c:v>680.17623000000003</c:v>
                </c:pt>
                <c:pt idx="213">
                  <c:v>695.32788999999968</c:v>
                </c:pt>
                <c:pt idx="214">
                  <c:v>715.19961000000001</c:v>
                </c:pt>
                <c:pt idx="215">
                  <c:v>732.76279999999997</c:v>
                </c:pt>
                <c:pt idx="216">
                  <c:v>750.23180000000002</c:v>
                </c:pt>
                <c:pt idx="217">
                  <c:v>781.72772999999972</c:v>
                </c:pt>
                <c:pt idx="218">
                  <c:v>784.95625999999947</c:v>
                </c:pt>
                <c:pt idx="219">
                  <c:v>795.92427999999973</c:v>
                </c:pt>
                <c:pt idx="220">
                  <c:v>804.7019600000001</c:v>
                </c:pt>
                <c:pt idx="221">
                  <c:v>823.0515399999997</c:v>
                </c:pt>
                <c:pt idx="222">
                  <c:v>866.58569999999997</c:v>
                </c:pt>
                <c:pt idx="223">
                  <c:v>898.51772999999969</c:v>
                </c:pt>
                <c:pt idx="224">
                  <c:v>923.78673000000026</c:v>
                </c:pt>
                <c:pt idx="225">
                  <c:v>952.26341000000002</c:v>
                </c:pt>
                <c:pt idx="226">
                  <c:v>981.61005</c:v>
                </c:pt>
                <c:pt idx="227">
                  <c:v>1018.51836</c:v>
                </c:pt>
                <c:pt idx="228">
                  <c:v>1039.4021</c:v>
                </c:pt>
                <c:pt idx="229">
                  <c:v>1044.5247099999999</c:v>
                </c:pt>
                <c:pt idx="230">
                  <c:v>1049.9022499999999</c:v>
                </c:pt>
                <c:pt idx="231">
                  <c:v>1056.0139199999999</c:v>
                </c:pt>
                <c:pt idx="232">
                  <c:v>1060.31215</c:v>
                </c:pt>
                <c:pt idx="233">
                  <c:v>1069.4382700000001</c:v>
                </c:pt>
                <c:pt idx="234">
                  <c:v>1076.56531</c:v>
                </c:pt>
                <c:pt idx="235">
                  <c:v>1088.4597800000001</c:v>
                </c:pt>
                <c:pt idx="236">
                  <c:v>1087.4553500000004</c:v>
                </c:pt>
                <c:pt idx="237">
                  <c:v>1083.25497</c:v>
                </c:pt>
                <c:pt idx="238">
                  <c:v>1076.8492899999999</c:v>
                </c:pt>
                <c:pt idx="239">
                  <c:v>1075.6187600000001</c:v>
                </c:pt>
                <c:pt idx="240">
                  <c:v>1064.8912559999999</c:v>
                </c:pt>
                <c:pt idx="241">
                  <c:v>1033.7957920000001</c:v>
                </c:pt>
                <c:pt idx="242">
                  <c:v>1033.0002239999999</c:v>
                </c:pt>
                <c:pt idx="243">
                  <c:v>1026.4147660000001</c:v>
                </c:pt>
                <c:pt idx="244">
                  <c:v>1007.4025499999998</c:v>
                </c:pt>
                <c:pt idx="245">
                  <c:v>986.33366699999976</c:v>
                </c:pt>
                <c:pt idx="246">
                  <c:v>986.66603199999997</c:v>
                </c:pt>
                <c:pt idx="247">
                  <c:v>982.37300200000004</c:v>
                </c:pt>
                <c:pt idx="248">
                  <c:v>981.23540099999991</c:v>
                </c:pt>
                <c:pt idx="249">
                  <c:v>976.56141799999978</c:v>
                </c:pt>
                <c:pt idx="250">
                  <c:v>959.37683400000003</c:v>
                </c:pt>
                <c:pt idx="251">
                  <c:v>945.37861399999997</c:v>
                </c:pt>
                <c:pt idx="252">
                  <c:v>935.93806200000006</c:v>
                </c:pt>
                <c:pt idx="253">
                  <c:v>923.32910799999979</c:v>
                </c:pt>
                <c:pt idx="254">
                  <c:v>926.28022699999997</c:v>
                </c:pt>
                <c:pt idx="255">
                  <c:v>931.51606699999979</c:v>
                </c:pt>
                <c:pt idx="256">
                  <c:v>917.51496899999972</c:v>
                </c:pt>
                <c:pt idx="257">
                  <c:v>905.76673400000004</c:v>
                </c:pt>
                <c:pt idx="258">
                  <c:v>898.99919599999998</c:v>
                </c:pt>
                <c:pt idx="259">
                  <c:v>900.78257799999994</c:v>
                </c:pt>
                <c:pt idx="260">
                  <c:v>914.70226499999978</c:v>
                </c:pt>
                <c:pt idx="261">
                  <c:v>913.81199899999979</c:v>
                </c:pt>
                <c:pt idx="262">
                  <c:v>901.33416499999976</c:v>
                </c:pt>
                <c:pt idx="263">
                  <c:v>900.05799899999977</c:v>
                </c:pt>
                <c:pt idx="264">
                  <c:v>908.93648400000006</c:v>
                </c:pt>
                <c:pt idx="265">
                  <c:v>908.43074899999988</c:v>
                </c:pt>
                <c:pt idx="266">
                  <c:v>882.07809899999995</c:v>
                </c:pt>
                <c:pt idx="267">
                  <c:v>868.49889999999994</c:v>
                </c:pt>
                <c:pt idx="268">
                  <c:v>852.82051599999977</c:v>
                </c:pt>
                <c:pt idx="269">
                  <c:v>847.47699999999998</c:v>
                </c:pt>
                <c:pt idx="270">
                  <c:v>834.58545400000003</c:v>
                </c:pt>
                <c:pt idx="271">
                  <c:v>782.08441800000003</c:v>
                </c:pt>
                <c:pt idx="272">
                  <c:v>797.28490000000022</c:v>
                </c:pt>
                <c:pt idx="273">
                  <c:v>787.17141700000002</c:v>
                </c:pt>
                <c:pt idx="274">
                  <c:v>777.25199899999996</c:v>
                </c:pt>
                <c:pt idx="275">
                  <c:v>771.09653500000002</c:v>
                </c:pt>
                <c:pt idx="276">
                  <c:v>760.01948100000004</c:v>
                </c:pt>
                <c:pt idx="277">
                  <c:v>727.1096070000001</c:v>
                </c:pt>
                <c:pt idx="278">
                  <c:v>716.16987199999994</c:v>
                </c:pt>
                <c:pt idx="279">
                  <c:v>702.26800000000003</c:v>
                </c:pt>
                <c:pt idx="280">
                  <c:v>708.79335300000025</c:v>
                </c:pt>
                <c:pt idx="281">
                  <c:v>740.66236699999979</c:v>
                </c:pt>
                <c:pt idx="282">
                  <c:v>738.52164599999981</c:v>
                </c:pt>
                <c:pt idx="283">
                  <c:v>735.67274500000019</c:v>
                </c:pt>
                <c:pt idx="284">
                  <c:v>744.00633400000004</c:v>
                </c:pt>
                <c:pt idx="285">
                  <c:v>745.3231310000001</c:v>
                </c:pt>
                <c:pt idx="286">
                  <c:v>749.93803300000002</c:v>
                </c:pt>
                <c:pt idx="287">
                  <c:v>749.1193209999999</c:v>
                </c:pt>
                <c:pt idx="288">
                  <c:v>730.4582919999998</c:v>
                </c:pt>
                <c:pt idx="289">
                  <c:v>719.54955200000006</c:v>
                </c:pt>
                <c:pt idx="290">
                  <c:v>730.90858200000002</c:v>
                </c:pt>
                <c:pt idx="291">
                  <c:v>750.45089899999971</c:v>
                </c:pt>
                <c:pt idx="292">
                  <c:v>751.14506299999971</c:v>
                </c:pt>
                <c:pt idx="293">
                  <c:v>723.36529999999948</c:v>
                </c:pt>
                <c:pt idx="294">
                  <c:v>704.60009700000001</c:v>
                </c:pt>
                <c:pt idx="295">
                  <c:v>701.88387200000022</c:v>
                </c:pt>
                <c:pt idx="296">
                  <c:v>696.03566699999988</c:v>
                </c:pt>
                <c:pt idx="297">
                  <c:v>710.06996699999968</c:v>
                </c:pt>
                <c:pt idx="298">
                  <c:v>719.49913200000003</c:v>
                </c:pt>
                <c:pt idx="299">
                  <c:v>713.8485499999997</c:v>
                </c:pt>
                <c:pt idx="300">
                  <c:v>714.76219199999969</c:v>
                </c:pt>
                <c:pt idx="301">
                  <c:v>720.8199639999998</c:v>
                </c:pt>
                <c:pt idx="302">
                  <c:v>717.00774000000001</c:v>
                </c:pt>
                <c:pt idx="303">
                  <c:v>710.20873300000017</c:v>
                </c:pt>
                <c:pt idx="304">
                  <c:v>694.59496899999999</c:v>
                </c:pt>
                <c:pt idx="305">
                  <c:v>692.876802</c:v>
                </c:pt>
                <c:pt idx="306">
                  <c:v>695.01183900000001</c:v>
                </c:pt>
                <c:pt idx="307">
                  <c:v>705.47870700000021</c:v>
                </c:pt>
                <c:pt idx="308">
                  <c:v>708.53796999999975</c:v>
                </c:pt>
                <c:pt idx="309">
                  <c:v>729.28483600000027</c:v>
                </c:pt>
                <c:pt idx="310">
                  <c:v>749.9844350000003</c:v>
                </c:pt>
                <c:pt idx="311">
                  <c:v>748.73748399999999</c:v>
                </c:pt>
                <c:pt idx="312">
                  <c:v>688.37900000000013</c:v>
                </c:pt>
                <c:pt idx="313">
                  <c:v>736.51300000000003</c:v>
                </c:pt>
                <c:pt idx="314">
                  <c:v>667.99600000000009</c:v>
                </c:pt>
                <c:pt idx="315">
                  <c:v>651.51900000000001</c:v>
                </c:pt>
                <c:pt idx="316">
                  <c:v>650.39499999999998</c:v>
                </c:pt>
                <c:pt idx="317">
                  <c:v>642.221</c:v>
                </c:pt>
                <c:pt idx="318">
                  <c:v>640.75400000000002</c:v>
                </c:pt>
                <c:pt idx="319">
                  <c:v>634.60400000000004</c:v>
                </c:pt>
                <c:pt idx="320">
                  <c:v>647.04999999999973</c:v>
                </c:pt>
                <c:pt idx="321">
                  <c:v>641.51699999999983</c:v>
                </c:pt>
                <c:pt idx="322">
                  <c:v>672.8499999999998</c:v>
                </c:pt>
                <c:pt idx="323">
                  <c:v>670.48099999999999</c:v>
                </c:pt>
                <c:pt idx="324">
                  <c:v>661.04703499999982</c:v>
                </c:pt>
                <c:pt idx="325">
                  <c:v>662.92969999999968</c:v>
                </c:pt>
                <c:pt idx="326">
                  <c:v>650.628468</c:v>
                </c:pt>
                <c:pt idx="327">
                  <c:v>648.18723299999999</c:v>
                </c:pt>
                <c:pt idx="328">
                  <c:v>653.7299350000003</c:v>
                </c:pt>
                <c:pt idx="329">
                  <c:v>647.23523299999999</c:v>
                </c:pt>
                <c:pt idx="330">
                  <c:v>634.8897350000002</c:v>
                </c:pt>
                <c:pt idx="331">
                  <c:v>642.0160350000001</c:v>
                </c:pt>
                <c:pt idx="332">
                  <c:v>653.33656699999972</c:v>
                </c:pt>
                <c:pt idx="333">
                  <c:v>659.349335</c:v>
                </c:pt>
                <c:pt idx="334">
                  <c:v>657.70306199999993</c:v>
                </c:pt>
                <c:pt idx="335">
                  <c:v>662.43126199999972</c:v>
                </c:pt>
                <c:pt idx="336">
                  <c:v>656.26084400000002</c:v>
                </c:pt>
                <c:pt idx="337">
                  <c:v>647.84452799999985</c:v>
                </c:pt>
                <c:pt idx="338">
                  <c:v>651.90195799999981</c:v>
                </c:pt>
                <c:pt idx="339">
                  <c:v>639.55002099999979</c:v>
                </c:pt>
                <c:pt idx="340">
                  <c:v>634.80386399999998</c:v>
                </c:pt>
                <c:pt idx="341">
                  <c:v>629.82142599999975</c:v>
                </c:pt>
                <c:pt idx="342">
                  <c:v>623.05576899999971</c:v>
                </c:pt>
                <c:pt idx="343">
                  <c:v>620.76339500000029</c:v>
                </c:pt>
                <c:pt idx="344">
                  <c:v>624.9874269999998</c:v>
                </c:pt>
                <c:pt idx="345">
                  <c:v>619.64652499999966</c:v>
                </c:pt>
                <c:pt idx="346">
                  <c:v>604.67673300000024</c:v>
                </c:pt>
                <c:pt idx="347">
                  <c:v>599.71990200000005</c:v>
                </c:pt>
                <c:pt idx="348">
                  <c:v>597.37816699999996</c:v>
                </c:pt>
                <c:pt idx="349">
                  <c:v>598.05961299999979</c:v>
                </c:pt>
                <c:pt idx="350">
                  <c:v>597.98027999999999</c:v>
                </c:pt>
                <c:pt idx="351">
                  <c:v>613.41619999999978</c:v>
                </c:pt>
                <c:pt idx="352">
                  <c:v>611.88710899999967</c:v>
                </c:pt>
                <c:pt idx="353">
                  <c:v>607.10206099999982</c:v>
                </c:pt>
                <c:pt idx="354">
                  <c:v>599.26877000000025</c:v>
                </c:pt>
                <c:pt idx="355">
                  <c:v>589.03211699999974</c:v>
                </c:pt>
                <c:pt idx="356">
                  <c:v>585.34664499999985</c:v>
                </c:pt>
                <c:pt idx="357">
                  <c:v>578.0979279999998</c:v>
                </c:pt>
                <c:pt idx="358">
                  <c:v>582.84770799999978</c:v>
                </c:pt>
                <c:pt idx="359">
                  <c:v>577.53709699999979</c:v>
                </c:pt>
                <c:pt idx="360">
                  <c:v>576.43299999999977</c:v>
                </c:pt>
                <c:pt idx="361">
                  <c:v>576.84899999999971</c:v>
                </c:pt>
                <c:pt idx="362">
                  <c:v>576.07600000000002</c:v>
                </c:pt>
                <c:pt idx="363">
                  <c:v>575.39699999999971</c:v>
                </c:pt>
                <c:pt idx="364">
                  <c:v>573.89099999999996</c:v>
                </c:pt>
                <c:pt idx="365">
                  <c:v>570.20299999999997</c:v>
                </c:pt>
                <c:pt idx="366">
                  <c:v>568.77300000000025</c:v>
                </c:pt>
                <c:pt idx="367">
                  <c:v>569.82699999999977</c:v>
                </c:pt>
                <c:pt idx="368">
                  <c:v>576.55399999999997</c:v>
                </c:pt>
                <c:pt idx="369">
                  <c:v>581.49299999999971</c:v>
                </c:pt>
                <c:pt idx="370">
                  <c:v>582.36099999999976</c:v>
                </c:pt>
                <c:pt idx="371">
                  <c:v>581.37900000000002</c:v>
                </c:pt>
                <c:pt idx="372">
                  <c:v>584.49800000000005</c:v>
                </c:pt>
                <c:pt idx="373">
                  <c:v>588.96599999999978</c:v>
                </c:pt>
                <c:pt idx="374">
                  <c:v>589.46099999999979</c:v>
                </c:pt>
                <c:pt idx="375">
                  <c:v>586.63599999999997</c:v>
                </c:pt>
                <c:pt idx="376">
                  <c:v>583.52099999999996</c:v>
                </c:pt>
                <c:pt idx="377">
                  <c:v>588.33400000000006</c:v>
                </c:pt>
                <c:pt idx="378">
                  <c:v>593.31299999999976</c:v>
                </c:pt>
                <c:pt idx="379">
                  <c:v>586.34699999999975</c:v>
                </c:pt>
                <c:pt idx="380">
                  <c:v>587.64400000000001</c:v>
                </c:pt>
                <c:pt idx="381">
                  <c:v>583.81299999999976</c:v>
                </c:pt>
                <c:pt idx="382">
                  <c:v>586.81199999999978</c:v>
                </c:pt>
                <c:pt idx="383">
                  <c:v>584.4019999999997</c:v>
                </c:pt>
                <c:pt idx="384">
                  <c:v>581.63247799999999</c:v>
                </c:pt>
                <c:pt idx="385">
                  <c:v>584.49712699999975</c:v>
                </c:pt>
                <c:pt idx="386">
                  <c:v>586.1085370000003</c:v>
                </c:pt>
                <c:pt idx="387">
                  <c:v>586.75152299999968</c:v>
                </c:pt>
                <c:pt idx="388">
                  <c:v>581.80886799999996</c:v>
                </c:pt>
                <c:pt idx="389">
                  <c:v>582.89082699999972</c:v>
                </c:pt>
                <c:pt idx="390">
                  <c:v>582.46389499999998</c:v>
                </c:pt>
                <c:pt idx="391">
                  <c:v>575.01747899999998</c:v>
                </c:pt>
                <c:pt idx="392">
                  <c:v>587.70805599999994</c:v>
                </c:pt>
                <c:pt idx="393">
                  <c:v>583.17902700000002</c:v>
                </c:pt>
                <c:pt idx="394">
                  <c:v>579.32433399999991</c:v>
                </c:pt>
                <c:pt idx="395">
                  <c:v>576.08188799999994</c:v>
                </c:pt>
                <c:pt idx="396">
                  <c:v>571.66464999999971</c:v>
                </c:pt>
                <c:pt idx="397">
                  <c:v>569.02114499999982</c:v>
                </c:pt>
                <c:pt idx="398">
                  <c:v>567.30580699999996</c:v>
                </c:pt>
                <c:pt idx="399">
                  <c:v>566.38374700000031</c:v>
                </c:pt>
                <c:pt idx="400">
                  <c:v>566.52978299999995</c:v>
                </c:pt>
                <c:pt idx="401">
                  <c:v>561.69356100000005</c:v>
                </c:pt>
                <c:pt idx="402">
                  <c:v>563.78626299999996</c:v>
                </c:pt>
                <c:pt idx="403">
                  <c:v>558.85806699999978</c:v>
                </c:pt>
                <c:pt idx="404">
                  <c:v>556.0536639999998</c:v>
                </c:pt>
                <c:pt idx="405">
                  <c:v>557.15234400000008</c:v>
                </c:pt>
                <c:pt idx="406">
                  <c:v>553.42605499999979</c:v>
                </c:pt>
                <c:pt idx="407">
                  <c:v>554.70631900000001</c:v>
                </c:pt>
                <c:pt idx="408">
                  <c:v>550.20269000000008</c:v>
                </c:pt>
                <c:pt idx="409">
                  <c:v>543.34375299999999</c:v>
                </c:pt>
                <c:pt idx="410">
                  <c:v>540.6479039999997</c:v>
                </c:pt>
                <c:pt idx="411">
                  <c:v>531.2080480000003</c:v>
                </c:pt>
                <c:pt idx="412">
                  <c:v>526.26986599999998</c:v>
                </c:pt>
                <c:pt idx="413">
                  <c:v>516.13572799999997</c:v>
                </c:pt>
                <c:pt idx="414">
                  <c:v>513.06734999999981</c:v>
                </c:pt>
                <c:pt idx="415">
                  <c:v>511.13797199999999</c:v>
                </c:pt>
                <c:pt idx="416">
                  <c:v>514.20356299999992</c:v>
                </c:pt>
                <c:pt idx="417">
                  <c:v>520.84167699999978</c:v>
                </c:pt>
                <c:pt idx="418">
                  <c:v>517.09266299999979</c:v>
                </c:pt>
                <c:pt idx="419">
                  <c:v>517.86884999999972</c:v>
                </c:pt>
                <c:pt idx="420">
                  <c:v>515.98791599999981</c:v>
                </c:pt>
                <c:pt idx="421">
                  <c:v>489.60128500000008</c:v>
                </c:pt>
                <c:pt idx="422">
                  <c:v>518.28248700000029</c:v>
                </c:pt>
                <c:pt idx="423">
                  <c:v>519.73977400000024</c:v>
                </c:pt>
                <c:pt idx="424">
                  <c:v>517.45605399999977</c:v>
                </c:pt>
                <c:pt idx="425">
                  <c:v>517.36767199999974</c:v>
                </c:pt>
                <c:pt idx="426">
                  <c:v>522.16671500000007</c:v>
                </c:pt>
                <c:pt idx="427">
                  <c:v>531.20888900000023</c:v>
                </c:pt>
                <c:pt idx="428">
                  <c:v>545.97394100000031</c:v>
                </c:pt>
                <c:pt idx="429">
                  <c:v>561.019091</c:v>
                </c:pt>
                <c:pt idx="430">
                  <c:v>571.40839900000003</c:v>
                </c:pt>
                <c:pt idx="431">
                  <c:v>578.53582399999971</c:v>
                </c:pt>
                <c:pt idx="432">
                  <c:v>585.28614500000003</c:v>
                </c:pt>
                <c:pt idx="433">
                  <c:v>581.26645699999972</c:v>
                </c:pt>
                <c:pt idx="434">
                  <c:v>580.71837200000039</c:v>
                </c:pt>
                <c:pt idx="435">
                  <c:v>578.76030300000002</c:v>
                </c:pt>
                <c:pt idx="436">
                  <c:v>579.97750999999971</c:v>
                </c:pt>
                <c:pt idx="437">
                  <c:v>579.81551199999979</c:v>
                </c:pt>
                <c:pt idx="438">
                  <c:v>578.13968900000009</c:v>
                </c:pt>
                <c:pt idx="439">
                  <c:v>559.89022799999975</c:v>
                </c:pt>
                <c:pt idx="440">
                  <c:v>572.22913399999993</c:v>
                </c:pt>
                <c:pt idx="441">
                  <c:v>578.7611129999998</c:v>
                </c:pt>
                <c:pt idx="442">
                  <c:v>574.15054999999973</c:v>
                </c:pt>
                <c:pt idx="443">
                  <c:v>583.64956499999982</c:v>
                </c:pt>
                <c:pt idx="444">
                  <c:v>581.60919200000001</c:v>
                </c:pt>
                <c:pt idx="445">
                  <c:v>582.12460099999998</c:v>
                </c:pt>
                <c:pt idx="446">
                  <c:v>577.28440900000032</c:v>
                </c:pt>
                <c:pt idx="447">
                  <c:v>572.77417100000025</c:v>
                </c:pt>
                <c:pt idx="448">
                  <c:v>573.33698499999969</c:v>
                </c:pt>
                <c:pt idx="449">
                  <c:v>564.88979500000005</c:v>
                </c:pt>
                <c:pt idx="450">
                  <c:v>568.82278399999996</c:v>
                </c:pt>
                <c:pt idx="451">
                  <c:v>566.89095700000007</c:v>
                </c:pt>
                <c:pt idx="452">
                  <c:v>572.21711099999982</c:v>
                </c:pt>
                <c:pt idx="453">
                  <c:v>574.19867900000031</c:v>
                </c:pt>
                <c:pt idx="454">
                  <c:v>576.35625799999957</c:v>
                </c:pt>
                <c:pt idx="455">
                  <c:v>574.25051999999982</c:v>
                </c:pt>
                <c:pt idx="456">
                  <c:v>570.39173100000005</c:v>
                </c:pt>
                <c:pt idx="457">
                  <c:v>568.46066799999949</c:v>
                </c:pt>
                <c:pt idx="458">
                  <c:v>568.45609499999978</c:v>
                </c:pt>
                <c:pt idx="459">
                  <c:v>563.84933100000001</c:v>
                </c:pt>
                <c:pt idx="460">
                  <c:v>554.09465599999999</c:v>
                </c:pt>
                <c:pt idx="461">
                  <c:v>554.38737400000002</c:v>
                </c:pt>
                <c:pt idx="462">
                  <c:v>559.01794599999971</c:v>
                </c:pt>
                <c:pt idx="463">
                  <c:v>570.65995999999996</c:v>
                </c:pt>
                <c:pt idx="464">
                  <c:v>569.08139600000004</c:v>
                </c:pt>
                <c:pt idx="465">
                  <c:v>558.4997470000003</c:v>
                </c:pt>
                <c:pt idx="466">
                  <c:v>563.1748560000002</c:v>
                </c:pt>
                <c:pt idx="467">
                  <c:v>557.59665300000006</c:v>
                </c:pt>
                <c:pt idx="468">
                  <c:v>545.34960299999977</c:v>
                </c:pt>
                <c:pt idx="469">
                  <c:v>544.76541899999972</c:v>
                </c:pt>
                <c:pt idx="470">
                  <c:v>547.92192699999976</c:v>
                </c:pt>
                <c:pt idx="471">
                  <c:v>545.96973600000001</c:v>
                </c:pt>
                <c:pt idx="472">
                  <c:v>541.04940699999997</c:v>
                </c:pt>
                <c:pt idx="473">
                  <c:v>537.26108799999997</c:v>
                </c:pt>
                <c:pt idx="474">
                  <c:v>539.55669499999976</c:v>
                </c:pt>
                <c:pt idx="475">
                  <c:v>535.1619519999997</c:v>
                </c:pt>
                <c:pt idx="476">
                  <c:v>531.84074800000008</c:v>
                </c:pt>
                <c:pt idx="477">
                  <c:v>519.29948200000024</c:v>
                </c:pt>
                <c:pt idx="478">
                  <c:v>524.80351099999996</c:v>
                </c:pt>
                <c:pt idx="479">
                  <c:v>524.42587100000003</c:v>
                </c:pt>
                <c:pt idx="480">
                  <c:v>516.18542200000002</c:v>
                </c:pt>
                <c:pt idx="481">
                  <c:v>507.11469100000011</c:v>
                </c:pt>
                <c:pt idx="482">
                  <c:v>510.01857899999993</c:v>
                </c:pt>
                <c:pt idx="483">
                  <c:v>509.148617</c:v>
                </c:pt>
                <c:pt idx="484">
                  <c:v>511.18787199999997</c:v>
                </c:pt>
                <c:pt idx="485">
                  <c:v>514.56057099999998</c:v>
                </c:pt>
                <c:pt idx="486">
                  <c:v>506.05275700000004</c:v>
                </c:pt>
                <c:pt idx="487">
                  <c:v>501.3230319999999</c:v>
                </c:pt>
                <c:pt idx="488">
                  <c:v>495.78384099999994</c:v>
                </c:pt>
                <c:pt idx="489">
                  <c:v>492.81151099999988</c:v>
                </c:pt>
                <c:pt idx="490">
                  <c:v>496.86946100000011</c:v>
                </c:pt>
                <c:pt idx="491">
                  <c:v>494.59578599999986</c:v>
                </c:pt>
                <c:pt idx="492">
                  <c:v>490.06672399999991</c:v>
                </c:pt>
                <c:pt idx="493">
                  <c:v>486.48839999999984</c:v>
                </c:pt>
                <c:pt idx="494">
                  <c:v>484.26204999999999</c:v>
                </c:pt>
                <c:pt idx="495">
                  <c:v>474.12302699999987</c:v>
                </c:pt>
                <c:pt idx="496">
                  <c:v>469.32438400000001</c:v>
                </c:pt>
                <c:pt idx="497">
                  <c:v>466.50838599999986</c:v>
                </c:pt>
                <c:pt idx="498">
                  <c:v>464.040344</c:v>
                </c:pt>
                <c:pt idx="499">
                  <c:v>461.43535099999986</c:v>
                </c:pt>
                <c:pt idx="500">
                  <c:v>460.22256899999991</c:v>
                </c:pt>
                <c:pt idx="501">
                  <c:v>460.11368200000015</c:v>
                </c:pt>
                <c:pt idx="502">
                  <c:v>469.49310599999973</c:v>
                </c:pt>
                <c:pt idx="503">
                  <c:v>471.64024800000016</c:v>
                </c:pt>
                <c:pt idx="504">
                  <c:v>467.70019599999995</c:v>
                </c:pt>
                <c:pt idx="505">
                  <c:v>459.66667000000001</c:v>
                </c:pt>
                <c:pt idx="506">
                  <c:v>452.38777899999991</c:v>
                </c:pt>
                <c:pt idx="507">
                  <c:v>456.93405299999984</c:v>
                </c:pt>
                <c:pt idx="508">
                  <c:v>471.02749899999986</c:v>
                </c:pt>
                <c:pt idx="509">
                  <c:v>461.82500000000005</c:v>
                </c:pt>
                <c:pt idx="510">
                  <c:v>461.00947099999996</c:v>
                </c:pt>
                <c:pt idx="511">
                  <c:v>463.01064100000002</c:v>
                </c:pt>
                <c:pt idx="512">
                  <c:v>455.6572220000001</c:v>
                </c:pt>
                <c:pt idx="513">
                  <c:v>450.50976600000001</c:v>
                </c:pt>
                <c:pt idx="514">
                  <c:v>448.41389000000004</c:v>
                </c:pt>
                <c:pt idx="515">
                  <c:v>446.14261500000015</c:v>
                </c:pt>
                <c:pt idx="516">
                  <c:v>455.22468099999998</c:v>
                </c:pt>
                <c:pt idx="517">
                  <c:v>452.32332899999989</c:v>
                </c:pt>
                <c:pt idx="518">
                  <c:v>444.43300699999975</c:v>
                </c:pt>
                <c:pt idx="519">
                  <c:v>438.50367899999986</c:v>
                </c:pt>
                <c:pt idx="520">
                  <c:v>444.71097599999985</c:v>
                </c:pt>
                <c:pt idx="521">
                  <c:v>439.53730399999984</c:v>
                </c:pt>
                <c:pt idx="522">
                  <c:v>437.155303</c:v>
                </c:pt>
                <c:pt idx="523">
                  <c:v>440.03887299999991</c:v>
                </c:pt>
                <c:pt idx="524">
                  <c:v>433.30704700000001</c:v>
                </c:pt>
                <c:pt idx="525">
                  <c:v>429.800701</c:v>
                </c:pt>
                <c:pt idx="526">
                  <c:v>427.83135599999986</c:v>
                </c:pt>
                <c:pt idx="527">
                  <c:v>430.87402399999996</c:v>
                </c:pt>
                <c:pt idx="528">
                  <c:v>427.95339699999988</c:v>
                </c:pt>
                <c:pt idx="529">
                  <c:v>429.75000399999993</c:v>
                </c:pt>
                <c:pt idx="530">
                  <c:v>423.84588400000007</c:v>
                </c:pt>
                <c:pt idx="531">
                  <c:v>421.78287999999986</c:v>
                </c:pt>
                <c:pt idx="532">
                  <c:v>424.37828300000001</c:v>
                </c:pt>
                <c:pt idx="533">
                  <c:v>421.92376799999977</c:v>
                </c:pt>
                <c:pt idx="534">
                  <c:v>426.09398000000004</c:v>
                </c:pt>
                <c:pt idx="535">
                  <c:v>425.11074199999996</c:v>
                </c:pt>
                <c:pt idx="536">
                  <c:v>427.69570699999986</c:v>
                </c:pt>
                <c:pt idx="537">
                  <c:v>427.24394599999999</c:v>
                </c:pt>
                <c:pt idx="538">
                  <c:v>421.67070900000004</c:v>
                </c:pt>
                <c:pt idx="539">
                  <c:v>416.55986000000024</c:v>
                </c:pt>
                <c:pt idx="540">
                  <c:v>409.87092099999995</c:v>
                </c:pt>
                <c:pt idx="541">
                  <c:v>416.21002299999986</c:v>
                </c:pt>
                <c:pt idx="542">
                  <c:v>415.30148700000001</c:v>
                </c:pt>
                <c:pt idx="543">
                  <c:v>422.58539999999988</c:v>
                </c:pt>
                <c:pt idx="544">
                  <c:v>432.42791399999976</c:v>
                </c:pt>
                <c:pt idx="545">
                  <c:v>448.701663</c:v>
                </c:pt>
                <c:pt idx="546">
                  <c:v>450.61528299999998</c:v>
                </c:pt>
                <c:pt idx="547">
                  <c:v>447.18638200000004</c:v>
                </c:pt>
                <c:pt idx="548">
                  <c:v>448.34260500000005</c:v>
                </c:pt>
                <c:pt idx="549">
                  <c:v>438.33398600000004</c:v>
                </c:pt>
                <c:pt idx="550">
                  <c:v>442.04525699999999</c:v>
                </c:pt>
                <c:pt idx="551">
                  <c:v>445.78125599999976</c:v>
                </c:pt>
                <c:pt idx="552">
                  <c:v>441.00518699999981</c:v>
                </c:pt>
                <c:pt idx="553">
                  <c:v>442.01928900000001</c:v>
                </c:pt>
                <c:pt idx="554">
                  <c:v>442.74003600000003</c:v>
                </c:pt>
                <c:pt idx="555">
                  <c:v>447.31221199999999</c:v>
                </c:pt>
                <c:pt idx="556">
                  <c:v>445.05630499999984</c:v>
                </c:pt>
                <c:pt idx="557">
                  <c:v>441.68443100000002</c:v>
                </c:pt>
                <c:pt idx="558">
                  <c:v>436.66713300000004</c:v>
                </c:pt>
                <c:pt idx="559">
                  <c:v>435.57230300000003</c:v>
                </c:pt>
                <c:pt idx="560">
                  <c:v>431.31926199999998</c:v>
                </c:pt>
                <c:pt idx="561">
                  <c:v>423.89590299999986</c:v>
                </c:pt>
                <c:pt idx="562">
                  <c:v>409.51755599999984</c:v>
                </c:pt>
                <c:pt idx="563">
                  <c:v>410.12133599999987</c:v>
                </c:pt>
                <c:pt idx="564">
                  <c:v>417.64860299999992</c:v>
                </c:pt>
                <c:pt idx="565">
                  <c:v>411.57957800000003</c:v>
                </c:pt>
                <c:pt idx="566">
                  <c:v>411.47373199999976</c:v>
                </c:pt>
                <c:pt idx="567">
                  <c:v>419.1958810000001</c:v>
                </c:pt>
                <c:pt idx="568">
                  <c:v>406.72180100000003</c:v>
                </c:pt>
                <c:pt idx="569">
                  <c:v>401.76687199999986</c:v>
                </c:pt>
                <c:pt idx="570">
                  <c:v>400.73806799999988</c:v>
                </c:pt>
                <c:pt idx="571">
                  <c:v>395.29221599999988</c:v>
                </c:pt>
                <c:pt idx="572">
                  <c:v>397.39129999999989</c:v>
                </c:pt>
                <c:pt idx="573">
                  <c:v>400.08105099999989</c:v>
                </c:pt>
                <c:pt idx="574">
                  <c:v>378.60130199999986</c:v>
                </c:pt>
                <c:pt idx="575">
                  <c:v>385.24560399999996</c:v>
                </c:pt>
                <c:pt idx="576">
                  <c:v>384.60889199999997</c:v>
                </c:pt>
                <c:pt idx="577">
                  <c:v>385.50466200000011</c:v>
                </c:pt>
                <c:pt idx="578">
                  <c:v>381.4974719999999</c:v>
                </c:pt>
                <c:pt idx="579">
                  <c:v>376.46540199999993</c:v>
                </c:pt>
                <c:pt idx="580">
                  <c:v>379.48940200000004</c:v>
                </c:pt>
                <c:pt idx="581">
                  <c:v>387.5414149999998</c:v>
                </c:pt>
                <c:pt idx="582">
                  <c:v>391.835061</c:v>
                </c:pt>
                <c:pt idx="583">
                  <c:v>385.85102800000004</c:v>
                </c:pt>
                <c:pt idx="584">
                  <c:v>387.3447900000001</c:v>
                </c:pt>
                <c:pt idx="585">
                  <c:v>394.20145899999989</c:v>
                </c:pt>
                <c:pt idx="586">
                  <c:v>390.05922099999998</c:v>
                </c:pt>
                <c:pt idx="587">
                  <c:v>394.20559199999985</c:v>
                </c:pt>
                <c:pt idx="588" formatCode="#,##0.000">
                  <c:v>391.46274699999987</c:v>
                </c:pt>
                <c:pt idx="589" formatCode="#,##0.000">
                  <c:v>387.4700489999999</c:v>
                </c:pt>
                <c:pt idx="590" formatCode="#,##0.000">
                  <c:v>401.88918700000005</c:v>
                </c:pt>
                <c:pt idx="591" formatCode="#,##0.000">
                  <c:v>406.37861599999991</c:v>
                </c:pt>
                <c:pt idx="592" formatCode="#,##0.000">
                  <c:v>403.50974200000002</c:v>
                </c:pt>
                <c:pt idx="593" formatCode="#,##0.000">
                  <c:v>400.83218000000005</c:v>
                </c:pt>
                <c:pt idx="594" formatCode="#,##0.000">
                  <c:v>402.90423899999985</c:v>
                </c:pt>
                <c:pt idx="595" formatCode="#,##0.000">
                  <c:v>404.25988200000012</c:v>
                </c:pt>
                <c:pt idx="596" formatCode="#,##0.000">
                  <c:v>408.02696899999989</c:v>
                </c:pt>
                <c:pt idx="597" formatCode="#,##0.000">
                  <c:v>407.17973199999994</c:v>
                </c:pt>
                <c:pt idx="598">
                  <c:v>410.65517199999999</c:v>
                </c:pt>
                <c:pt idx="599">
                  <c:v>408.43978299999986</c:v>
                </c:pt>
                <c:pt idx="600">
                  <c:v>409.91843999999975</c:v>
                </c:pt>
                <c:pt idx="601">
                  <c:v>408.4537719999999</c:v>
                </c:pt>
                <c:pt idx="602">
                  <c:v>406.48841799999974</c:v>
                </c:pt>
                <c:pt idx="603">
                  <c:v>404.60446700000011</c:v>
                </c:pt>
                <c:pt idx="604">
                  <c:v>406.09626999999989</c:v>
                </c:pt>
                <c:pt idx="605">
                  <c:v>408.3338149999999</c:v>
                </c:pt>
                <c:pt idx="606">
                  <c:v>417.45767699999993</c:v>
                </c:pt>
                <c:pt idx="607">
                  <c:v>417.79894999999988</c:v>
                </c:pt>
                <c:pt idx="608">
                  <c:v>416.15602000000001</c:v>
                </c:pt>
                <c:pt idx="609">
                  <c:v>415.90139299999987</c:v>
                </c:pt>
                <c:pt idx="610">
                  <c:v>416.98598500000003</c:v>
                </c:pt>
                <c:pt idx="611">
                  <c:v>420.01214799999991</c:v>
                </c:pt>
                <c:pt idx="612">
                  <c:v>415.89070599999985</c:v>
                </c:pt>
                <c:pt idx="613">
                  <c:v>414.22421399999996</c:v>
                </c:pt>
                <c:pt idx="614">
                  <c:v>412.98677899999973</c:v>
                </c:pt>
                <c:pt idx="615">
                  <c:v>409.80986300000012</c:v>
                </c:pt>
                <c:pt idx="616">
                  <c:v>404.57176799999985</c:v>
                </c:pt>
                <c:pt idx="617">
                  <c:v>402.00229299999995</c:v>
                </c:pt>
                <c:pt idx="618">
                  <c:v>402.79493799999995</c:v>
                </c:pt>
                <c:pt idx="619">
                  <c:v>398.08184799999987</c:v>
                </c:pt>
                <c:pt idx="620">
                  <c:v>391.82709800000003</c:v>
                </c:pt>
                <c:pt idx="621">
                  <c:v>385.13037399999985</c:v>
                </c:pt>
                <c:pt idx="622">
                  <c:v>381.29010299999993</c:v>
                </c:pt>
              </c:numCache>
            </c:numRef>
          </c:val>
        </c:ser>
        <c:ser>
          <c:idx val="3"/>
          <c:order val="2"/>
          <c:tx>
            <c:strRef>
              <c:f>Hoja1!$A$5</c:f>
              <c:strCache>
                <c:ptCount val="1"/>
                <c:pt idx="0">
                  <c:v>Ku-Maloob Zaap</c:v>
                </c:pt>
              </c:strCache>
            </c:strRef>
          </c:tx>
          <c:spPr>
            <a:solidFill>
              <a:srgbClr val="00B050"/>
            </a:solidFill>
            <a:ln w="25400">
              <a:noFill/>
            </a:ln>
          </c:spPr>
          <c:cat>
            <c:numRef>
              <c:f>Hoja1!$B$1:$WZ$1</c:f>
              <c:numCache>
                <c:formatCode>yy</c:formatCode>
                <c:ptCount val="623"/>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numCache>
            </c:numRef>
          </c:cat>
          <c:val>
            <c:numRef>
              <c:f>Hoja1!$B$5:$WZ$5</c:f>
              <c:numCache>
                <c:formatCode>General</c:formatCode>
                <c:ptCount val="623"/>
                <c:pt idx="254">
                  <c:v>13.277581</c:v>
                </c:pt>
                <c:pt idx="255">
                  <c:v>38.568800000000003</c:v>
                </c:pt>
                <c:pt idx="256">
                  <c:v>58.490935000000015</c:v>
                </c:pt>
                <c:pt idx="257">
                  <c:v>83.706666999999996</c:v>
                </c:pt>
                <c:pt idx="258">
                  <c:v>62.624000000000002</c:v>
                </c:pt>
                <c:pt idx="259">
                  <c:v>85.869451999999981</c:v>
                </c:pt>
                <c:pt idx="260">
                  <c:v>77.500967000000003</c:v>
                </c:pt>
                <c:pt idx="261">
                  <c:v>85.836386999999988</c:v>
                </c:pt>
                <c:pt idx="262">
                  <c:v>14.013067000000001</c:v>
                </c:pt>
                <c:pt idx="263">
                  <c:v>4.2431289999999997</c:v>
                </c:pt>
                <c:pt idx="264">
                  <c:v>34.025258000000015</c:v>
                </c:pt>
                <c:pt idx="265">
                  <c:v>113.097786</c:v>
                </c:pt>
                <c:pt idx="266">
                  <c:v>112.476161</c:v>
                </c:pt>
                <c:pt idx="267">
                  <c:v>112.28236699999998</c:v>
                </c:pt>
                <c:pt idx="268">
                  <c:v>130.98580600000005</c:v>
                </c:pt>
                <c:pt idx="269">
                  <c:v>132.64349999999999</c:v>
                </c:pt>
                <c:pt idx="270">
                  <c:v>132.64351599999995</c:v>
                </c:pt>
                <c:pt idx="271">
                  <c:v>132.64351599999995</c:v>
                </c:pt>
                <c:pt idx="272">
                  <c:v>132.45923300000001</c:v>
                </c:pt>
                <c:pt idx="273">
                  <c:v>157.66351599999993</c:v>
                </c:pt>
                <c:pt idx="274">
                  <c:v>166.42083300000004</c:v>
                </c:pt>
                <c:pt idx="275">
                  <c:v>166.42060000000001</c:v>
                </c:pt>
                <c:pt idx="276">
                  <c:v>168.37074200000001</c:v>
                </c:pt>
                <c:pt idx="277">
                  <c:v>188.09614300000001</c:v>
                </c:pt>
                <c:pt idx="278">
                  <c:v>188.20309699999999</c:v>
                </c:pt>
                <c:pt idx="279">
                  <c:v>188.20309999999998</c:v>
                </c:pt>
                <c:pt idx="280">
                  <c:v>190.38103200000006</c:v>
                </c:pt>
                <c:pt idx="281">
                  <c:v>192.59559999999999</c:v>
                </c:pt>
                <c:pt idx="282">
                  <c:v>193.27912899999998</c:v>
                </c:pt>
                <c:pt idx="283">
                  <c:v>187.81819400000001</c:v>
                </c:pt>
                <c:pt idx="284">
                  <c:v>200.78200000000001</c:v>
                </c:pt>
                <c:pt idx="285">
                  <c:v>189.22206499999999</c:v>
                </c:pt>
                <c:pt idx="286">
                  <c:v>177.96296700000005</c:v>
                </c:pt>
                <c:pt idx="287">
                  <c:v>174.46129000000005</c:v>
                </c:pt>
                <c:pt idx="288">
                  <c:v>180.52196800000004</c:v>
                </c:pt>
                <c:pt idx="289">
                  <c:v>198.40786199999999</c:v>
                </c:pt>
                <c:pt idx="290">
                  <c:v>203.101258</c:v>
                </c:pt>
                <c:pt idx="291">
                  <c:v>203.64503299999998</c:v>
                </c:pt>
                <c:pt idx="292">
                  <c:v>203.64503199999999</c:v>
                </c:pt>
                <c:pt idx="293">
                  <c:v>203.64506699999998</c:v>
                </c:pt>
                <c:pt idx="294">
                  <c:v>203.64503199999999</c:v>
                </c:pt>
                <c:pt idx="295">
                  <c:v>203.64503199999999</c:v>
                </c:pt>
                <c:pt idx="296">
                  <c:v>203.84883300000001</c:v>
                </c:pt>
                <c:pt idx="297">
                  <c:v>180.92271000000005</c:v>
                </c:pt>
                <c:pt idx="298">
                  <c:v>197.34476699999999</c:v>
                </c:pt>
                <c:pt idx="299">
                  <c:v>204.815</c:v>
                </c:pt>
                <c:pt idx="300">
                  <c:v>194.736548</c:v>
                </c:pt>
                <c:pt idx="301">
                  <c:v>171.83946399999999</c:v>
                </c:pt>
                <c:pt idx="302">
                  <c:v>180.88822600000012</c:v>
                </c:pt>
                <c:pt idx="303">
                  <c:v>171.39933300000001</c:v>
                </c:pt>
                <c:pt idx="304">
                  <c:v>169.25619399999999</c:v>
                </c:pt>
                <c:pt idx="305">
                  <c:v>169.47210000000001</c:v>
                </c:pt>
                <c:pt idx="306">
                  <c:v>174.994484</c:v>
                </c:pt>
                <c:pt idx="307">
                  <c:v>211.84903199999999</c:v>
                </c:pt>
                <c:pt idx="308">
                  <c:v>219.70676699999999</c:v>
                </c:pt>
                <c:pt idx="309">
                  <c:v>198.50935499999994</c:v>
                </c:pt>
                <c:pt idx="310">
                  <c:v>204.10569999999998</c:v>
                </c:pt>
                <c:pt idx="311">
                  <c:v>207.05887100000001</c:v>
                </c:pt>
                <c:pt idx="312">
                  <c:v>180.762</c:v>
                </c:pt>
                <c:pt idx="313">
                  <c:v>134.518</c:v>
                </c:pt>
                <c:pt idx="314">
                  <c:v>123.25</c:v>
                </c:pt>
                <c:pt idx="315">
                  <c:v>172.50899999999999</c:v>
                </c:pt>
                <c:pt idx="316">
                  <c:v>197.70599999999999</c:v>
                </c:pt>
                <c:pt idx="317">
                  <c:v>198.98000000000005</c:v>
                </c:pt>
                <c:pt idx="318">
                  <c:v>176.416</c:v>
                </c:pt>
                <c:pt idx="319">
                  <c:v>188.41800000000001</c:v>
                </c:pt>
                <c:pt idx="320">
                  <c:v>184.11199999999999</c:v>
                </c:pt>
                <c:pt idx="321">
                  <c:v>187.42200000000005</c:v>
                </c:pt>
                <c:pt idx="322">
                  <c:v>198.739</c:v>
                </c:pt>
                <c:pt idx="323">
                  <c:v>200.00299999999999</c:v>
                </c:pt>
                <c:pt idx="324">
                  <c:v>200.00299999999999</c:v>
                </c:pt>
                <c:pt idx="325">
                  <c:v>200.00299999999999</c:v>
                </c:pt>
                <c:pt idx="326">
                  <c:v>194.63800000000001</c:v>
                </c:pt>
                <c:pt idx="327">
                  <c:v>202.02600000000001</c:v>
                </c:pt>
                <c:pt idx="328">
                  <c:v>207.89100000000005</c:v>
                </c:pt>
                <c:pt idx="329">
                  <c:v>205.869</c:v>
                </c:pt>
                <c:pt idx="330">
                  <c:v>200.02200000000005</c:v>
                </c:pt>
                <c:pt idx="331">
                  <c:v>200.02200000000005</c:v>
                </c:pt>
                <c:pt idx="332">
                  <c:v>200.04</c:v>
                </c:pt>
                <c:pt idx="333">
                  <c:v>200.02200000000005</c:v>
                </c:pt>
                <c:pt idx="334">
                  <c:v>200.02200000000005</c:v>
                </c:pt>
                <c:pt idx="335">
                  <c:v>200.02200000000005</c:v>
                </c:pt>
                <c:pt idx="336">
                  <c:v>193.721</c:v>
                </c:pt>
                <c:pt idx="337">
                  <c:v>195.79300000000001</c:v>
                </c:pt>
                <c:pt idx="338">
                  <c:v>200.02200000000005</c:v>
                </c:pt>
                <c:pt idx="339">
                  <c:v>200.02200000000005</c:v>
                </c:pt>
                <c:pt idx="340">
                  <c:v>200.02200000000005</c:v>
                </c:pt>
                <c:pt idx="341">
                  <c:v>200.02200000000005</c:v>
                </c:pt>
                <c:pt idx="342">
                  <c:v>200.02200000000005</c:v>
                </c:pt>
                <c:pt idx="343">
                  <c:v>200.02200000000005</c:v>
                </c:pt>
                <c:pt idx="344">
                  <c:v>167.89800000000005</c:v>
                </c:pt>
                <c:pt idx="345">
                  <c:v>200.02200000000005</c:v>
                </c:pt>
                <c:pt idx="346">
                  <c:v>199.7</c:v>
                </c:pt>
                <c:pt idx="347">
                  <c:v>215.227</c:v>
                </c:pt>
                <c:pt idx="348">
                  <c:v>222.04166699999999</c:v>
                </c:pt>
                <c:pt idx="349">
                  <c:v>222.3218470000001</c:v>
                </c:pt>
                <c:pt idx="350">
                  <c:v>222.01325999999995</c:v>
                </c:pt>
                <c:pt idx="351">
                  <c:v>218.69701000000001</c:v>
                </c:pt>
                <c:pt idx="352">
                  <c:v>226.59197499999999</c:v>
                </c:pt>
                <c:pt idx="353">
                  <c:v>230.67631499999999</c:v>
                </c:pt>
                <c:pt idx="354">
                  <c:v>232.09673900000001</c:v>
                </c:pt>
                <c:pt idx="355">
                  <c:v>231.66699</c:v>
                </c:pt>
                <c:pt idx="356">
                  <c:v>231.26862299999999</c:v>
                </c:pt>
                <c:pt idx="357">
                  <c:v>231.66699</c:v>
                </c:pt>
                <c:pt idx="358">
                  <c:v>223.13439499999998</c:v>
                </c:pt>
                <c:pt idx="359">
                  <c:v>220.21979899999994</c:v>
                </c:pt>
                <c:pt idx="360">
                  <c:v>227.494</c:v>
                </c:pt>
                <c:pt idx="361">
                  <c:v>224.60900000000001</c:v>
                </c:pt>
                <c:pt idx="362">
                  <c:v>220.62</c:v>
                </c:pt>
                <c:pt idx="363">
                  <c:v>219.53100000000001</c:v>
                </c:pt>
                <c:pt idx="364">
                  <c:v>220.82700000000006</c:v>
                </c:pt>
                <c:pt idx="365">
                  <c:v>206.89600000000004</c:v>
                </c:pt>
                <c:pt idx="366">
                  <c:v>182.45500000000001</c:v>
                </c:pt>
                <c:pt idx="367">
                  <c:v>198.83500000000001</c:v>
                </c:pt>
                <c:pt idx="368">
                  <c:v>204.91</c:v>
                </c:pt>
                <c:pt idx="369">
                  <c:v>200.15700000000001</c:v>
                </c:pt>
                <c:pt idx="370">
                  <c:v>198.82400000000001</c:v>
                </c:pt>
                <c:pt idx="371">
                  <c:v>198.35200000000006</c:v>
                </c:pt>
                <c:pt idx="372">
                  <c:v>196.84399999999999</c:v>
                </c:pt>
                <c:pt idx="373">
                  <c:v>193.054</c:v>
                </c:pt>
                <c:pt idx="374">
                  <c:v>188.19300000000001</c:v>
                </c:pt>
                <c:pt idx="375">
                  <c:v>195.82700000000006</c:v>
                </c:pt>
                <c:pt idx="376">
                  <c:v>190.12300000000002</c:v>
                </c:pt>
                <c:pt idx="377">
                  <c:v>220.27299999999997</c:v>
                </c:pt>
                <c:pt idx="378">
                  <c:v>230.49600000000001</c:v>
                </c:pt>
                <c:pt idx="379">
                  <c:v>220.053</c:v>
                </c:pt>
                <c:pt idx="380">
                  <c:v>181.70499999999998</c:v>
                </c:pt>
                <c:pt idx="381">
                  <c:v>164.87300000000002</c:v>
                </c:pt>
                <c:pt idx="382">
                  <c:v>208.71399999999994</c:v>
                </c:pt>
                <c:pt idx="383">
                  <c:v>217.87100000000001</c:v>
                </c:pt>
                <c:pt idx="384">
                  <c:v>221.65959999999998</c:v>
                </c:pt>
                <c:pt idx="385">
                  <c:v>219.44465199999993</c:v>
                </c:pt>
                <c:pt idx="386">
                  <c:v>215.82532000000006</c:v>
                </c:pt>
                <c:pt idx="387">
                  <c:v>217.39099600000006</c:v>
                </c:pt>
                <c:pt idx="388">
                  <c:v>218.648922</c:v>
                </c:pt>
                <c:pt idx="389">
                  <c:v>234.64237</c:v>
                </c:pt>
                <c:pt idx="390">
                  <c:v>235.71633</c:v>
                </c:pt>
                <c:pt idx="391">
                  <c:v>237.96693200000001</c:v>
                </c:pt>
                <c:pt idx="392">
                  <c:v>233.38227300000005</c:v>
                </c:pt>
                <c:pt idx="393">
                  <c:v>228.27038999999999</c:v>
                </c:pt>
                <c:pt idx="394">
                  <c:v>218.48902100000001</c:v>
                </c:pt>
                <c:pt idx="395">
                  <c:v>220.34397499999994</c:v>
                </c:pt>
                <c:pt idx="396">
                  <c:v>225.53160299999999</c:v>
                </c:pt>
                <c:pt idx="397">
                  <c:v>187.651591</c:v>
                </c:pt>
                <c:pt idx="398">
                  <c:v>202.91966099999993</c:v>
                </c:pt>
                <c:pt idx="399">
                  <c:v>227.08137100000005</c:v>
                </c:pt>
                <c:pt idx="400">
                  <c:v>225.13512900000001</c:v>
                </c:pt>
                <c:pt idx="401">
                  <c:v>221.07798499999998</c:v>
                </c:pt>
                <c:pt idx="402">
                  <c:v>219.18661599999999</c:v>
                </c:pt>
                <c:pt idx="403">
                  <c:v>219.150904</c:v>
                </c:pt>
                <c:pt idx="404">
                  <c:v>229.729041</c:v>
                </c:pt>
                <c:pt idx="405">
                  <c:v>236.000597</c:v>
                </c:pt>
                <c:pt idx="406">
                  <c:v>231.78880599999999</c:v>
                </c:pt>
                <c:pt idx="407">
                  <c:v>210.20733600000005</c:v>
                </c:pt>
                <c:pt idx="408">
                  <c:v>206.39356699999999</c:v>
                </c:pt>
                <c:pt idx="409">
                  <c:v>198.32437400000001</c:v>
                </c:pt>
                <c:pt idx="410">
                  <c:v>200.12284300000005</c:v>
                </c:pt>
                <c:pt idx="411">
                  <c:v>190.81889100000001</c:v>
                </c:pt>
                <c:pt idx="412">
                  <c:v>190.376589</c:v>
                </c:pt>
                <c:pt idx="413">
                  <c:v>187.13672499999998</c:v>
                </c:pt>
                <c:pt idx="414">
                  <c:v>192.25648800000005</c:v>
                </c:pt>
                <c:pt idx="415">
                  <c:v>194.92283900000007</c:v>
                </c:pt>
                <c:pt idx="416">
                  <c:v>188.91595699999999</c:v>
                </c:pt>
                <c:pt idx="417">
                  <c:v>192.02659800000001</c:v>
                </c:pt>
                <c:pt idx="418">
                  <c:v>196.52685700000001</c:v>
                </c:pt>
                <c:pt idx="419">
                  <c:v>203.51964599999994</c:v>
                </c:pt>
                <c:pt idx="420">
                  <c:v>209.790167</c:v>
                </c:pt>
                <c:pt idx="421">
                  <c:v>216.86706900000001</c:v>
                </c:pt>
                <c:pt idx="422">
                  <c:v>217.72124800000006</c:v>
                </c:pt>
                <c:pt idx="423">
                  <c:v>221.80552800000001</c:v>
                </c:pt>
                <c:pt idx="424">
                  <c:v>216.91024400000001</c:v>
                </c:pt>
                <c:pt idx="425">
                  <c:v>226.52722100000005</c:v>
                </c:pt>
                <c:pt idx="426">
                  <c:v>225.82398599999999</c:v>
                </c:pt>
                <c:pt idx="427">
                  <c:v>226.32069300000001</c:v>
                </c:pt>
                <c:pt idx="428">
                  <c:v>223.48852200000005</c:v>
                </c:pt>
                <c:pt idx="429">
                  <c:v>78.866252000000003</c:v>
                </c:pt>
                <c:pt idx="430">
                  <c:v>173.87992199999999</c:v>
                </c:pt>
                <c:pt idx="431">
                  <c:v>217.528693</c:v>
                </c:pt>
                <c:pt idx="432">
                  <c:v>220.18905799999999</c:v>
                </c:pt>
                <c:pt idx="433">
                  <c:v>238.99591599999999</c:v>
                </c:pt>
                <c:pt idx="434">
                  <c:v>240.88534000000007</c:v>
                </c:pt>
                <c:pt idx="435">
                  <c:v>240.197608</c:v>
                </c:pt>
                <c:pt idx="436">
                  <c:v>242.60326699999999</c:v>
                </c:pt>
                <c:pt idx="437">
                  <c:v>243.35257200000001</c:v>
                </c:pt>
                <c:pt idx="438">
                  <c:v>243.59056199999998</c:v>
                </c:pt>
                <c:pt idx="439">
                  <c:v>242.58034000000006</c:v>
                </c:pt>
                <c:pt idx="440">
                  <c:v>243.49660900000001</c:v>
                </c:pt>
                <c:pt idx="441">
                  <c:v>243.258624</c:v>
                </c:pt>
                <c:pt idx="442">
                  <c:v>242.67977199999993</c:v>
                </c:pt>
                <c:pt idx="443">
                  <c:v>243.45259200000001</c:v>
                </c:pt>
                <c:pt idx="444">
                  <c:v>258.24315799999988</c:v>
                </c:pt>
                <c:pt idx="445">
                  <c:v>281.53346999999991</c:v>
                </c:pt>
                <c:pt idx="446">
                  <c:v>282.54735099999999</c:v>
                </c:pt>
                <c:pt idx="447">
                  <c:v>282.82819499999988</c:v>
                </c:pt>
                <c:pt idx="448">
                  <c:v>292.26732399999986</c:v>
                </c:pt>
                <c:pt idx="449">
                  <c:v>290.76109999999989</c:v>
                </c:pt>
                <c:pt idx="450">
                  <c:v>297.40690299999989</c:v>
                </c:pt>
                <c:pt idx="451">
                  <c:v>326.5619529999999</c:v>
                </c:pt>
                <c:pt idx="452">
                  <c:v>339.4053649999999</c:v>
                </c:pt>
                <c:pt idx="453">
                  <c:v>332.55856599999993</c:v>
                </c:pt>
                <c:pt idx="454">
                  <c:v>336.24683800000003</c:v>
                </c:pt>
                <c:pt idx="455">
                  <c:v>320.40322300000003</c:v>
                </c:pt>
                <c:pt idx="456">
                  <c:v>293.610096</c:v>
                </c:pt>
                <c:pt idx="457">
                  <c:v>331.16470900000002</c:v>
                </c:pt>
                <c:pt idx="458">
                  <c:v>333.84777200000002</c:v>
                </c:pt>
                <c:pt idx="459">
                  <c:v>333.5095169999999</c:v>
                </c:pt>
                <c:pt idx="460">
                  <c:v>331.750428</c:v>
                </c:pt>
                <c:pt idx="461">
                  <c:v>266.23213899999979</c:v>
                </c:pt>
                <c:pt idx="462">
                  <c:v>315.72361199999989</c:v>
                </c:pt>
                <c:pt idx="463">
                  <c:v>274.69626099999999</c:v>
                </c:pt>
                <c:pt idx="464">
                  <c:v>183.653144</c:v>
                </c:pt>
                <c:pt idx="465">
                  <c:v>261.71046200000001</c:v>
                </c:pt>
                <c:pt idx="466">
                  <c:v>320.33720799999986</c:v>
                </c:pt>
                <c:pt idx="467">
                  <c:v>271.04229400000008</c:v>
                </c:pt>
                <c:pt idx="468">
                  <c:v>259.19474400000001</c:v>
                </c:pt>
                <c:pt idx="469">
                  <c:v>259.01261599999987</c:v>
                </c:pt>
                <c:pt idx="470">
                  <c:v>307.7660009999999</c:v>
                </c:pt>
                <c:pt idx="471">
                  <c:v>307.55654399999986</c:v>
                </c:pt>
                <c:pt idx="472">
                  <c:v>253.14436399999994</c:v>
                </c:pt>
                <c:pt idx="473">
                  <c:v>273.24170099999986</c:v>
                </c:pt>
                <c:pt idx="474">
                  <c:v>308.75126799999987</c:v>
                </c:pt>
                <c:pt idx="475">
                  <c:v>310.05406799999997</c:v>
                </c:pt>
                <c:pt idx="476">
                  <c:v>291.89766800000001</c:v>
                </c:pt>
                <c:pt idx="477">
                  <c:v>277.81397299999986</c:v>
                </c:pt>
                <c:pt idx="478">
                  <c:v>310.78530799999987</c:v>
                </c:pt>
                <c:pt idx="479">
                  <c:v>303.28867799999989</c:v>
                </c:pt>
                <c:pt idx="480">
                  <c:v>308.06446200000011</c:v>
                </c:pt>
                <c:pt idx="481">
                  <c:v>299.88790399999999</c:v>
                </c:pt>
                <c:pt idx="482">
                  <c:v>310.27258799999993</c:v>
                </c:pt>
                <c:pt idx="483">
                  <c:v>321.325965</c:v>
                </c:pt>
                <c:pt idx="484">
                  <c:v>313.92655599999978</c:v>
                </c:pt>
                <c:pt idx="485">
                  <c:v>312.3212769999999</c:v>
                </c:pt>
                <c:pt idx="486">
                  <c:v>306.07627599999989</c:v>
                </c:pt>
                <c:pt idx="487">
                  <c:v>299.60975200000001</c:v>
                </c:pt>
                <c:pt idx="488">
                  <c:v>288.3934099999999</c:v>
                </c:pt>
                <c:pt idx="489">
                  <c:v>240.92936900000001</c:v>
                </c:pt>
                <c:pt idx="490">
                  <c:v>264.77814599999988</c:v>
                </c:pt>
                <c:pt idx="491">
                  <c:v>240.86992000000001</c:v>
                </c:pt>
                <c:pt idx="492">
                  <c:v>283.07772399999999</c:v>
                </c:pt>
                <c:pt idx="493">
                  <c:v>262.10719699999999</c:v>
                </c:pt>
                <c:pt idx="494">
                  <c:v>269.14804900000001</c:v>
                </c:pt>
                <c:pt idx="495">
                  <c:v>186.70705199999998</c:v>
                </c:pt>
                <c:pt idx="496">
                  <c:v>267.84301699999986</c:v>
                </c:pt>
                <c:pt idx="497">
                  <c:v>265.96104899999989</c:v>
                </c:pt>
                <c:pt idx="498">
                  <c:v>268.19240500000001</c:v>
                </c:pt>
                <c:pt idx="499">
                  <c:v>280.02169300000003</c:v>
                </c:pt>
                <c:pt idx="500">
                  <c:v>281.93588199999999</c:v>
                </c:pt>
                <c:pt idx="501">
                  <c:v>167.448882</c:v>
                </c:pt>
                <c:pt idx="502">
                  <c:v>269.43154899999979</c:v>
                </c:pt>
                <c:pt idx="503">
                  <c:v>255.93601900000004</c:v>
                </c:pt>
                <c:pt idx="504">
                  <c:v>228.65553399999999</c:v>
                </c:pt>
                <c:pt idx="505">
                  <c:v>239.711916</c:v>
                </c:pt>
                <c:pt idx="506">
                  <c:v>264.77927599999987</c:v>
                </c:pt>
                <c:pt idx="507">
                  <c:v>263.9237819999999</c:v>
                </c:pt>
                <c:pt idx="508">
                  <c:v>192.01724600000006</c:v>
                </c:pt>
                <c:pt idx="509">
                  <c:v>258.09565300000003</c:v>
                </c:pt>
                <c:pt idx="510">
                  <c:v>254.42646800000006</c:v>
                </c:pt>
                <c:pt idx="511">
                  <c:v>263.84108099999997</c:v>
                </c:pt>
                <c:pt idx="512">
                  <c:v>254.36538200000001</c:v>
                </c:pt>
                <c:pt idx="513">
                  <c:v>221.37072800000001</c:v>
                </c:pt>
                <c:pt idx="514">
                  <c:v>260.378851</c:v>
                </c:pt>
                <c:pt idx="515">
                  <c:v>290.42278999999991</c:v>
                </c:pt>
                <c:pt idx="516">
                  <c:v>291.82724200000001</c:v>
                </c:pt>
                <c:pt idx="517">
                  <c:v>291.31298600000002</c:v>
                </c:pt>
                <c:pt idx="518">
                  <c:v>284.10133899999988</c:v>
                </c:pt>
                <c:pt idx="519">
                  <c:v>285.79006299999986</c:v>
                </c:pt>
                <c:pt idx="520">
                  <c:v>285.76204799999999</c:v>
                </c:pt>
                <c:pt idx="521">
                  <c:v>290.42795099999989</c:v>
                </c:pt>
                <c:pt idx="522">
                  <c:v>305.1163729999999</c:v>
                </c:pt>
                <c:pt idx="523">
                  <c:v>292.44262800000001</c:v>
                </c:pt>
                <c:pt idx="524">
                  <c:v>302.40205299999991</c:v>
                </c:pt>
                <c:pt idx="525">
                  <c:v>300.67333799999989</c:v>
                </c:pt>
                <c:pt idx="526">
                  <c:v>294.265987</c:v>
                </c:pt>
                <c:pt idx="527">
                  <c:v>298.5155309999999</c:v>
                </c:pt>
                <c:pt idx="528">
                  <c:v>282.03666099999987</c:v>
                </c:pt>
                <c:pt idx="529">
                  <c:v>297.22753499999988</c:v>
                </c:pt>
                <c:pt idx="530">
                  <c:v>301.255855</c:v>
                </c:pt>
                <c:pt idx="531">
                  <c:v>305.38991700000003</c:v>
                </c:pt>
                <c:pt idx="532">
                  <c:v>297.39675799999975</c:v>
                </c:pt>
                <c:pt idx="533">
                  <c:v>313.12448400000011</c:v>
                </c:pt>
                <c:pt idx="534">
                  <c:v>306.81908199999998</c:v>
                </c:pt>
                <c:pt idx="535">
                  <c:v>306.18827599999986</c:v>
                </c:pt>
                <c:pt idx="536">
                  <c:v>314.32248199999998</c:v>
                </c:pt>
                <c:pt idx="537">
                  <c:v>323.99875699999978</c:v>
                </c:pt>
                <c:pt idx="538">
                  <c:v>305.43478499999986</c:v>
                </c:pt>
                <c:pt idx="539">
                  <c:v>299.75685399999986</c:v>
                </c:pt>
                <c:pt idx="540">
                  <c:v>320.82930699999986</c:v>
                </c:pt>
                <c:pt idx="541">
                  <c:v>253.64112700000001</c:v>
                </c:pt>
                <c:pt idx="542">
                  <c:v>182.83576099999999</c:v>
                </c:pt>
                <c:pt idx="543">
                  <c:v>334.22508599999986</c:v>
                </c:pt>
                <c:pt idx="544">
                  <c:v>346.12769400000002</c:v>
                </c:pt>
                <c:pt idx="545">
                  <c:v>351.108587</c:v>
                </c:pt>
                <c:pt idx="546">
                  <c:v>316.19514400000003</c:v>
                </c:pt>
                <c:pt idx="547">
                  <c:v>353.98872699999976</c:v>
                </c:pt>
                <c:pt idx="548">
                  <c:v>350.548585</c:v>
                </c:pt>
                <c:pt idx="549">
                  <c:v>325.12037099999986</c:v>
                </c:pt>
                <c:pt idx="550">
                  <c:v>357.14700399999998</c:v>
                </c:pt>
                <c:pt idx="551">
                  <c:v>365.02833999999984</c:v>
                </c:pt>
                <c:pt idx="552">
                  <c:v>377.244146</c:v>
                </c:pt>
                <c:pt idx="553">
                  <c:v>381.12616299999991</c:v>
                </c:pt>
                <c:pt idx="554">
                  <c:v>395.72682499999991</c:v>
                </c:pt>
                <c:pt idx="555">
                  <c:v>420.53728599999999</c:v>
                </c:pt>
                <c:pt idx="556">
                  <c:v>425.4716949999999</c:v>
                </c:pt>
                <c:pt idx="557">
                  <c:v>429.79398499999991</c:v>
                </c:pt>
                <c:pt idx="558">
                  <c:v>387.21875499999987</c:v>
                </c:pt>
                <c:pt idx="559">
                  <c:v>416.51359899999989</c:v>
                </c:pt>
                <c:pt idx="560">
                  <c:v>425.69387399999999</c:v>
                </c:pt>
                <c:pt idx="561">
                  <c:v>369.77348699999999</c:v>
                </c:pt>
                <c:pt idx="562">
                  <c:v>419.10719499999999</c:v>
                </c:pt>
                <c:pt idx="563">
                  <c:v>397.81483600000001</c:v>
                </c:pt>
                <c:pt idx="564">
                  <c:v>445.6434890000001</c:v>
                </c:pt>
                <c:pt idx="565">
                  <c:v>478.01626399999986</c:v>
                </c:pt>
                <c:pt idx="566">
                  <c:v>495.70420999999999</c:v>
                </c:pt>
                <c:pt idx="567">
                  <c:v>485.19349499999993</c:v>
                </c:pt>
                <c:pt idx="568">
                  <c:v>494.35819300000003</c:v>
                </c:pt>
                <c:pt idx="569">
                  <c:v>525.002478</c:v>
                </c:pt>
                <c:pt idx="570">
                  <c:v>530.419443</c:v>
                </c:pt>
                <c:pt idx="571">
                  <c:v>504.22851299999979</c:v>
                </c:pt>
                <c:pt idx="572">
                  <c:v>595.41196599999978</c:v>
                </c:pt>
                <c:pt idx="573">
                  <c:v>570.55851199999972</c:v>
                </c:pt>
                <c:pt idx="574">
                  <c:v>575.8016279999996</c:v>
                </c:pt>
                <c:pt idx="575">
                  <c:v>624.17012899999997</c:v>
                </c:pt>
                <c:pt idx="576">
                  <c:v>652.56877899999995</c:v>
                </c:pt>
                <c:pt idx="577">
                  <c:v>676.5595169999998</c:v>
                </c:pt>
                <c:pt idx="578">
                  <c:v>668.72829000000002</c:v>
                </c:pt>
                <c:pt idx="579">
                  <c:v>683.97318900000005</c:v>
                </c:pt>
                <c:pt idx="580">
                  <c:v>702.83361399999978</c:v>
                </c:pt>
                <c:pt idx="581">
                  <c:v>705.54426799999976</c:v>
                </c:pt>
                <c:pt idx="582">
                  <c:v>703.38244999999972</c:v>
                </c:pt>
                <c:pt idx="583">
                  <c:v>716.97896900000001</c:v>
                </c:pt>
                <c:pt idx="584">
                  <c:v>693.47183500000028</c:v>
                </c:pt>
                <c:pt idx="585">
                  <c:v>744.17890400000022</c:v>
                </c:pt>
                <c:pt idx="586">
                  <c:v>739.97106900000006</c:v>
                </c:pt>
                <c:pt idx="587">
                  <c:v>782.6501619999998</c:v>
                </c:pt>
                <c:pt idx="588">
                  <c:v>790.39290599999981</c:v>
                </c:pt>
                <c:pt idx="589">
                  <c:v>800.33571699999982</c:v>
                </c:pt>
                <c:pt idx="590">
                  <c:v>800.16096499999981</c:v>
                </c:pt>
                <c:pt idx="591">
                  <c:v>814.41546399999982</c:v>
                </c:pt>
                <c:pt idx="592">
                  <c:v>809.46641999999974</c:v>
                </c:pt>
                <c:pt idx="593">
                  <c:v>753.75810100000001</c:v>
                </c:pt>
                <c:pt idx="594">
                  <c:v>808.79564300000004</c:v>
                </c:pt>
                <c:pt idx="595">
                  <c:v>785.26793599999996</c:v>
                </c:pt>
                <c:pt idx="596">
                  <c:v>834.50466599999982</c:v>
                </c:pt>
                <c:pt idx="597">
                  <c:v>834.77880700000026</c:v>
                </c:pt>
                <c:pt idx="598">
                  <c:v>813.301331</c:v>
                </c:pt>
                <c:pt idx="599">
                  <c:v>849.42470800000001</c:v>
                </c:pt>
                <c:pt idx="600">
                  <c:v>849.8392259999996</c:v>
                </c:pt>
                <c:pt idx="601">
                  <c:v>856.12017800000001</c:v>
                </c:pt>
                <c:pt idx="602">
                  <c:v>839.01529099999982</c:v>
                </c:pt>
                <c:pt idx="603">
                  <c:v>848.27723200000003</c:v>
                </c:pt>
                <c:pt idx="604">
                  <c:v>849.56896699999982</c:v>
                </c:pt>
                <c:pt idx="605">
                  <c:v>809.50250099999982</c:v>
                </c:pt>
                <c:pt idx="606">
                  <c:v>832.44529099999977</c:v>
                </c:pt>
                <c:pt idx="607">
                  <c:v>833.23435700000005</c:v>
                </c:pt>
                <c:pt idx="608">
                  <c:v>847.702134</c:v>
                </c:pt>
                <c:pt idx="609">
                  <c:v>847.36429099999975</c:v>
                </c:pt>
                <c:pt idx="610">
                  <c:v>805.61456599999997</c:v>
                </c:pt>
                <c:pt idx="611">
                  <c:v>851.55451499999981</c:v>
                </c:pt>
                <c:pt idx="612">
                  <c:v>848.73445300000003</c:v>
                </c:pt>
                <c:pt idx="613">
                  <c:v>825.516931</c:v>
                </c:pt>
                <c:pt idx="614">
                  <c:v>849.66980699999999</c:v>
                </c:pt>
                <c:pt idx="615">
                  <c:v>848.15646699999979</c:v>
                </c:pt>
                <c:pt idx="616">
                  <c:v>848.62732299999982</c:v>
                </c:pt>
                <c:pt idx="617">
                  <c:v>824.47243500000002</c:v>
                </c:pt>
                <c:pt idx="618">
                  <c:v>829.36470899999972</c:v>
                </c:pt>
                <c:pt idx="619">
                  <c:v>855.29958400000021</c:v>
                </c:pt>
                <c:pt idx="620">
                  <c:v>803.74586699999998</c:v>
                </c:pt>
                <c:pt idx="621">
                  <c:v>858.35277399999973</c:v>
                </c:pt>
                <c:pt idx="622">
                  <c:v>850.2660659999998</c:v>
                </c:pt>
              </c:numCache>
            </c:numRef>
          </c:val>
        </c:ser>
        <c:ser>
          <c:idx val="0"/>
          <c:order val="3"/>
          <c:tx>
            <c:strRef>
              <c:f>Hoja1!$A$6</c:f>
              <c:strCache>
                <c:ptCount val="1"/>
                <c:pt idx="0">
                  <c:v>Other offshore fields</c:v>
                </c:pt>
              </c:strCache>
            </c:strRef>
          </c:tx>
          <c:spPr>
            <a:solidFill>
              <a:srgbClr val="99CCFF"/>
            </a:solidFill>
            <a:ln w="25400">
              <a:noFill/>
            </a:ln>
          </c:spPr>
          <c:cat>
            <c:numRef>
              <c:f>Hoja1!$B$1:$WZ$1</c:f>
              <c:numCache>
                <c:formatCode>yy</c:formatCode>
                <c:ptCount val="623"/>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numCache>
            </c:numRef>
          </c:cat>
          <c:val>
            <c:numRef>
              <c:f>Hoja1!$B$6:$WZ$6</c:f>
              <c:numCache>
                <c:formatCode>General</c:formatCode>
                <c:ptCount val="623"/>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11.560166999999982</c:v>
                </c:pt>
                <c:pt idx="249">
                  <c:v>0.53851599999995836</c:v>
                </c:pt>
                <c:pt idx="250">
                  <c:v>1.6094000000000506</c:v>
                </c:pt>
                <c:pt idx="251">
                  <c:v>5.6587419999999611</c:v>
                </c:pt>
                <c:pt idx="252">
                  <c:v>0</c:v>
                </c:pt>
                <c:pt idx="253">
                  <c:v>9.2465359999999972</c:v>
                </c:pt>
                <c:pt idx="254">
                  <c:v>74.342323000000135</c:v>
                </c:pt>
                <c:pt idx="255">
                  <c:v>90.688599999999951</c:v>
                </c:pt>
                <c:pt idx="256">
                  <c:v>120.13838800000006</c:v>
                </c:pt>
                <c:pt idx="257">
                  <c:v>156.06120000000004</c:v>
                </c:pt>
                <c:pt idx="258">
                  <c:v>171.09645199999991</c:v>
                </c:pt>
                <c:pt idx="259">
                  <c:v>185.11003199999996</c:v>
                </c:pt>
                <c:pt idx="260">
                  <c:v>266.39156599999995</c:v>
                </c:pt>
                <c:pt idx="261">
                  <c:v>224.60067699999985</c:v>
                </c:pt>
                <c:pt idx="262">
                  <c:v>245.06303299999999</c:v>
                </c:pt>
                <c:pt idx="263">
                  <c:v>272.29935499999988</c:v>
                </c:pt>
                <c:pt idx="264">
                  <c:v>285.78209699999979</c:v>
                </c:pt>
                <c:pt idx="265">
                  <c:v>337.25024999999999</c:v>
                </c:pt>
                <c:pt idx="266">
                  <c:v>268.20358000000004</c:v>
                </c:pt>
                <c:pt idx="267">
                  <c:v>384.8343659999997</c:v>
                </c:pt>
                <c:pt idx="268">
                  <c:v>377.5020639999999</c:v>
                </c:pt>
                <c:pt idx="269">
                  <c:v>453.36913299999969</c:v>
                </c:pt>
                <c:pt idx="270">
                  <c:v>459.20551699999959</c:v>
                </c:pt>
                <c:pt idx="271">
                  <c:v>477.40145200000006</c:v>
                </c:pt>
                <c:pt idx="272">
                  <c:v>489.60206700000015</c:v>
                </c:pt>
                <c:pt idx="273">
                  <c:v>563.32893600000023</c:v>
                </c:pt>
                <c:pt idx="274">
                  <c:v>633.87893400000019</c:v>
                </c:pt>
                <c:pt idx="275">
                  <c:v>660.16850000000011</c:v>
                </c:pt>
                <c:pt idx="276">
                  <c:v>663.10638799999992</c:v>
                </c:pt>
                <c:pt idx="277">
                  <c:v>463.35082200000011</c:v>
                </c:pt>
                <c:pt idx="278">
                  <c:v>489.29993499999995</c:v>
                </c:pt>
                <c:pt idx="279">
                  <c:v>640.00333300000034</c:v>
                </c:pt>
                <c:pt idx="280">
                  <c:v>641.58745100000021</c:v>
                </c:pt>
                <c:pt idx="281">
                  <c:v>557.27850000000035</c:v>
                </c:pt>
                <c:pt idx="282">
                  <c:v>446.69225800000004</c:v>
                </c:pt>
                <c:pt idx="283">
                  <c:v>602.23038699999984</c:v>
                </c:pt>
                <c:pt idx="284">
                  <c:v>523.32399999999996</c:v>
                </c:pt>
                <c:pt idx="285">
                  <c:v>517.92932299999961</c:v>
                </c:pt>
                <c:pt idx="286">
                  <c:v>577.58489899999995</c:v>
                </c:pt>
                <c:pt idx="287">
                  <c:v>552.04490400000009</c:v>
                </c:pt>
                <c:pt idx="288">
                  <c:v>502.70819399999993</c:v>
                </c:pt>
                <c:pt idx="289">
                  <c:v>555.02306900000008</c:v>
                </c:pt>
                <c:pt idx="290">
                  <c:v>498.34535400000004</c:v>
                </c:pt>
                <c:pt idx="291">
                  <c:v>582.02080000000001</c:v>
                </c:pt>
                <c:pt idx="292">
                  <c:v>596.95877499999995</c:v>
                </c:pt>
                <c:pt idx="293">
                  <c:v>627.27883299999996</c:v>
                </c:pt>
                <c:pt idx="294">
                  <c:v>635.00877400000002</c:v>
                </c:pt>
                <c:pt idx="295">
                  <c:v>500.28406499999994</c:v>
                </c:pt>
                <c:pt idx="296">
                  <c:v>496.1589670000003</c:v>
                </c:pt>
                <c:pt idx="297">
                  <c:v>517.17538700000023</c:v>
                </c:pt>
                <c:pt idx="298">
                  <c:v>560.09849899999995</c:v>
                </c:pt>
                <c:pt idx="299">
                  <c:v>603.29761299999996</c:v>
                </c:pt>
                <c:pt idx="300">
                  <c:v>497.5682589999999</c:v>
                </c:pt>
                <c:pt idx="301">
                  <c:v>492.513643</c:v>
                </c:pt>
                <c:pt idx="302">
                  <c:v>590.31435399999998</c:v>
                </c:pt>
                <c:pt idx="303">
                  <c:v>626.24810099999991</c:v>
                </c:pt>
                <c:pt idx="304">
                  <c:v>607.18106399999988</c:v>
                </c:pt>
                <c:pt idx="305">
                  <c:v>561.67086700000004</c:v>
                </c:pt>
                <c:pt idx="306">
                  <c:v>583.348387</c:v>
                </c:pt>
                <c:pt idx="307">
                  <c:v>566.10561300000006</c:v>
                </c:pt>
                <c:pt idx="308">
                  <c:v>581.7970660000002</c:v>
                </c:pt>
                <c:pt idx="309">
                  <c:v>569.53374199999985</c:v>
                </c:pt>
                <c:pt idx="310">
                  <c:v>577.92136699999969</c:v>
                </c:pt>
                <c:pt idx="311">
                  <c:v>613.94071000000008</c:v>
                </c:pt>
                <c:pt idx="312">
                  <c:v>558.00499999999988</c:v>
                </c:pt>
                <c:pt idx="313">
                  <c:v>475.65700000000015</c:v>
                </c:pt>
                <c:pt idx="314">
                  <c:v>592.79600000000005</c:v>
                </c:pt>
                <c:pt idx="315">
                  <c:v>567.27400000000011</c:v>
                </c:pt>
                <c:pt idx="316">
                  <c:v>554.3599999999999</c:v>
                </c:pt>
                <c:pt idx="317">
                  <c:v>546.18700000000024</c:v>
                </c:pt>
                <c:pt idx="318">
                  <c:v>552.77199999999993</c:v>
                </c:pt>
                <c:pt idx="319">
                  <c:v>549.14400000000012</c:v>
                </c:pt>
                <c:pt idx="320">
                  <c:v>457.1909999999998</c:v>
                </c:pt>
                <c:pt idx="321">
                  <c:v>393.94199999999978</c:v>
                </c:pt>
                <c:pt idx="322">
                  <c:v>499.62799999999993</c:v>
                </c:pt>
                <c:pt idx="323">
                  <c:v>511.17099999999999</c:v>
                </c:pt>
                <c:pt idx="324">
                  <c:v>473.83400000000012</c:v>
                </c:pt>
                <c:pt idx="325">
                  <c:v>508.97499999999985</c:v>
                </c:pt>
                <c:pt idx="326">
                  <c:v>507.89200000000005</c:v>
                </c:pt>
                <c:pt idx="327">
                  <c:v>511.42999999999989</c:v>
                </c:pt>
                <c:pt idx="328">
                  <c:v>506.88499999999999</c:v>
                </c:pt>
                <c:pt idx="329">
                  <c:v>505.76700000000017</c:v>
                </c:pt>
                <c:pt idx="330">
                  <c:v>503.82329999999996</c:v>
                </c:pt>
                <c:pt idx="331">
                  <c:v>502.54400000000027</c:v>
                </c:pt>
                <c:pt idx="332">
                  <c:v>508.54800000000012</c:v>
                </c:pt>
                <c:pt idx="333">
                  <c:v>510.94200000000006</c:v>
                </c:pt>
                <c:pt idx="334">
                  <c:v>503.33499999999987</c:v>
                </c:pt>
                <c:pt idx="335">
                  <c:v>510.35100000000006</c:v>
                </c:pt>
                <c:pt idx="336">
                  <c:v>507.79099999999966</c:v>
                </c:pt>
                <c:pt idx="337">
                  <c:v>505.40799999999967</c:v>
                </c:pt>
                <c:pt idx="338">
                  <c:v>479.89299999999986</c:v>
                </c:pt>
                <c:pt idx="339">
                  <c:v>475.50500000000005</c:v>
                </c:pt>
                <c:pt idx="340">
                  <c:v>497.01199999999977</c:v>
                </c:pt>
                <c:pt idx="341">
                  <c:v>503.81800000000004</c:v>
                </c:pt>
                <c:pt idx="342">
                  <c:v>508.09400000000011</c:v>
                </c:pt>
                <c:pt idx="343">
                  <c:v>508.91399999999976</c:v>
                </c:pt>
                <c:pt idx="344">
                  <c:v>487.93099999999976</c:v>
                </c:pt>
                <c:pt idx="345">
                  <c:v>521.19600000000014</c:v>
                </c:pt>
                <c:pt idx="346">
                  <c:v>524.66499999999996</c:v>
                </c:pt>
                <c:pt idx="347">
                  <c:v>532.29179999999985</c:v>
                </c:pt>
                <c:pt idx="348">
                  <c:v>537.7081010000004</c:v>
                </c:pt>
                <c:pt idx="349">
                  <c:v>535.498198</c:v>
                </c:pt>
                <c:pt idx="350">
                  <c:v>548.78475400000025</c:v>
                </c:pt>
                <c:pt idx="351">
                  <c:v>520.68995500000005</c:v>
                </c:pt>
                <c:pt idx="352">
                  <c:v>528.05959199999961</c:v>
                </c:pt>
                <c:pt idx="353">
                  <c:v>537.72035099999994</c:v>
                </c:pt>
                <c:pt idx="354">
                  <c:v>536.92346199999997</c:v>
                </c:pt>
                <c:pt idx="355">
                  <c:v>536.04639600000019</c:v>
                </c:pt>
                <c:pt idx="356">
                  <c:v>541.54190899999958</c:v>
                </c:pt>
                <c:pt idx="357">
                  <c:v>547.13020399999982</c:v>
                </c:pt>
                <c:pt idx="358">
                  <c:v>541.45825999999977</c:v>
                </c:pt>
                <c:pt idx="359">
                  <c:v>534.72207299999991</c:v>
                </c:pt>
                <c:pt idx="360">
                  <c:v>548.38900000000012</c:v>
                </c:pt>
                <c:pt idx="361">
                  <c:v>549.09500000000014</c:v>
                </c:pt>
                <c:pt idx="362">
                  <c:v>548.6400000000001</c:v>
                </c:pt>
                <c:pt idx="363">
                  <c:v>547.5319999999997</c:v>
                </c:pt>
                <c:pt idx="364">
                  <c:v>512.93399999999997</c:v>
                </c:pt>
                <c:pt idx="365">
                  <c:v>497.63699999999983</c:v>
                </c:pt>
                <c:pt idx="366">
                  <c:v>536.45800000000008</c:v>
                </c:pt>
                <c:pt idx="367">
                  <c:v>575.6790000000002</c:v>
                </c:pt>
                <c:pt idx="368">
                  <c:v>607.98900000000015</c:v>
                </c:pt>
                <c:pt idx="369">
                  <c:v>626.48799999999972</c:v>
                </c:pt>
                <c:pt idx="370">
                  <c:v>636.83399999999961</c:v>
                </c:pt>
                <c:pt idx="371">
                  <c:v>632.0840000000004</c:v>
                </c:pt>
                <c:pt idx="372">
                  <c:v>635.28099999999972</c:v>
                </c:pt>
                <c:pt idx="373">
                  <c:v>636.10900000000049</c:v>
                </c:pt>
                <c:pt idx="374">
                  <c:v>634.16600999999969</c:v>
                </c:pt>
                <c:pt idx="375">
                  <c:v>630.85000999999988</c:v>
                </c:pt>
                <c:pt idx="376">
                  <c:v>633.13800999999989</c:v>
                </c:pt>
                <c:pt idx="377">
                  <c:v>629.12500000000011</c:v>
                </c:pt>
                <c:pt idx="378">
                  <c:v>604.08600000000035</c:v>
                </c:pt>
                <c:pt idx="379">
                  <c:v>598.41399999999987</c:v>
                </c:pt>
                <c:pt idx="380">
                  <c:v>601.71699999999998</c:v>
                </c:pt>
                <c:pt idx="381">
                  <c:v>592.18599999999969</c:v>
                </c:pt>
                <c:pt idx="382">
                  <c:v>603.68800000000033</c:v>
                </c:pt>
                <c:pt idx="383">
                  <c:v>584.22900000000038</c:v>
                </c:pt>
                <c:pt idx="384">
                  <c:v>620.67332900000019</c:v>
                </c:pt>
                <c:pt idx="385">
                  <c:v>615.69374300000015</c:v>
                </c:pt>
                <c:pt idx="386">
                  <c:v>615.75374399999998</c:v>
                </c:pt>
                <c:pt idx="387">
                  <c:v>615.72315900000001</c:v>
                </c:pt>
                <c:pt idx="388">
                  <c:v>623.08737200000053</c:v>
                </c:pt>
                <c:pt idx="389">
                  <c:v>614.3536859999997</c:v>
                </c:pt>
                <c:pt idx="390">
                  <c:v>615.74688899999978</c:v>
                </c:pt>
                <c:pt idx="391">
                  <c:v>622.75789499999996</c:v>
                </c:pt>
                <c:pt idx="392">
                  <c:v>615.26981500000011</c:v>
                </c:pt>
                <c:pt idx="393">
                  <c:v>615.67132600000002</c:v>
                </c:pt>
                <c:pt idx="394">
                  <c:v>615.04317499999991</c:v>
                </c:pt>
                <c:pt idx="395">
                  <c:v>627.35949100000016</c:v>
                </c:pt>
                <c:pt idx="396">
                  <c:v>617.29910299999995</c:v>
                </c:pt>
                <c:pt idx="397">
                  <c:v>629.91447999999991</c:v>
                </c:pt>
                <c:pt idx="398">
                  <c:v>609.24303699999984</c:v>
                </c:pt>
                <c:pt idx="399">
                  <c:v>619.03482900000017</c:v>
                </c:pt>
                <c:pt idx="400">
                  <c:v>621.85721099999955</c:v>
                </c:pt>
                <c:pt idx="401">
                  <c:v>626.62117299999989</c:v>
                </c:pt>
                <c:pt idx="402">
                  <c:v>630.83917100000008</c:v>
                </c:pt>
                <c:pt idx="403">
                  <c:v>653.91495500000008</c:v>
                </c:pt>
                <c:pt idx="404">
                  <c:v>675.34791599999937</c:v>
                </c:pt>
                <c:pt idx="405">
                  <c:v>692.73389800000041</c:v>
                </c:pt>
                <c:pt idx="406">
                  <c:v>700.3760229999998</c:v>
                </c:pt>
                <c:pt idx="407">
                  <c:v>709.25113299999998</c:v>
                </c:pt>
                <c:pt idx="408">
                  <c:v>712.46818599999949</c:v>
                </c:pt>
                <c:pt idx="409">
                  <c:v>709.64976100000013</c:v>
                </c:pt>
                <c:pt idx="410">
                  <c:v>707.72967600000004</c:v>
                </c:pt>
                <c:pt idx="411">
                  <c:v>714.55679100000009</c:v>
                </c:pt>
                <c:pt idx="412">
                  <c:v>712.95325699999967</c:v>
                </c:pt>
                <c:pt idx="413">
                  <c:v>704.6292149999997</c:v>
                </c:pt>
                <c:pt idx="414">
                  <c:v>709.23889199999985</c:v>
                </c:pt>
                <c:pt idx="415">
                  <c:v>709.53729999999962</c:v>
                </c:pt>
                <c:pt idx="416">
                  <c:v>711.0739980000003</c:v>
                </c:pt>
                <c:pt idx="417">
                  <c:v>716.9070339999995</c:v>
                </c:pt>
                <c:pt idx="418">
                  <c:v>723.65132899999981</c:v>
                </c:pt>
                <c:pt idx="419">
                  <c:v>732.30351000000019</c:v>
                </c:pt>
                <c:pt idx="420">
                  <c:v>734.53927699999997</c:v>
                </c:pt>
                <c:pt idx="421">
                  <c:v>734.21615599999961</c:v>
                </c:pt>
                <c:pt idx="422">
                  <c:v>733.93695499999967</c:v>
                </c:pt>
                <c:pt idx="423">
                  <c:v>729.66470900000002</c:v>
                </c:pt>
                <c:pt idx="424">
                  <c:v>735.5934960000003</c:v>
                </c:pt>
                <c:pt idx="425">
                  <c:v>743.0327529999995</c:v>
                </c:pt>
                <c:pt idx="426">
                  <c:v>748.63374400000032</c:v>
                </c:pt>
                <c:pt idx="427">
                  <c:v>754.19895100000019</c:v>
                </c:pt>
                <c:pt idx="428">
                  <c:v>754.14705900000001</c:v>
                </c:pt>
                <c:pt idx="429">
                  <c:v>528.64859000000001</c:v>
                </c:pt>
                <c:pt idx="430">
                  <c:v>700.41263899999979</c:v>
                </c:pt>
                <c:pt idx="431">
                  <c:v>764.50168499999972</c:v>
                </c:pt>
                <c:pt idx="432">
                  <c:v>787.92626199999995</c:v>
                </c:pt>
                <c:pt idx="433">
                  <c:v>793.99073000000033</c:v>
                </c:pt>
                <c:pt idx="434">
                  <c:v>797.97671699999978</c:v>
                </c:pt>
                <c:pt idx="435">
                  <c:v>779.59977800000024</c:v>
                </c:pt>
                <c:pt idx="436">
                  <c:v>786.20824100000004</c:v>
                </c:pt>
                <c:pt idx="437">
                  <c:v>787.2863960000002</c:v>
                </c:pt>
                <c:pt idx="438">
                  <c:v>778.6232040000001</c:v>
                </c:pt>
                <c:pt idx="439">
                  <c:v>772.06538999999998</c:v>
                </c:pt>
                <c:pt idx="440">
                  <c:v>773.0344799999998</c:v>
                </c:pt>
                <c:pt idx="441">
                  <c:v>770.6167660000001</c:v>
                </c:pt>
                <c:pt idx="442">
                  <c:v>762.13692399999968</c:v>
                </c:pt>
                <c:pt idx="443">
                  <c:v>765.00464099999988</c:v>
                </c:pt>
                <c:pt idx="444">
                  <c:v>770.27817300000049</c:v>
                </c:pt>
                <c:pt idx="445">
                  <c:v>762.45764399999985</c:v>
                </c:pt>
                <c:pt idx="446">
                  <c:v>767.94948099999988</c:v>
                </c:pt>
                <c:pt idx="447">
                  <c:v>762.4300589999998</c:v>
                </c:pt>
                <c:pt idx="448">
                  <c:v>775.19366000000014</c:v>
                </c:pt>
                <c:pt idx="449">
                  <c:v>779.51050900000018</c:v>
                </c:pt>
                <c:pt idx="450">
                  <c:v>772.57297299999982</c:v>
                </c:pt>
                <c:pt idx="451">
                  <c:v>770.894318</c:v>
                </c:pt>
                <c:pt idx="452">
                  <c:v>763.65990800000009</c:v>
                </c:pt>
                <c:pt idx="453">
                  <c:v>737.42615299999966</c:v>
                </c:pt>
                <c:pt idx="454">
                  <c:v>707.03474200000005</c:v>
                </c:pt>
                <c:pt idx="455">
                  <c:v>736.40812399999959</c:v>
                </c:pt>
                <c:pt idx="456">
                  <c:v>727.05401100000006</c:v>
                </c:pt>
                <c:pt idx="457">
                  <c:v>730.20309899999972</c:v>
                </c:pt>
                <c:pt idx="458">
                  <c:v>730.5180670000002</c:v>
                </c:pt>
                <c:pt idx="459">
                  <c:v>714.6603340000006</c:v>
                </c:pt>
                <c:pt idx="460">
                  <c:v>713.95665199999939</c:v>
                </c:pt>
                <c:pt idx="461">
                  <c:v>723.09558300000003</c:v>
                </c:pt>
                <c:pt idx="462">
                  <c:v>710.37734</c:v>
                </c:pt>
                <c:pt idx="463">
                  <c:v>722.90098899999941</c:v>
                </c:pt>
                <c:pt idx="464">
                  <c:v>680.44068600000026</c:v>
                </c:pt>
                <c:pt idx="465">
                  <c:v>655.52823100000023</c:v>
                </c:pt>
                <c:pt idx="466">
                  <c:v>727.94539000000009</c:v>
                </c:pt>
                <c:pt idx="467">
                  <c:v>752.35280399999988</c:v>
                </c:pt>
                <c:pt idx="468">
                  <c:v>735.26544799999999</c:v>
                </c:pt>
                <c:pt idx="469">
                  <c:v>694.21016800000007</c:v>
                </c:pt>
                <c:pt idx="470">
                  <c:v>704.78324899999984</c:v>
                </c:pt>
                <c:pt idx="471">
                  <c:v>724.71075599999995</c:v>
                </c:pt>
                <c:pt idx="472">
                  <c:v>705.63237000000049</c:v>
                </c:pt>
                <c:pt idx="473">
                  <c:v>616.87590899999987</c:v>
                </c:pt>
                <c:pt idx="474">
                  <c:v>698.20209</c:v>
                </c:pt>
                <c:pt idx="475">
                  <c:v>640.81983800000012</c:v>
                </c:pt>
                <c:pt idx="476">
                  <c:v>652.74286200000029</c:v>
                </c:pt>
                <c:pt idx="477">
                  <c:v>678.54687100000001</c:v>
                </c:pt>
                <c:pt idx="478">
                  <c:v>663.97477000000026</c:v>
                </c:pt>
                <c:pt idx="479">
                  <c:v>684.6414840000001</c:v>
                </c:pt>
                <c:pt idx="480">
                  <c:v>667.9031080000002</c:v>
                </c:pt>
                <c:pt idx="481">
                  <c:v>671.27998900000011</c:v>
                </c:pt>
                <c:pt idx="482">
                  <c:v>663.65120299999967</c:v>
                </c:pt>
                <c:pt idx="483">
                  <c:v>660.89528399999972</c:v>
                </c:pt>
                <c:pt idx="484">
                  <c:v>661.053313</c:v>
                </c:pt>
                <c:pt idx="485">
                  <c:v>647.63261299999976</c:v>
                </c:pt>
                <c:pt idx="486">
                  <c:v>499.77046599999994</c:v>
                </c:pt>
                <c:pt idx="487">
                  <c:v>623.904538</c:v>
                </c:pt>
                <c:pt idx="488">
                  <c:v>609.9994810000004</c:v>
                </c:pt>
                <c:pt idx="489">
                  <c:v>554.19427799999994</c:v>
                </c:pt>
                <c:pt idx="490">
                  <c:v>588.7556780000001</c:v>
                </c:pt>
                <c:pt idx="491">
                  <c:v>615.21669899999972</c:v>
                </c:pt>
                <c:pt idx="492">
                  <c:v>601.23751899999957</c:v>
                </c:pt>
                <c:pt idx="493">
                  <c:v>598.33901499999979</c:v>
                </c:pt>
                <c:pt idx="494">
                  <c:v>583.12127099999987</c:v>
                </c:pt>
                <c:pt idx="495">
                  <c:v>575.60517699999991</c:v>
                </c:pt>
                <c:pt idx="496">
                  <c:v>537.18381900000031</c:v>
                </c:pt>
                <c:pt idx="497">
                  <c:v>566.30459000000019</c:v>
                </c:pt>
                <c:pt idx="498">
                  <c:v>562.81382299999996</c:v>
                </c:pt>
                <c:pt idx="499">
                  <c:v>545.09156199999973</c:v>
                </c:pt>
                <c:pt idx="500">
                  <c:v>539.8541009999999</c:v>
                </c:pt>
                <c:pt idx="501">
                  <c:v>528.2439820000003</c:v>
                </c:pt>
                <c:pt idx="502">
                  <c:v>514.40502299999946</c:v>
                </c:pt>
                <c:pt idx="503">
                  <c:v>499.7529880000003</c:v>
                </c:pt>
                <c:pt idx="504">
                  <c:v>492.9243479999999</c:v>
                </c:pt>
                <c:pt idx="505">
                  <c:v>488.56125299999974</c:v>
                </c:pt>
                <c:pt idx="506">
                  <c:v>481.60123599999969</c:v>
                </c:pt>
                <c:pt idx="507">
                  <c:v>466.73652099999964</c:v>
                </c:pt>
                <c:pt idx="508">
                  <c:v>459.67120599999976</c:v>
                </c:pt>
                <c:pt idx="509">
                  <c:v>459.91737599999976</c:v>
                </c:pt>
                <c:pt idx="510">
                  <c:v>453.35620400000005</c:v>
                </c:pt>
                <c:pt idx="511">
                  <c:v>441.94265200000046</c:v>
                </c:pt>
                <c:pt idx="512">
                  <c:v>404.0404060000003</c:v>
                </c:pt>
                <c:pt idx="513">
                  <c:v>431.46486100000016</c:v>
                </c:pt>
                <c:pt idx="514">
                  <c:v>428.0143910000001</c:v>
                </c:pt>
                <c:pt idx="515">
                  <c:v>420.6106939999998</c:v>
                </c:pt>
                <c:pt idx="516">
                  <c:v>412.61270599999966</c:v>
                </c:pt>
                <c:pt idx="517">
                  <c:v>412.55988600000046</c:v>
                </c:pt>
                <c:pt idx="518">
                  <c:v>405.5687379999996</c:v>
                </c:pt>
                <c:pt idx="519">
                  <c:v>398.68630999999959</c:v>
                </c:pt>
                <c:pt idx="520">
                  <c:v>402.26436199999995</c:v>
                </c:pt>
                <c:pt idx="521">
                  <c:v>397.29815099999939</c:v>
                </c:pt>
                <c:pt idx="522">
                  <c:v>398.56393099999985</c:v>
                </c:pt>
                <c:pt idx="523">
                  <c:v>398.69276900000045</c:v>
                </c:pt>
                <c:pt idx="524">
                  <c:v>381.63529300000005</c:v>
                </c:pt>
                <c:pt idx="525">
                  <c:v>379.42143200000049</c:v>
                </c:pt>
                <c:pt idx="526">
                  <c:v>389.93447300000003</c:v>
                </c:pt>
                <c:pt idx="527">
                  <c:v>394.60866099999976</c:v>
                </c:pt>
                <c:pt idx="528">
                  <c:v>390.56959500000005</c:v>
                </c:pt>
                <c:pt idx="529">
                  <c:v>391.57323399999984</c:v>
                </c:pt>
                <c:pt idx="530">
                  <c:v>386.10038699999984</c:v>
                </c:pt>
                <c:pt idx="531">
                  <c:v>392.78228500000017</c:v>
                </c:pt>
                <c:pt idx="532">
                  <c:v>390.86968000000036</c:v>
                </c:pt>
                <c:pt idx="533">
                  <c:v>390.43032000000022</c:v>
                </c:pt>
                <c:pt idx="534">
                  <c:v>390.90132899999963</c:v>
                </c:pt>
                <c:pt idx="535">
                  <c:v>388.83765600000004</c:v>
                </c:pt>
                <c:pt idx="536">
                  <c:v>385.41631699999999</c:v>
                </c:pt>
                <c:pt idx="537">
                  <c:v>381.13133599999958</c:v>
                </c:pt>
                <c:pt idx="538">
                  <c:v>383.39000200000049</c:v>
                </c:pt>
                <c:pt idx="539">
                  <c:v>387.05798500000026</c:v>
                </c:pt>
                <c:pt idx="540">
                  <c:v>383.83654299999978</c:v>
                </c:pt>
                <c:pt idx="541">
                  <c:v>379.2920119999996</c:v>
                </c:pt>
                <c:pt idx="542">
                  <c:v>380.26020700000009</c:v>
                </c:pt>
                <c:pt idx="543">
                  <c:v>385.65049100000039</c:v>
                </c:pt>
                <c:pt idx="544">
                  <c:v>391.19228499999986</c:v>
                </c:pt>
                <c:pt idx="545">
                  <c:v>405.86884200000014</c:v>
                </c:pt>
                <c:pt idx="546">
                  <c:v>356.38270699999993</c:v>
                </c:pt>
                <c:pt idx="547">
                  <c:v>408.99870900000019</c:v>
                </c:pt>
                <c:pt idx="548">
                  <c:v>404.78699700000004</c:v>
                </c:pt>
                <c:pt idx="549">
                  <c:v>415.39239099999963</c:v>
                </c:pt>
                <c:pt idx="550">
                  <c:v>417.01814300000007</c:v>
                </c:pt>
                <c:pt idx="551">
                  <c:v>425.90467799999965</c:v>
                </c:pt>
                <c:pt idx="552">
                  <c:v>423.89498400000002</c:v>
                </c:pt>
                <c:pt idx="553">
                  <c:v>425.09298799999999</c:v>
                </c:pt>
                <c:pt idx="554">
                  <c:v>434.82422200000025</c:v>
                </c:pt>
                <c:pt idx="555">
                  <c:v>445.77625799999964</c:v>
                </c:pt>
                <c:pt idx="556">
                  <c:v>445.39021099999997</c:v>
                </c:pt>
                <c:pt idx="557">
                  <c:v>469.67390399999954</c:v>
                </c:pt>
                <c:pt idx="558">
                  <c:v>492.23453199999966</c:v>
                </c:pt>
                <c:pt idx="559">
                  <c:v>498.62735900000013</c:v>
                </c:pt>
                <c:pt idx="560">
                  <c:v>503.6020620000001</c:v>
                </c:pt>
                <c:pt idx="561">
                  <c:v>516.9350750000001</c:v>
                </c:pt>
                <c:pt idx="562">
                  <c:v>523.72475199999985</c:v>
                </c:pt>
                <c:pt idx="563">
                  <c:v>517.44369500000016</c:v>
                </c:pt>
                <c:pt idx="564">
                  <c:v>523.02695399999971</c:v>
                </c:pt>
                <c:pt idx="565">
                  <c:v>524.81349899999998</c:v>
                </c:pt>
                <c:pt idx="566">
                  <c:v>518.69140100000038</c:v>
                </c:pt>
                <c:pt idx="567">
                  <c:v>510.17699900000025</c:v>
                </c:pt>
                <c:pt idx="568">
                  <c:v>451.57740899999999</c:v>
                </c:pt>
                <c:pt idx="569">
                  <c:v>519.44858299999976</c:v>
                </c:pt>
                <c:pt idx="570">
                  <c:v>514.58071199999995</c:v>
                </c:pt>
                <c:pt idx="571">
                  <c:v>439.90637999999967</c:v>
                </c:pt>
                <c:pt idx="572">
                  <c:v>525.02442399999961</c:v>
                </c:pt>
                <c:pt idx="573">
                  <c:v>531.01053600000012</c:v>
                </c:pt>
                <c:pt idx="574">
                  <c:v>508.82993399999964</c:v>
                </c:pt>
                <c:pt idx="575">
                  <c:v>506.34040399999992</c:v>
                </c:pt>
                <c:pt idx="576">
                  <c:v>496.25902000000031</c:v>
                </c:pt>
                <c:pt idx="577">
                  <c:v>492.97921199999996</c:v>
                </c:pt>
                <c:pt idx="578">
                  <c:v>494.9371389999996</c:v>
                </c:pt>
                <c:pt idx="579">
                  <c:v>442.87110799999959</c:v>
                </c:pt>
                <c:pt idx="580">
                  <c:v>480.53890599999966</c:v>
                </c:pt>
                <c:pt idx="581">
                  <c:v>535.93651099999977</c:v>
                </c:pt>
                <c:pt idx="582">
                  <c:v>519.31559200000027</c:v>
                </c:pt>
                <c:pt idx="583">
                  <c:v>504.39508999999964</c:v>
                </c:pt>
                <c:pt idx="584">
                  <c:v>496.71332399999966</c:v>
                </c:pt>
                <c:pt idx="585">
                  <c:v>508.49160499999994</c:v>
                </c:pt>
                <c:pt idx="586">
                  <c:v>512.6705340000002</c:v>
                </c:pt>
                <c:pt idx="587">
                  <c:v>517.02502299999981</c:v>
                </c:pt>
                <c:pt idx="588">
                  <c:v>512.04397599999993</c:v>
                </c:pt>
                <c:pt idx="589">
                  <c:v>510.0742359999997</c:v>
                </c:pt>
                <c:pt idx="590">
                  <c:v>514.56234899999959</c:v>
                </c:pt>
                <c:pt idx="591">
                  <c:v>526.50579400000004</c:v>
                </c:pt>
                <c:pt idx="592">
                  <c:v>519.65067299999987</c:v>
                </c:pt>
                <c:pt idx="593">
                  <c:v>515.73636699999986</c:v>
                </c:pt>
                <c:pt idx="594">
                  <c:v>511.82792399999983</c:v>
                </c:pt>
                <c:pt idx="595">
                  <c:v>504.31180700000004</c:v>
                </c:pt>
                <c:pt idx="596">
                  <c:v>517.37625299999991</c:v>
                </c:pt>
                <c:pt idx="597">
                  <c:v>521.78307400000051</c:v>
                </c:pt>
                <c:pt idx="598">
                  <c:v>522.61708599999986</c:v>
                </c:pt>
                <c:pt idx="599">
                  <c:v>534.70080999999982</c:v>
                </c:pt>
                <c:pt idx="600">
                  <c:v>544.89186699999959</c:v>
                </c:pt>
                <c:pt idx="601">
                  <c:v>543.55891299999996</c:v>
                </c:pt>
                <c:pt idx="602">
                  <c:v>547.97451000000012</c:v>
                </c:pt>
                <c:pt idx="603">
                  <c:v>547.74755299999981</c:v>
                </c:pt>
                <c:pt idx="604">
                  <c:v>543.8761559999997</c:v>
                </c:pt>
                <c:pt idx="605">
                  <c:v>545.8759289999997</c:v>
                </c:pt>
                <c:pt idx="606">
                  <c:v>547.31609599999979</c:v>
                </c:pt>
                <c:pt idx="607">
                  <c:v>530.9442869999998</c:v>
                </c:pt>
                <c:pt idx="608">
                  <c:v>534.9634649999997</c:v>
                </c:pt>
                <c:pt idx="609">
                  <c:v>551.94855700000028</c:v>
                </c:pt>
                <c:pt idx="610">
                  <c:v>547.32819600000016</c:v>
                </c:pt>
                <c:pt idx="611">
                  <c:v>545.93176699999981</c:v>
                </c:pt>
                <c:pt idx="612">
                  <c:v>560.09183599999983</c:v>
                </c:pt>
                <c:pt idx="613">
                  <c:v>554.43593699999963</c:v>
                </c:pt>
                <c:pt idx="614">
                  <c:v>553.40303399999971</c:v>
                </c:pt>
                <c:pt idx="615">
                  <c:v>555.1802009999999</c:v>
                </c:pt>
                <c:pt idx="616">
                  <c:v>549.28971200000012</c:v>
                </c:pt>
                <c:pt idx="617">
                  <c:v>560.2856250000001</c:v>
                </c:pt>
                <c:pt idx="618">
                  <c:v>553.78499100000022</c:v>
                </c:pt>
                <c:pt idx="619">
                  <c:v>553.15985999999987</c:v>
                </c:pt>
                <c:pt idx="620">
                  <c:v>556.22785399999987</c:v>
                </c:pt>
                <c:pt idx="621">
                  <c:v>571.730186</c:v>
                </c:pt>
                <c:pt idx="622">
                  <c:v>571.77351699999974</c:v>
                </c:pt>
              </c:numCache>
            </c:numRef>
          </c:val>
        </c:ser>
        <c:ser>
          <c:idx val="4"/>
          <c:order val="4"/>
          <c:tx>
            <c:strRef>
              <c:f>Hoja1!$A$7</c:f>
              <c:strCache>
                <c:ptCount val="1"/>
                <c:pt idx="0">
                  <c:v>Cantarell</c:v>
                </c:pt>
              </c:strCache>
            </c:strRef>
          </c:tx>
          <c:spPr>
            <a:solidFill>
              <a:srgbClr val="FFC000"/>
            </a:solidFill>
            <a:ln w="25400">
              <a:noFill/>
            </a:ln>
          </c:spPr>
          <c:cat>
            <c:numRef>
              <c:f>Hoja1!$B$1:$WZ$1</c:f>
              <c:numCache>
                <c:formatCode>yy</c:formatCode>
                <c:ptCount val="623"/>
                <c:pt idx="0">
                  <c:v>21916</c:v>
                </c:pt>
                <c:pt idx="1">
                  <c:v>21947</c:v>
                </c:pt>
                <c:pt idx="2">
                  <c:v>21976</c:v>
                </c:pt>
                <c:pt idx="3">
                  <c:v>22007</c:v>
                </c:pt>
                <c:pt idx="4">
                  <c:v>22037</c:v>
                </c:pt>
                <c:pt idx="5">
                  <c:v>22068</c:v>
                </c:pt>
                <c:pt idx="6">
                  <c:v>22098</c:v>
                </c:pt>
                <c:pt idx="7">
                  <c:v>22129</c:v>
                </c:pt>
                <c:pt idx="8">
                  <c:v>22160</c:v>
                </c:pt>
                <c:pt idx="9">
                  <c:v>22190</c:v>
                </c:pt>
                <c:pt idx="10">
                  <c:v>22221</c:v>
                </c:pt>
                <c:pt idx="11">
                  <c:v>22251</c:v>
                </c:pt>
                <c:pt idx="12">
                  <c:v>22282</c:v>
                </c:pt>
                <c:pt idx="13">
                  <c:v>22313</c:v>
                </c:pt>
                <c:pt idx="14">
                  <c:v>22341</c:v>
                </c:pt>
                <c:pt idx="15">
                  <c:v>22372</c:v>
                </c:pt>
                <c:pt idx="16">
                  <c:v>22402</c:v>
                </c:pt>
                <c:pt idx="17">
                  <c:v>22433</c:v>
                </c:pt>
                <c:pt idx="18">
                  <c:v>22463</c:v>
                </c:pt>
                <c:pt idx="19">
                  <c:v>22494</c:v>
                </c:pt>
                <c:pt idx="20">
                  <c:v>22525</c:v>
                </c:pt>
                <c:pt idx="21">
                  <c:v>22555</c:v>
                </c:pt>
                <c:pt idx="22">
                  <c:v>22586</c:v>
                </c:pt>
                <c:pt idx="23">
                  <c:v>22616</c:v>
                </c:pt>
                <c:pt idx="24">
                  <c:v>22647</c:v>
                </c:pt>
                <c:pt idx="25">
                  <c:v>22678</c:v>
                </c:pt>
                <c:pt idx="26">
                  <c:v>22706</c:v>
                </c:pt>
                <c:pt idx="27">
                  <c:v>22737</c:v>
                </c:pt>
                <c:pt idx="28">
                  <c:v>22767</c:v>
                </c:pt>
                <c:pt idx="29">
                  <c:v>22798</c:v>
                </c:pt>
                <c:pt idx="30">
                  <c:v>22828</c:v>
                </c:pt>
                <c:pt idx="31">
                  <c:v>22859</c:v>
                </c:pt>
                <c:pt idx="32">
                  <c:v>22890</c:v>
                </c:pt>
                <c:pt idx="33">
                  <c:v>22920</c:v>
                </c:pt>
                <c:pt idx="34">
                  <c:v>22951</c:v>
                </c:pt>
                <c:pt idx="35">
                  <c:v>22981</c:v>
                </c:pt>
                <c:pt idx="36">
                  <c:v>23012</c:v>
                </c:pt>
                <c:pt idx="37">
                  <c:v>23043</c:v>
                </c:pt>
                <c:pt idx="38">
                  <c:v>23071</c:v>
                </c:pt>
                <c:pt idx="39">
                  <c:v>23102</c:v>
                </c:pt>
                <c:pt idx="40">
                  <c:v>23132</c:v>
                </c:pt>
                <c:pt idx="41">
                  <c:v>23163</c:v>
                </c:pt>
                <c:pt idx="42">
                  <c:v>23193</c:v>
                </c:pt>
                <c:pt idx="43">
                  <c:v>23224</c:v>
                </c:pt>
                <c:pt idx="44">
                  <c:v>23255</c:v>
                </c:pt>
                <c:pt idx="45">
                  <c:v>23285</c:v>
                </c:pt>
                <c:pt idx="46">
                  <c:v>23316</c:v>
                </c:pt>
                <c:pt idx="47">
                  <c:v>23346</c:v>
                </c:pt>
                <c:pt idx="48">
                  <c:v>23377</c:v>
                </c:pt>
                <c:pt idx="49">
                  <c:v>23408</c:v>
                </c:pt>
                <c:pt idx="50">
                  <c:v>23437</c:v>
                </c:pt>
                <c:pt idx="51">
                  <c:v>23468</c:v>
                </c:pt>
                <c:pt idx="52">
                  <c:v>23498</c:v>
                </c:pt>
                <c:pt idx="53">
                  <c:v>23529</c:v>
                </c:pt>
                <c:pt idx="54">
                  <c:v>23559</c:v>
                </c:pt>
                <c:pt idx="55">
                  <c:v>23590</c:v>
                </c:pt>
                <c:pt idx="56">
                  <c:v>23621</c:v>
                </c:pt>
                <c:pt idx="57">
                  <c:v>23651</c:v>
                </c:pt>
                <c:pt idx="58">
                  <c:v>23682</c:v>
                </c:pt>
                <c:pt idx="59">
                  <c:v>23712</c:v>
                </c:pt>
                <c:pt idx="60">
                  <c:v>23743</c:v>
                </c:pt>
                <c:pt idx="61">
                  <c:v>23774</c:v>
                </c:pt>
                <c:pt idx="62">
                  <c:v>23802</c:v>
                </c:pt>
                <c:pt idx="63">
                  <c:v>23833</c:v>
                </c:pt>
                <c:pt idx="64">
                  <c:v>23863</c:v>
                </c:pt>
                <c:pt idx="65">
                  <c:v>23894</c:v>
                </c:pt>
                <c:pt idx="66">
                  <c:v>23924</c:v>
                </c:pt>
                <c:pt idx="67">
                  <c:v>23955</c:v>
                </c:pt>
                <c:pt idx="68">
                  <c:v>23986</c:v>
                </c:pt>
                <c:pt idx="69">
                  <c:v>24016</c:v>
                </c:pt>
                <c:pt idx="70">
                  <c:v>24047</c:v>
                </c:pt>
                <c:pt idx="71">
                  <c:v>24077</c:v>
                </c:pt>
                <c:pt idx="72">
                  <c:v>24108</c:v>
                </c:pt>
                <c:pt idx="73">
                  <c:v>24139</c:v>
                </c:pt>
                <c:pt idx="74">
                  <c:v>24167</c:v>
                </c:pt>
                <c:pt idx="75">
                  <c:v>24198</c:v>
                </c:pt>
                <c:pt idx="76">
                  <c:v>24228</c:v>
                </c:pt>
                <c:pt idx="77">
                  <c:v>24259</c:v>
                </c:pt>
                <c:pt idx="78">
                  <c:v>24289</c:v>
                </c:pt>
                <c:pt idx="79">
                  <c:v>24320</c:v>
                </c:pt>
                <c:pt idx="80">
                  <c:v>24351</c:v>
                </c:pt>
                <c:pt idx="81">
                  <c:v>24381</c:v>
                </c:pt>
                <c:pt idx="82">
                  <c:v>24412</c:v>
                </c:pt>
                <c:pt idx="83">
                  <c:v>24442</c:v>
                </c:pt>
                <c:pt idx="84">
                  <c:v>24473</c:v>
                </c:pt>
                <c:pt idx="85">
                  <c:v>24504</c:v>
                </c:pt>
                <c:pt idx="86">
                  <c:v>24532</c:v>
                </c:pt>
                <c:pt idx="87">
                  <c:v>24563</c:v>
                </c:pt>
                <c:pt idx="88">
                  <c:v>24593</c:v>
                </c:pt>
                <c:pt idx="89">
                  <c:v>24624</c:v>
                </c:pt>
                <c:pt idx="90">
                  <c:v>24654</c:v>
                </c:pt>
                <c:pt idx="91">
                  <c:v>24685</c:v>
                </c:pt>
                <c:pt idx="92">
                  <c:v>24716</c:v>
                </c:pt>
                <c:pt idx="93">
                  <c:v>24746</c:v>
                </c:pt>
                <c:pt idx="94">
                  <c:v>24777</c:v>
                </c:pt>
                <c:pt idx="95">
                  <c:v>24807</c:v>
                </c:pt>
                <c:pt idx="96">
                  <c:v>24838</c:v>
                </c:pt>
                <c:pt idx="97">
                  <c:v>24869</c:v>
                </c:pt>
                <c:pt idx="98">
                  <c:v>24898</c:v>
                </c:pt>
                <c:pt idx="99">
                  <c:v>24929</c:v>
                </c:pt>
                <c:pt idx="100">
                  <c:v>24959</c:v>
                </c:pt>
                <c:pt idx="101">
                  <c:v>24990</c:v>
                </c:pt>
                <c:pt idx="102">
                  <c:v>25020</c:v>
                </c:pt>
                <c:pt idx="103">
                  <c:v>25051</c:v>
                </c:pt>
                <c:pt idx="104">
                  <c:v>25082</c:v>
                </c:pt>
                <c:pt idx="105">
                  <c:v>25112</c:v>
                </c:pt>
                <c:pt idx="106">
                  <c:v>25143</c:v>
                </c:pt>
                <c:pt idx="107">
                  <c:v>25173</c:v>
                </c:pt>
                <c:pt idx="108">
                  <c:v>25204</c:v>
                </c:pt>
                <c:pt idx="109">
                  <c:v>25235</c:v>
                </c:pt>
                <c:pt idx="110">
                  <c:v>25263</c:v>
                </c:pt>
                <c:pt idx="111">
                  <c:v>25294</c:v>
                </c:pt>
                <c:pt idx="112">
                  <c:v>25324</c:v>
                </c:pt>
                <c:pt idx="113">
                  <c:v>25355</c:v>
                </c:pt>
                <c:pt idx="114">
                  <c:v>25385</c:v>
                </c:pt>
                <c:pt idx="115">
                  <c:v>25416</c:v>
                </c:pt>
                <c:pt idx="116">
                  <c:v>25447</c:v>
                </c:pt>
                <c:pt idx="117">
                  <c:v>25477</c:v>
                </c:pt>
                <c:pt idx="118">
                  <c:v>25508</c:v>
                </c:pt>
                <c:pt idx="119">
                  <c:v>25538</c:v>
                </c:pt>
                <c:pt idx="120">
                  <c:v>25569</c:v>
                </c:pt>
                <c:pt idx="121">
                  <c:v>25600</c:v>
                </c:pt>
                <c:pt idx="122">
                  <c:v>25628</c:v>
                </c:pt>
                <c:pt idx="123">
                  <c:v>25659</c:v>
                </c:pt>
                <c:pt idx="124">
                  <c:v>25689</c:v>
                </c:pt>
                <c:pt idx="125">
                  <c:v>25720</c:v>
                </c:pt>
                <c:pt idx="126">
                  <c:v>25750</c:v>
                </c:pt>
                <c:pt idx="127">
                  <c:v>25781</c:v>
                </c:pt>
                <c:pt idx="128">
                  <c:v>25812</c:v>
                </c:pt>
                <c:pt idx="129">
                  <c:v>25842</c:v>
                </c:pt>
                <c:pt idx="130">
                  <c:v>25873</c:v>
                </c:pt>
                <c:pt idx="131">
                  <c:v>25903</c:v>
                </c:pt>
                <c:pt idx="132">
                  <c:v>25934</c:v>
                </c:pt>
                <c:pt idx="133">
                  <c:v>25965</c:v>
                </c:pt>
                <c:pt idx="134">
                  <c:v>25993</c:v>
                </c:pt>
                <c:pt idx="135">
                  <c:v>26024</c:v>
                </c:pt>
                <c:pt idx="136">
                  <c:v>26054</c:v>
                </c:pt>
                <c:pt idx="137">
                  <c:v>26085</c:v>
                </c:pt>
                <c:pt idx="138">
                  <c:v>26115</c:v>
                </c:pt>
                <c:pt idx="139">
                  <c:v>26146</c:v>
                </c:pt>
                <c:pt idx="140">
                  <c:v>26177</c:v>
                </c:pt>
                <c:pt idx="141">
                  <c:v>26207</c:v>
                </c:pt>
                <c:pt idx="142">
                  <c:v>26238</c:v>
                </c:pt>
                <c:pt idx="143">
                  <c:v>26268</c:v>
                </c:pt>
                <c:pt idx="144">
                  <c:v>26299</c:v>
                </c:pt>
                <c:pt idx="145">
                  <c:v>26330</c:v>
                </c:pt>
                <c:pt idx="146">
                  <c:v>26359</c:v>
                </c:pt>
                <c:pt idx="147">
                  <c:v>26390</c:v>
                </c:pt>
                <c:pt idx="148">
                  <c:v>26420</c:v>
                </c:pt>
                <c:pt idx="149">
                  <c:v>26451</c:v>
                </c:pt>
                <c:pt idx="150">
                  <c:v>26481</c:v>
                </c:pt>
                <c:pt idx="151">
                  <c:v>26512</c:v>
                </c:pt>
                <c:pt idx="152">
                  <c:v>26543</c:v>
                </c:pt>
                <c:pt idx="153">
                  <c:v>26573</c:v>
                </c:pt>
                <c:pt idx="154">
                  <c:v>26604</c:v>
                </c:pt>
                <c:pt idx="155">
                  <c:v>26634</c:v>
                </c:pt>
                <c:pt idx="156">
                  <c:v>26665</c:v>
                </c:pt>
                <c:pt idx="157">
                  <c:v>26696</c:v>
                </c:pt>
                <c:pt idx="158">
                  <c:v>26724</c:v>
                </c:pt>
                <c:pt idx="159">
                  <c:v>26755</c:v>
                </c:pt>
                <c:pt idx="160">
                  <c:v>26785</c:v>
                </c:pt>
                <c:pt idx="161">
                  <c:v>26816</c:v>
                </c:pt>
                <c:pt idx="162">
                  <c:v>26846</c:v>
                </c:pt>
                <c:pt idx="163">
                  <c:v>26877</c:v>
                </c:pt>
                <c:pt idx="164">
                  <c:v>26908</c:v>
                </c:pt>
                <c:pt idx="165">
                  <c:v>26938</c:v>
                </c:pt>
                <c:pt idx="166">
                  <c:v>26969</c:v>
                </c:pt>
                <c:pt idx="167">
                  <c:v>26999</c:v>
                </c:pt>
                <c:pt idx="168">
                  <c:v>27030</c:v>
                </c:pt>
                <c:pt idx="169">
                  <c:v>27061</c:v>
                </c:pt>
                <c:pt idx="170">
                  <c:v>27089</c:v>
                </c:pt>
                <c:pt idx="171">
                  <c:v>27120</c:v>
                </c:pt>
                <c:pt idx="172">
                  <c:v>27150</c:v>
                </c:pt>
                <c:pt idx="173">
                  <c:v>27181</c:v>
                </c:pt>
                <c:pt idx="174">
                  <c:v>27211</c:v>
                </c:pt>
                <c:pt idx="175">
                  <c:v>27242</c:v>
                </c:pt>
                <c:pt idx="176">
                  <c:v>27273</c:v>
                </c:pt>
                <c:pt idx="177">
                  <c:v>27303</c:v>
                </c:pt>
                <c:pt idx="178">
                  <c:v>27334</c:v>
                </c:pt>
                <c:pt idx="179">
                  <c:v>27364</c:v>
                </c:pt>
                <c:pt idx="180">
                  <c:v>27395</c:v>
                </c:pt>
                <c:pt idx="181">
                  <c:v>27426</c:v>
                </c:pt>
                <c:pt idx="182">
                  <c:v>27454</c:v>
                </c:pt>
                <c:pt idx="183">
                  <c:v>27485</c:v>
                </c:pt>
                <c:pt idx="184">
                  <c:v>27515</c:v>
                </c:pt>
                <c:pt idx="185">
                  <c:v>27546</c:v>
                </c:pt>
                <c:pt idx="186">
                  <c:v>27576</c:v>
                </c:pt>
                <c:pt idx="187">
                  <c:v>27607</c:v>
                </c:pt>
                <c:pt idx="188">
                  <c:v>27638</c:v>
                </c:pt>
                <c:pt idx="189">
                  <c:v>27668</c:v>
                </c:pt>
                <c:pt idx="190">
                  <c:v>27699</c:v>
                </c:pt>
                <c:pt idx="191">
                  <c:v>27729</c:v>
                </c:pt>
                <c:pt idx="192">
                  <c:v>27760</c:v>
                </c:pt>
                <c:pt idx="193">
                  <c:v>27791</c:v>
                </c:pt>
                <c:pt idx="194">
                  <c:v>27820</c:v>
                </c:pt>
                <c:pt idx="195">
                  <c:v>27851</c:v>
                </c:pt>
                <c:pt idx="196">
                  <c:v>27881</c:v>
                </c:pt>
                <c:pt idx="197">
                  <c:v>27912</c:v>
                </c:pt>
                <c:pt idx="198">
                  <c:v>27942</c:v>
                </c:pt>
                <c:pt idx="199">
                  <c:v>27973</c:v>
                </c:pt>
                <c:pt idx="200">
                  <c:v>28004</c:v>
                </c:pt>
                <c:pt idx="201">
                  <c:v>28034</c:v>
                </c:pt>
                <c:pt idx="202">
                  <c:v>28065</c:v>
                </c:pt>
                <c:pt idx="203">
                  <c:v>28095</c:v>
                </c:pt>
                <c:pt idx="204">
                  <c:v>28126</c:v>
                </c:pt>
                <c:pt idx="205">
                  <c:v>28157</c:v>
                </c:pt>
                <c:pt idx="206">
                  <c:v>28185</c:v>
                </c:pt>
                <c:pt idx="207">
                  <c:v>28216</c:v>
                </c:pt>
                <c:pt idx="208">
                  <c:v>28246</c:v>
                </c:pt>
                <c:pt idx="209">
                  <c:v>28277</c:v>
                </c:pt>
                <c:pt idx="210">
                  <c:v>28307</c:v>
                </c:pt>
                <c:pt idx="211">
                  <c:v>28338</c:v>
                </c:pt>
                <c:pt idx="212">
                  <c:v>28369</c:v>
                </c:pt>
                <c:pt idx="213">
                  <c:v>28399</c:v>
                </c:pt>
                <c:pt idx="214">
                  <c:v>28430</c:v>
                </c:pt>
                <c:pt idx="215">
                  <c:v>28460</c:v>
                </c:pt>
                <c:pt idx="216">
                  <c:v>28491</c:v>
                </c:pt>
                <c:pt idx="217">
                  <c:v>28522</c:v>
                </c:pt>
                <c:pt idx="218">
                  <c:v>28550</c:v>
                </c:pt>
                <c:pt idx="219">
                  <c:v>28581</c:v>
                </c:pt>
                <c:pt idx="220">
                  <c:v>28611</c:v>
                </c:pt>
                <c:pt idx="221">
                  <c:v>28642</c:v>
                </c:pt>
                <c:pt idx="222">
                  <c:v>28672</c:v>
                </c:pt>
                <c:pt idx="223">
                  <c:v>28703</c:v>
                </c:pt>
                <c:pt idx="224">
                  <c:v>28734</c:v>
                </c:pt>
                <c:pt idx="225">
                  <c:v>28764</c:v>
                </c:pt>
                <c:pt idx="226">
                  <c:v>28795</c:v>
                </c:pt>
                <c:pt idx="227">
                  <c:v>28825</c:v>
                </c:pt>
                <c:pt idx="228">
                  <c:v>28856</c:v>
                </c:pt>
                <c:pt idx="229">
                  <c:v>28887</c:v>
                </c:pt>
                <c:pt idx="230">
                  <c:v>28915</c:v>
                </c:pt>
                <c:pt idx="231">
                  <c:v>28946</c:v>
                </c:pt>
                <c:pt idx="232">
                  <c:v>28976</c:v>
                </c:pt>
                <c:pt idx="233">
                  <c:v>29007</c:v>
                </c:pt>
                <c:pt idx="234">
                  <c:v>29037</c:v>
                </c:pt>
                <c:pt idx="235">
                  <c:v>29068</c:v>
                </c:pt>
                <c:pt idx="236">
                  <c:v>29099</c:v>
                </c:pt>
                <c:pt idx="237">
                  <c:v>29129</c:v>
                </c:pt>
                <c:pt idx="238">
                  <c:v>29160</c:v>
                </c:pt>
                <c:pt idx="239">
                  <c:v>29190</c:v>
                </c:pt>
                <c:pt idx="240">
                  <c:v>29221</c:v>
                </c:pt>
                <c:pt idx="241">
                  <c:v>29252</c:v>
                </c:pt>
                <c:pt idx="242">
                  <c:v>29281</c:v>
                </c:pt>
                <c:pt idx="243">
                  <c:v>29312</c:v>
                </c:pt>
                <c:pt idx="244">
                  <c:v>29342</c:v>
                </c:pt>
                <c:pt idx="245">
                  <c:v>29373</c:v>
                </c:pt>
                <c:pt idx="246">
                  <c:v>29403</c:v>
                </c:pt>
                <c:pt idx="247">
                  <c:v>29434</c:v>
                </c:pt>
                <c:pt idx="248">
                  <c:v>29465</c:v>
                </c:pt>
                <c:pt idx="249">
                  <c:v>29495</c:v>
                </c:pt>
                <c:pt idx="250">
                  <c:v>29526</c:v>
                </c:pt>
                <c:pt idx="251">
                  <c:v>29556</c:v>
                </c:pt>
                <c:pt idx="252">
                  <c:v>29587</c:v>
                </c:pt>
                <c:pt idx="253">
                  <c:v>29618</c:v>
                </c:pt>
                <c:pt idx="254">
                  <c:v>29646</c:v>
                </c:pt>
                <c:pt idx="255">
                  <c:v>29677</c:v>
                </c:pt>
                <c:pt idx="256">
                  <c:v>29707</c:v>
                </c:pt>
                <c:pt idx="257">
                  <c:v>29738</c:v>
                </c:pt>
                <c:pt idx="258">
                  <c:v>29768</c:v>
                </c:pt>
                <c:pt idx="259">
                  <c:v>29799</c:v>
                </c:pt>
                <c:pt idx="260">
                  <c:v>29830</c:v>
                </c:pt>
                <c:pt idx="261">
                  <c:v>29860</c:v>
                </c:pt>
                <c:pt idx="262">
                  <c:v>29891</c:v>
                </c:pt>
                <c:pt idx="263">
                  <c:v>29921</c:v>
                </c:pt>
                <c:pt idx="264">
                  <c:v>29952</c:v>
                </c:pt>
                <c:pt idx="265">
                  <c:v>29983</c:v>
                </c:pt>
                <c:pt idx="266">
                  <c:v>30011</c:v>
                </c:pt>
                <c:pt idx="267">
                  <c:v>30042</c:v>
                </c:pt>
                <c:pt idx="268">
                  <c:v>30072</c:v>
                </c:pt>
                <c:pt idx="269">
                  <c:v>30103</c:v>
                </c:pt>
                <c:pt idx="270">
                  <c:v>30133</c:v>
                </c:pt>
                <c:pt idx="271">
                  <c:v>30164</c:v>
                </c:pt>
                <c:pt idx="272">
                  <c:v>30195</c:v>
                </c:pt>
                <c:pt idx="273">
                  <c:v>30225</c:v>
                </c:pt>
                <c:pt idx="274">
                  <c:v>30256</c:v>
                </c:pt>
                <c:pt idx="275">
                  <c:v>30286</c:v>
                </c:pt>
                <c:pt idx="276">
                  <c:v>30317</c:v>
                </c:pt>
                <c:pt idx="277">
                  <c:v>30348</c:v>
                </c:pt>
                <c:pt idx="278">
                  <c:v>30376</c:v>
                </c:pt>
                <c:pt idx="279">
                  <c:v>30407</c:v>
                </c:pt>
                <c:pt idx="280">
                  <c:v>30437</c:v>
                </c:pt>
                <c:pt idx="281">
                  <c:v>30468</c:v>
                </c:pt>
                <c:pt idx="282">
                  <c:v>30498</c:v>
                </c:pt>
                <c:pt idx="283">
                  <c:v>30529</c:v>
                </c:pt>
                <c:pt idx="284">
                  <c:v>30560</c:v>
                </c:pt>
                <c:pt idx="285">
                  <c:v>30590</c:v>
                </c:pt>
                <c:pt idx="286">
                  <c:v>30621</c:v>
                </c:pt>
                <c:pt idx="287">
                  <c:v>30651</c:v>
                </c:pt>
                <c:pt idx="288">
                  <c:v>30682</c:v>
                </c:pt>
                <c:pt idx="289">
                  <c:v>30713</c:v>
                </c:pt>
                <c:pt idx="290">
                  <c:v>30742</c:v>
                </c:pt>
                <c:pt idx="291">
                  <c:v>30773</c:v>
                </c:pt>
                <c:pt idx="292">
                  <c:v>30803</c:v>
                </c:pt>
                <c:pt idx="293">
                  <c:v>30834</c:v>
                </c:pt>
                <c:pt idx="294">
                  <c:v>30864</c:v>
                </c:pt>
                <c:pt idx="295">
                  <c:v>30895</c:v>
                </c:pt>
                <c:pt idx="296">
                  <c:v>30926</c:v>
                </c:pt>
                <c:pt idx="297">
                  <c:v>30956</c:v>
                </c:pt>
                <c:pt idx="298">
                  <c:v>30987</c:v>
                </c:pt>
                <c:pt idx="299">
                  <c:v>31017</c:v>
                </c:pt>
                <c:pt idx="300">
                  <c:v>31048</c:v>
                </c:pt>
                <c:pt idx="301">
                  <c:v>31079</c:v>
                </c:pt>
                <c:pt idx="302">
                  <c:v>31107</c:v>
                </c:pt>
                <c:pt idx="303">
                  <c:v>31138</c:v>
                </c:pt>
                <c:pt idx="304">
                  <c:v>31168</c:v>
                </c:pt>
                <c:pt idx="305">
                  <c:v>31199</c:v>
                </c:pt>
                <c:pt idx="306">
                  <c:v>31229</c:v>
                </c:pt>
                <c:pt idx="307">
                  <c:v>31260</c:v>
                </c:pt>
                <c:pt idx="308">
                  <c:v>31291</c:v>
                </c:pt>
                <c:pt idx="309">
                  <c:v>31321</c:v>
                </c:pt>
                <c:pt idx="310">
                  <c:v>31352</c:v>
                </c:pt>
                <c:pt idx="311">
                  <c:v>31382</c:v>
                </c:pt>
                <c:pt idx="312">
                  <c:v>31413</c:v>
                </c:pt>
                <c:pt idx="313">
                  <c:v>31444</c:v>
                </c:pt>
                <c:pt idx="314">
                  <c:v>31472</c:v>
                </c:pt>
                <c:pt idx="315">
                  <c:v>31503</c:v>
                </c:pt>
                <c:pt idx="316">
                  <c:v>31533</c:v>
                </c:pt>
                <c:pt idx="317">
                  <c:v>31564</c:v>
                </c:pt>
                <c:pt idx="318">
                  <c:v>31594</c:v>
                </c:pt>
                <c:pt idx="319">
                  <c:v>31625</c:v>
                </c:pt>
                <c:pt idx="320">
                  <c:v>31656</c:v>
                </c:pt>
                <c:pt idx="321">
                  <c:v>31686</c:v>
                </c:pt>
                <c:pt idx="322">
                  <c:v>31717</c:v>
                </c:pt>
                <c:pt idx="323">
                  <c:v>31747</c:v>
                </c:pt>
                <c:pt idx="324">
                  <c:v>31778</c:v>
                </c:pt>
                <c:pt idx="325">
                  <c:v>31809</c:v>
                </c:pt>
                <c:pt idx="326">
                  <c:v>31837</c:v>
                </c:pt>
                <c:pt idx="327">
                  <c:v>31868</c:v>
                </c:pt>
                <c:pt idx="328">
                  <c:v>31898</c:v>
                </c:pt>
                <c:pt idx="329">
                  <c:v>31929</c:v>
                </c:pt>
                <c:pt idx="330">
                  <c:v>31959</c:v>
                </c:pt>
                <c:pt idx="331">
                  <c:v>31990</c:v>
                </c:pt>
                <c:pt idx="332">
                  <c:v>32021</c:v>
                </c:pt>
                <c:pt idx="333">
                  <c:v>32051</c:v>
                </c:pt>
                <c:pt idx="334">
                  <c:v>32082</c:v>
                </c:pt>
                <c:pt idx="335">
                  <c:v>32112</c:v>
                </c:pt>
                <c:pt idx="336">
                  <c:v>32143</c:v>
                </c:pt>
                <c:pt idx="337">
                  <c:v>32174</c:v>
                </c:pt>
                <c:pt idx="338">
                  <c:v>32203</c:v>
                </c:pt>
                <c:pt idx="339">
                  <c:v>32234</c:v>
                </c:pt>
                <c:pt idx="340">
                  <c:v>32264</c:v>
                </c:pt>
                <c:pt idx="341">
                  <c:v>32295</c:v>
                </c:pt>
                <c:pt idx="342">
                  <c:v>32325</c:v>
                </c:pt>
                <c:pt idx="343">
                  <c:v>32356</c:v>
                </c:pt>
                <c:pt idx="344">
                  <c:v>32387</c:v>
                </c:pt>
                <c:pt idx="345">
                  <c:v>32417</c:v>
                </c:pt>
                <c:pt idx="346">
                  <c:v>32448</c:v>
                </c:pt>
                <c:pt idx="347">
                  <c:v>32478</c:v>
                </c:pt>
                <c:pt idx="348">
                  <c:v>32509</c:v>
                </c:pt>
                <c:pt idx="349">
                  <c:v>32540</c:v>
                </c:pt>
                <c:pt idx="350">
                  <c:v>32568</c:v>
                </c:pt>
                <c:pt idx="351">
                  <c:v>32599</c:v>
                </c:pt>
                <c:pt idx="352">
                  <c:v>32629</c:v>
                </c:pt>
                <c:pt idx="353">
                  <c:v>32660</c:v>
                </c:pt>
                <c:pt idx="354">
                  <c:v>32690</c:v>
                </c:pt>
                <c:pt idx="355">
                  <c:v>32721</c:v>
                </c:pt>
                <c:pt idx="356">
                  <c:v>32752</c:v>
                </c:pt>
                <c:pt idx="357">
                  <c:v>32782</c:v>
                </c:pt>
                <c:pt idx="358">
                  <c:v>32813</c:v>
                </c:pt>
                <c:pt idx="359">
                  <c:v>32843</c:v>
                </c:pt>
                <c:pt idx="360">
                  <c:v>32874</c:v>
                </c:pt>
                <c:pt idx="361">
                  <c:v>32905</c:v>
                </c:pt>
                <c:pt idx="362">
                  <c:v>32933</c:v>
                </c:pt>
                <c:pt idx="363">
                  <c:v>32964</c:v>
                </c:pt>
                <c:pt idx="364">
                  <c:v>32994</c:v>
                </c:pt>
                <c:pt idx="365">
                  <c:v>33025</c:v>
                </c:pt>
                <c:pt idx="366">
                  <c:v>33055</c:v>
                </c:pt>
                <c:pt idx="367">
                  <c:v>33086</c:v>
                </c:pt>
                <c:pt idx="368">
                  <c:v>33117</c:v>
                </c:pt>
                <c:pt idx="369">
                  <c:v>33147</c:v>
                </c:pt>
                <c:pt idx="370">
                  <c:v>33178</c:v>
                </c:pt>
                <c:pt idx="371">
                  <c:v>33208</c:v>
                </c:pt>
                <c:pt idx="372">
                  <c:v>33239</c:v>
                </c:pt>
                <c:pt idx="373">
                  <c:v>33270</c:v>
                </c:pt>
                <c:pt idx="374">
                  <c:v>33298</c:v>
                </c:pt>
                <c:pt idx="375">
                  <c:v>33329</c:v>
                </c:pt>
                <c:pt idx="376">
                  <c:v>33359</c:v>
                </c:pt>
                <c:pt idx="377">
                  <c:v>33390</c:v>
                </c:pt>
                <c:pt idx="378">
                  <c:v>33420</c:v>
                </c:pt>
                <c:pt idx="379">
                  <c:v>33451</c:v>
                </c:pt>
                <c:pt idx="380">
                  <c:v>33482</c:v>
                </c:pt>
                <c:pt idx="381">
                  <c:v>33512</c:v>
                </c:pt>
                <c:pt idx="382">
                  <c:v>33543</c:v>
                </c:pt>
                <c:pt idx="383">
                  <c:v>33573</c:v>
                </c:pt>
                <c:pt idx="384">
                  <c:v>33604</c:v>
                </c:pt>
                <c:pt idx="385">
                  <c:v>33635</c:v>
                </c:pt>
                <c:pt idx="386">
                  <c:v>33664</c:v>
                </c:pt>
                <c:pt idx="387">
                  <c:v>33695</c:v>
                </c:pt>
                <c:pt idx="388">
                  <c:v>33725</c:v>
                </c:pt>
                <c:pt idx="389">
                  <c:v>33756</c:v>
                </c:pt>
                <c:pt idx="390">
                  <c:v>33786</c:v>
                </c:pt>
                <c:pt idx="391">
                  <c:v>33817</c:v>
                </c:pt>
                <c:pt idx="392">
                  <c:v>33848</c:v>
                </c:pt>
                <c:pt idx="393">
                  <c:v>33878</c:v>
                </c:pt>
                <c:pt idx="394">
                  <c:v>33909</c:v>
                </c:pt>
                <c:pt idx="395">
                  <c:v>33939</c:v>
                </c:pt>
                <c:pt idx="396">
                  <c:v>33970</c:v>
                </c:pt>
                <c:pt idx="397">
                  <c:v>34001</c:v>
                </c:pt>
                <c:pt idx="398">
                  <c:v>34029</c:v>
                </c:pt>
                <c:pt idx="399">
                  <c:v>34060</c:v>
                </c:pt>
                <c:pt idx="400">
                  <c:v>34090</c:v>
                </c:pt>
                <c:pt idx="401">
                  <c:v>34121</c:v>
                </c:pt>
                <c:pt idx="402">
                  <c:v>34151</c:v>
                </c:pt>
                <c:pt idx="403">
                  <c:v>34182</c:v>
                </c:pt>
                <c:pt idx="404">
                  <c:v>34213</c:v>
                </c:pt>
                <c:pt idx="405">
                  <c:v>34243</c:v>
                </c:pt>
                <c:pt idx="406">
                  <c:v>34274</c:v>
                </c:pt>
                <c:pt idx="407">
                  <c:v>34304</c:v>
                </c:pt>
                <c:pt idx="408">
                  <c:v>34335</c:v>
                </c:pt>
                <c:pt idx="409">
                  <c:v>34366</c:v>
                </c:pt>
                <c:pt idx="410">
                  <c:v>34394</c:v>
                </c:pt>
                <c:pt idx="411">
                  <c:v>34425</c:v>
                </c:pt>
                <c:pt idx="412">
                  <c:v>34455</c:v>
                </c:pt>
                <c:pt idx="413">
                  <c:v>34486</c:v>
                </c:pt>
                <c:pt idx="414">
                  <c:v>34516</c:v>
                </c:pt>
                <c:pt idx="415">
                  <c:v>34547</c:v>
                </c:pt>
                <c:pt idx="416">
                  <c:v>34578</c:v>
                </c:pt>
                <c:pt idx="417">
                  <c:v>34608</c:v>
                </c:pt>
                <c:pt idx="418">
                  <c:v>34639</c:v>
                </c:pt>
                <c:pt idx="419">
                  <c:v>34669</c:v>
                </c:pt>
                <c:pt idx="420">
                  <c:v>34700</c:v>
                </c:pt>
                <c:pt idx="421">
                  <c:v>34731</c:v>
                </c:pt>
                <c:pt idx="422">
                  <c:v>34759</c:v>
                </c:pt>
                <c:pt idx="423">
                  <c:v>34790</c:v>
                </c:pt>
                <c:pt idx="424">
                  <c:v>34820</c:v>
                </c:pt>
                <c:pt idx="425">
                  <c:v>34851</c:v>
                </c:pt>
                <c:pt idx="426">
                  <c:v>34881</c:v>
                </c:pt>
                <c:pt idx="427">
                  <c:v>34912</c:v>
                </c:pt>
                <c:pt idx="428">
                  <c:v>34943</c:v>
                </c:pt>
                <c:pt idx="429">
                  <c:v>34973</c:v>
                </c:pt>
                <c:pt idx="430">
                  <c:v>35004</c:v>
                </c:pt>
                <c:pt idx="431">
                  <c:v>35034</c:v>
                </c:pt>
                <c:pt idx="432">
                  <c:v>35065</c:v>
                </c:pt>
                <c:pt idx="433">
                  <c:v>35096</c:v>
                </c:pt>
                <c:pt idx="434">
                  <c:v>35125</c:v>
                </c:pt>
                <c:pt idx="435">
                  <c:v>35156</c:v>
                </c:pt>
                <c:pt idx="436">
                  <c:v>35186</c:v>
                </c:pt>
                <c:pt idx="437">
                  <c:v>35217</c:v>
                </c:pt>
                <c:pt idx="438">
                  <c:v>35247</c:v>
                </c:pt>
                <c:pt idx="439">
                  <c:v>35278</c:v>
                </c:pt>
                <c:pt idx="440">
                  <c:v>35309</c:v>
                </c:pt>
                <c:pt idx="441">
                  <c:v>35339</c:v>
                </c:pt>
                <c:pt idx="442">
                  <c:v>35370</c:v>
                </c:pt>
                <c:pt idx="443">
                  <c:v>35400</c:v>
                </c:pt>
                <c:pt idx="444">
                  <c:v>35431</c:v>
                </c:pt>
                <c:pt idx="445">
                  <c:v>35462</c:v>
                </c:pt>
                <c:pt idx="446">
                  <c:v>35490</c:v>
                </c:pt>
                <c:pt idx="447">
                  <c:v>35521</c:v>
                </c:pt>
                <c:pt idx="448">
                  <c:v>35551</c:v>
                </c:pt>
                <c:pt idx="449">
                  <c:v>35582</c:v>
                </c:pt>
                <c:pt idx="450">
                  <c:v>35612</c:v>
                </c:pt>
                <c:pt idx="451">
                  <c:v>35643</c:v>
                </c:pt>
                <c:pt idx="452">
                  <c:v>35674</c:v>
                </c:pt>
                <c:pt idx="453">
                  <c:v>35704</c:v>
                </c:pt>
                <c:pt idx="454">
                  <c:v>35735</c:v>
                </c:pt>
                <c:pt idx="455">
                  <c:v>35765</c:v>
                </c:pt>
                <c:pt idx="456">
                  <c:v>35796</c:v>
                </c:pt>
                <c:pt idx="457">
                  <c:v>35827</c:v>
                </c:pt>
                <c:pt idx="458">
                  <c:v>35855</c:v>
                </c:pt>
                <c:pt idx="459">
                  <c:v>35886</c:v>
                </c:pt>
                <c:pt idx="460">
                  <c:v>35916</c:v>
                </c:pt>
                <c:pt idx="461">
                  <c:v>35947</c:v>
                </c:pt>
                <c:pt idx="462">
                  <c:v>35977</c:v>
                </c:pt>
                <c:pt idx="463">
                  <c:v>36008</c:v>
                </c:pt>
                <c:pt idx="464">
                  <c:v>36039</c:v>
                </c:pt>
                <c:pt idx="465">
                  <c:v>36069</c:v>
                </c:pt>
                <c:pt idx="466">
                  <c:v>36100</c:v>
                </c:pt>
                <c:pt idx="467">
                  <c:v>36130</c:v>
                </c:pt>
                <c:pt idx="468">
                  <c:v>36161</c:v>
                </c:pt>
                <c:pt idx="469">
                  <c:v>36192</c:v>
                </c:pt>
                <c:pt idx="470">
                  <c:v>36220</c:v>
                </c:pt>
                <c:pt idx="471">
                  <c:v>36251</c:v>
                </c:pt>
                <c:pt idx="472">
                  <c:v>36281</c:v>
                </c:pt>
                <c:pt idx="473">
                  <c:v>36312</c:v>
                </c:pt>
                <c:pt idx="474">
                  <c:v>36342</c:v>
                </c:pt>
                <c:pt idx="475">
                  <c:v>36373</c:v>
                </c:pt>
                <c:pt idx="476">
                  <c:v>36404</c:v>
                </c:pt>
                <c:pt idx="477">
                  <c:v>36434</c:v>
                </c:pt>
                <c:pt idx="478">
                  <c:v>36465</c:v>
                </c:pt>
                <c:pt idx="479">
                  <c:v>36495</c:v>
                </c:pt>
                <c:pt idx="480">
                  <c:v>36526</c:v>
                </c:pt>
                <c:pt idx="481">
                  <c:v>36557</c:v>
                </c:pt>
                <c:pt idx="482">
                  <c:v>36586</c:v>
                </c:pt>
                <c:pt idx="483">
                  <c:v>36617</c:v>
                </c:pt>
                <c:pt idx="484">
                  <c:v>36647</c:v>
                </c:pt>
                <c:pt idx="485">
                  <c:v>36678</c:v>
                </c:pt>
                <c:pt idx="486">
                  <c:v>36708</c:v>
                </c:pt>
                <c:pt idx="487">
                  <c:v>36739</c:v>
                </c:pt>
                <c:pt idx="488">
                  <c:v>36770</c:v>
                </c:pt>
                <c:pt idx="489">
                  <c:v>36800</c:v>
                </c:pt>
                <c:pt idx="490">
                  <c:v>36831</c:v>
                </c:pt>
                <c:pt idx="491">
                  <c:v>36861</c:v>
                </c:pt>
                <c:pt idx="492">
                  <c:v>36892</c:v>
                </c:pt>
                <c:pt idx="493">
                  <c:v>36923</c:v>
                </c:pt>
                <c:pt idx="494">
                  <c:v>36951</c:v>
                </c:pt>
                <c:pt idx="495">
                  <c:v>36982</c:v>
                </c:pt>
                <c:pt idx="496">
                  <c:v>37012</c:v>
                </c:pt>
                <c:pt idx="497">
                  <c:v>37043</c:v>
                </c:pt>
                <c:pt idx="498">
                  <c:v>37073</c:v>
                </c:pt>
                <c:pt idx="499">
                  <c:v>37104</c:v>
                </c:pt>
                <c:pt idx="500">
                  <c:v>37135</c:v>
                </c:pt>
                <c:pt idx="501">
                  <c:v>37165</c:v>
                </c:pt>
                <c:pt idx="502">
                  <c:v>37196</c:v>
                </c:pt>
                <c:pt idx="503">
                  <c:v>37226</c:v>
                </c:pt>
                <c:pt idx="504">
                  <c:v>37257</c:v>
                </c:pt>
                <c:pt idx="505">
                  <c:v>37288</c:v>
                </c:pt>
                <c:pt idx="506">
                  <c:v>37316</c:v>
                </c:pt>
                <c:pt idx="507">
                  <c:v>37347</c:v>
                </c:pt>
                <c:pt idx="508">
                  <c:v>37377</c:v>
                </c:pt>
                <c:pt idx="509">
                  <c:v>37408</c:v>
                </c:pt>
                <c:pt idx="510">
                  <c:v>37438</c:v>
                </c:pt>
                <c:pt idx="511">
                  <c:v>37469</c:v>
                </c:pt>
                <c:pt idx="512">
                  <c:v>37500</c:v>
                </c:pt>
                <c:pt idx="513">
                  <c:v>37530</c:v>
                </c:pt>
                <c:pt idx="514">
                  <c:v>37561</c:v>
                </c:pt>
                <c:pt idx="515">
                  <c:v>37591</c:v>
                </c:pt>
                <c:pt idx="516">
                  <c:v>37622</c:v>
                </c:pt>
                <c:pt idx="517">
                  <c:v>37653</c:v>
                </c:pt>
                <c:pt idx="518">
                  <c:v>37681</c:v>
                </c:pt>
                <c:pt idx="519">
                  <c:v>37712</c:v>
                </c:pt>
                <c:pt idx="520">
                  <c:v>37742</c:v>
                </c:pt>
                <c:pt idx="521">
                  <c:v>37773</c:v>
                </c:pt>
                <c:pt idx="522">
                  <c:v>37803</c:v>
                </c:pt>
                <c:pt idx="523">
                  <c:v>37834</c:v>
                </c:pt>
                <c:pt idx="524">
                  <c:v>37865</c:v>
                </c:pt>
                <c:pt idx="525">
                  <c:v>37895</c:v>
                </c:pt>
                <c:pt idx="526">
                  <c:v>37926</c:v>
                </c:pt>
                <c:pt idx="527">
                  <c:v>37956</c:v>
                </c:pt>
                <c:pt idx="528">
                  <c:v>37987</c:v>
                </c:pt>
                <c:pt idx="529">
                  <c:v>38018</c:v>
                </c:pt>
                <c:pt idx="530">
                  <c:v>38047</c:v>
                </c:pt>
                <c:pt idx="531">
                  <c:v>38078</c:v>
                </c:pt>
                <c:pt idx="532">
                  <c:v>38108</c:v>
                </c:pt>
                <c:pt idx="533">
                  <c:v>38139</c:v>
                </c:pt>
                <c:pt idx="534">
                  <c:v>38169</c:v>
                </c:pt>
                <c:pt idx="535">
                  <c:v>38200</c:v>
                </c:pt>
                <c:pt idx="536">
                  <c:v>38231</c:v>
                </c:pt>
                <c:pt idx="537">
                  <c:v>38261</c:v>
                </c:pt>
                <c:pt idx="538">
                  <c:v>38292</c:v>
                </c:pt>
                <c:pt idx="539">
                  <c:v>38322</c:v>
                </c:pt>
                <c:pt idx="540">
                  <c:v>38353</c:v>
                </c:pt>
                <c:pt idx="541">
                  <c:v>38384</c:v>
                </c:pt>
                <c:pt idx="542">
                  <c:v>38412</c:v>
                </c:pt>
                <c:pt idx="543">
                  <c:v>38443</c:v>
                </c:pt>
                <c:pt idx="544">
                  <c:v>38473</c:v>
                </c:pt>
                <c:pt idx="545">
                  <c:v>38504</c:v>
                </c:pt>
                <c:pt idx="546">
                  <c:v>38534</c:v>
                </c:pt>
                <c:pt idx="547">
                  <c:v>38565</c:v>
                </c:pt>
                <c:pt idx="548">
                  <c:v>38596</c:v>
                </c:pt>
                <c:pt idx="549">
                  <c:v>38626</c:v>
                </c:pt>
                <c:pt idx="550">
                  <c:v>38657</c:v>
                </c:pt>
                <c:pt idx="551">
                  <c:v>38687</c:v>
                </c:pt>
                <c:pt idx="552">
                  <c:v>38718</c:v>
                </c:pt>
                <c:pt idx="553">
                  <c:v>38749</c:v>
                </c:pt>
                <c:pt idx="554">
                  <c:v>38777</c:v>
                </c:pt>
                <c:pt idx="555">
                  <c:v>38808</c:v>
                </c:pt>
                <c:pt idx="556">
                  <c:v>38838</c:v>
                </c:pt>
                <c:pt idx="557">
                  <c:v>38869</c:v>
                </c:pt>
                <c:pt idx="558">
                  <c:v>38899</c:v>
                </c:pt>
                <c:pt idx="559">
                  <c:v>38930</c:v>
                </c:pt>
                <c:pt idx="560">
                  <c:v>38961</c:v>
                </c:pt>
                <c:pt idx="561">
                  <c:v>38991</c:v>
                </c:pt>
                <c:pt idx="562">
                  <c:v>39022</c:v>
                </c:pt>
                <c:pt idx="563">
                  <c:v>39052</c:v>
                </c:pt>
                <c:pt idx="564">
                  <c:v>39083</c:v>
                </c:pt>
                <c:pt idx="565">
                  <c:v>39114</c:v>
                </c:pt>
                <c:pt idx="566">
                  <c:v>39142</c:v>
                </c:pt>
                <c:pt idx="567">
                  <c:v>39173</c:v>
                </c:pt>
                <c:pt idx="568">
                  <c:v>39203</c:v>
                </c:pt>
                <c:pt idx="569">
                  <c:v>39234</c:v>
                </c:pt>
                <c:pt idx="570">
                  <c:v>39264</c:v>
                </c:pt>
                <c:pt idx="571">
                  <c:v>39295</c:v>
                </c:pt>
                <c:pt idx="572">
                  <c:v>39326</c:v>
                </c:pt>
                <c:pt idx="573">
                  <c:v>39356</c:v>
                </c:pt>
                <c:pt idx="574">
                  <c:v>39387</c:v>
                </c:pt>
                <c:pt idx="575">
                  <c:v>39417</c:v>
                </c:pt>
                <c:pt idx="576">
                  <c:v>39448</c:v>
                </c:pt>
                <c:pt idx="577">
                  <c:v>39479</c:v>
                </c:pt>
                <c:pt idx="578">
                  <c:v>39508</c:v>
                </c:pt>
                <c:pt idx="579">
                  <c:v>39539</c:v>
                </c:pt>
                <c:pt idx="580">
                  <c:v>39569</c:v>
                </c:pt>
                <c:pt idx="581">
                  <c:v>39600</c:v>
                </c:pt>
                <c:pt idx="582">
                  <c:v>39630</c:v>
                </c:pt>
                <c:pt idx="583">
                  <c:v>39661</c:v>
                </c:pt>
                <c:pt idx="584">
                  <c:v>39692</c:v>
                </c:pt>
                <c:pt idx="585">
                  <c:v>39722</c:v>
                </c:pt>
                <c:pt idx="586">
                  <c:v>39753</c:v>
                </c:pt>
                <c:pt idx="587">
                  <c:v>39783</c:v>
                </c:pt>
                <c:pt idx="588">
                  <c:v>39814</c:v>
                </c:pt>
                <c:pt idx="589">
                  <c:v>39845</c:v>
                </c:pt>
                <c:pt idx="590">
                  <c:v>39873</c:v>
                </c:pt>
                <c:pt idx="591">
                  <c:v>39904</c:v>
                </c:pt>
                <c:pt idx="592">
                  <c:v>39934</c:v>
                </c:pt>
                <c:pt idx="593">
                  <c:v>39965</c:v>
                </c:pt>
                <c:pt idx="594">
                  <c:v>39995</c:v>
                </c:pt>
                <c:pt idx="595">
                  <c:v>40026</c:v>
                </c:pt>
                <c:pt idx="596">
                  <c:v>40057</c:v>
                </c:pt>
                <c:pt idx="597">
                  <c:v>40087</c:v>
                </c:pt>
                <c:pt idx="598">
                  <c:v>40118</c:v>
                </c:pt>
                <c:pt idx="599">
                  <c:v>40148</c:v>
                </c:pt>
                <c:pt idx="600">
                  <c:v>40179</c:v>
                </c:pt>
                <c:pt idx="601">
                  <c:v>40210</c:v>
                </c:pt>
                <c:pt idx="602">
                  <c:v>40238</c:v>
                </c:pt>
                <c:pt idx="603">
                  <c:v>40269</c:v>
                </c:pt>
                <c:pt idx="604">
                  <c:v>40299</c:v>
                </c:pt>
                <c:pt idx="605">
                  <c:v>40330</c:v>
                </c:pt>
                <c:pt idx="606">
                  <c:v>40360</c:v>
                </c:pt>
                <c:pt idx="607">
                  <c:v>40391</c:v>
                </c:pt>
                <c:pt idx="608">
                  <c:v>40422</c:v>
                </c:pt>
                <c:pt idx="609">
                  <c:v>40452</c:v>
                </c:pt>
                <c:pt idx="610">
                  <c:v>40483</c:v>
                </c:pt>
                <c:pt idx="611">
                  <c:v>40513</c:v>
                </c:pt>
                <c:pt idx="612">
                  <c:v>40544</c:v>
                </c:pt>
                <c:pt idx="613">
                  <c:v>40575</c:v>
                </c:pt>
                <c:pt idx="614">
                  <c:v>40603</c:v>
                </c:pt>
                <c:pt idx="615">
                  <c:v>40634</c:v>
                </c:pt>
                <c:pt idx="616">
                  <c:v>40664</c:v>
                </c:pt>
                <c:pt idx="617">
                  <c:v>40695</c:v>
                </c:pt>
                <c:pt idx="618">
                  <c:v>40725</c:v>
                </c:pt>
                <c:pt idx="619">
                  <c:v>40756</c:v>
                </c:pt>
                <c:pt idx="620">
                  <c:v>40787</c:v>
                </c:pt>
                <c:pt idx="621">
                  <c:v>40817</c:v>
                </c:pt>
                <c:pt idx="622">
                  <c:v>40848</c:v>
                </c:pt>
              </c:numCache>
            </c:numRef>
          </c:cat>
          <c:val>
            <c:numRef>
              <c:f>Hoja1!$B$7:$WZ$7</c:f>
              <c:numCache>
                <c:formatCode>General</c:formatCode>
                <c:ptCount val="623"/>
                <c:pt idx="233">
                  <c:v>4.2885400000000002</c:v>
                </c:pt>
                <c:pt idx="234">
                  <c:v>17.946999999999992</c:v>
                </c:pt>
                <c:pt idx="235">
                  <c:v>24.661490000000001</c:v>
                </c:pt>
                <c:pt idx="236">
                  <c:v>45.723670000000013</c:v>
                </c:pt>
                <c:pt idx="237">
                  <c:v>86.989099999999993</c:v>
                </c:pt>
                <c:pt idx="238">
                  <c:v>197.90687</c:v>
                </c:pt>
                <c:pt idx="239">
                  <c:v>239.72042000000005</c:v>
                </c:pt>
                <c:pt idx="240">
                  <c:v>319.0109349999999</c:v>
                </c:pt>
                <c:pt idx="241">
                  <c:v>354.568828</c:v>
                </c:pt>
                <c:pt idx="242">
                  <c:v>466.75190300000003</c:v>
                </c:pt>
                <c:pt idx="243">
                  <c:v>529.76456700000006</c:v>
                </c:pt>
                <c:pt idx="244">
                  <c:v>575.29458100000022</c:v>
                </c:pt>
                <c:pt idx="245">
                  <c:v>599.6428669999998</c:v>
                </c:pt>
                <c:pt idx="246">
                  <c:v>703.65054799999996</c:v>
                </c:pt>
                <c:pt idx="247">
                  <c:v>694.35067699999979</c:v>
                </c:pt>
                <c:pt idx="248">
                  <c:v>810.86799999999971</c:v>
                </c:pt>
                <c:pt idx="249">
                  <c:v>887.50825799999996</c:v>
                </c:pt>
                <c:pt idx="250">
                  <c:v>622.97289999999998</c:v>
                </c:pt>
                <c:pt idx="251">
                  <c:v>764.52922599999977</c:v>
                </c:pt>
                <c:pt idx="252">
                  <c:v>970.04216099999962</c:v>
                </c:pt>
                <c:pt idx="253">
                  <c:v>873.26228599999979</c:v>
                </c:pt>
                <c:pt idx="254">
                  <c:v>1035.9883550000004</c:v>
                </c:pt>
                <c:pt idx="255">
                  <c:v>1156.619467</c:v>
                </c:pt>
                <c:pt idx="256">
                  <c:v>1127.4303550000004</c:v>
                </c:pt>
                <c:pt idx="257">
                  <c:v>1092.862533</c:v>
                </c:pt>
                <c:pt idx="258">
                  <c:v>638.14199999999983</c:v>
                </c:pt>
                <c:pt idx="259">
                  <c:v>762.33845199999996</c:v>
                </c:pt>
                <c:pt idx="260">
                  <c:v>894.69966699999998</c:v>
                </c:pt>
                <c:pt idx="261">
                  <c:v>957.68883900000026</c:v>
                </c:pt>
                <c:pt idx="262">
                  <c:v>630.49469999999997</c:v>
                </c:pt>
                <c:pt idx="263">
                  <c:v>505.41041899999988</c:v>
                </c:pt>
                <c:pt idx="264">
                  <c:v>784.78506500000003</c:v>
                </c:pt>
                <c:pt idx="265">
                  <c:v>894.62510699999996</c:v>
                </c:pt>
                <c:pt idx="266">
                  <c:v>982.35496799999976</c:v>
                </c:pt>
                <c:pt idx="267">
                  <c:v>1115.9124670000001</c:v>
                </c:pt>
                <c:pt idx="268">
                  <c:v>1052.0625479999999</c:v>
                </c:pt>
                <c:pt idx="269">
                  <c:v>1060.6619329999996</c:v>
                </c:pt>
                <c:pt idx="270">
                  <c:v>1063.9303870000001</c:v>
                </c:pt>
                <c:pt idx="271">
                  <c:v>1104.482</c:v>
                </c:pt>
                <c:pt idx="272">
                  <c:v>1114.531367</c:v>
                </c:pt>
                <c:pt idx="273">
                  <c:v>1096.496742</c:v>
                </c:pt>
                <c:pt idx="274">
                  <c:v>1074.4064330000001</c:v>
                </c:pt>
                <c:pt idx="275">
                  <c:v>1136.9105000000004</c:v>
                </c:pt>
                <c:pt idx="276">
                  <c:v>1097.985226</c:v>
                </c:pt>
                <c:pt idx="277">
                  <c:v>642.52374999999995</c:v>
                </c:pt>
                <c:pt idx="278">
                  <c:v>763.51164499999982</c:v>
                </c:pt>
                <c:pt idx="279">
                  <c:v>891.23869999999999</c:v>
                </c:pt>
                <c:pt idx="280">
                  <c:v>993.05890299999999</c:v>
                </c:pt>
                <c:pt idx="281">
                  <c:v>1023.6021</c:v>
                </c:pt>
                <c:pt idx="282">
                  <c:v>1025.5792259999998</c:v>
                </c:pt>
                <c:pt idx="283">
                  <c:v>949.159581</c:v>
                </c:pt>
                <c:pt idx="284">
                  <c:v>1000.2045000000003</c:v>
                </c:pt>
                <c:pt idx="285">
                  <c:v>912.32716099999959</c:v>
                </c:pt>
                <c:pt idx="286">
                  <c:v>923.66073300000005</c:v>
                </c:pt>
                <c:pt idx="287">
                  <c:v>919.00874200000021</c:v>
                </c:pt>
                <c:pt idx="288">
                  <c:v>975.84177399999999</c:v>
                </c:pt>
                <c:pt idx="289">
                  <c:v>1004.024345</c:v>
                </c:pt>
                <c:pt idx="290">
                  <c:v>997.4081289999998</c:v>
                </c:pt>
                <c:pt idx="291">
                  <c:v>1009.9345669999998</c:v>
                </c:pt>
                <c:pt idx="292">
                  <c:v>1014.49442</c:v>
                </c:pt>
                <c:pt idx="293">
                  <c:v>1032.530534</c:v>
                </c:pt>
                <c:pt idx="294">
                  <c:v>961.66593499999999</c:v>
                </c:pt>
                <c:pt idx="295">
                  <c:v>949.8006449999998</c:v>
                </c:pt>
                <c:pt idx="296">
                  <c:v>990.62019999999973</c:v>
                </c:pt>
                <c:pt idx="297">
                  <c:v>940.248065</c:v>
                </c:pt>
                <c:pt idx="298">
                  <c:v>942.48209999999972</c:v>
                </c:pt>
                <c:pt idx="299">
                  <c:v>978.71567700000003</c:v>
                </c:pt>
                <c:pt idx="300">
                  <c:v>924.25219299999981</c:v>
                </c:pt>
                <c:pt idx="301">
                  <c:v>986.63589300000001</c:v>
                </c:pt>
                <c:pt idx="302">
                  <c:v>999.23041999999998</c:v>
                </c:pt>
                <c:pt idx="303">
                  <c:v>983.67256599999996</c:v>
                </c:pt>
                <c:pt idx="304">
                  <c:v>992.20774200000005</c:v>
                </c:pt>
                <c:pt idx="305">
                  <c:v>805.30703299999982</c:v>
                </c:pt>
                <c:pt idx="306">
                  <c:v>838.73212899999976</c:v>
                </c:pt>
                <c:pt idx="307">
                  <c:v>981.78335500000026</c:v>
                </c:pt>
                <c:pt idx="308">
                  <c:v>974.58416699999998</c:v>
                </c:pt>
                <c:pt idx="309">
                  <c:v>922.62590299999999</c:v>
                </c:pt>
                <c:pt idx="310">
                  <c:v>927.838933</c:v>
                </c:pt>
                <c:pt idx="311">
                  <c:v>953.52241899999979</c:v>
                </c:pt>
                <c:pt idx="312">
                  <c:v>876.03800000000001</c:v>
                </c:pt>
                <c:pt idx="313">
                  <c:v>562.72500000000002</c:v>
                </c:pt>
                <c:pt idx="314">
                  <c:v>620.80799999999977</c:v>
                </c:pt>
                <c:pt idx="315">
                  <c:v>751.54</c:v>
                </c:pt>
                <c:pt idx="316">
                  <c:v>911.97500000000002</c:v>
                </c:pt>
                <c:pt idx="317">
                  <c:v>945.96799999999962</c:v>
                </c:pt>
                <c:pt idx="318">
                  <c:v>955.7850000000002</c:v>
                </c:pt>
                <c:pt idx="319">
                  <c:v>981.71</c:v>
                </c:pt>
                <c:pt idx="320">
                  <c:v>869.59400000000005</c:v>
                </c:pt>
                <c:pt idx="321">
                  <c:v>892.39800000000002</c:v>
                </c:pt>
                <c:pt idx="322">
                  <c:v>870.00199999999973</c:v>
                </c:pt>
                <c:pt idx="323">
                  <c:v>976.154</c:v>
                </c:pt>
                <c:pt idx="324">
                  <c:v>965.16</c:v>
                </c:pt>
                <c:pt idx="325">
                  <c:v>963.25400000000002</c:v>
                </c:pt>
                <c:pt idx="326">
                  <c:v>960.50699999999972</c:v>
                </c:pt>
                <c:pt idx="327">
                  <c:v>962.16099999999972</c:v>
                </c:pt>
                <c:pt idx="328">
                  <c:v>978.57400000000018</c:v>
                </c:pt>
                <c:pt idx="329">
                  <c:v>968.16499999999996</c:v>
                </c:pt>
                <c:pt idx="330">
                  <c:v>982.3689999999998</c:v>
                </c:pt>
                <c:pt idx="331">
                  <c:v>998.27400000000023</c:v>
                </c:pt>
                <c:pt idx="332">
                  <c:v>1001.304</c:v>
                </c:pt>
                <c:pt idx="333">
                  <c:v>990.33099999999979</c:v>
                </c:pt>
                <c:pt idx="334">
                  <c:v>1000.453</c:v>
                </c:pt>
                <c:pt idx="335">
                  <c:v>998.74800000000005</c:v>
                </c:pt>
                <c:pt idx="336">
                  <c:v>1009.995</c:v>
                </c:pt>
                <c:pt idx="337">
                  <c:v>990.048</c:v>
                </c:pt>
                <c:pt idx="338">
                  <c:v>994.20299999999997</c:v>
                </c:pt>
                <c:pt idx="339">
                  <c:v>984.66300000000001</c:v>
                </c:pt>
                <c:pt idx="340">
                  <c:v>1000.309</c:v>
                </c:pt>
                <c:pt idx="341">
                  <c:v>1000.888</c:v>
                </c:pt>
                <c:pt idx="342">
                  <c:v>1002.62</c:v>
                </c:pt>
                <c:pt idx="343">
                  <c:v>1005.134</c:v>
                </c:pt>
                <c:pt idx="344">
                  <c:v>822.92499999999973</c:v>
                </c:pt>
                <c:pt idx="345">
                  <c:v>1005.5119999999997</c:v>
                </c:pt>
                <c:pt idx="346">
                  <c:v>998.35999999999979</c:v>
                </c:pt>
                <c:pt idx="347">
                  <c:v>997.93099999999981</c:v>
                </c:pt>
                <c:pt idx="348">
                  <c:v>988.80423199999996</c:v>
                </c:pt>
                <c:pt idx="349">
                  <c:v>962.30395499999997</c:v>
                </c:pt>
                <c:pt idx="350">
                  <c:v>983.78298600000005</c:v>
                </c:pt>
                <c:pt idx="351">
                  <c:v>985.58303500000022</c:v>
                </c:pt>
                <c:pt idx="352">
                  <c:v>976.75543300000004</c:v>
                </c:pt>
                <c:pt idx="353">
                  <c:v>969.06633399999998</c:v>
                </c:pt>
                <c:pt idx="354">
                  <c:v>972.50379900000019</c:v>
                </c:pt>
                <c:pt idx="355">
                  <c:v>984.60961399999997</c:v>
                </c:pt>
                <c:pt idx="356">
                  <c:v>989.40546799999981</c:v>
                </c:pt>
                <c:pt idx="357">
                  <c:v>979.11580600000002</c:v>
                </c:pt>
                <c:pt idx="358">
                  <c:v>987.40734499999996</c:v>
                </c:pt>
                <c:pt idx="359">
                  <c:v>961.63812799999982</c:v>
                </c:pt>
                <c:pt idx="360">
                  <c:v>987.43699999999978</c:v>
                </c:pt>
                <c:pt idx="361">
                  <c:v>989.06899999999996</c:v>
                </c:pt>
                <c:pt idx="362">
                  <c:v>983.64</c:v>
                </c:pt>
                <c:pt idx="363">
                  <c:v>985.32899999999972</c:v>
                </c:pt>
                <c:pt idx="364">
                  <c:v>993.98199999999997</c:v>
                </c:pt>
                <c:pt idx="365">
                  <c:v>1008.03</c:v>
                </c:pt>
                <c:pt idx="366">
                  <c:v>1015.168</c:v>
                </c:pt>
                <c:pt idx="367">
                  <c:v>1020.8390000000001</c:v>
                </c:pt>
                <c:pt idx="368">
                  <c:v>1052.07</c:v>
                </c:pt>
                <c:pt idx="369">
                  <c:v>1046.9000000000001</c:v>
                </c:pt>
                <c:pt idx="370">
                  <c:v>1056.4150000000004</c:v>
                </c:pt>
                <c:pt idx="371">
                  <c:v>1060.752</c:v>
                </c:pt>
                <c:pt idx="372">
                  <c:v>1059.1689999999999</c:v>
                </c:pt>
                <c:pt idx="373">
                  <c:v>1069.396</c:v>
                </c:pt>
                <c:pt idx="374">
                  <c:v>1071.1899899999999</c:v>
                </c:pt>
                <c:pt idx="375">
                  <c:v>1053.74299</c:v>
                </c:pt>
                <c:pt idx="376">
                  <c:v>1103.1699899999999</c:v>
                </c:pt>
                <c:pt idx="377">
                  <c:v>1092.922</c:v>
                </c:pt>
                <c:pt idx="378">
                  <c:v>1074.3879999999999</c:v>
                </c:pt>
                <c:pt idx="379">
                  <c:v>1068.068</c:v>
                </c:pt>
                <c:pt idx="380">
                  <c:v>1121.9660000000001</c:v>
                </c:pt>
                <c:pt idx="381">
                  <c:v>1160.8509999999999</c:v>
                </c:pt>
                <c:pt idx="382">
                  <c:v>1076.0609999999999</c:v>
                </c:pt>
                <c:pt idx="383">
                  <c:v>1108.6479999999999</c:v>
                </c:pt>
                <c:pt idx="384">
                  <c:v>1047.0942709999995</c:v>
                </c:pt>
                <c:pt idx="385">
                  <c:v>1064.9176050000005</c:v>
                </c:pt>
                <c:pt idx="386">
                  <c:v>1082.2529359999999</c:v>
                </c:pt>
                <c:pt idx="387">
                  <c:v>1079.8638449999996</c:v>
                </c:pt>
                <c:pt idx="388">
                  <c:v>1065.994706</c:v>
                </c:pt>
                <c:pt idx="389">
                  <c:v>1079.1979439999998</c:v>
                </c:pt>
                <c:pt idx="390">
                  <c:v>1079.2927810000001</c:v>
                </c:pt>
                <c:pt idx="391">
                  <c:v>1079.3061729999999</c:v>
                </c:pt>
                <c:pt idx="392">
                  <c:v>1080.450912</c:v>
                </c:pt>
                <c:pt idx="393">
                  <c:v>1065.2522839999999</c:v>
                </c:pt>
                <c:pt idx="394">
                  <c:v>1062.1208039999999</c:v>
                </c:pt>
                <c:pt idx="395">
                  <c:v>1066.0525339999999</c:v>
                </c:pt>
                <c:pt idx="396">
                  <c:v>1027.345294</c:v>
                </c:pt>
                <c:pt idx="397">
                  <c:v>1064.6429289999996</c:v>
                </c:pt>
                <c:pt idx="398">
                  <c:v>1094.9843019999998</c:v>
                </c:pt>
                <c:pt idx="399">
                  <c:v>1098.3468</c:v>
                </c:pt>
                <c:pt idx="400">
                  <c:v>1097.3156600000004</c:v>
                </c:pt>
                <c:pt idx="401">
                  <c:v>1102.8938419999995</c:v>
                </c:pt>
                <c:pt idx="402">
                  <c:v>1073.4662129999999</c:v>
                </c:pt>
                <c:pt idx="403">
                  <c:v>1055.8771409999995</c:v>
                </c:pt>
                <c:pt idx="404">
                  <c:v>1077.8900429999997</c:v>
                </c:pt>
                <c:pt idx="405">
                  <c:v>1086.1505050000001</c:v>
                </c:pt>
                <c:pt idx="406">
                  <c:v>1083.5581709999999</c:v>
                </c:pt>
                <c:pt idx="407">
                  <c:v>1109.9565310000005</c:v>
                </c:pt>
                <c:pt idx="408">
                  <c:v>1092.5902469999996</c:v>
                </c:pt>
                <c:pt idx="409">
                  <c:v>1093.7285640000005</c:v>
                </c:pt>
                <c:pt idx="410">
                  <c:v>1076.9654810000004</c:v>
                </c:pt>
                <c:pt idx="411">
                  <c:v>1101.986404</c:v>
                </c:pt>
                <c:pt idx="412">
                  <c:v>1099.9501540000001</c:v>
                </c:pt>
                <c:pt idx="413">
                  <c:v>1105.4297600000004</c:v>
                </c:pt>
                <c:pt idx="414">
                  <c:v>1098.503455</c:v>
                </c:pt>
                <c:pt idx="415">
                  <c:v>1101.6488609999999</c:v>
                </c:pt>
                <c:pt idx="416">
                  <c:v>1095.155045</c:v>
                </c:pt>
                <c:pt idx="417">
                  <c:v>1099.1123679999998</c:v>
                </c:pt>
                <c:pt idx="418">
                  <c:v>1081.424814</c:v>
                </c:pt>
                <c:pt idx="419">
                  <c:v>1067.4095510000009</c:v>
                </c:pt>
                <c:pt idx="420">
                  <c:v>1068.2905560000004</c:v>
                </c:pt>
                <c:pt idx="421">
                  <c:v>1056.3897750000001</c:v>
                </c:pt>
                <c:pt idx="422">
                  <c:v>1049.7727970000001</c:v>
                </c:pt>
                <c:pt idx="423">
                  <c:v>1049.383763</c:v>
                </c:pt>
                <c:pt idx="424">
                  <c:v>1062.3992599999999</c:v>
                </c:pt>
                <c:pt idx="425">
                  <c:v>1064.0820259999998</c:v>
                </c:pt>
                <c:pt idx="426">
                  <c:v>1062.7912699999999</c:v>
                </c:pt>
                <c:pt idx="427">
                  <c:v>1052.6633559999998</c:v>
                </c:pt>
                <c:pt idx="428">
                  <c:v>1070.5844189999996</c:v>
                </c:pt>
                <c:pt idx="429">
                  <c:v>586.12715799999978</c:v>
                </c:pt>
                <c:pt idx="430">
                  <c:v>965.45943899999997</c:v>
                </c:pt>
                <c:pt idx="431">
                  <c:v>1056.6796219999999</c:v>
                </c:pt>
                <c:pt idx="432">
                  <c:v>1056.1036799999999</c:v>
                </c:pt>
                <c:pt idx="433">
                  <c:v>1082.1403539999999</c:v>
                </c:pt>
                <c:pt idx="434">
                  <c:v>1100.6549429999995</c:v>
                </c:pt>
                <c:pt idx="435">
                  <c:v>1106.3366140000001</c:v>
                </c:pt>
                <c:pt idx="436">
                  <c:v>1117.3494919999998</c:v>
                </c:pt>
                <c:pt idx="437">
                  <c:v>1119.546032</c:v>
                </c:pt>
                <c:pt idx="438">
                  <c:v>1122.0522339999998</c:v>
                </c:pt>
                <c:pt idx="439">
                  <c:v>1107.8922699999998</c:v>
                </c:pt>
                <c:pt idx="440">
                  <c:v>1124.313911</c:v>
                </c:pt>
                <c:pt idx="441">
                  <c:v>1117.14761</c:v>
                </c:pt>
                <c:pt idx="442">
                  <c:v>1131.4153040000001</c:v>
                </c:pt>
                <c:pt idx="443">
                  <c:v>1160.4167670000006</c:v>
                </c:pt>
                <c:pt idx="444">
                  <c:v>1178.1306689999999</c:v>
                </c:pt>
                <c:pt idx="445">
                  <c:v>1192.0941119999998</c:v>
                </c:pt>
                <c:pt idx="446">
                  <c:v>1191.0754830000001</c:v>
                </c:pt>
                <c:pt idx="447">
                  <c:v>1177.5685980000001</c:v>
                </c:pt>
                <c:pt idx="448">
                  <c:v>1196.548016</c:v>
                </c:pt>
                <c:pt idx="449">
                  <c:v>1221.8053910000001</c:v>
                </c:pt>
                <c:pt idx="450">
                  <c:v>1245.4171240000001</c:v>
                </c:pt>
                <c:pt idx="451">
                  <c:v>1266.543729</c:v>
                </c:pt>
                <c:pt idx="452">
                  <c:v>1282.1627269999994</c:v>
                </c:pt>
                <c:pt idx="453">
                  <c:v>1295.2132810000001</c:v>
                </c:pt>
                <c:pt idx="454">
                  <c:v>1316.9734199999998</c:v>
                </c:pt>
                <c:pt idx="455">
                  <c:v>1274.4936530000004</c:v>
                </c:pt>
                <c:pt idx="456">
                  <c:v>1341.9943659999999</c:v>
                </c:pt>
                <c:pt idx="457">
                  <c:v>1357.8914439999994</c:v>
                </c:pt>
                <c:pt idx="458">
                  <c:v>1370.879968</c:v>
                </c:pt>
                <c:pt idx="459">
                  <c:v>1375.2006150000004</c:v>
                </c:pt>
                <c:pt idx="460">
                  <c:v>1394.2169520000004</c:v>
                </c:pt>
                <c:pt idx="461">
                  <c:v>1350.600578</c:v>
                </c:pt>
                <c:pt idx="462">
                  <c:v>1383.313887</c:v>
                </c:pt>
                <c:pt idx="463">
                  <c:v>1333.5479760000001</c:v>
                </c:pt>
                <c:pt idx="464">
                  <c:v>1322.6139029999995</c:v>
                </c:pt>
                <c:pt idx="465">
                  <c:v>1174.137256</c:v>
                </c:pt>
                <c:pt idx="466">
                  <c:v>1395.1984039999998</c:v>
                </c:pt>
                <c:pt idx="467">
                  <c:v>1385.5800409999995</c:v>
                </c:pt>
                <c:pt idx="468">
                  <c:v>1462.1135159999999</c:v>
                </c:pt>
                <c:pt idx="469">
                  <c:v>1382.8143269999996</c:v>
                </c:pt>
                <c:pt idx="470">
                  <c:v>1352.8582699999999</c:v>
                </c:pt>
                <c:pt idx="471">
                  <c:v>1176.3873739999999</c:v>
                </c:pt>
                <c:pt idx="472">
                  <c:v>1288.7958470000001</c:v>
                </c:pt>
                <c:pt idx="473">
                  <c:v>1236.5392479999998</c:v>
                </c:pt>
                <c:pt idx="474">
                  <c:v>1239.6132619999998</c:v>
                </c:pt>
                <c:pt idx="475">
                  <c:v>1228.2942599999999</c:v>
                </c:pt>
                <c:pt idx="476">
                  <c:v>1256.5269750000004</c:v>
                </c:pt>
                <c:pt idx="477">
                  <c:v>1176.8378110000001</c:v>
                </c:pt>
                <c:pt idx="478">
                  <c:v>1234.2065700000005</c:v>
                </c:pt>
                <c:pt idx="479">
                  <c:v>1158.8467520000004</c:v>
                </c:pt>
                <c:pt idx="480">
                  <c:v>1413.9076780000005</c:v>
                </c:pt>
                <c:pt idx="481">
                  <c:v>1291.3399690000001</c:v>
                </c:pt>
                <c:pt idx="482">
                  <c:v>1389.114707</c:v>
                </c:pt>
                <c:pt idx="483">
                  <c:v>1429.4725720000001</c:v>
                </c:pt>
                <c:pt idx="484">
                  <c:v>1431.4339010000001</c:v>
                </c:pt>
                <c:pt idx="485">
                  <c:v>1458.7939419999998</c:v>
                </c:pt>
                <c:pt idx="486">
                  <c:v>1440.742602</c:v>
                </c:pt>
                <c:pt idx="487">
                  <c:v>1616.3726879999999</c:v>
                </c:pt>
                <c:pt idx="488">
                  <c:v>1657.5187060000001</c:v>
                </c:pt>
                <c:pt idx="489">
                  <c:v>1454.606945</c:v>
                </c:pt>
                <c:pt idx="490">
                  <c:v>1492.9479760000004</c:v>
                </c:pt>
                <c:pt idx="491">
                  <c:v>1570.757233</c:v>
                </c:pt>
                <c:pt idx="492">
                  <c:v>1595.8776780000001</c:v>
                </c:pt>
                <c:pt idx="493">
                  <c:v>1672.9470770000005</c:v>
                </c:pt>
                <c:pt idx="494">
                  <c:v>1696.611261</c:v>
                </c:pt>
                <c:pt idx="495">
                  <c:v>1653.4561249999999</c:v>
                </c:pt>
                <c:pt idx="496">
                  <c:v>1639.197357</c:v>
                </c:pt>
                <c:pt idx="497">
                  <c:v>1725.8722679999998</c:v>
                </c:pt>
                <c:pt idx="498">
                  <c:v>1775.3293249999995</c:v>
                </c:pt>
                <c:pt idx="499">
                  <c:v>1774.377131</c:v>
                </c:pt>
                <c:pt idx="500">
                  <c:v>1781.4971630000005</c:v>
                </c:pt>
                <c:pt idx="501">
                  <c:v>1721.680781</c:v>
                </c:pt>
                <c:pt idx="502">
                  <c:v>1798.820741</c:v>
                </c:pt>
                <c:pt idx="503">
                  <c:v>1931.9372289999999</c:v>
                </c:pt>
                <c:pt idx="504">
                  <c:v>1949.5740309999996</c:v>
                </c:pt>
                <c:pt idx="505">
                  <c:v>1839.509292</c:v>
                </c:pt>
                <c:pt idx="506">
                  <c:v>1810.4548150000001</c:v>
                </c:pt>
                <c:pt idx="507">
                  <c:v>1875.7726700000001</c:v>
                </c:pt>
                <c:pt idx="508">
                  <c:v>1897.2573010000001</c:v>
                </c:pt>
                <c:pt idx="509">
                  <c:v>1861.1109779999999</c:v>
                </c:pt>
                <c:pt idx="510">
                  <c:v>1861.499626</c:v>
                </c:pt>
                <c:pt idx="511">
                  <c:v>1928.0396229999999</c:v>
                </c:pt>
                <c:pt idx="512">
                  <c:v>1929.7901429999995</c:v>
                </c:pt>
                <c:pt idx="513">
                  <c:v>2036.4374270000001</c:v>
                </c:pt>
                <c:pt idx="514">
                  <c:v>1830.2459229999999</c:v>
                </c:pt>
                <c:pt idx="515">
                  <c:v>1997.800383</c:v>
                </c:pt>
                <c:pt idx="516">
                  <c:v>2053.713032000001</c:v>
                </c:pt>
                <c:pt idx="517">
                  <c:v>2051.3005619999999</c:v>
                </c:pt>
                <c:pt idx="518">
                  <c:v>2066.5604969999999</c:v>
                </c:pt>
                <c:pt idx="519">
                  <c:v>2044.1407830000001</c:v>
                </c:pt>
                <c:pt idx="520">
                  <c:v>2070.689832</c:v>
                </c:pt>
                <c:pt idx="521">
                  <c:v>2151.9529870000001</c:v>
                </c:pt>
                <c:pt idx="522">
                  <c:v>2141.8134690000002</c:v>
                </c:pt>
                <c:pt idx="523">
                  <c:v>2176.6250989999999</c:v>
                </c:pt>
                <c:pt idx="524">
                  <c:v>2182.6277319999999</c:v>
                </c:pt>
                <c:pt idx="525">
                  <c:v>2168.4254099999998</c:v>
                </c:pt>
                <c:pt idx="526">
                  <c:v>2148.4818770000002</c:v>
                </c:pt>
                <c:pt idx="527">
                  <c:v>2211.112944</c:v>
                </c:pt>
                <c:pt idx="528">
                  <c:v>2192.0202559999998</c:v>
                </c:pt>
                <c:pt idx="529">
                  <c:v>2114.9081620000002</c:v>
                </c:pt>
                <c:pt idx="530">
                  <c:v>2129.792019</c:v>
                </c:pt>
                <c:pt idx="531">
                  <c:v>2192.1162749999999</c:v>
                </c:pt>
                <c:pt idx="532">
                  <c:v>2151.982027</c:v>
                </c:pt>
                <c:pt idx="533">
                  <c:v>2179.3546889999998</c:v>
                </c:pt>
                <c:pt idx="534">
                  <c:v>2106.0839360000009</c:v>
                </c:pt>
                <c:pt idx="535">
                  <c:v>2102.367679</c:v>
                </c:pt>
                <c:pt idx="536">
                  <c:v>2174.4503220000011</c:v>
                </c:pt>
                <c:pt idx="537">
                  <c:v>2188.077769</c:v>
                </c:pt>
                <c:pt idx="538">
                  <c:v>2119.8450040000002</c:v>
                </c:pt>
                <c:pt idx="539">
                  <c:v>1988.0499550000004</c:v>
                </c:pt>
                <c:pt idx="540">
                  <c:v>2088.188846999999</c:v>
                </c:pt>
                <c:pt idx="541">
                  <c:v>2152.6117170000016</c:v>
                </c:pt>
                <c:pt idx="542">
                  <c:v>2129.7508309999998</c:v>
                </c:pt>
                <c:pt idx="543">
                  <c:v>2123.0070959999998</c:v>
                </c:pt>
                <c:pt idx="544">
                  <c:v>2121.9437680000001</c:v>
                </c:pt>
                <c:pt idx="545">
                  <c:v>2071.5951100000016</c:v>
                </c:pt>
                <c:pt idx="546">
                  <c:v>1815.7642169999995</c:v>
                </c:pt>
                <c:pt idx="547">
                  <c:v>2061.0414609999998</c:v>
                </c:pt>
                <c:pt idx="548">
                  <c:v>2019.1610309999996</c:v>
                </c:pt>
                <c:pt idx="549">
                  <c:v>1896.4576850000005</c:v>
                </c:pt>
                <c:pt idx="550">
                  <c:v>1949.6711109999997</c:v>
                </c:pt>
                <c:pt idx="551">
                  <c:v>2006.7048930000001</c:v>
                </c:pt>
                <c:pt idx="552">
                  <c:v>1987.687582</c:v>
                </c:pt>
                <c:pt idx="553">
                  <c:v>1922.4987100000001</c:v>
                </c:pt>
                <c:pt idx="554">
                  <c:v>1934.541003</c:v>
                </c:pt>
                <c:pt idx="555">
                  <c:v>1913.4146069999999</c:v>
                </c:pt>
                <c:pt idx="556">
                  <c:v>1871.266427</c:v>
                </c:pt>
                <c:pt idx="557">
                  <c:v>1805.950648</c:v>
                </c:pt>
                <c:pt idx="558">
                  <c:v>1775.2755570000006</c:v>
                </c:pt>
                <c:pt idx="559">
                  <c:v>1763.429429</c:v>
                </c:pt>
                <c:pt idx="560">
                  <c:v>1754.8126870000001</c:v>
                </c:pt>
                <c:pt idx="561">
                  <c:v>1719.4050900000004</c:v>
                </c:pt>
                <c:pt idx="562">
                  <c:v>1665.9007030000005</c:v>
                </c:pt>
                <c:pt idx="563">
                  <c:v>1506.5815909999999</c:v>
                </c:pt>
                <c:pt idx="564">
                  <c:v>1607.984935</c:v>
                </c:pt>
                <c:pt idx="565">
                  <c:v>1583.911139</c:v>
                </c:pt>
                <c:pt idx="566">
                  <c:v>1608.4018880000001</c:v>
                </c:pt>
                <c:pt idx="567">
                  <c:v>1619.5029459999998</c:v>
                </c:pt>
                <c:pt idx="568">
                  <c:v>1608.51188</c:v>
                </c:pt>
                <c:pt idx="569">
                  <c:v>1601.8190199999999</c:v>
                </c:pt>
                <c:pt idx="570">
                  <c:v>1562.625162</c:v>
                </c:pt>
                <c:pt idx="571">
                  <c:v>1348.6828739999999</c:v>
                </c:pt>
                <c:pt idx="572">
                  <c:v>1469.365045</c:v>
                </c:pt>
                <c:pt idx="573">
                  <c:v>1335.831739</c:v>
                </c:pt>
                <c:pt idx="574">
                  <c:v>1287.126305</c:v>
                </c:pt>
                <c:pt idx="575">
                  <c:v>1261.2085390000004</c:v>
                </c:pt>
                <c:pt idx="576">
                  <c:v>1241.4367610000006</c:v>
                </c:pt>
                <c:pt idx="577">
                  <c:v>1201.9323099999999</c:v>
                </c:pt>
                <c:pt idx="578">
                  <c:v>1143.2179690000005</c:v>
                </c:pt>
                <c:pt idx="579">
                  <c:v>1103.4587690000005</c:v>
                </c:pt>
                <c:pt idx="580">
                  <c:v>1069.798358</c:v>
                </c:pt>
                <c:pt idx="581">
                  <c:v>1044.4885350000004</c:v>
                </c:pt>
                <c:pt idx="582">
                  <c:v>1003.6339790000002</c:v>
                </c:pt>
                <c:pt idx="583">
                  <c:v>988.06795099999977</c:v>
                </c:pt>
                <c:pt idx="584">
                  <c:v>979.15393500000005</c:v>
                </c:pt>
                <c:pt idx="585">
                  <c:v>946.602937</c:v>
                </c:pt>
                <c:pt idx="586">
                  <c:v>905.89033199999994</c:v>
                </c:pt>
                <c:pt idx="587">
                  <c:v>852.90926299999978</c:v>
                </c:pt>
                <c:pt idx="588">
                  <c:v>817.50237800000002</c:v>
                </c:pt>
                <c:pt idx="589">
                  <c:v>789.70820800000001</c:v>
                </c:pt>
                <c:pt idx="590">
                  <c:v>754.06305899999973</c:v>
                </c:pt>
                <c:pt idx="591">
                  <c:v>713.03564999999981</c:v>
                </c:pt>
                <c:pt idx="592">
                  <c:v>692.92517699999996</c:v>
                </c:pt>
                <c:pt idx="593">
                  <c:v>658.70041000000003</c:v>
                </c:pt>
                <c:pt idx="594">
                  <c:v>646.55677100000003</c:v>
                </c:pt>
                <c:pt idx="595">
                  <c:v>650.15413899999999</c:v>
                </c:pt>
                <c:pt idx="596">
                  <c:v>642.37126299999977</c:v>
                </c:pt>
                <c:pt idx="597">
                  <c:v>638.97859100000005</c:v>
                </c:pt>
                <c:pt idx="598">
                  <c:v>621.50232499999981</c:v>
                </c:pt>
                <c:pt idx="599">
                  <c:v>599.02087300000005</c:v>
                </c:pt>
                <c:pt idx="600">
                  <c:v>606.87725499999976</c:v>
                </c:pt>
                <c:pt idx="601">
                  <c:v>595.56053599999996</c:v>
                </c:pt>
                <c:pt idx="602">
                  <c:v>589.30457100000001</c:v>
                </c:pt>
                <c:pt idx="603">
                  <c:v>575.34523799999977</c:v>
                </c:pt>
                <c:pt idx="604">
                  <c:v>568.8087740000002</c:v>
                </c:pt>
                <c:pt idx="605">
                  <c:v>556.86145499999975</c:v>
                </c:pt>
                <c:pt idx="606">
                  <c:v>552.18887700000039</c:v>
                </c:pt>
                <c:pt idx="607">
                  <c:v>550.06674299999997</c:v>
                </c:pt>
                <c:pt idx="608">
                  <c:v>542.65317400000004</c:v>
                </c:pt>
                <c:pt idx="609">
                  <c:v>527.34335299999998</c:v>
                </c:pt>
                <c:pt idx="610">
                  <c:v>511.34796300000011</c:v>
                </c:pt>
                <c:pt idx="611">
                  <c:v>522.28616299999999</c:v>
                </c:pt>
                <c:pt idx="612">
                  <c:v>523.97932100000003</c:v>
                </c:pt>
                <c:pt idx="613">
                  <c:v>526.26332500000001</c:v>
                </c:pt>
                <c:pt idx="614">
                  <c:v>520.18087400000024</c:v>
                </c:pt>
                <c:pt idx="615">
                  <c:v>521.33326299999976</c:v>
                </c:pt>
                <c:pt idx="616">
                  <c:v>513.06265099999962</c:v>
                </c:pt>
                <c:pt idx="617">
                  <c:v>515.69068000000004</c:v>
                </c:pt>
                <c:pt idx="618">
                  <c:v>503.97007499999989</c:v>
                </c:pt>
                <c:pt idx="619">
                  <c:v>495.82942200000002</c:v>
                </c:pt>
                <c:pt idx="620">
                  <c:v>483.55963300000002</c:v>
                </c:pt>
                <c:pt idx="621">
                  <c:v>479.22841899999975</c:v>
                </c:pt>
                <c:pt idx="622">
                  <c:v>466.202765</c:v>
                </c:pt>
              </c:numCache>
            </c:numRef>
          </c:val>
        </c:ser>
        <c:dLbls>
          <c:showLegendKey val="0"/>
          <c:showVal val="0"/>
          <c:showCatName val="0"/>
          <c:showSerName val="0"/>
          <c:showPercent val="0"/>
          <c:showBubbleSize val="0"/>
        </c:dLbls>
        <c:axId val="20742528"/>
        <c:axId val="20744064"/>
      </c:areaChart>
      <c:dateAx>
        <c:axId val="20742528"/>
        <c:scaling>
          <c:orientation val="minMax"/>
        </c:scaling>
        <c:delete val="0"/>
        <c:axPos val="b"/>
        <c:numFmt formatCode="yy" sourceLinked="1"/>
        <c:majorTickMark val="out"/>
        <c:minorTickMark val="none"/>
        <c:tickLblPos val="nextTo"/>
        <c:txPr>
          <a:bodyPr rot="0" vert="horz"/>
          <a:lstStyle/>
          <a:p>
            <a:pPr>
              <a:defRPr lang="en-US" sz="900" b="1">
                <a:latin typeface="+mn-lt"/>
                <a:cs typeface="Arial" pitchFamily="34" charset="0"/>
              </a:defRPr>
            </a:pPr>
            <a:endParaRPr lang="es-MX"/>
          </a:p>
        </c:txPr>
        <c:crossAx val="20744064"/>
        <c:crosses val="autoZero"/>
        <c:auto val="1"/>
        <c:lblOffset val="100"/>
        <c:baseTimeUnit val="months"/>
        <c:majorUnit val="15"/>
        <c:majorTimeUnit val="months"/>
      </c:dateAx>
      <c:valAx>
        <c:axId val="20744064"/>
        <c:scaling>
          <c:orientation val="minMax"/>
          <c:max val="3500"/>
          <c:min val="0"/>
        </c:scaling>
        <c:delete val="0"/>
        <c:axPos val="l"/>
        <c:numFmt formatCode="#,##0" sourceLinked="0"/>
        <c:majorTickMark val="out"/>
        <c:minorTickMark val="none"/>
        <c:tickLblPos val="nextTo"/>
        <c:txPr>
          <a:bodyPr/>
          <a:lstStyle/>
          <a:p>
            <a:pPr>
              <a:defRPr lang="en-US" sz="1000" b="1">
                <a:latin typeface="+mn-lt"/>
                <a:cs typeface="Arial" pitchFamily="34" charset="0"/>
              </a:defRPr>
            </a:pPr>
            <a:endParaRPr lang="es-MX"/>
          </a:p>
        </c:txPr>
        <c:crossAx val="20742528"/>
        <c:crosses val="autoZero"/>
        <c:crossBetween val="midCat"/>
      </c:valAx>
    </c:plotArea>
    <c:plotVisOnly val="1"/>
    <c:dispBlanksAs val="zero"/>
    <c:showDLblsOverMax val="0"/>
  </c:chart>
  <c:txPr>
    <a:bodyPr/>
    <a:lstStyle/>
    <a:p>
      <a:pPr>
        <a:defRPr sz="180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969444444444394E-2"/>
          <c:y val="9.8054071653357999E-2"/>
          <c:w val="0.89118484848484902"/>
          <c:h val="0.77160995297229096"/>
        </c:manualLayout>
      </c:layout>
      <c:lineChart>
        <c:grouping val="standard"/>
        <c:varyColors val="0"/>
        <c:ser>
          <c:idx val="0"/>
          <c:order val="0"/>
          <c:tx>
            <c:strRef>
              <c:f>'Balanza Petrolera con y sin pet'!$A$117</c:f>
              <c:strCache>
                <c:ptCount val="1"/>
                <c:pt idx="0">
                  <c:v>Relación X/M sin petroquímicos</c:v>
                </c:pt>
              </c:strCache>
            </c:strRef>
          </c:tx>
          <c:spPr>
            <a:ln w="57150" cmpd="sng">
              <a:solidFill>
                <a:srgbClr val="F79646">
                  <a:lumMod val="75000"/>
                </a:srgbClr>
              </a:solidFill>
            </a:ln>
          </c:spPr>
          <c:marker>
            <c:symbol val="diamond"/>
            <c:size val="7"/>
            <c:spPr>
              <a:solidFill>
                <a:srgbClr val="F79646"/>
              </a:solidFill>
              <a:ln w="57150" cmpd="sng">
                <a:solidFill>
                  <a:srgbClr val="F79646">
                    <a:lumMod val="75000"/>
                  </a:srgbClr>
                </a:solidFill>
              </a:ln>
            </c:spPr>
          </c:marker>
          <c:dLbls>
            <c:dLbl>
              <c:idx val="3"/>
              <c:layout>
                <c:manualLayout>
                  <c:x val="-6.2062757201646099E-2"/>
                  <c:y val="-4.3677248677248703E-2"/>
                </c:manualLayout>
              </c:layout>
              <c:showLegendKey val="0"/>
              <c:showVal val="1"/>
              <c:showCatName val="0"/>
              <c:showSerName val="0"/>
              <c:showPercent val="0"/>
              <c:showBubbleSize val="0"/>
            </c:dLbl>
            <c:dLbl>
              <c:idx val="19"/>
              <c:layout>
                <c:manualLayout>
                  <c:x val="-6.5329218106995896E-3"/>
                  <c:y val="-4.0317460317460301E-2"/>
                </c:manualLayout>
              </c:layout>
              <c:showLegendKey val="0"/>
              <c:showVal val="1"/>
              <c:showCatName val="0"/>
              <c:showSerName val="0"/>
              <c:showPercent val="0"/>
              <c:showBubbleSize val="0"/>
            </c:dLbl>
            <c:txPr>
              <a:bodyPr/>
              <a:lstStyle/>
              <a:p>
                <a:pPr>
                  <a:defRPr b="1">
                    <a:solidFill>
                      <a:schemeClr val="bg1">
                        <a:lumMod val="50000"/>
                      </a:schemeClr>
                    </a:solidFill>
                  </a:defRPr>
                </a:pPr>
                <a:endParaRPr lang="es-MX"/>
              </a:p>
            </c:txPr>
            <c:showLegendKey val="0"/>
            <c:showVal val="0"/>
            <c:showCatName val="0"/>
            <c:showSerName val="0"/>
            <c:showPercent val="0"/>
            <c:showBubbleSize val="0"/>
          </c:dLbls>
          <c:cat>
            <c:numRef>
              <c:f>'Balanza Petrolera con y sin pet'!$B$5:$U$5</c:f>
              <c:numCache>
                <c:formatCode>General</c:formatCode>
                <c:ptCount val="2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numCache>
            </c:numRef>
          </c:cat>
          <c:val>
            <c:numRef>
              <c:f>'Balanza Petrolera con y sin pet'!$B$117:$U$117</c:f>
              <c:numCache>
                <c:formatCode>0.00</c:formatCode>
                <c:ptCount val="20"/>
                <c:pt idx="0">
                  <c:v>4.9725100496693866</c:v>
                </c:pt>
                <c:pt idx="1">
                  <c:v>5.3618339260469599</c:v>
                </c:pt>
                <c:pt idx="2">
                  <c:v>6.1624867831908876</c:v>
                </c:pt>
                <c:pt idx="3">
                  <c:v>6.8608033996334967</c:v>
                </c:pt>
                <c:pt idx="4">
                  <c:v>4.262988505391637</c:v>
                </c:pt>
                <c:pt idx="5">
                  <c:v>2.896033812799133</c:v>
                </c:pt>
                <c:pt idx="6">
                  <c:v>3.5305311141157412</c:v>
                </c:pt>
                <c:pt idx="7">
                  <c:v>3.1314570378533642</c:v>
                </c:pt>
                <c:pt idx="8">
                  <c:v>2.5932774437865831</c:v>
                </c:pt>
                <c:pt idx="9">
                  <c:v>3.5879731118933562</c:v>
                </c:pt>
                <c:pt idx="10">
                  <c:v>3.5790926726036529</c:v>
                </c:pt>
                <c:pt idx="11">
                  <c:v>3.459640586145837</c:v>
                </c:pt>
                <c:pt idx="12">
                  <c:v>2.8761847174945601</c:v>
                </c:pt>
                <c:pt idx="13">
                  <c:v>2.862045041216938</c:v>
                </c:pt>
                <c:pt idx="14">
                  <c:v>2.278858279775446</c:v>
                </c:pt>
                <c:pt idx="15">
                  <c:v>1.7903483665496169</c:v>
                </c:pt>
                <c:pt idx="16">
                  <c:v>2.0406306865737571</c:v>
                </c:pt>
                <c:pt idx="17">
                  <c:v>1.865538816036284</c:v>
                </c:pt>
                <c:pt idx="18">
                  <c:v>1.7084355712733921</c:v>
                </c:pt>
                <c:pt idx="19">
                  <c:v>1.6242100154380501</c:v>
                </c:pt>
              </c:numCache>
            </c:numRef>
          </c:val>
          <c:smooth val="0"/>
        </c:ser>
        <c:dLbls>
          <c:showLegendKey val="0"/>
          <c:showVal val="0"/>
          <c:showCatName val="0"/>
          <c:showSerName val="0"/>
          <c:showPercent val="0"/>
          <c:showBubbleSize val="0"/>
        </c:dLbls>
        <c:marker val="1"/>
        <c:smooth val="0"/>
        <c:axId val="93602560"/>
        <c:axId val="93604096"/>
      </c:lineChart>
      <c:catAx>
        <c:axId val="93602560"/>
        <c:scaling>
          <c:orientation val="minMax"/>
        </c:scaling>
        <c:delete val="0"/>
        <c:axPos val="b"/>
        <c:numFmt formatCode="General" sourceLinked="1"/>
        <c:majorTickMark val="out"/>
        <c:minorTickMark val="none"/>
        <c:tickLblPos val="nextTo"/>
        <c:txPr>
          <a:bodyPr rot="-5400000" vert="horz"/>
          <a:lstStyle/>
          <a:p>
            <a:pPr>
              <a:defRPr/>
            </a:pPr>
            <a:endParaRPr lang="es-MX"/>
          </a:p>
        </c:txPr>
        <c:crossAx val="93604096"/>
        <c:crosses val="autoZero"/>
        <c:auto val="1"/>
        <c:lblAlgn val="ctr"/>
        <c:lblOffset val="100"/>
        <c:noMultiLvlLbl val="0"/>
      </c:catAx>
      <c:valAx>
        <c:axId val="93604096"/>
        <c:scaling>
          <c:orientation val="minMax"/>
        </c:scaling>
        <c:delete val="0"/>
        <c:axPos val="l"/>
        <c:numFmt formatCode="0" sourceLinked="0"/>
        <c:majorTickMark val="out"/>
        <c:minorTickMark val="none"/>
        <c:tickLblPos val="nextTo"/>
        <c:crossAx val="93602560"/>
        <c:crosses val="autoZero"/>
        <c:crossBetween val="between"/>
      </c:valAx>
      <c:spPr>
        <a:noFill/>
        <a:ln>
          <a:noFill/>
        </a:ln>
      </c:spPr>
    </c:plotArea>
    <c:plotVisOnly val="1"/>
    <c:dispBlanksAs val="gap"/>
    <c:showDLblsOverMax val="0"/>
  </c:chart>
  <c:spPr>
    <a:noFill/>
    <a:ln>
      <a:noFill/>
    </a:ln>
  </c:spPr>
  <c:txPr>
    <a:bodyPr/>
    <a:lstStyle/>
    <a:p>
      <a:pPr>
        <a:defRPr sz="1000">
          <a:latin typeface="Arial" pitchFamily="34" charset="0"/>
          <a:cs typeface="Arial" pitchFamily="34" charset="0"/>
        </a:defRPr>
      </a:pPr>
      <a:endParaRPr lang="es-MX"/>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'[Gráfico en Microsoft PowerPoint]crudo 1980-2013'!$A$4</c:f>
              <c:strCache>
                <c:ptCount val="1"/>
                <c:pt idx="0">
                  <c:v>México</c:v>
                </c:pt>
              </c:strCache>
            </c:strRef>
          </c:tx>
          <c:spPr>
            <a:ln w="38100">
              <a:solidFill>
                <a:srgbClr val="800000"/>
              </a:solidFill>
            </a:ln>
          </c:spPr>
          <c:marker>
            <c:symbol val="diamond"/>
            <c:size val="7"/>
            <c:spPr>
              <a:solidFill>
                <a:srgbClr val="800000"/>
              </a:solidFill>
              <a:ln w="12700">
                <a:solidFill>
                  <a:srgbClr val="800000"/>
                </a:solidFill>
              </a:ln>
            </c:spPr>
          </c:marker>
          <c:dLbls>
            <c:dLbl>
              <c:idx val="0"/>
              <c:layout/>
              <c:showLegendKey val="0"/>
              <c:showVal val="1"/>
              <c:showCatName val="0"/>
              <c:showSerName val="0"/>
              <c:showPercent val="0"/>
              <c:showBubbleSize val="0"/>
            </c:dLbl>
            <c:dLbl>
              <c:idx val="17"/>
              <c:layout>
                <c:manualLayout>
                  <c:x val="-3.9011321638455797E-2"/>
                  <c:y val="-3.0654209544891401E-2"/>
                </c:manualLayout>
              </c:layout>
              <c:showLegendKey val="0"/>
              <c:showVal val="1"/>
              <c:showCatName val="0"/>
              <c:showSerName val="0"/>
              <c:showPercent val="0"/>
              <c:showBubbleSize val="0"/>
            </c:dLbl>
            <c:dLbl>
              <c:idx val="23"/>
              <c:layout>
                <c:manualLayout>
                  <c:x val="-3.9011321638455797E-2"/>
                  <c:y val="-2.7867463222628602E-2"/>
                </c:manualLayout>
              </c:layout>
              <c:showLegendKey val="0"/>
              <c:showVal val="1"/>
              <c:showCatName val="0"/>
              <c:showSerName val="0"/>
              <c:showPercent val="0"/>
              <c:showBubbleSize val="0"/>
            </c:dLbl>
            <c:dLbl>
              <c:idx val="30"/>
              <c:layout>
                <c:manualLayout>
                  <c:x val="-2.9648604445226399E-2"/>
                  <c:y val="-3.9014448511679997E-2"/>
                </c:manualLayout>
              </c:layout>
              <c:showLegendKey val="0"/>
              <c:showVal val="1"/>
              <c:showCatName val="0"/>
              <c:showSerName val="0"/>
              <c:showPercent val="0"/>
              <c:showBubbleSize val="0"/>
            </c:dLbl>
            <c:dLbl>
              <c:idx val="33"/>
              <c:layout>
                <c:manualLayout>
                  <c:x val="-1.1443188821253299E-16"/>
                  <c:y val="-3.0654209544891401E-2"/>
                </c:manualLayout>
              </c:layout>
              <c:showLegendKey val="0"/>
              <c:showVal val="1"/>
              <c:showCatName val="0"/>
              <c:showSerName val="0"/>
              <c:showPercent val="0"/>
              <c:showBubbleSize val="0"/>
            </c:dLbl>
            <c:txPr>
              <a:bodyPr/>
              <a:lstStyle/>
              <a:p>
                <a:pPr>
                  <a:defRPr b="1">
                    <a:solidFill>
                      <a:srgbClr val="800000"/>
                    </a:solidFill>
                  </a:defRPr>
                </a:pPr>
                <a:endParaRPr lang="es-MX"/>
              </a:p>
            </c:txPr>
            <c:showLegendKey val="0"/>
            <c:showVal val="0"/>
            <c:showCatName val="0"/>
            <c:showSerName val="0"/>
            <c:showPercent val="0"/>
            <c:showBubbleSize val="0"/>
          </c:dLbls>
          <c:cat>
            <c:strRef>
              <c:f>'[Gráfico en Microsoft PowerPoint]crudo 1980-2013'!$B$3:$AI$3</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'[Gráfico en Microsoft PowerPoint]crudo 1980-2013'!$B$4:$AI$4</c:f>
              <c:numCache>
                <c:formatCode>#,##0</c:formatCode>
                <c:ptCount val="34"/>
                <c:pt idx="0">
                  <c:v>1936</c:v>
                </c:pt>
                <c:pt idx="1">
                  <c:v>2312</c:v>
                </c:pt>
                <c:pt idx="2">
                  <c:v>2746</c:v>
                </c:pt>
                <c:pt idx="3">
                  <c:v>2666</c:v>
                </c:pt>
                <c:pt idx="4">
                  <c:v>2685</c:v>
                </c:pt>
                <c:pt idx="5">
                  <c:v>2631</c:v>
                </c:pt>
                <c:pt idx="6">
                  <c:v>2428</c:v>
                </c:pt>
                <c:pt idx="7">
                  <c:v>2541</c:v>
                </c:pt>
                <c:pt idx="8">
                  <c:v>2507</c:v>
                </c:pt>
                <c:pt idx="9">
                  <c:v>2513</c:v>
                </c:pt>
                <c:pt idx="10">
                  <c:v>2548</c:v>
                </c:pt>
                <c:pt idx="11">
                  <c:v>2675.8</c:v>
                </c:pt>
                <c:pt idx="12">
                  <c:v>2667.7</c:v>
                </c:pt>
                <c:pt idx="13">
                  <c:v>2673.4</c:v>
                </c:pt>
                <c:pt idx="14">
                  <c:v>2685.1</c:v>
                </c:pt>
                <c:pt idx="15">
                  <c:v>2617.1999999999998</c:v>
                </c:pt>
                <c:pt idx="16">
                  <c:v>2858.3</c:v>
                </c:pt>
                <c:pt idx="17">
                  <c:v>3022.2</c:v>
                </c:pt>
                <c:pt idx="18">
                  <c:v>3070.4540000000002</c:v>
                </c:pt>
                <c:pt idx="19">
                  <c:v>2906.0279999999998</c:v>
                </c:pt>
                <c:pt idx="20">
                  <c:v>3011.9650000000001</c:v>
                </c:pt>
                <c:pt idx="21">
                  <c:v>3127.0360000000001</c:v>
                </c:pt>
                <c:pt idx="22">
                  <c:v>3177.0990000000002</c:v>
                </c:pt>
                <c:pt idx="23">
                  <c:v>3370.8960000000002</c:v>
                </c:pt>
                <c:pt idx="24">
                  <c:v>3382.8980000000001</c:v>
                </c:pt>
                <c:pt idx="25">
                  <c:v>3333.3490000000002</c:v>
                </c:pt>
                <c:pt idx="26">
                  <c:v>3255.5790000000002</c:v>
                </c:pt>
                <c:pt idx="27">
                  <c:v>3075.71</c:v>
                </c:pt>
                <c:pt idx="28">
                  <c:v>2791.576</c:v>
                </c:pt>
                <c:pt idx="29">
                  <c:v>2601.4810000000002</c:v>
                </c:pt>
                <c:pt idx="30">
                  <c:v>2577.0189999999998</c:v>
                </c:pt>
                <c:pt idx="31">
                  <c:v>2552.6149999999998</c:v>
                </c:pt>
                <c:pt idx="32">
                  <c:v>2549</c:v>
                </c:pt>
                <c:pt idx="33">
                  <c:v>2537.826986</c:v>
                </c:pt>
              </c:numCache>
            </c:numRef>
          </c:val>
          <c:smooth val="0"/>
        </c:ser>
        <c:ser>
          <c:idx val="1"/>
          <c:order val="1"/>
          <c:tx>
            <c:strRef>
              <c:f>'[Gráfico en Microsoft PowerPoint]crudo 1980-2013'!$A$5</c:f>
              <c:strCache>
                <c:ptCount val="1"/>
                <c:pt idx="0">
                  <c:v>Brasil</c:v>
                </c:pt>
              </c:strCache>
            </c:strRef>
          </c:tx>
          <c:spPr>
            <a:ln w="38100">
              <a:solidFill>
                <a:srgbClr val="FFFFFF">
                  <a:lumMod val="50000"/>
                </a:srgbClr>
              </a:solidFill>
            </a:ln>
          </c:spPr>
          <c:marker>
            <c:symbol val="square"/>
            <c:size val="7"/>
            <c:spPr>
              <a:solidFill>
                <a:srgbClr val="FFFFFF">
                  <a:lumMod val="50000"/>
                </a:srgbClr>
              </a:solidFill>
              <a:ln w="12700">
                <a:solidFill>
                  <a:srgbClr val="FFFFFF">
                    <a:lumMod val="50000"/>
                  </a:srgbClr>
                </a:solidFill>
              </a:ln>
            </c:spPr>
          </c:marker>
          <c:dLbls>
            <c:dLbl>
              <c:idx val="0"/>
              <c:layout>
                <c:manualLayout>
                  <c:x val="-2.18463401175353E-2"/>
                  <c:y val="-4.1801194833942797E-2"/>
                </c:manualLayout>
              </c:layout>
              <c:showLegendKey val="0"/>
              <c:showVal val="1"/>
              <c:showCatName val="0"/>
              <c:showSerName val="0"/>
              <c:showPercent val="0"/>
              <c:showBubbleSize val="0"/>
            </c:dLbl>
            <c:dLbl>
              <c:idx val="17"/>
              <c:layout>
                <c:manualLayout>
                  <c:x val="-3.2769510176302898E-2"/>
                  <c:y val="-3.3440955867154301E-2"/>
                </c:manualLayout>
              </c:layout>
              <c:showLegendKey val="0"/>
              <c:showVal val="1"/>
              <c:showCatName val="0"/>
              <c:showSerName val="0"/>
              <c:showPercent val="0"/>
              <c:showBubbleSize val="0"/>
            </c:dLbl>
            <c:dLbl>
              <c:idx val="23"/>
              <c:layout>
                <c:manualLayout>
                  <c:x val="-3.5890415907379403E-2"/>
                  <c:y val="-3.0654209544891401E-2"/>
                </c:manualLayout>
              </c:layout>
              <c:showLegendKey val="0"/>
              <c:showVal val="1"/>
              <c:showCatName val="0"/>
              <c:showSerName val="0"/>
              <c:showPercent val="0"/>
              <c:showBubbleSize val="0"/>
            </c:dLbl>
            <c:dLbl>
              <c:idx val="30"/>
              <c:layout>
                <c:manualLayout>
                  <c:x val="-4.9934491697223499E-2"/>
                  <c:y val="-3.9014448511679997E-2"/>
                </c:manualLayout>
              </c:layout>
              <c:showLegendKey val="0"/>
              <c:showVal val="1"/>
              <c:showCatName val="0"/>
              <c:showSerName val="0"/>
              <c:showPercent val="0"/>
              <c:showBubbleSize val="0"/>
            </c:dLbl>
            <c:dLbl>
              <c:idx val="33"/>
              <c:layout>
                <c:manualLayout>
                  <c:x val="-4.6813585966148201E-3"/>
                  <c:y val="-4.1801194833942797E-2"/>
                </c:manualLayout>
              </c:layout>
              <c:showLegendKey val="0"/>
              <c:showVal val="1"/>
              <c:showCatName val="0"/>
              <c:showSerName val="0"/>
              <c:showPercent val="0"/>
              <c:showBubbleSize val="0"/>
            </c:dLbl>
            <c:txPr>
              <a:bodyPr/>
              <a:lstStyle/>
              <a:p>
                <a:pPr>
                  <a:defRPr b="1">
                    <a:solidFill>
                      <a:schemeClr val="bg1">
                        <a:lumMod val="50000"/>
                      </a:schemeClr>
                    </a:solidFill>
                  </a:defRPr>
                </a:pPr>
                <a:endParaRPr lang="es-MX"/>
              </a:p>
            </c:txPr>
            <c:showLegendKey val="0"/>
            <c:showVal val="0"/>
            <c:showCatName val="0"/>
            <c:showSerName val="0"/>
            <c:showPercent val="0"/>
            <c:showBubbleSize val="0"/>
          </c:dLbls>
          <c:cat>
            <c:strRef>
              <c:f>'[Gráfico en Microsoft PowerPoint]crudo 1980-2013'!$B$3:$AI$3</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'[Gráfico en Microsoft PowerPoint]crudo 1980-2013'!$B$5:$AI$5</c:f>
              <c:numCache>
                <c:formatCode>#,##0</c:formatCode>
                <c:ptCount val="34"/>
                <c:pt idx="0">
                  <c:v>182</c:v>
                </c:pt>
                <c:pt idx="1">
                  <c:v>213</c:v>
                </c:pt>
                <c:pt idx="2">
                  <c:v>260</c:v>
                </c:pt>
                <c:pt idx="3">
                  <c:v>339</c:v>
                </c:pt>
                <c:pt idx="4">
                  <c:v>475</c:v>
                </c:pt>
                <c:pt idx="5">
                  <c:v>564</c:v>
                </c:pt>
                <c:pt idx="6">
                  <c:v>572</c:v>
                </c:pt>
                <c:pt idx="7">
                  <c:v>566</c:v>
                </c:pt>
                <c:pt idx="8">
                  <c:v>554</c:v>
                </c:pt>
                <c:pt idx="9">
                  <c:v>596</c:v>
                </c:pt>
                <c:pt idx="10">
                  <c:v>630.5</c:v>
                </c:pt>
                <c:pt idx="11">
                  <c:v>630</c:v>
                </c:pt>
                <c:pt idx="12">
                  <c:v>625.91499999999996</c:v>
                </c:pt>
                <c:pt idx="13">
                  <c:v>643</c:v>
                </c:pt>
                <c:pt idx="14">
                  <c:v>671.42470000000003</c:v>
                </c:pt>
                <c:pt idx="15">
                  <c:v>695.42470000000003</c:v>
                </c:pt>
                <c:pt idx="16">
                  <c:v>795.0027</c:v>
                </c:pt>
                <c:pt idx="17">
                  <c:v>841.42199999999912</c:v>
                </c:pt>
                <c:pt idx="18">
                  <c:v>968.5</c:v>
                </c:pt>
                <c:pt idx="19">
                  <c:v>1131.8</c:v>
                </c:pt>
                <c:pt idx="20">
                  <c:v>1269</c:v>
                </c:pt>
                <c:pt idx="21">
                  <c:v>1295.146</c:v>
                </c:pt>
                <c:pt idx="22">
                  <c:v>1455.1917800000001</c:v>
                </c:pt>
                <c:pt idx="23">
                  <c:v>1496.11</c:v>
                </c:pt>
                <c:pt idx="24">
                  <c:v>1477.3688500000001</c:v>
                </c:pt>
                <c:pt idx="25">
                  <c:v>1633.5743600000001</c:v>
                </c:pt>
                <c:pt idx="26">
                  <c:v>1722.7325800000001</c:v>
                </c:pt>
                <c:pt idx="27">
                  <c:v>1747.9956500000001</c:v>
                </c:pt>
                <c:pt idx="28">
                  <c:v>1812.2279000000001</c:v>
                </c:pt>
                <c:pt idx="29">
                  <c:v>1950.36401</c:v>
                </c:pt>
                <c:pt idx="30">
                  <c:v>2054.667989999999</c:v>
                </c:pt>
                <c:pt idx="31">
                  <c:v>2105.40798</c:v>
                </c:pt>
                <c:pt idx="32">
                  <c:v>2061.225489999998</c:v>
                </c:pt>
                <c:pt idx="33">
                  <c:v>2107.5</c:v>
                </c:pt>
              </c:numCache>
            </c:numRef>
          </c:val>
          <c:smooth val="0"/>
        </c:ser>
        <c:ser>
          <c:idx val="2"/>
          <c:order val="2"/>
          <c:tx>
            <c:strRef>
              <c:f>'[Gráfico en Microsoft PowerPoint]crudo 1980-2013'!$A$6</c:f>
              <c:strCache>
                <c:ptCount val="1"/>
                <c:pt idx="0">
                  <c:v>Colombia</c:v>
                </c:pt>
              </c:strCache>
            </c:strRef>
          </c:tx>
          <c:spPr>
            <a:ln w="38100">
              <a:solidFill>
                <a:srgbClr val="996633"/>
              </a:solidFill>
            </a:ln>
          </c:spPr>
          <c:marker>
            <c:symbol val="triangle"/>
            <c:size val="7"/>
            <c:spPr>
              <a:solidFill>
                <a:srgbClr val="996633"/>
              </a:solidFill>
              <a:ln w="12700">
                <a:solidFill>
                  <a:srgbClr val="996633"/>
                </a:solidFill>
              </a:ln>
            </c:spPr>
          </c:marker>
          <c:dLbls>
            <c:dLbl>
              <c:idx val="0"/>
              <c:layout>
                <c:manualLayout>
                  <c:x val="-1.2483622924305901E-2"/>
                  <c:y val="1.9507224255840099E-2"/>
                </c:manualLayout>
              </c:layout>
              <c:showLegendKey val="0"/>
              <c:showVal val="1"/>
              <c:showCatName val="0"/>
              <c:showSerName val="0"/>
              <c:showPercent val="0"/>
              <c:showBubbleSize val="0"/>
            </c:dLbl>
            <c:dLbl>
              <c:idx val="17"/>
              <c:layout>
                <c:manualLayout>
                  <c:x val="-3.2769510176302898E-2"/>
                  <c:y val="3.3440955867154398E-2"/>
                </c:manualLayout>
              </c:layout>
              <c:showLegendKey val="0"/>
              <c:showVal val="1"/>
              <c:showCatName val="0"/>
              <c:showSerName val="0"/>
              <c:showPercent val="0"/>
              <c:showBubbleSize val="0"/>
            </c:dLbl>
            <c:dLbl>
              <c:idx val="23"/>
              <c:layout>
                <c:manualLayout>
                  <c:x val="-2.9648604445226399E-2"/>
                  <c:y val="4.73746874784685E-2"/>
                </c:manualLayout>
              </c:layout>
              <c:showLegendKey val="0"/>
              <c:showVal val="1"/>
              <c:showCatName val="0"/>
              <c:showSerName val="0"/>
              <c:showPercent val="0"/>
              <c:showBubbleSize val="0"/>
            </c:dLbl>
            <c:dLbl>
              <c:idx val="30"/>
              <c:layout>
                <c:manualLayout>
                  <c:x val="-4.2132227369532302E-2"/>
                  <c:y val="-3.0654209544891401E-2"/>
                </c:manualLayout>
              </c:layout>
              <c:showLegendKey val="0"/>
              <c:showVal val="1"/>
              <c:showCatName val="0"/>
              <c:showSerName val="0"/>
              <c:showPercent val="0"/>
              <c:showBubbleSize val="0"/>
            </c:dLbl>
            <c:dLbl>
              <c:idx val="33"/>
              <c:layout>
                <c:manualLayout>
                  <c:x val="-1.56045286553823E-3"/>
                  <c:y val="-2.5080716900365702E-2"/>
                </c:manualLayout>
              </c:layout>
              <c:showLegendKey val="0"/>
              <c:showVal val="1"/>
              <c:showCatName val="0"/>
              <c:showSerName val="0"/>
              <c:showPercent val="0"/>
              <c:showBubbleSize val="0"/>
            </c:dLbl>
            <c:txPr>
              <a:bodyPr/>
              <a:lstStyle/>
              <a:p>
                <a:pPr>
                  <a:defRPr b="1">
                    <a:solidFill>
                      <a:srgbClr val="996633"/>
                    </a:solidFill>
                  </a:defRPr>
                </a:pPr>
                <a:endParaRPr lang="es-MX"/>
              </a:p>
            </c:txPr>
            <c:showLegendKey val="0"/>
            <c:showVal val="0"/>
            <c:showCatName val="0"/>
            <c:showSerName val="0"/>
            <c:showPercent val="0"/>
            <c:showBubbleSize val="0"/>
          </c:dLbls>
          <c:cat>
            <c:strRef>
              <c:f>'[Gráfico en Microsoft PowerPoint]crudo 1980-2013'!$B$3:$AI$3</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'[Gráfico en Microsoft PowerPoint]crudo 1980-2013'!$B$6:$AI$6</c:f>
              <c:numCache>
                <c:formatCode>#,##0</c:formatCode>
                <c:ptCount val="34"/>
                <c:pt idx="0">
                  <c:v>126</c:v>
                </c:pt>
                <c:pt idx="1">
                  <c:v>125</c:v>
                </c:pt>
                <c:pt idx="2">
                  <c:v>141</c:v>
                </c:pt>
                <c:pt idx="3">
                  <c:v>152</c:v>
                </c:pt>
                <c:pt idx="4">
                  <c:v>168</c:v>
                </c:pt>
                <c:pt idx="5">
                  <c:v>176</c:v>
                </c:pt>
                <c:pt idx="6">
                  <c:v>305</c:v>
                </c:pt>
                <c:pt idx="7">
                  <c:v>385</c:v>
                </c:pt>
                <c:pt idx="8">
                  <c:v>378</c:v>
                </c:pt>
                <c:pt idx="9">
                  <c:v>403</c:v>
                </c:pt>
                <c:pt idx="10">
                  <c:v>440</c:v>
                </c:pt>
                <c:pt idx="11">
                  <c:v>419</c:v>
                </c:pt>
                <c:pt idx="12">
                  <c:v>433</c:v>
                </c:pt>
                <c:pt idx="13">
                  <c:v>456</c:v>
                </c:pt>
                <c:pt idx="14">
                  <c:v>450</c:v>
                </c:pt>
                <c:pt idx="15">
                  <c:v>585</c:v>
                </c:pt>
                <c:pt idx="16">
                  <c:v>622.96449999999936</c:v>
                </c:pt>
                <c:pt idx="17">
                  <c:v>652</c:v>
                </c:pt>
                <c:pt idx="18">
                  <c:v>732.51800000000003</c:v>
                </c:pt>
                <c:pt idx="19">
                  <c:v>816</c:v>
                </c:pt>
                <c:pt idx="20">
                  <c:v>690.57650000000001</c:v>
                </c:pt>
                <c:pt idx="21">
                  <c:v>625</c:v>
                </c:pt>
                <c:pt idx="22">
                  <c:v>576.93973000000005</c:v>
                </c:pt>
                <c:pt idx="23">
                  <c:v>540.73299999999938</c:v>
                </c:pt>
                <c:pt idx="24">
                  <c:v>528.76125999999897</c:v>
                </c:pt>
                <c:pt idx="25">
                  <c:v>525.79309000000001</c:v>
                </c:pt>
                <c:pt idx="26">
                  <c:v>531.03845000000001</c:v>
                </c:pt>
                <c:pt idx="27">
                  <c:v>531.13514999999938</c:v>
                </c:pt>
                <c:pt idx="28">
                  <c:v>588.35671999999897</c:v>
                </c:pt>
                <c:pt idx="29">
                  <c:v>670.64568999999938</c:v>
                </c:pt>
                <c:pt idx="30">
                  <c:v>785.52621999999872</c:v>
                </c:pt>
                <c:pt idx="31">
                  <c:v>914.25441999999998</c:v>
                </c:pt>
                <c:pt idx="32">
                  <c:v>944.32321999999897</c:v>
                </c:pt>
                <c:pt idx="33">
                  <c:v>990</c:v>
                </c:pt>
              </c:numCache>
            </c:numRef>
          </c:val>
          <c:smooth val="0"/>
        </c:ser>
        <c:dLbls>
          <c:showLegendKey val="0"/>
          <c:showVal val="0"/>
          <c:showCatName val="0"/>
          <c:showSerName val="0"/>
          <c:showPercent val="0"/>
          <c:showBubbleSize val="0"/>
        </c:dLbls>
        <c:marker val="1"/>
        <c:smooth val="0"/>
        <c:axId val="86405888"/>
        <c:axId val="86407424"/>
      </c:lineChart>
      <c:catAx>
        <c:axId val="86405888"/>
        <c:scaling>
          <c:orientation val="minMax"/>
        </c:scaling>
        <c:delete val="0"/>
        <c:axPos val="b"/>
        <c:numFmt formatCode="General" sourceLinked="1"/>
        <c:majorTickMark val="out"/>
        <c:minorTickMark val="none"/>
        <c:tickLblPos val="nextTo"/>
        <c:txPr>
          <a:bodyPr rot="-5400000" vert="horz"/>
          <a:lstStyle/>
          <a:p>
            <a:pPr>
              <a:defRPr/>
            </a:pPr>
            <a:endParaRPr lang="es-MX"/>
          </a:p>
        </c:txPr>
        <c:crossAx val="86407424"/>
        <c:crosses val="autoZero"/>
        <c:auto val="1"/>
        <c:lblAlgn val="ctr"/>
        <c:lblOffset val="100"/>
        <c:noMultiLvlLbl val="0"/>
      </c:catAx>
      <c:valAx>
        <c:axId val="86407424"/>
        <c:scaling>
          <c:orientation val="minMax"/>
          <c:max val="3500"/>
        </c:scaling>
        <c:delete val="0"/>
        <c:axPos val="l"/>
        <c:numFmt formatCode="#,##0" sourceLinked="1"/>
        <c:majorTickMark val="out"/>
        <c:minorTickMark val="none"/>
        <c:tickLblPos val="nextTo"/>
        <c:crossAx val="86405888"/>
        <c:crosses val="autoZero"/>
        <c:crossBetween val="between"/>
      </c:valAx>
    </c:plotArea>
    <c:plotVisOnly val="1"/>
    <c:dispBlanksAs val="gap"/>
    <c:showDLblsOverMax val="0"/>
  </c:chart>
  <c:txPr>
    <a:bodyPr/>
    <a:lstStyle/>
    <a:p>
      <a:pPr>
        <a:defRPr sz="1100">
          <a:latin typeface="Arial" pitchFamily="34" charset="0"/>
          <a:cs typeface="Arial" pitchFamily="34" charset="0"/>
        </a:defRPr>
      </a:pPr>
      <a:endParaRPr lang="es-MX"/>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42490055480479"/>
          <c:y val="5.536278189972936E-2"/>
          <c:w val="0.77981649073417758"/>
          <c:h val="0.74566583751108861"/>
        </c:manualLayout>
      </c:layout>
      <c:lineChart>
        <c:grouping val="standard"/>
        <c:varyColors val="0"/>
        <c:ser>
          <c:idx val="0"/>
          <c:order val="0"/>
          <c:tx>
            <c:strRef>
              <c:f>Hoja1!$A$2</c:f>
              <c:strCache>
                <c:ptCount val="1"/>
                <c:pt idx="0">
                  <c:v>Base</c:v>
                </c:pt>
              </c:strCache>
            </c:strRef>
          </c:tx>
          <c:spPr>
            <a:ln w="57150">
              <a:solidFill>
                <a:schemeClr val="accent2">
                  <a:lumMod val="50000"/>
                </a:schemeClr>
              </a:solidFill>
            </a:ln>
          </c:spPr>
          <c:marker>
            <c:symbol val="none"/>
          </c:marker>
          <c:cat>
            <c:strRef>
              <c:f>Hoja1!$B$1:$P$1</c:f>
              <c:strCach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strCache>
            </c:strRef>
          </c:cat>
          <c:val>
            <c:numRef>
              <c:f>Hoja1!$B$2:$P$2</c:f>
              <c:numCache>
                <c:formatCode>#,##0</c:formatCode>
                <c:ptCount val="15"/>
                <c:pt idx="0">
                  <c:v>2590.8850884572416</c:v>
                </c:pt>
                <c:pt idx="1">
                  <c:v>2596.6191189277238</c:v>
                </c:pt>
                <c:pt idx="2">
                  <c:v>2596.8314479461351</c:v>
                </c:pt>
                <c:pt idx="3">
                  <c:v>2646.4494847718379</c:v>
                </c:pt>
                <c:pt idx="4">
                  <c:v>2721.4726087698464</c:v>
                </c:pt>
                <c:pt idx="5">
                  <c:v>2750.4189658392838</c:v>
                </c:pt>
                <c:pt idx="6">
                  <c:v>2777.4691379453898</c:v>
                </c:pt>
                <c:pt idx="7">
                  <c:v>2799.5396989894871</c:v>
                </c:pt>
                <c:pt idx="8">
                  <c:v>2877.9276457907076</c:v>
                </c:pt>
                <c:pt idx="9">
                  <c:v>2886.7462150895849</c:v>
                </c:pt>
                <c:pt idx="10">
                  <c:v>2909.7382532343945</c:v>
                </c:pt>
                <c:pt idx="11">
                  <c:v>2923.3153520311089</c:v>
                </c:pt>
                <c:pt idx="12">
                  <c:v>2940.6834659896513</c:v>
                </c:pt>
                <c:pt idx="13">
                  <c:v>2941.7068642102731</c:v>
                </c:pt>
                <c:pt idx="14">
                  <c:v>2971.4125512698038</c:v>
                </c:pt>
              </c:numCache>
            </c:numRef>
          </c:val>
          <c:smooth val="0"/>
        </c:ser>
        <c:ser>
          <c:idx val="2"/>
          <c:order val="1"/>
          <c:tx>
            <c:strRef>
              <c:f>Hoja1!$A$4</c:f>
              <c:strCache>
                <c:ptCount val="1"/>
                <c:pt idx="0">
                  <c:v>Superior</c:v>
                </c:pt>
              </c:strCache>
            </c:strRef>
          </c:tx>
          <c:spPr>
            <a:ln w="57150">
              <a:solidFill>
                <a:srgbClr val="92D050"/>
              </a:solidFill>
            </a:ln>
          </c:spPr>
          <c:marker>
            <c:symbol val="none"/>
          </c:marker>
          <c:cat>
            <c:strRef>
              <c:f>Hoja1!$B$1:$P$1</c:f>
              <c:strCach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strCache>
            </c:strRef>
          </c:cat>
          <c:val>
            <c:numRef>
              <c:f>Hoja1!$B$4:$P$4</c:f>
              <c:numCache>
                <c:formatCode>#,##0</c:formatCode>
                <c:ptCount val="15"/>
                <c:pt idx="0">
                  <c:v>2629.9971765182509</c:v>
                </c:pt>
                <c:pt idx="1">
                  <c:v>2720.071509908702</c:v>
                </c:pt>
                <c:pt idx="2">
                  <c:v>2755.3780914980889</c:v>
                </c:pt>
                <c:pt idx="3">
                  <c:v>2817.5472708915686</c:v>
                </c:pt>
                <c:pt idx="4">
                  <c:v>2944.2601334908659</c:v>
                </c:pt>
                <c:pt idx="5">
                  <c:v>3082.8149350151025</c:v>
                </c:pt>
                <c:pt idx="6">
                  <c:v>3200.7598534931103</c:v>
                </c:pt>
                <c:pt idx="7">
                  <c:v>3301.464371802881</c:v>
                </c:pt>
                <c:pt idx="8">
                  <c:v>3322.3985337505965</c:v>
                </c:pt>
                <c:pt idx="9">
                  <c:v>3363.6091752911552</c:v>
                </c:pt>
                <c:pt idx="10">
                  <c:v>3418.7915469780846</c:v>
                </c:pt>
                <c:pt idx="11">
                  <c:v>3457.8743248045789</c:v>
                </c:pt>
                <c:pt idx="12">
                  <c:v>3463.82200958669</c:v>
                </c:pt>
                <c:pt idx="13">
                  <c:v>3481.2681279516955</c:v>
                </c:pt>
                <c:pt idx="14">
                  <c:v>3581.8659855305996</c:v>
                </c:pt>
              </c:numCache>
            </c:numRef>
          </c:val>
          <c:smooth val="0"/>
        </c:ser>
        <c:dLbls>
          <c:showLegendKey val="0"/>
          <c:showVal val="0"/>
          <c:showCatName val="0"/>
          <c:showSerName val="0"/>
          <c:showPercent val="0"/>
          <c:showBubbleSize val="0"/>
        </c:dLbls>
        <c:marker val="1"/>
        <c:smooth val="0"/>
        <c:axId val="21469440"/>
        <c:axId val="21471232"/>
      </c:lineChart>
      <c:catAx>
        <c:axId val="21469440"/>
        <c:scaling>
          <c:orientation val="minMax"/>
        </c:scaling>
        <c:delete val="0"/>
        <c:axPos val="b"/>
        <c:majorTickMark val="out"/>
        <c:minorTickMark val="none"/>
        <c:tickLblPos val="nextTo"/>
        <c:txPr>
          <a:bodyPr/>
          <a:lstStyle/>
          <a:p>
            <a:pPr>
              <a:defRPr sz="1100"/>
            </a:pPr>
            <a:endParaRPr lang="es-MX"/>
          </a:p>
        </c:txPr>
        <c:crossAx val="21471232"/>
        <c:crosses val="autoZero"/>
        <c:auto val="1"/>
        <c:lblAlgn val="ctr"/>
        <c:lblOffset val="100"/>
        <c:tickLblSkip val="2"/>
        <c:noMultiLvlLbl val="0"/>
      </c:catAx>
      <c:valAx>
        <c:axId val="21471232"/>
        <c:scaling>
          <c:orientation val="minMax"/>
          <c:max val="4000"/>
          <c:min val="2000"/>
        </c:scaling>
        <c:delete val="0"/>
        <c:axPos val="l"/>
        <c:majorGridlines/>
        <c:numFmt formatCode="#,##0" sourceLinked="1"/>
        <c:majorTickMark val="out"/>
        <c:minorTickMark val="none"/>
        <c:tickLblPos val="nextTo"/>
        <c:txPr>
          <a:bodyPr/>
          <a:lstStyle/>
          <a:p>
            <a:pPr>
              <a:defRPr sz="1200" b="1"/>
            </a:pPr>
            <a:endParaRPr lang="es-MX"/>
          </a:p>
        </c:txPr>
        <c:crossAx val="21469440"/>
        <c:crosses val="autoZero"/>
        <c:crossBetween val="between"/>
        <c:majorUnit val="500"/>
      </c:valAx>
      <c:spPr>
        <a:ln>
          <a:solidFill>
            <a:schemeClr val="bg1">
              <a:lumMod val="50000"/>
            </a:schemeClr>
          </a:solidFill>
        </a:ln>
      </c:spPr>
    </c:plotArea>
    <c:legend>
      <c:legendPos val="r"/>
      <c:layout>
        <c:manualLayout>
          <c:xMode val="edge"/>
          <c:yMode val="edge"/>
          <c:x val="9.113140620827169E-2"/>
          <c:y val="0.88865510890002952"/>
          <c:w val="0.7749865465359338"/>
          <c:h val="0.11134489109997041"/>
        </c:manualLayout>
      </c:layout>
      <c:overlay val="0"/>
      <c:txPr>
        <a:bodyPr/>
        <a:lstStyle/>
        <a:p>
          <a:pPr>
            <a:defRPr sz="11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42490055480479"/>
          <c:y val="5.536278189972936E-2"/>
          <c:w val="0.77981649073417758"/>
          <c:h val="0.74566583751108861"/>
        </c:manualLayout>
      </c:layout>
      <c:lineChart>
        <c:grouping val="standard"/>
        <c:varyColors val="0"/>
        <c:ser>
          <c:idx val="0"/>
          <c:order val="0"/>
          <c:tx>
            <c:strRef>
              <c:f>Hoja1!$A$2</c:f>
              <c:strCache>
                <c:ptCount val="1"/>
                <c:pt idx="0">
                  <c:v>Base</c:v>
                </c:pt>
              </c:strCache>
            </c:strRef>
          </c:tx>
          <c:spPr>
            <a:ln w="57150">
              <a:solidFill>
                <a:srgbClr val="C00000"/>
              </a:solidFill>
            </a:ln>
          </c:spPr>
          <c:marker>
            <c:symbol val="none"/>
          </c:marker>
          <c:cat>
            <c:strRef>
              <c:f>Hoja1!$B$1:$P$1</c:f>
              <c:strCach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strCache>
            </c:strRef>
          </c:cat>
          <c:val>
            <c:numRef>
              <c:f>Hoja1!$B$2:$P$2</c:f>
              <c:numCache>
                <c:formatCode>#,##0</c:formatCode>
                <c:ptCount val="15"/>
                <c:pt idx="0">
                  <c:v>5365.8903058199812</c:v>
                </c:pt>
                <c:pt idx="1">
                  <c:v>5503.2609145321667</c:v>
                </c:pt>
                <c:pt idx="2">
                  <c:v>5558.7668967839854</c:v>
                </c:pt>
                <c:pt idx="3">
                  <c:v>5691.168034933793</c:v>
                </c:pt>
                <c:pt idx="4">
                  <c:v>5852.0572318739269</c:v>
                </c:pt>
                <c:pt idx="5">
                  <c:v>6099.6441842183194</c:v>
                </c:pt>
                <c:pt idx="6">
                  <c:v>6193.857811776059</c:v>
                </c:pt>
                <c:pt idx="7">
                  <c:v>6329.8322558592972</c:v>
                </c:pt>
                <c:pt idx="8">
                  <c:v>6415.5994440919949</c:v>
                </c:pt>
                <c:pt idx="9">
                  <c:v>6539.0246413287223</c:v>
                </c:pt>
                <c:pt idx="10">
                  <c:v>6635.432996413565</c:v>
                </c:pt>
                <c:pt idx="11">
                  <c:v>6680.1472372930893</c:v>
                </c:pt>
                <c:pt idx="12">
                  <c:v>6696.0926324677575</c:v>
                </c:pt>
                <c:pt idx="13">
                  <c:v>6713.2703166052534</c:v>
                </c:pt>
                <c:pt idx="14">
                  <c:v>6716.0698420250083</c:v>
                </c:pt>
              </c:numCache>
            </c:numRef>
          </c:val>
          <c:smooth val="0"/>
        </c:ser>
        <c:ser>
          <c:idx val="2"/>
          <c:order val="1"/>
          <c:tx>
            <c:strRef>
              <c:f>Hoja1!$A$4</c:f>
              <c:strCache>
                <c:ptCount val="1"/>
                <c:pt idx="0">
                  <c:v>Superior</c:v>
                </c:pt>
              </c:strCache>
            </c:strRef>
          </c:tx>
          <c:spPr>
            <a:ln w="57150">
              <a:solidFill>
                <a:srgbClr val="FF9900"/>
              </a:solidFill>
            </a:ln>
          </c:spPr>
          <c:marker>
            <c:symbol val="none"/>
          </c:marker>
          <c:cat>
            <c:strRef>
              <c:f>Hoja1!$B$1:$P$1</c:f>
              <c:strCache>
                <c:ptCount val="15"/>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strCache>
            </c:strRef>
          </c:cat>
          <c:val>
            <c:numRef>
              <c:f>Hoja1!$B$4:$P$4</c:f>
              <c:numCache>
                <c:formatCode>#,##0</c:formatCode>
                <c:ptCount val="15"/>
                <c:pt idx="0">
                  <c:v>5588.5889795466173</c:v>
                </c:pt>
                <c:pt idx="1">
                  <c:v>6130.2018243930597</c:v>
                </c:pt>
                <c:pt idx="2">
                  <c:v>6389.9721421754566</c:v>
                </c:pt>
                <c:pt idx="3">
                  <c:v>6918.2903681086709</c:v>
                </c:pt>
                <c:pt idx="4">
                  <c:v>7514.0436341554832</c:v>
                </c:pt>
                <c:pt idx="5">
                  <c:v>8025.3019557006337</c:v>
                </c:pt>
                <c:pt idx="6">
                  <c:v>8446.055054055365</c:v>
                </c:pt>
                <c:pt idx="7">
                  <c:v>9057.7037798663878</c:v>
                </c:pt>
                <c:pt idx="8">
                  <c:v>9557.7089961334314</c:v>
                </c:pt>
                <c:pt idx="9">
                  <c:v>9819.4057878211242</c:v>
                </c:pt>
                <c:pt idx="10">
                  <c:v>9917.9621319112794</c:v>
                </c:pt>
                <c:pt idx="11">
                  <c:v>10076.336257608596</c:v>
                </c:pt>
                <c:pt idx="12">
                  <c:v>10426.18827151225</c:v>
                </c:pt>
                <c:pt idx="13">
                  <c:v>10773.350679320592</c:v>
                </c:pt>
                <c:pt idx="14">
                  <c:v>11211.09577210408</c:v>
                </c:pt>
              </c:numCache>
            </c:numRef>
          </c:val>
          <c:smooth val="0"/>
        </c:ser>
        <c:dLbls>
          <c:showLegendKey val="0"/>
          <c:showVal val="0"/>
          <c:showCatName val="0"/>
          <c:showSerName val="0"/>
          <c:showPercent val="0"/>
          <c:showBubbleSize val="0"/>
        </c:dLbls>
        <c:marker val="1"/>
        <c:smooth val="0"/>
        <c:axId val="21541248"/>
        <c:axId val="21542784"/>
      </c:lineChart>
      <c:catAx>
        <c:axId val="21541248"/>
        <c:scaling>
          <c:orientation val="minMax"/>
        </c:scaling>
        <c:delete val="0"/>
        <c:axPos val="b"/>
        <c:majorTickMark val="out"/>
        <c:minorTickMark val="none"/>
        <c:tickLblPos val="nextTo"/>
        <c:txPr>
          <a:bodyPr/>
          <a:lstStyle/>
          <a:p>
            <a:pPr>
              <a:defRPr sz="1100"/>
            </a:pPr>
            <a:endParaRPr lang="es-MX"/>
          </a:p>
        </c:txPr>
        <c:crossAx val="21542784"/>
        <c:crosses val="autoZero"/>
        <c:auto val="1"/>
        <c:lblAlgn val="ctr"/>
        <c:lblOffset val="100"/>
        <c:tickLblSkip val="2"/>
        <c:noMultiLvlLbl val="0"/>
      </c:catAx>
      <c:valAx>
        <c:axId val="21542784"/>
        <c:scaling>
          <c:orientation val="minMax"/>
          <c:max val="14000"/>
          <c:min val="4000"/>
        </c:scaling>
        <c:delete val="0"/>
        <c:axPos val="l"/>
        <c:majorGridlines/>
        <c:numFmt formatCode="#,##0" sourceLinked="1"/>
        <c:majorTickMark val="out"/>
        <c:minorTickMark val="none"/>
        <c:tickLblPos val="nextTo"/>
        <c:txPr>
          <a:bodyPr/>
          <a:lstStyle/>
          <a:p>
            <a:pPr>
              <a:defRPr sz="1200" b="1"/>
            </a:pPr>
            <a:endParaRPr lang="es-MX"/>
          </a:p>
        </c:txPr>
        <c:crossAx val="21541248"/>
        <c:crosses val="autoZero"/>
        <c:crossBetween val="between"/>
        <c:majorUnit val="2000"/>
      </c:valAx>
      <c:spPr>
        <a:ln>
          <a:solidFill>
            <a:schemeClr val="bg1">
              <a:lumMod val="50000"/>
            </a:schemeClr>
          </a:solidFill>
        </a:ln>
      </c:spPr>
    </c:plotArea>
    <c:legend>
      <c:legendPos val="r"/>
      <c:layout>
        <c:manualLayout>
          <c:xMode val="edge"/>
          <c:yMode val="edge"/>
          <c:x val="9.113140620827169E-2"/>
          <c:y val="0.88865510890002952"/>
          <c:w val="0.76912666666666663"/>
          <c:h val="0.11134475308641975"/>
        </c:manualLayout>
      </c:layout>
      <c:overlay val="0"/>
      <c:txPr>
        <a:bodyPr/>
        <a:lstStyle/>
        <a:p>
          <a:pPr>
            <a:defRPr sz="1100"/>
          </a:pPr>
          <a:endParaRPr lang="es-MX"/>
        </a:p>
      </c:txPr>
    </c:legend>
    <c:plotVisOnly val="1"/>
    <c:dispBlanksAs val="gap"/>
    <c:showDLblsOverMax val="0"/>
  </c:chart>
  <c:txPr>
    <a:bodyPr/>
    <a:lstStyle/>
    <a:p>
      <a:pPr>
        <a:defRPr sz="1800"/>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FFCC99"/>
            </a:solidFill>
            <a:ln>
              <a:solidFill>
                <a:schemeClr val="tx1"/>
              </a:solidFill>
            </a:ln>
          </c:spPr>
          <c:invertIfNegative val="0"/>
          <c:dPt>
            <c:idx val="11"/>
            <c:invertIfNegative val="0"/>
            <c:bubble3D val="0"/>
            <c:spPr>
              <a:solidFill>
                <a:srgbClr val="00FF00"/>
              </a:solidFill>
              <a:ln>
                <a:solidFill>
                  <a:schemeClr val="tx1"/>
                </a:solidFill>
              </a:ln>
            </c:spPr>
          </c:dPt>
          <c:dPt>
            <c:idx val="19"/>
            <c:invertIfNegative val="0"/>
            <c:bubble3D val="0"/>
            <c:spPr>
              <a:solidFill>
                <a:srgbClr val="FF0000"/>
              </a:solidFill>
              <a:ln>
                <a:solidFill>
                  <a:schemeClr val="tx1"/>
                </a:solidFill>
              </a:ln>
            </c:spPr>
          </c:dPt>
          <c:dPt>
            <c:idx val="31"/>
            <c:invertIfNegative val="0"/>
            <c:bubble3D val="0"/>
            <c:spPr>
              <a:solidFill>
                <a:srgbClr val="000099"/>
              </a:solidFill>
              <a:ln>
                <a:solidFill>
                  <a:schemeClr val="tx1"/>
                </a:solidFill>
              </a:ln>
            </c:spPr>
          </c:dPt>
          <c:dLbls>
            <c:dLbl>
              <c:idx val="31"/>
              <c:showLegendKey val="0"/>
              <c:showVal val="1"/>
              <c:showCatName val="0"/>
              <c:showSerName val="0"/>
              <c:showPercent val="0"/>
              <c:showBubbleSize val="0"/>
            </c:dLbl>
            <c:showLegendKey val="0"/>
            <c:showVal val="0"/>
            <c:showCatName val="0"/>
            <c:showSerName val="0"/>
            <c:showPercent val="0"/>
            <c:showBubbleSize val="0"/>
          </c:dLbls>
          <c:cat>
            <c:strRef>
              <c:f>Sheet1!$A$2:$A$22</c:f>
              <c:strCache>
                <c:ptCount val="21"/>
                <c:pt idx="0">
                  <c:v>Argentina</c:v>
                </c:pt>
                <c:pt idx="1">
                  <c:v>UK</c:v>
                </c:pt>
                <c:pt idx="2">
                  <c:v>USA - Texas (Spraberry)</c:v>
                </c:pt>
                <c:pt idx="3">
                  <c:v>USA - offshore (&lt;200)</c:v>
                </c:pt>
                <c:pt idx="4">
                  <c:v>Colombia</c:v>
                </c:pt>
                <c:pt idx="5">
                  <c:v>Brazil &gt; 400 mts</c:v>
                </c:pt>
                <c:pt idx="6">
                  <c:v>Angola - Aguas Profundas</c:v>
                </c:pt>
                <c:pt idx="7">
                  <c:v>Nigeria - Aguas profundas</c:v>
                </c:pt>
                <c:pt idx="8">
                  <c:v>Russia</c:v>
                </c:pt>
                <c:pt idx="9">
                  <c:v>Norway</c:v>
                </c:pt>
                <c:pt idx="10">
                  <c:v>Angola - onshore (&lt;200)</c:v>
                </c:pt>
                <c:pt idx="11">
                  <c:v>Mexico without cost cap</c:v>
                </c:pt>
                <c:pt idx="12">
                  <c:v>Brazil - offshore (&lt;400)</c:v>
                </c:pt>
                <c:pt idx="13">
                  <c:v>Venezuela</c:v>
                </c:pt>
                <c:pt idx="14">
                  <c:v>Brazil - onshore</c:v>
                </c:pt>
                <c:pt idx="15">
                  <c:v>Egypt - onshore (&lt;200)</c:v>
                </c:pt>
                <c:pt idx="16">
                  <c:v>Indonesia - onshore (&lt;200)</c:v>
                </c:pt>
                <c:pt idx="17">
                  <c:v>Malaysia - onshore (&lt;200)</c:v>
                </c:pt>
                <c:pt idx="18">
                  <c:v>Kazakhstan</c:v>
                </c:pt>
                <c:pt idx="19">
                  <c:v>Mexico current</c:v>
                </c:pt>
                <c:pt idx="20">
                  <c:v>Nigeria</c:v>
                </c:pt>
              </c:strCache>
            </c:strRef>
          </c:cat>
          <c:val>
            <c:numRef>
              <c:f>Sheet1!$B$2:$B$22</c:f>
              <c:numCache>
                <c:formatCode>0%</c:formatCode>
                <c:ptCount val="21"/>
                <c:pt idx="0">
                  <c:v>0.41863826424069123</c:v>
                </c:pt>
                <c:pt idx="1">
                  <c:v>0.45428463108715944</c:v>
                </c:pt>
                <c:pt idx="2">
                  <c:v>0.48515221188341517</c:v>
                </c:pt>
                <c:pt idx="3">
                  <c:v>0.49962537730609757</c:v>
                </c:pt>
                <c:pt idx="4">
                  <c:v>0.5865545474037035</c:v>
                </c:pt>
                <c:pt idx="5">
                  <c:v>0.60508591865559458</c:v>
                </c:pt>
                <c:pt idx="6">
                  <c:v>0.61078877415397204</c:v>
                </c:pt>
                <c:pt idx="7">
                  <c:v>0.6166825705165343</c:v>
                </c:pt>
                <c:pt idx="8">
                  <c:v>0.70323884460510488</c:v>
                </c:pt>
                <c:pt idx="9">
                  <c:v>0.72474999349897662</c:v>
                </c:pt>
                <c:pt idx="10">
                  <c:v>0.73574602459446092</c:v>
                </c:pt>
                <c:pt idx="11">
                  <c:v>0.74018840126381602</c:v>
                </c:pt>
                <c:pt idx="12">
                  <c:v>0.78925377705520494</c:v>
                </c:pt>
                <c:pt idx="13">
                  <c:v>0.79124027095629179</c:v>
                </c:pt>
                <c:pt idx="14">
                  <c:v>0.7934120803281608</c:v>
                </c:pt>
                <c:pt idx="15">
                  <c:v>0.8054299320249303</c:v>
                </c:pt>
                <c:pt idx="16">
                  <c:v>0.81233928946584311</c:v>
                </c:pt>
                <c:pt idx="17">
                  <c:v>0.84927247952243612</c:v>
                </c:pt>
                <c:pt idx="18">
                  <c:v>0.8527657621588276</c:v>
                </c:pt>
                <c:pt idx="19">
                  <c:v>0.89112323920363656</c:v>
                </c:pt>
                <c:pt idx="20">
                  <c:v>1.1029175271724401</c:v>
                </c:pt>
              </c:numCache>
            </c:numRef>
          </c:val>
        </c:ser>
        <c:dLbls>
          <c:showLegendKey val="0"/>
          <c:showVal val="0"/>
          <c:showCatName val="0"/>
          <c:showSerName val="0"/>
          <c:showPercent val="0"/>
          <c:showBubbleSize val="0"/>
        </c:dLbls>
        <c:gapWidth val="150"/>
        <c:axId val="134033408"/>
        <c:axId val="134034944"/>
      </c:barChart>
      <c:catAx>
        <c:axId val="134033408"/>
        <c:scaling>
          <c:orientation val="minMax"/>
        </c:scaling>
        <c:delete val="0"/>
        <c:axPos val="l"/>
        <c:majorTickMark val="out"/>
        <c:minorTickMark val="none"/>
        <c:tickLblPos val="nextTo"/>
        <c:txPr>
          <a:bodyPr/>
          <a:lstStyle/>
          <a:p>
            <a:pPr>
              <a:defRPr sz="800"/>
            </a:pPr>
            <a:endParaRPr lang="es-MX"/>
          </a:p>
        </c:txPr>
        <c:crossAx val="134034944"/>
        <c:crosses val="autoZero"/>
        <c:auto val="1"/>
        <c:lblAlgn val="ctr"/>
        <c:lblOffset val="100"/>
        <c:noMultiLvlLbl val="0"/>
      </c:catAx>
      <c:valAx>
        <c:axId val="134034944"/>
        <c:scaling>
          <c:orientation val="minMax"/>
          <c:min val="0.30000000000000004"/>
        </c:scaling>
        <c:delete val="0"/>
        <c:axPos val="b"/>
        <c:majorGridlines/>
        <c:numFmt formatCode="0%" sourceLinked="1"/>
        <c:majorTickMark val="out"/>
        <c:minorTickMark val="none"/>
        <c:tickLblPos val="nextTo"/>
        <c:txPr>
          <a:bodyPr/>
          <a:lstStyle/>
          <a:p>
            <a:pPr>
              <a:defRPr sz="1200"/>
            </a:pPr>
            <a:endParaRPr lang="es-MX"/>
          </a:p>
        </c:txPr>
        <c:crossAx val="134033408"/>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0.10114</cdr:x>
      <cdr:y>0.77477</cdr:y>
    </cdr:from>
    <cdr:to>
      <cdr:x>0.987</cdr:x>
      <cdr:y>0.7759</cdr:y>
    </cdr:to>
    <cdr:cxnSp macro="">
      <cdr:nvCxnSpPr>
        <cdr:cNvPr id="3" name="2 Conector recto"/>
        <cdr:cNvCxnSpPr/>
      </cdr:nvCxnSpPr>
      <cdr:spPr>
        <a:xfrm xmlns:a="http://schemas.openxmlformats.org/drawingml/2006/main" flipV="1">
          <a:off x="894691" y="4355675"/>
          <a:ext cx="7836622" cy="6352"/>
        </a:xfrm>
        <a:prstGeom xmlns:a="http://schemas.openxmlformats.org/drawingml/2006/main" prst="line">
          <a:avLst/>
        </a:prstGeom>
        <a:ln xmlns:a="http://schemas.openxmlformats.org/drawingml/2006/main" w="38100">
          <a:solidFill>
            <a:srgbClr val="8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0.87294</cdr:x>
      <cdr:y>0.35566</cdr:y>
    </cdr:from>
    <cdr:to>
      <cdr:x>0.99507</cdr:x>
      <cdr:y>0.439</cdr:y>
    </cdr:to>
    <cdr:sp macro="" textlink="">
      <cdr:nvSpPr>
        <cdr:cNvPr id="6" name="1 CuadroTexto"/>
        <cdr:cNvSpPr txBox="1"/>
      </cdr:nvSpPr>
      <cdr:spPr>
        <a:xfrm xmlns:a="http://schemas.openxmlformats.org/drawingml/2006/main">
          <a:off x="7421047" y="1229313"/>
          <a:ext cx="1038256" cy="288032"/>
        </a:xfrm>
        <a:prstGeom xmlns:a="http://schemas.openxmlformats.org/drawingml/2006/main" prst="rect">
          <a:avLst/>
        </a:prstGeom>
        <a:ln xmlns:a="http://schemas.openxmlformats.org/drawingml/2006/main">
          <a:solidFill>
            <a:srgbClr val="FF0000"/>
          </a:solidFill>
          <a:prstDash val="sysDash"/>
        </a:ln>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900" b="1" dirty="0">
              <a:effectLst>
                <a:outerShdw blurRad="38100" dist="38100" dir="2700000" algn="tl">
                  <a:srgbClr val="000000">
                    <a:alpha val="43137"/>
                  </a:srgbClr>
                </a:outerShdw>
              </a:effectLst>
              <a:latin typeface="Arial" pitchFamily="34" charset="0"/>
              <a:cs typeface="Arial" pitchFamily="34" charset="0"/>
            </a:rPr>
            <a:t>Tarifa </a:t>
          </a:r>
          <a:r>
            <a:rPr lang="es-MX" sz="900" b="1" dirty="0" smtClean="0">
              <a:effectLst>
                <a:outerShdw blurRad="38100" dist="38100" dir="2700000" algn="tl">
                  <a:srgbClr val="000000">
                    <a:alpha val="43137"/>
                  </a:srgbClr>
                </a:outerShdw>
              </a:effectLst>
              <a:latin typeface="Arial" pitchFamily="34" charset="0"/>
              <a:cs typeface="Arial" pitchFamily="34" charset="0"/>
            </a:rPr>
            <a:t>Real</a:t>
          </a:r>
        </a:p>
        <a:p xmlns:a="http://schemas.openxmlformats.org/drawingml/2006/main">
          <a:pPr algn="ctr"/>
          <a:endParaRPr lang="es-MX" sz="900" b="1" dirty="0">
            <a:effectLst>
              <a:outerShdw blurRad="38100" dist="38100" dir="2700000" algn="tl">
                <a:srgbClr val="000000">
                  <a:alpha val="43137"/>
                </a:srgbClr>
              </a:outerShdw>
            </a:effectLst>
            <a:latin typeface="Arial" pitchFamily="34" charset="0"/>
            <a:cs typeface="Arial" pitchFamily="34" charset="0"/>
          </a:endParaRPr>
        </a:p>
      </cdr:txBody>
    </cdr:sp>
  </cdr:relSizeAnchor>
  <cdr:relSizeAnchor xmlns:cdr="http://schemas.openxmlformats.org/drawingml/2006/chartDrawing">
    <cdr:from>
      <cdr:x>0.6562</cdr:x>
      <cdr:y>0.24251</cdr:y>
    </cdr:from>
    <cdr:to>
      <cdr:x>0.72441</cdr:x>
      <cdr:y>0.3015</cdr:y>
    </cdr:to>
    <cdr:sp macro="" textlink="">
      <cdr:nvSpPr>
        <cdr:cNvPr id="10" name="1 CuadroTexto"/>
        <cdr:cNvSpPr txBox="1"/>
      </cdr:nvSpPr>
      <cdr:spPr>
        <a:xfrm xmlns:a="http://schemas.openxmlformats.org/drawingml/2006/main">
          <a:off x="4775200" y="822325"/>
          <a:ext cx="496439" cy="200025"/>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MX" sz="1000" b="1" dirty="0">
              <a:solidFill>
                <a:srgbClr val="FF0000"/>
              </a:solidFill>
              <a:latin typeface="+mj-lt"/>
            </a:rPr>
            <a:t>+123%</a:t>
          </a:r>
        </a:p>
      </cdr:txBody>
    </cdr:sp>
  </cdr:relSizeAnchor>
  <cdr:relSizeAnchor xmlns:cdr="http://schemas.openxmlformats.org/drawingml/2006/chartDrawing">
    <cdr:from>
      <cdr:x>0.14703</cdr:x>
      <cdr:y>0.17509</cdr:y>
    </cdr:from>
    <cdr:to>
      <cdr:x>0.21525</cdr:x>
      <cdr:y>0.22285</cdr:y>
    </cdr:to>
    <cdr:sp macro="" textlink="">
      <cdr:nvSpPr>
        <cdr:cNvPr id="11" name="1 CuadroTexto"/>
        <cdr:cNvSpPr txBox="1"/>
      </cdr:nvSpPr>
      <cdr:spPr>
        <a:xfrm xmlns:a="http://schemas.openxmlformats.org/drawingml/2006/main">
          <a:off x="1069975" y="593725"/>
          <a:ext cx="496439" cy="161925"/>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MX" sz="1000" b="1" dirty="0"/>
            <a:t>+149%</a:t>
          </a:r>
        </a:p>
      </cdr:txBody>
    </cdr:sp>
  </cdr:relSizeAnchor>
  <cdr:relSizeAnchor xmlns:cdr="http://schemas.openxmlformats.org/drawingml/2006/chartDrawing">
    <cdr:from>
      <cdr:x>0.65828</cdr:x>
      <cdr:y>0.625</cdr:y>
    </cdr:from>
    <cdr:to>
      <cdr:x>0.70113</cdr:x>
      <cdr:y>0.6747</cdr:y>
    </cdr:to>
    <cdr:sp macro="" textlink="">
      <cdr:nvSpPr>
        <cdr:cNvPr id="13" name="1 CuadroTexto"/>
        <cdr:cNvSpPr txBox="1"/>
      </cdr:nvSpPr>
      <cdr:spPr>
        <a:xfrm xmlns:a="http://schemas.openxmlformats.org/drawingml/2006/main">
          <a:off x="5596160" y="2160240"/>
          <a:ext cx="364278" cy="171782"/>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900" b="1" dirty="0">
              <a:solidFill>
                <a:schemeClr val="bg1"/>
              </a:solidFill>
              <a:latin typeface="+mj-lt"/>
            </a:rPr>
            <a:t>-24%</a:t>
          </a:r>
        </a:p>
      </cdr:txBody>
    </cdr:sp>
  </cdr:relSizeAnchor>
  <cdr:relSizeAnchor xmlns:cdr="http://schemas.openxmlformats.org/drawingml/2006/chartDrawing">
    <cdr:from>
      <cdr:x>0.27138</cdr:x>
      <cdr:y>0.3015</cdr:y>
    </cdr:from>
    <cdr:to>
      <cdr:x>0.35308</cdr:x>
      <cdr:y>0.33863</cdr:y>
    </cdr:to>
    <cdr:sp macro="" textlink="">
      <cdr:nvSpPr>
        <cdr:cNvPr id="14" name="1 CuadroTexto"/>
        <cdr:cNvSpPr txBox="1"/>
      </cdr:nvSpPr>
      <cdr:spPr>
        <a:xfrm xmlns:a="http://schemas.openxmlformats.org/drawingml/2006/main">
          <a:off x="1974850" y="1022350"/>
          <a:ext cx="594566" cy="125912"/>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MX" sz="1000" b="1" dirty="0"/>
            <a:t>+135%</a:t>
          </a:r>
        </a:p>
      </cdr:txBody>
    </cdr:sp>
  </cdr:relSizeAnchor>
  <cdr:relSizeAnchor xmlns:cdr="http://schemas.openxmlformats.org/drawingml/2006/chartDrawing">
    <cdr:from>
      <cdr:x>0.40489</cdr:x>
      <cdr:y>0.43352</cdr:y>
    </cdr:from>
    <cdr:to>
      <cdr:x>0.47295</cdr:x>
      <cdr:y>0.47889</cdr:y>
    </cdr:to>
    <cdr:sp macro="" textlink="">
      <cdr:nvSpPr>
        <cdr:cNvPr id="15" name="1 CuadroTexto"/>
        <cdr:cNvSpPr txBox="1"/>
      </cdr:nvSpPr>
      <cdr:spPr>
        <a:xfrm xmlns:a="http://schemas.openxmlformats.org/drawingml/2006/main">
          <a:off x="2946400" y="1470025"/>
          <a:ext cx="495300" cy="153835"/>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MX" sz="1000" b="1" dirty="0" smtClean="0"/>
            <a:t>+69%</a:t>
          </a:r>
          <a:endParaRPr lang="es-MX" sz="1000" b="1" dirty="0"/>
        </a:p>
      </cdr:txBody>
    </cdr:sp>
  </cdr:relSizeAnchor>
  <cdr:relSizeAnchor xmlns:cdr="http://schemas.openxmlformats.org/drawingml/2006/chartDrawing">
    <cdr:from>
      <cdr:x>0.53447</cdr:x>
      <cdr:y>0.56835</cdr:y>
    </cdr:from>
    <cdr:to>
      <cdr:x>0.59293</cdr:x>
      <cdr:y>0.59831</cdr:y>
    </cdr:to>
    <cdr:sp macro="" textlink="">
      <cdr:nvSpPr>
        <cdr:cNvPr id="16" name="1 CuadroTexto"/>
        <cdr:cNvSpPr txBox="1"/>
      </cdr:nvSpPr>
      <cdr:spPr>
        <a:xfrm xmlns:a="http://schemas.openxmlformats.org/drawingml/2006/main">
          <a:off x="3889376" y="1927225"/>
          <a:ext cx="425450" cy="101600"/>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MX" sz="1000" b="1" dirty="0" smtClean="0"/>
            <a:t>+84%</a:t>
          </a:r>
          <a:endParaRPr lang="es-MX" sz="1000" b="1" dirty="0"/>
        </a:p>
      </cdr:txBody>
    </cdr:sp>
  </cdr:relSizeAnchor>
  <cdr:relSizeAnchor xmlns:cdr="http://schemas.openxmlformats.org/drawingml/2006/chartDrawing">
    <cdr:from>
      <cdr:x>0.91405</cdr:x>
      <cdr:y>0.5515</cdr:y>
    </cdr:from>
    <cdr:to>
      <cdr:x>0.96824</cdr:x>
      <cdr:y>0.60307</cdr:y>
    </cdr:to>
    <cdr:sp macro="" textlink="">
      <cdr:nvSpPr>
        <cdr:cNvPr id="12" name="1 CuadroTexto"/>
        <cdr:cNvSpPr txBox="1"/>
      </cdr:nvSpPr>
      <cdr:spPr>
        <a:xfrm xmlns:a="http://schemas.openxmlformats.org/drawingml/2006/main">
          <a:off x="6651625" y="1870075"/>
          <a:ext cx="394354" cy="174890"/>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MX" sz="1000" b="1" dirty="0">
              <a:solidFill>
                <a:schemeClr val="tx1"/>
              </a:solidFill>
            </a:rPr>
            <a:t>+</a:t>
          </a:r>
          <a:r>
            <a:rPr lang="es-MX" sz="1000" b="1" dirty="0" smtClean="0">
              <a:solidFill>
                <a:schemeClr val="tx1"/>
              </a:solidFill>
            </a:rPr>
            <a:t>25%</a:t>
          </a:r>
          <a:endParaRPr lang="es-MX" sz="1000" b="1" dirty="0">
            <a:solidFill>
              <a:schemeClr val="tx1"/>
            </a:solidFill>
          </a:endParaRPr>
        </a:p>
      </cdr:txBody>
    </cdr:sp>
  </cdr:relSizeAnchor>
  <cdr:relSizeAnchor xmlns:cdr="http://schemas.openxmlformats.org/drawingml/2006/chartDrawing">
    <cdr:from>
      <cdr:x>0.92003</cdr:x>
      <cdr:y>0.5662</cdr:y>
    </cdr:from>
    <cdr:to>
      <cdr:x>0.97422</cdr:x>
      <cdr:y>0.61777</cdr:y>
    </cdr:to>
    <cdr:sp macro="" textlink="">
      <cdr:nvSpPr>
        <cdr:cNvPr id="17" name="1 CuadroTexto"/>
        <cdr:cNvSpPr txBox="1"/>
      </cdr:nvSpPr>
      <cdr:spPr>
        <a:xfrm xmlns:a="http://schemas.openxmlformats.org/drawingml/2006/main">
          <a:off x="7821355" y="1956996"/>
          <a:ext cx="460682" cy="178245"/>
        </a:xfrm>
        <a:prstGeom xmlns:a="http://schemas.openxmlformats.org/drawingml/2006/main" prst="rect">
          <a:avLst/>
        </a:prstGeom>
      </cdr:spPr>
      <cdr:txBody>
        <a:bodyPr xmlns:a="http://schemas.openxmlformats.org/drawingml/2006/main" wrap="squar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s-MX" sz="1000" b="1" dirty="0">
              <a:solidFill>
                <a:schemeClr val="tx1"/>
              </a:solidFill>
            </a:rPr>
            <a:t>+</a:t>
          </a:r>
          <a:r>
            <a:rPr lang="es-MX" sz="1000" b="1" dirty="0" smtClean="0">
              <a:solidFill>
                <a:schemeClr val="tx1"/>
              </a:solidFill>
            </a:rPr>
            <a:t>25%</a:t>
          </a:r>
          <a:endParaRPr lang="es-MX" sz="10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0.23598</cdr:y>
    </cdr:from>
    <cdr:to>
      <cdr:x>0.12022</cdr:x>
      <cdr:y>0.23598</cdr:y>
    </cdr:to>
    <cdr:cxnSp macro="">
      <cdr:nvCxnSpPr>
        <cdr:cNvPr id="3" name="11 Conector recto de flecha"/>
        <cdr:cNvCxnSpPr/>
      </cdr:nvCxnSpPr>
      <cdr:spPr>
        <a:xfrm xmlns:a="http://schemas.openxmlformats.org/drawingml/2006/main">
          <a:off x="-2483768" y="959036"/>
          <a:ext cx="732865"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0.82143</cdr:x>
      <cdr:y>0.16</cdr:y>
    </cdr:from>
    <cdr:to>
      <cdr:x>0.92857</cdr:x>
      <cdr:y>0.23114</cdr:y>
    </cdr:to>
    <cdr:sp macro="" textlink="">
      <cdr:nvSpPr>
        <cdr:cNvPr id="2" name="2 CuadroTexto"/>
        <cdr:cNvSpPr txBox="1"/>
      </cdr:nvSpPr>
      <cdr:spPr>
        <a:xfrm xmlns:a="http://schemas.openxmlformats.org/drawingml/2006/main">
          <a:off x="6624736" y="576064"/>
          <a:ext cx="864096" cy="25613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MX" sz="1400" b="1" cap="small" baseline="0" dirty="0" smtClean="0">
              <a:latin typeface="Arial" pitchFamily="34" charset="0"/>
              <a:cs typeface="Arial" pitchFamily="34" charset="0"/>
            </a:rPr>
            <a:t>México</a:t>
          </a:r>
          <a:endParaRPr lang="es-MX" sz="1400" b="1" cap="small" baseline="0" dirty="0">
            <a:latin typeface="Arial" pitchFamily="34" charset="0"/>
            <a:cs typeface="Arial" pitchFamily="34" charset="0"/>
          </a:endParaRPr>
        </a:p>
      </cdr:txBody>
    </cdr:sp>
  </cdr:relSizeAnchor>
  <cdr:relSizeAnchor xmlns:cdr="http://schemas.openxmlformats.org/drawingml/2006/chartDrawing">
    <cdr:from>
      <cdr:x>0.76786</cdr:x>
      <cdr:y>0.48</cdr:y>
    </cdr:from>
    <cdr:to>
      <cdr:x>0.98214</cdr:x>
      <cdr:y>0.55114</cdr:y>
    </cdr:to>
    <cdr:sp macro="" textlink="">
      <cdr:nvSpPr>
        <cdr:cNvPr id="3" name="2 CuadroTexto"/>
        <cdr:cNvSpPr txBox="1"/>
      </cdr:nvSpPr>
      <cdr:spPr>
        <a:xfrm xmlns:a="http://schemas.openxmlformats.org/drawingml/2006/main">
          <a:off x="6192688" y="1728192"/>
          <a:ext cx="1728192" cy="25613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s-MX" sz="1400" b="1" cap="small" baseline="0" dirty="0" smtClean="0">
              <a:latin typeface="Arial" pitchFamily="34" charset="0"/>
              <a:cs typeface="Arial" pitchFamily="34" charset="0"/>
            </a:rPr>
            <a:t>Promedio Países OCDE</a:t>
          </a:r>
          <a:endParaRPr lang="es-MX" sz="1400" b="1" cap="small" baseline="0"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2D5E671E-42B2-4394-8CC1-1D392AB8B8CD}" type="datetimeFigureOut">
              <a:rPr lang="es-MX" smtClean="0"/>
              <a:t>11/09/2013</a:t>
            </a:fld>
            <a:endParaRPr lang="es-MX"/>
          </a:p>
        </p:txBody>
      </p:sp>
      <p:sp>
        <p:nvSpPr>
          <p:cNvPr id="4" name="3 Marcador de pie de página"/>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506A2803-2F19-4842-A4C8-8210EB4947CA}" type="slidenum">
              <a:rPr lang="es-MX" smtClean="0"/>
              <a:t>‹Nº›</a:t>
            </a:fld>
            <a:endParaRPr lang="es-MX"/>
          </a:p>
        </p:txBody>
      </p:sp>
    </p:spTree>
    <p:extLst>
      <p:ext uri="{BB962C8B-B14F-4D97-AF65-F5344CB8AC3E}">
        <p14:creationId xmlns:p14="http://schemas.microsoft.com/office/powerpoint/2010/main" val="2803079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A7BD7190-FABC-410E-B9D7-9EFA560F6AA8}" type="datetimeFigureOut">
              <a:rPr lang="es-MX" smtClean="0"/>
              <a:t>11/09/2013</a:t>
            </a:fld>
            <a:endParaRPr lang="es-MX"/>
          </a:p>
        </p:txBody>
      </p:sp>
      <p:sp>
        <p:nvSpPr>
          <p:cNvPr id="4" name="3 Marcador de imagen de diapositiva"/>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71D60106-E1AE-4057-B800-29141072CC63}" type="slidenum">
              <a:rPr lang="es-MX" smtClean="0"/>
              <a:t>‹Nº›</a:t>
            </a:fld>
            <a:endParaRPr lang="es-MX"/>
          </a:p>
        </p:txBody>
      </p:sp>
    </p:spTree>
    <p:extLst>
      <p:ext uri="{BB962C8B-B14F-4D97-AF65-F5344CB8AC3E}">
        <p14:creationId xmlns:p14="http://schemas.microsoft.com/office/powerpoint/2010/main" val="42109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71D60106-E1AE-4057-B800-29141072CC63}" type="slidenum">
              <a:rPr lang="es-MX" smtClean="0"/>
              <a:t>1</a:t>
            </a:fld>
            <a:endParaRPr lang="es-MX"/>
          </a:p>
        </p:txBody>
      </p:sp>
    </p:spTree>
    <p:extLst>
      <p:ext uri="{BB962C8B-B14F-4D97-AF65-F5344CB8AC3E}">
        <p14:creationId xmlns:p14="http://schemas.microsoft.com/office/powerpoint/2010/main" val="2173870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4414" indent="-184414" algn="just">
              <a:spcAft>
                <a:spcPts val="611"/>
              </a:spcAft>
              <a:buFont typeface="+mj-lt"/>
              <a:buAutoNum type="arabicPeriod"/>
            </a:pPr>
            <a:r>
              <a:rPr lang="es-MX" sz="1400" dirty="0">
                <a:latin typeface="Arial" pitchFamily="34" charset="0"/>
                <a:ea typeface="Times New Roman"/>
                <a:cs typeface="Arial" pitchFamily="34" charset="0"/>
              </a:rPr>
              <a:t>Se reforma el Artículo 27, para permitir la participación de particulares en la generación de electricidad. </a:t>
            </a:r>
          </a:p>
          <a:p>
            <a:pPr marL="184414" indent="-184414" algn="just">
              <a:spcAft>
                <a:spcPts val="611"/>
              </a:spcAft>
              <a:buFont typeface="+mj-lt"/>
              <a:buAutoNum type="arabicPeriod"/>
            </a:pPr>
            <a:r>
              <a:rPr lang="es-MX" sz="1400" dirty="0">
                <a:latin typeface="Arial" pitchFamily="34" charset="0"/>
                <a:cs typeface="Arial" pitchFamily="34" charset="0"/>
              </a:rPr>
              <a:t>El Estado mantendrá, en exclusividad, el control del Sistema Eléctrico Nacional, así como el servicio público de las redes de transmisión y distribución, garantizando el acceso de todos los productores de electricidad a ellas. </a:t>
            </a:r>
          </a:p>
          <a:p>
            <a:pPr marL="184414" indent="-184414" algn="just">
              <a:spcAft>
                <a:spcPts val="611"/>
              </a:spcAft>
              <a:buFont typeface="+mj-lt"/>
              <a:buAutoNum type="arabicPeriod"/>
            </a:pPr>
            <a:r>
              <a:rPr lang="es-MX" sz="1400" dirty="0">
                <a:latin typeface="Arial" pitchFamily="34" charset="0"/>
                <a:cs typeface="Arial" pitchFamily="34" charset="0"/>
              </a:rPr>
              <a:t>Se fortalece a la CFE, mediante una mayor flexibilidad operativa y organizacional, que ayudará a reducir costos.</a:t>
            </a:r>
            <a:r>
              <a:rPr lang="es-ES" sz="1400" dirty="0">
                <a:latin typeface="Arial" pitchFamily="34" charset="0"/>
                <a:cs typeface="Arial" pitchFamily="34" charset="0"/>
              </a:rPr>
              <a:t> Se le permitirá competir para recuperar a los grandes usuarios y se le darán las herramientas necesarias para permitirle reducir las pérdidas de energía, el robo y el no pago.</a:t>
            </a:r>
            <a:endParaRPr lang="es-MX" sz="1400" dirty="0">
              <a:latin typeface="Arial" pitchFamily="34" charset="0"/>
              <a:ea typeface="Times New Roman"/>
              <a:cs typeface="Arial" pitchFamily="34" charset="0"/>
            </a:endParaRPr>
          </a:p>
          <a:p>
            <a:pPr marL="184414" indent="-184414" algn="just">
              <a:spcAft>
                <a:spcPts val="611"/>
              </a:spcAft>
              <a:buFont typeface="+mj-lt"/>
              <a:buAutoNum type="arabicPeriod"/>
            </a:pPr>
            <a:r>
              <a:rPr lang="es-MX" sz="1400" dirty="0">
                <a:latin typeface="Arial" pitchFamily="34" charset="0"/>
                <a:cs typeface="Arial" pitchFamily="34" charset="0"/>
              </a:rPr>
              <a:t>Se refuerzan las facultades de planeación y rectoría de la Secretaría de Energía y de su órgano desconcentrado, la Comisión Reguladora de Energía.</a:t>
            </a:r>
            <a:endParaRPr lang="es-MX" sz="1400" dirty="0">
              <a:latin typeface="Arial" pitchFamily="34" charset="0"/>
              <a:ea typeface="Times New Roman"/>
              <a:cs typeface="Arial" pitchFamily="34" charset="0"/>
            </a:endParaRPr>
          </a:p>
          <a:p>
            <a:pPr marL="184414" indent="-184414" algn="just">
              <a:spcAft>
                <a:spcPts val="611"/>
              </a:spcAft>
              <a:buFont typeface="+mj-lt"/>
              <a:buAutoNum type="arabicPeriod"/>
            </a:pPr>
            <a:r>
              <a:rPr lang="es-MX" sz="1400" dirty="0">
                <a:latin typeface="Arial" pitchFamily="34" charset="0"/>
                <a:cs typeface="Arial" pitchFamily="34" charset="0"/>
              </a:rPr>
              <a:t>La Reforma Energética también es una Reforma Verde, que favorecerá una mayor inversión en el desarrollo tecnológico y la adopción de fuentes de energía menos contaminantes y de bajo costo, como la solar, la eólica y el gas. </a:t>
            </a:r>
          </a:p>
          <a:p>
            <a:pPr marL="184414" indent="-184414">
              <a:spcAft>
                <a:spcPts val="611"/>
              </a:spcAft>
            </a:pPr>
            <a:endParaRPr lang="es-MX" sz="140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71D60106-E1AE-4057-B800-29141072CC63}" type="slidenum">
              <a:rPr lang="es-MX" smtClean="0"/>
              <a:t>25</a:t>
            </a:fld>
            <a:endParaRPr lang="es-MX"/>
          </a:p>
        </p:txBody>
      </p:sp>
    </p:spTree>
    <p:extLst>
      <p:ext uri="{BB962C8B-B14F-4D97-AF65-F5344CB8AC3E}">
        <p14:creationId xmlns:p14="http://schemas.microsoft.com/office/powerpoint/2010/main" val="44675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spcAft>
                <a:spcPts val="1223"/>
              </a:spcAft>
            </a:pPr>
            <a:r>
              <a:rPr lang="es-MX" sz="1400" dirty="0">
                <a:latin typeface="Arial" pitchFamily="34" charset="0"/>
                <a:cs typeface="Arial" pitchFamily="34" charset="0"/>
              </a:rPr>
              <a:t>Por su parte, la demanda de gas natural se incrementó en los últimos años, atendiendo a diversas condiciones económicas, mientras que la producción disminuyó en el mismo periodo.  Lo anterior, aunado a la máxima saturación de la infraestructura del Sistema Nacional de Gasoductos en noviembre de 2012.</a:t>
            </a:r>
          </a:p>
          <a:p>
            <a:pPr algn="just">
              <a:spcAft>
                <a:spcPts val="1223"/>
              </a:spcAft>
            </a:pPr>
            <a:r>
              <a:rPr lang="es-MX" sz="1400" dirty="0">
                <a:latin typeface="Arial" pitchFamily="34" charset="0"/>
                <a:cs typeface="Arial" pitchFamily="34" charset="0"/>
              </a:rPr>
              <a:t>Esta situación provocó el aumento en las importaciones de gas de manera creciente de forma que hoy representan el 34% del consumo nacional. Asimismo, la emisión de alertas críticas para que los usuarios reduzcan su consumo incrementó por el problema de desabasto.</a:t>
            </a:r>
          </a:p>
        </p:txBody>
      </p:sp>
      <p:sp>
        <p:nvSpPr>
          <p:cNvPr id="4" name="3 Marcador de número de diapositiva"/>
          <p:cNvSpPr>
            <a:spLocks noGrp="1"/>
          </p:cNvSpPr>
          <p:nvPr>
            <p:ph type="sldNum" sz="quarter" idx="10"/>
          </p:nvPr>
        </p:nvSpPr>
        <p:spPr/>
        <p:txBody>
          <a:bodyPr/>
          <a:lstStyle/>
          <a:p>
            <a:fld id="{71D60106-E1AE-4057-B800-29141072CC63}" type="slidenum">
              <a:rPr lang="es-MX" smtClean="0"/>
              <a:t>4</a:t>
            </a:fld>
            <a:endParaRPr lang="es-MX"/>
          </a:p>
        </p:txBody>
      </p:sp>
    </p:spTree>
    <p:extLst>
      <p:ext uri="{BB962C8B-B14F-4D97-AF65-F5344CB8AC3E}">
        <p14:creationId xmlns:p14="http://schemas.microsoft.com/office/powerpoint/2010/main" val="44675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spcAft>
                <a:spcPts val="1223"/>
              </a:spcAft>
            </a:pPr>
            <a:r>
              <a:rPr lang="es-MX" sz="1400" dirty="0">
                <a:latin typeface="Arial" pitchFamily="34" charset="0"/>
                <a:cs typeface="Arial" pitchFamily="34" charset="0"/>
              </a:rPr>
              <a:t>Las importaciones de gasolinas han duplicado su participación en el consumo. En 1997 eran del 25% del consumo nacional, mientras que hoy representan el 49%. </a:t>
            </a:r>
          </a:p>
          <a:p>
            <a:pPr algn="just">
              <a:spcAft>
                <a:spcPts val="1223"/>
              </a:spcAft>
            </a:pPr>
            <a:r>
              <a:rPr lang="es-MX" sz="1400" dirty="0">
                <a:latin typeface="Arial" pitchFamily="34" charset="0"/>
                <a:cs typeface="Arial" pitchFamily="34" charset="0"/>
              </a:rPr>
              <a:t>Además, las instalaciones de refinación de Pemex presentan reducidos niveles de eficiencia operativa y márgenes de rentabilidad negativos, haciéndose evidente la limitada capacidad de refinación en México, en relación a la producción de hidrocarburos actual.</a:t>
            </a:r>
          </a:p>
        </p:txBody>
      </p:sp>
      <p:sp>
        <p:nvSpPr>
          <p:cNvPr id="4" name="3 Marcador de número de diapositiva"/>
          <p:cNvSpPr>
            <a:spLocks noGrp="1"/>
          </p:cNvSpPr>
          <p:nvPr>
            <p:ph type="sldNum" sz="quarter" idx="10"/>
          </p:nvPr>
        </p:nvSpPr>
        <p:spPr/>
        <p:txBody>
          <a:bodyPr/>
          <a:lstStyle/>
          <a:p>
            <a:fld id="{71D60106-E1AE-4057-B800-29141072CC63}" type="slidenum">
              <a:rPr lang="es-MX" smtClean="0"/>
              <a:t>5</a:t>
            </a:fld>
            <a:endParaRPr lang="es-MX"/>
          </a:p>
        </p:txBody>
      </p:sp>
    </p:spTree>
    <p:extLst>
      <p:ext uri="{BB962C8B-B14F-4D97-AF65-F5344CB8AC3E}">
        <p14:creationId xmlns:p14="http://schemas.microsoft.com/office/powerpoint/2010/main" val="44675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spcAft>
                <a:spcPts val="1223"/>
              </a:spcAft>
            </a:pPr>
            <a:r>
              <a:rPr lang="es-MX" sz="1400" dirty="0">
                <a:latin typeface="Arial" pitchFamily="34" charset="0"/>
                <a:cs typeface="Arial" pitchFamily="34" charset="0"/>
              </a:rPr>
              <a:t>En cuanto a la industria petroquímica, las importaciones netas representan casi el doble de la producción nacional. </a:t>
            </a:r>
          </a:p>
          <a:p>
            <a:pPr algn="just">
              <a:spcAft>
                <a:spcPts val="1223"/>
              </a:spcAft>
            </a:pPr>
            <a:r>
              <a:rPr lang="es-MX" sz="1400" dirty="0">
                <a:latin typeface="Arial" pitchFamily="34" charset="0"/>
                <a:cs typeface="Arial" pitchFamily="34" charset="0"/>
              </a:rPr>
              <a:t>El 65% de los petroquímicos que se consumen en el país proviene del extranjero. </a:t>
            </a:r>
          </a:p>
        </p:txBody>
      </p:sp>
      <p:sp>
        <p:nvSpPr>
          <p:cNvPr id="4" name="3 Marcador de número de diapositiva"/>
          <p:cNvSpPr>
            <a:spLocks noGrp="1"/>
          </p:cNvSpPr>
          <p:nvPr>
            <p:ph type="sldNum" sz="quarter" idx="10"/>
          </p:nvPr>
        </p:nvSpPr>
        <p:spPr/>
        <p:txBody>
          <a:bodyPr/>
          <a:lstStyle/>
          <a:p>
            <a:fld id="{71D60106-E1AE-4057-B800-29141072CC63}" type="slidenum">
              <a:rPr lang="es-MX" smtClean="0"/>
              <a:t>6</a:t>
            </a:fld>
            <a:endParaRPr lang="es-MX"/>
          </a:p>
        </p:txBody>
      </p:sp>
    </p:spTree>
    <p:extLst>
      <p:ext uri="{BB962C8B-B14F-4D97-AF65-F5344CB8AC3E}">
        <p14:creationId xmlns:p14="http://schemas.microsoft.com/office/powerpoint/2010/main" val="44675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1D60106-E1AE-4057-B800-29141072CC63}" type="slidenum">
              <a:rPr lang="es-MX" smtClean="0"/>
              <a:t>8</a:t>
            </a:fld>
            <a:endParaRPr lang="es-MX"/>
          </a:p>
        </p:txBody>
      </p:sp>
    </p:spTree>
    <p:extLst>
      <p:ext uri="{BB962C8B-B14F-4D97-AF65-F5344CB8AC3E}">
        <p14:creationId xmlns:p14="http://schemas.microsoft.com/office/powerpoint/2010/main" val="282475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lnSpc>
                <a:spcPct val="150000"/>
              </a:lnSpc>
              <a:spcBef>
                <a:spcPts val="1223"/>
              </a:spcBef>
              <a:spcAft>
                <a:spcPts val="1223"/>
              </a:spcAft>
            </a:pPr>
            <a:r>
              <a:rPr lang="es-MX" sz="1400" dirty="0">
                <a:latin typeface="Arial" pitchFamily="34" charset="0"/>
                <a:cs typeface="Arial" pitchFamily="34" charset="0"/>
              </a:rPr>
              <a:t>EN LOS ÚLTIMOS AÑOS, LA PRODUCCIÓN DE PETRÓLEO HA VENIDO DECLINANDO DESPUÉS DE ALCANZAR SU MÁXIMO DE 3.3 MILLONES DE BARRILES DIARIOS EN 2004, A POCO MÁS DE 2.5 MILLONES DE BARRILES DIARIOS PESE A QUE LAS INVERSIONES EN EXPLORACIÓN Y PRODUCCIÓN HAN SIDO CRECIENTES. </a:t>
            </a:r>
          </a:p>
          <a:p>
            <a:pPr algn="just">
              <a:lnSpc>
                <a:spcPct val="150000"/>
              </a:lnSpc>
              <a:spcBef>
                <a:spcPts val="1223"/>
              </a:spcBef>
              <a:spcAft>
                <a:spcPts val="1223"/>
              </a:spcAft>
            </a:pPr>
            <a:r>
              <a:rPr lang="es-MX" sz="1400" dirty="0">
                <a:latin typeface="Arial" pitchFamily="34" charset="0"/>
                <a:cs typeface="Arial" pitchFamily="34" charset="0"/>
              </a:rPr>
              <a:t>AFORTUNADAMENTE, ESTA CAÍDA EN LA PRODUCCIÓN NO HA TENIDO UN FUERTE IMPACTO EN LAS FINANZAS PÚBLICAS DEBIDO AL ALTO PRECIO DEL PETRÓLEO QUE SE OBSERVA EN LA ACTUALIDAD.</a:t>
            </a:r>
          </a:p>
        </p:txBody>
      </p:sp>
      <p:sp>
        <p:nvSpPr>
          <p:cNvPr id="4" name="3 Marcador de número de diapositiva"/>
          <p:cNvSpPr>
            <a:spLocks noGrp="1"/>
          </p:cNvSpPr>
          <p:nvPr>
            <p:ph type="sldNum" sz="quarter" idx="10"/>
          </p:nvPr>
        </p:nvSpPr>
        <p:spPr/>
        <p:txBody>
          <a:bodyPr/>
          <a:lstStyle/>
          <a:p>
            <a:fld id="{71D60106-E1AE-4057-B800-29141072CC63}" type="slidenum">
              <a:rPr lang="es-MX" smtClean="0"/>
              <a:t>17</a:t>
            </a:fld>
            <a:endParaRPr lang="es-MX"/>
          </a:p>
        </p:txBody>
      </p:sp>
    </p:spTree>
    <p:extLst>
      <p:ext uri="{BB962C8B-B14F-4D97-AF65-F5344CB8AC3E}">
        <p14:creationId xmlns:p14="http://schemas.microsoft.com/office/powerpoint/2010/main" val="44675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spcAft>
                <a:spcPts val="1223"/>
              </a:spcAft>
            </a:pPr>
            <a:r>
              <a:rPr lang="es-MX" sz="1400" dirty="0">
                <a:latin typeface="Arial" pitchFamily="34" charset="0"/>
                <a:cs typeface="Arial" pitchFamily="34" charset="0"/>
              </a:rPr>
              <a:t>México se ha retrasado en el aprovechamiento de las fuentes renovables para generación eléctrica y otras energías limpias.</a:t>
            </a:r>
          </a:p>
          <a:p>
            <a:pPr algn="just">
              <a:spcAft>
                <a:spcPts val="1223"/>
              </a:spcAft>
            </a:pPr>
            <a:r>
              <a:rPr lang="es-MX" sz="1400" dirty="0">
                <a:latin typeface="Arial" pitchFamily="34" charset="0"/>
                <a:cs typeface="Arial" pitchFamily="34" charset="0"/>
              </a:rPr>
              <a:t>También existen barreras de entrada a la participación de particulares.</a:t>
            </a:r>
          </a:p>
          <a:p>
            <a:pPr algn="just">
              <a:spcAft>
                <a:spcPts val="1223"/>
              </a:spcAft>
            </a:pPr>
            <a:r>
              <a:rPr lang="es-MX" sz="1400" dirty="0">
                <a:latin typeface="Arial" pitchFamily="34" charset="0"/>
                <a:cs typeface="Arial" pitchFamily="34" charset="0"/>
              </a:rPr>
              <a:t>Por otro lado, se requieren grandes inversiones en materia de transmisión para poder emplear energías renovables.</a:t>
            </a:r>
          </a:p>
        </p:txBody>
      </p:sp>
      <p:sp>
        <p:nvSpPr>
          <p:cNvPr id="4" name="3 Marcador de número de diapositiva"/>
          <p:cNvSpPr>
            <a:spLocks noGrp="1"/>
          </p:cNvSpPr>
          <p:nvPr>
            <p:ph type="sldNum" sz="quarter" idx="10"/>
          </p:nvPr>
        </p:nvSpPr>
        <p:spPr/>
        <p:txBody>
          <a:bodyPr/>
          <a:lstStyle/>
          <a:p>
            <a:fld id="{71D60106-E1AE-4057-B800-29141072CC63}" type="slidenum">
              <a:rPr lang="es-MX" smtClean="0"/>
              <a:t>21</a:t>
            </a:fld>
            <a:endParaRPr lang="es-MX"/>
          </a:p>
        </p:txBody>
      </p:sp>
    </p:spTree>
    <p:extLst>
      <p:ext uri="{BB962C8B-B14F-4D97-AF65-F5344CB8AC3E}">
        <p14:creationId xmlns:p14="http://schemas.microsoft.com/office/powerpoint/2010/main" val="42588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1040" y="4254372"/>
            <a:ext cx="5608320" cy="4156234"/>
          </a:xfrm>
        </p:spPr>
        <p:txBody>
          <a:bodyPr/>
          <a:lstStyle/>
          <a:p>
            <a:pPr algn="just">
              <a:spcAft>
                <a:spcPts val="611"/>
              </a:spcAft>
            </a:pPr>
            <a:r>
              <a:rPr lang="es-MX" sz="1400" dirty="0">
                <a:latin typeface="Arial" pitchFamily="34" charset="0"/>
                <a:cs typeface="Arial" pitchFamily="34" charset="0"/>
              </a:rPr>
              <a:t>Elementos Fundamentales de la Reforma en materia de Hidrocarburos:</a:t>
            </a:r>
          </a:p>
          <a:p>
            <a:pPr marL="465887" indent="-465887" algn="just">
              <a:spcAft>
                <a:spcPts val="611"/>
              </a:spcAft>
              <a:buFont typeface="+mj-lt"/>
              <a:buAutoNum type="arabicPeriod"/>
            </a:pPr>
            <a:r>
              <a:rPr lang="es-MX" sz="1400" dirty="0">
                <a:latin typeface="Arial" pitchFamily="34" charset="0"/>
                <a:cs typeface="Arial" pitchFamily="34" charset="0"/>
              </a:rPr>
              <a:t>Retoma palabra por palabra, el texto del Artículo 27 Constitucional del Presidente Lázaro Cárdenas. </a:t>
            </a:r>
          </a:p>
          <a:p>
            <a:pPr marL="873538" lvl="1" indent="-465887" algn="just">
              <a:spcAft>
                <a:spcPts val="611"/>
              </a:spcAft>
              <a:buFont typeface="Arial" pitchFamily="34" charset="0"/>
              <a:buChar char="•"/>
            </a:pPr>
            <a:r>
              <a:rPr lang="es-MX" sz="1400" dirty="0">
                <a:latin typeface="Arial" pitchFamily="34" charset="0"/>
                <a:cs typeface="Arial" pitchFamily="34" charset="0"/>
              </a:rPr>
              <a:t>Contratos del utilidad compartida, que celebra el Gobierno de la República con Pemex y/o particulares, para Exploración y Extracción.</a:t>
            </a:r>
          </a:p>
          <a:p>
            <a:pPr marL="873538" lvl="1" indent="-465887" algn="just">
              <a:spcAft>
                <a:spcPts val="611"/>
              </a:spcAft>
              <a:buFont typeface="Arial" pitchFamily="34" charset="0"/>
              <a:buChar char="•"/>
            </a:pPr>
            <a:r>
              <a:rPr lang="es-MX" sz="1400" dirty="0">
                <a:latin typeface="Arial" pitchFamily="34" charset="0"/>
                <a:cs typeface="Arial" pitchFamily="34" charset="0"/>
              </a:rPr>
              <a:t>Permisos del Gobierno de la República con Pemex y/o particulares para Refinación, Petroquímica, Transporte y Almacenamiento.</a:t>
            </a:r>
          </a:p>
          <a:p>
            <a:pPr marL="465887" indent="-465887" algn="just">
              <a:spcAft>
                <a:spcPts val="611"/>
              </a:spcAft>
              <a:buFont typeface="+mj-lt"/>
              <a:buAutoNum type="arabicPeriod"/>
            </a:pPr>
            <a:r>
              <a:rPr lang="es-MX" sz="1400" dirty="0">
                <a:latin typeface="Arial" pitchFamily="34" charset="0"/>
                <a:cs typeface="Arial" pitchFamily="34" charset="0"/>
              </a:rPr>
              <a:t>Corrige el Régimen Fiscal de Pemex para que sea plenamente competitivo.</a:t>
            </a:r>
          </a:p>
          <a:p>
            <a:pPr marL="465887" indent="-465887" algn="just">
              <a:spcAft>
                <a:spcPts val="611"/>
              </a:spcAft>
              <a:buFont typeface="+mj-lt"/>
              <a:buAutoNum type="arabicPeriod"/>
            </a:pPr>
            <a:r>
              <a:rPr lang="es-MX" sz="1400" dirty="0">
                <a:latin typeface="Arial" pitchFamily="34" charset="0"/>
                <a:cs typeface="Arial" pitchFamily="34" charset="0"/>
              </a:rPr>
              <a:t>Reestructura Pemex y sus subsidiarias en dos divisiones: Exploración y Producción y Transformación Industrial.</a:t>
            </a:r>
          </a:p>
          <a:p>
            <a:pPr marL="465887" indent="-465887" algn="just">
              <a:spcAft>
                <a:spcPts val="611"/>
              </a:spcAft>
              <a:buFont typeface="+mj-lt"/>
              <a:buAutoNum type="arabicPeriod"/>
            </a:pPr>
            <a:r>
              <a:rPr lang="es-MX" sz="1400" dirty="0">
                <a:latin typeface="Arial" pitchFamily="34" charset="0"/>
                <a:cs typeface="Arial" pitchFamily="34" charset="0"/>
              </a:rPr>
              <a:t>Mejora las condiciones de transparencia y rendición de cuentas en Pemex.</a:t>
            </a:r>
          </a:p>
          <a:p>
            <a:pPr marL="465887" indent="-465887" algn="just">
              <a:spcAft>
                <a:spcPts val="611"/>
              </a:spcAft>
              <a:buFont typeface="+mj-lt"/>
              <a:buAutoNum type="arabicPeriod"/>
            </a:pPr>
            <a:r>
              <a:rPr lang="es-MX" sz="1400" dirty="0">
                <a:latin typeface="Arial" pitchFamily="34" charset="0"/>
                <a:cs typeface="Arial" pitchFamily="34" charset="0"/>
              </a:rPr>
              <a:t>Establece una política nacional de fomento a las compras de proveedores nacionales del sector hidrocarburos.</a:t>
            </a:r>
          </a:p>
          <a:p>
            <a:pPr algn="just">
              <a:spcAft>
                <a:spcPts val="611"/>
              </a:spcAft>
            </a:pPr>
            <a:endParaRPr lang="es-MX" sz="140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71D60106-E1AE-4057-B800-29141072CC63}" type="slidenum">
              <a:rPr lang="es-MX" smtClean="0"/>
              <a:t>23</a:t>
            </a:fld>
            <a:endParaRPr lang="es-MX"/>
          </a:p>
        </p:txBody>
      </p:sp>
    </p:spTree>
    <p:extLst>
      <p:ext uri="{BB962C8B-B14F-4D97-AF65-F5344CB8AC3E}">
        <p14:creationId xmlns:p14="http://schemas.microsoft.com/office/powerpoint/2010/main" val="44675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84414" indent="-184414" algn="just">
              <a:spcAft>
                <a:spcPts val="611"/>
              </a:spcAft>
              <a:buFont typeface="+mj-lt"/>
              <a:buAutoNum type="arabicPeriod"/>
            </a:pPr>
            <a:r>
              <a:rPr lang="es-MX" sz="1400" dirty="0">
                <a:latin typeface="Arial" pitchFamily="34" charset="0"/>
                <a:ea typeface="Times New Roman"/>
                <a:cs typeface="Arial" pitchFamily="34" charset="0"/>
              </a:rPr>
              <a:t>Se reforma el Artículo 27, para permitir la participación de particulares en la generación de electricidad. </a:t>
            </a:r>
          </a:p>
          <a:p>
            <a:pPr marL="184414" indent="-184414" algn="just">
              <a:spcAft>
                <a:spcPts val="611"/>
              </a:spcAft>
              <a:buFont typeface="+mj-lt"/>
              <a:buAutoNum type="arabicPeriod"/>
            </a:pPr>
            <a:r>
              <a:rPr lang="es-MX" sz="1400" dirty="0">
                <a:latin typeface="Arial" pitchFamily="34" charset="0"/>
                <a:cs typeface="Arial" pitchFamily="34" charset="0"/>
              </a:rPr>
              <a:t>El Estado mantendrá, en exclusividad, el control del Sistema Eléctrico Nacional, así como el servicio público de las redes de transmisión y distribución, garantizando el acceso de todos los productores de electricidad a ellas. </a:t>
            </a:r>
          </a:p>
          <a:p>
            <a:pPr marL="184414" indent="-184414" algn="just">
              <a:spcAft>
                <a:spcPts val="611"/>
              </a:spcAft>
              <a:buFont typeface="+mj-lt"/>
              <a:buAutoNum type="arabicPeriod"/>
            </a:pPr>
            <a:r>
              <a:rPr lang="es-MX" sz="1400" dirty="0">
                <a:latin typeface="Arial" pitchFamily="34" charset="0"/>
                <a:cs typeface="Arial" pitchFamily="34" charset="0"/>
              </a:rPr>
              <a:t>Se fortalece a la CFE, mediante una mayor flexibilidad operativa y organizacional, que ayudará a reducir costos.</a:t>
            </a:r>
            <a:r>
              <a:rPr lang="es-ES" sz="1400" dirty="0">
                <a:latin typeface="Arial" pitchFamily="34" charset="0"/>
                <a:cs typeface="Arial" pitchFamily="34" charset="0"/>
              </a:rPr>
              <a:t> Se le permitirá competir para recuperar a los grandes usuarios y se le darán las herramientas necesarias para permitirle reducir las pérdidas de energía, el robo y el no pago.</a:t>
            </a:r>
            <a:endParaRPr lang="es-MX" sz="1400" dirty="0">
              <a:latin typeface="Arial" pitchFamily="34" charset="0"/>
              <a:ea typeface="Times New Roman"/>
              <a:cs typeface="Arial" pitchFamily="34" charset="0"/>
            </a:endParaRPr>
          </a:p>
          <a:p>
            <a:pPr marL="184414" indent="-184414" algn="just">
              <a:spcAft>
                <a:spcPts val="611"/>
              </a:spcAft>
              <a:buFont typeface="+mj-lt"/>
              <a:buAutoNum type="arabicPeriod"/>
            </a:pPr>
            <a:r>
              <a:rPr lang="es-MX" sz="1400" dirty="0">
                <a:latin typeface="Arial" pitchFamily="34" charset="0"/>
                <a:cs typeface="Arial" pitchFamily="34" charset="0"/>
              </a:rPr>
              <a:t>Se refuerzan las facultades de planeación y rectoría de la Secretaría de Energía y de su órgano desconcentrado, la Comisión Reguladora de Energía.</a:t>
            </a:r>
            <a:endParaRPr lang="es-MX" sz="1400" dirty="0">
              <a:latin typeface="Arial" pitchFamily="34" charset="0"/>
              <a:ea typeface="Times New Roman"/>
              <a:cs typeface="Arial" pitchFamily="34" charset="0"/>
            </a:endParaRPr>
          </a:p>
          <a:p>
            <a:pPr marL="184414" indent="-184414" algn="just">
              <a:spcAft>
                <a:spcPts val="611"/>
              </a:spcAft>
              <a:buFont typeface="+mj-lt"/>
              <a:buAutoNum type="arabicPeriod"/>
            </a:pPr>
            <a:r>
              <a:rPr lang="es-MX" sz="1400" dirty="0">
                <a:latin typeface="Arial" pitchFamily="34" charset="0"/>
                <a:cs typeface="Arial" pitchFamily="34" charset="0"/>
              </a:rPr>
              <a:t>La Reforma Energética también es una Reforma Verde, que favorecerá una mayor inversión en el desarrollo tecnológico y la adopción de fuentes de energía menos contaminantes y de bajo costo, como la solar, la eólica y el gas. </a:t>
            </a:r>
          </a:p>
          <a:p>
            <a:pPr marL="184414" indent="-184414">
              <a:spcAft>
                <a:spcPts val="611"/>
              </a:spcAft>
            </a:pPr>
            <a:endParaRPr lang="es-MX" sz="140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71D60106-E1AE-4057-B800-29141072CC63}" type="slidenum">
              <a:rPr lang="es-MX" smtClean="0"/>
              <a:t>24</a:t>
            </a:fld>
            <a:endParaRPr lang="es-MX"/>
          </a:p>
        </p:txBody>
      </p:sp>
    </p:spTree>
    <p:extLst>
      <p:ext uri="{BB962C8B-B14F-4D97-AF65-F5344CB8AC3E}">
        <p14:creationId xmlns:p14="http://schemas.microsoft.com/office/powerpoint/2010/main" val="4467568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pic>
        <p:nvPicPr>
          <p:cNvPr id="2" name="Imagen 5"/>
          <p:cNvPicPr>
            <a:picLocks noChangeAspect="1"/>
          </p:cNvPicPr>
          <p:nvPr userDrawn="1"/>
        </p:nvPicPr>
        <p:blipFill>
          <a:blip r:embed="rId2">
            <a:extLst>
              <a:ext uri="{BEBA8EAE-BF5A-486C-A8C5-ECC9F3942E4B}">
                <a14:imgProps xmlns:a14="http://schemas.microsoft.com/office/drawing/2010/main">
                  <a14:imgLayer r:embed="rId3">
                    <a14:imgEffect>
                      <a14:sharpenSoften amount="-48000"/>
                    </a14:imgEffect>
                  </a14:imgLayer>
                </a14:imgProps>
              </a:ext>
            </a:extLst>
          </a:blip>
          <a:stretch>
            <a:fillRect/>
          </a:stretch>
        </p:blipFill>
        <p:spPr>
          <a:xfrm>
            <a:off x="0" y="0"/>
            <a:ext cx="9144000" cy="7059364"/>
          </a:xfrm>
          <a:prstGeom prst="rect">
            <a:avLst/>
          </a:prstGeom>
        </p:spPr>
      </p:pic>
      <p:pic>
        <p:nvPicPr>
          <p:cNvPr id="3" name="2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3728" y="1683750"/>
            <a:ext cx="4883236" cy="1241194"/>
          </a:xfrm>
          <a:prstGeom prst="rect">
            <a:avLst/>
          </a:prstGeom>
        </p:spPr>
      </p:pic>
    </p:spTree>
    <p:extLst>
      <p:ext uri="{BB962C8B-B14F-4D97-AF65-F5344CB8AC3E}">
        <p14:creationId xmlns:p14="http://schemas.microsoft.com/office/powerpoint/2010/main" val="40169933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2534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05247" y="232106"/>
            <a:ext cx="6932427" cy="514350"/>
          </a:xfrm>
          <a:prstGeom prst="rect">
            <a:avLst/>
          </a:prstGeom>
        </p:spPr>
        <p:txBody>
          <a:bodyPr/>
          <a:lstStyle/>
          <a:p>
            <a:r>
              <a:rPr lang="en-US" noProof="0" dirty="0" smtClean="0"/>
              <a:t>Click to edit Master title style</a:t>
            </a:r>
            <a:endParaRPr lang="es-MX" noProof="0" dirty="0"/>
          </a:p>
        </p:txBody>
      </p:sp>
      <p:sp>
        <p:nvSpPr>
          <p:cNvPr id="4" name="Rectangle 6"/>
          <p:cNvSpPr>
            <a:spLocks noGrp="1" noChangeArrowheads="1"/>
          </p:cNvSpPr>
          <p:nvPr>
            <p:ph type="sldNum" sz="quarter" idx="12"/>
          </p:nvPr>
        </p:nvSpPr>
        <p:spPr>
          <a:xfrm>
            <a:off x="6553200" y="6380163"/>
            <a:ext cx="2133600" cy="288925"/>
          </a:xfrm>
          <a:prstGeom prst="rect">
            <a:avLst/>
          </a:prstGeom>
          <a:ln/>
        </p:spPr>
        <p:txBody>
          <a:bodyPr/>
          <a:lstStyle>
            <a:lvl1pPr>
              <a:defRPr/>
            </a:lvl1pPr>
          </a:lstStyle>
          <a:p>
            <a:pPr>
              <a:defRPr/>
            </a:pPr>
            <a:fld id="{262AAA1E-8A5C-4E74-850F-1AC26C6E5FB5}" type="slidenum">
              <a:rPr lang="es-MX"/>
              <a:pPr>
                <a:defRPr/>
              </a:pPr>
              <a:t>‹Nº›</a:t>
            </a:fld>
            <a:endParaRPr lang="es-MX"/>
          </a:p>
        </p:txBody>
      </p:sp>
    </p:spTree>
    <p:extLst>
      <p:ext uri="{BB962C8B-B14F-4D97-AF65-F5344CB8AC3E}">
        <p14:creationId xmlns:p14="http://schemas.microsoft.com/office/powerpoint/2010/main" val="4587869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5"/>
          <p:cNvPicPr>
            <a:picLocks noChangeAspect="1"/>
          </p:cNvPicPr>
          <p:nvPr userDrawn="1"/>
        </p:nvPicPr>
        <p:blipFill>
          <a:blip r:embed="rId5">
            <a:extLst>
              <a:ext uri="{BEBA8EAE-BF5A-486C-A8C5-ECC9F3942E4B}">
                <a14:imgProps xmlns:a14="http://schemas.microsoft.com/office/drawing/2010/main">
                  <a14:imgLayer r:embed="rId6">
                    <a14:imgEffect>
                      <a14:sharpenSoften amount="-48000"/>
                    </a14:imgEffect>
                  </a14:imgLayer>
                </a14:imgProps>
              </a:ext>
            </a:extLst>
          </a:blip>
          <a:stretch>
            <a:fillRect/>
          </a:stretch>
        </p:blipFill>
        <p:spPr>
          <a:xfrm>
            <a:off x="0" y="0"/>
            <a:ext cx="9144000" cy="7059364"/>
          </a:xfrm>
          <a:prstGeom prst="rect">
            <a:avLst/>
          </a:prstGeom>
        </p:spPr>
      </p:pic>
      <p:pic>
        <p:nvPicPr>
          <p:cNvPr id="9" name="8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512" y="171582"/>
            <a:ext cx="1200317" cy="305090"/>
          </a:xfrm>
          <a:prstGeom prst="rect">
            <a:avLst/>
          </a:prstGeom>
        </p:spPr>
      </p:pic>
    </p:spTree>
    <p:extLst>
      <p:ext uri="{BB962C8B-B14F-4D97-AF65-F5344CB8AC3E}">
        <p14:creationId xmlns:p14="http://schemas.microsoft.com/office/powerpoint/2010/main" val="34842957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package" Target="../embeddings/Hoja_de_c_lculo_de_Microsoft_Excel5.xlsx"/><Relationship Id="rId7" Type="http://schemas.openxmlformats.org/officeDocument/2006/relationships/package" Target="../embeddings/Hoja_de_c_lculo_de_Microsoft_Excel7.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Hoja_de_c_lculo_de_Microsoft_Excel6.xlsx"/><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76947" y="3258850"/>
            <a:ext cx="6622327" cy="1754326"/>
          </a:xfrm>
          <a:prstGeom prst="rect">
            <a:avLst/>
          </a:prstGeom>
          <a:noFill/>
        </p:spPr>
        <p:txBody>
          <a:bodyPr wrap="none" rtlCol="0">
            <a:spAutoFit/>
          </a:bodyPr>
          <a:lstStyle>
            <a:defPPr>
              <a:defRPr lang="es-MX"/>
            </a:defPPr>
            <a:lvl1pPr algn="ctr">
              <a:defRPr sz="3600" b="1">
                <a:solidFill>
                  <a:schemeClr val="tx1">
                    <a:lumMod val="50000"/>
                    <a:lumOff val="50000"/>
                  </a:schemeClr>
                </a:solidFill>
                <a:latin typeface="Arial" pitchFamily="34" charset="0"/>
                <a:cs typeface="Arial" pitchFamily="34" charset="0"/>
              </a:defRPr>
            </a:lvl1pPr>
          </a:lstStyle>
          <a:p>
            <a:r>
              <a:rPr lang="es-MX" dirty="0"/>
              <a:t>Pemex, la industria petrolera </a:t>
            </a:r>
            <a:br>
              <a:rPr lang="es-MX" dirty="0"/>
            </a:br>
            <a:r>
              <a:rPr lang="es-MX" dirty="0"/>
              <a:t>y </a:t>
            </a:r>
            <a:br>
              <a:rPr lang="es-MX" dirty="0"/>
            </a:br>
            <a:r>
              <a:rPr lang="es-MX" dirty="0"/>
              <a:t>la reforma energética</a:t>
            </a:r>
          </a:p>
        </p:txBody>
      </p:sp>
      <p:sp>
        <p:nvSpPr>
          <p:cNvPr id="6" name="2 Subtítulo"/>
          <p:cNvSpPr txBox="1">
            <a:spLocks/>
          </p:cNvSpPr>
          <p:nvPr/>
        </p:nvSpPr>
        <p:spPr>
          <a:xfrm>
            <a:off x="3563888" y="5517232"/>
            <a:ext cx="1872208" cy="3600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Soberana Sans"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Soberana Sans"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oberana Sans" pitchFamily="50"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Soberana Sans" pitchFamily="50"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Soberan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MX" sz="1400" b="1" dirty="0" smtClean="0">
                <a:solidFill>
                  <a:schemeClr val="tx1">
                    <a:lumMod val="50000"/>
                    <a:lumOff val="50000"/>
                  </a:schemeClr>
                </a:solidFill>
              </a:rPr>
              <a:t>Septiembre 2013</a:t>
            </a:r>
            <a:endParaRPr lang="es-MX" sz="1400" b="1" dirty="0">
              <a:solidFill>
                <a:schemeClr val="tx1">
                  <a:lumMod val="50000"/>
                  <a:lumOff val="50000"/>
                </a:schemeClr>
              </a:solidFill>
            </a:endParaRPr>
          </a:p>
        </p:txBody>
      </p:sp>
    </p:spTree>
    <p:extLst>
      <p:ext uri="{BB962C8B-B14F-4D97-AF65-F5344CB8AC3E}">
        <p14:creationId xmlns:p14="http://schemas.microsoft.com/office/powerpoint/2010/main" val="2116668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4788024" y="2032495"/>
            <a:ext cx="4176464" cy="4411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9" name="Rectángulo 18"/>
          <p:cNvSpPr/>
          <p:nvPr/>
        </p:nvSpPr>
        <p:spPr>
          <a:xfrm>
            <a:off x="179512" y="2032495"/>
            <a:ext cx="4320480" cy="4411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4" name="17 Rectángulo"/>
          <p:cNvSpPr>
            <a:spLocks noChangeArrowheads="1"/>
          </p:cNvSpPr>
          <p:nvPr/>
        </p:nvSpPr>
        <p:spPr bwMode="auto">
          <a:xfrm>
            <a:off x="179388" y="5499124"/>
            <a:ext cx="4356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Aft>
                <a:spcPts val="1200"/>
              </a:spcAft>
            </a:pPr>
            <a:r>
              <a:rPr lang="es-MX" sz="1200" b="1" dirty="0">
                <a:solidFill>
                  <a:srgbClr val="800000"/>
                </a:solidFill>
              </a:rPr>
              <a:t>En 2012, en Estados Unidos se perforaron 9,100 pozos en yacimientos de shale oil/gas, mientras que en México se perforaron 3.</a:t>
            </a:r>
          </a:p>
        </p:txBody>
      </p:sp>
      <p:sp>
        <p:nvSpPr>
          <p:cNvPr id="5" name="43 Rectángulo"/>
          <p:cNvSpPr>
            <a:spLocks noChangeArrowheads="1"/>
          </p:cNvSpPr>
          <p:nvPr/>
        </p:nvSpPr>
        <p:spPr bwMode="auto">
          <a:xfrm>
            <a:off x="4657725" y="5499124"/>
            <a:ext cx="4306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Aft>
                <a:spcPts val="1200"/>
              </a:spcAft>
            </a:pPr>
            <a:r>
              <a:rPr lang="es-MX" sz="1200" b="1" dirty="0">
                <a:solidFill>
                  <a:srgbClr val="800000"/>
                </a:solidFill>
              </a:rPr>
              <a:t>Estados Unidos perforó 137 pozos en aguas profundas y ultraprofundas en 2012, mientras que en México se perforaron 6.</a:t>
            </a:r>
          </a:p>
        </p:txBody>
      </p:sp>
      <p:pic>
        <p:nvPicPr>
          <p:cNvPr id="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2689696"/>
            <a:ext cx="4351338"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3 Rectángulo"/>
          <p:cNvSpPr>
            <a:spLocks noChangeArrowheads="1"/>
          </p:cNvSpPr>
          <p:nvPr/>
        </p:nvSpPr>
        <p:spPr bwMode="auto">
          <a:xfrm>
            <a:off x="261813" y="6165304"/>
            <a:ext cx="870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err="1"/>
              <a:t>Fuente</a:t>
            </a:r>
            <a:r>
              <a:rPr lang="en-US" sz="1000" dirty="0"/>
              <a:t>: CNH con </a:t>
            </a:r>
            <a:r>
              <a:rPr lang="en-US" sz="1000" dirty="0" err="1"/>
              <a:t>información</a:t>
            </a:r>
            <a:r>
              <a:rPr lang="en-US" sz="1000" dirty="0"/>
              <a:t> de: North Dakota Department of Mineral Resources, Oklahoma Geological Survey, Texas Railroad Commission, Bureau of Ocean Energy Management, Oil &amp;Gas Journal Well Forecast for 2013.</a:t>
            </a:r>
            <a:endParaRPr lang="es-MX" sz="1000" dirty="0"/>
          </a:p>
        </p:txBody>
      </p:sp>
      <p:sp>
        <p:nvSpPr>
          <p:cNvPr id="9" name="1 Título"/>
          <p:cNvSpPr txBox="1">
            <a:spLocks/>
          </p:cNvSpPr>
          <p:nvPr/>
        </p:nvSpPr>
        <p:spPr bwMode="auto">
          <a:xfrm>
            <a:off x="179512" y="1340768"/>
            <a:ext cx="8784975" cy="504056"/>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r>
              <a:rPr lang="es-MX" sz="1200" b="1" cap="small" dirty="0" smtClean="0">
                <a:solidFill>
                  <a:srgbClr val="000000"/>
                </a:solidFill>
                <a:latin typeface="Arial"/>
                <a:ea typeface="ＭＳ Ｐゴシック" pitchFamily="34" charset="-128"/>
                <a:cs typeface="Arial"/>
              </a:rPr>
              <a:t>En Estados Unidos se han aprovechado los recursos en </a:t>
            </a:r>
          </a:p>
          <a:p>
            <a:r>
              <a:rPr lang="es-MX" sz="1200" b="1" cap="small" dirty="0" smtClean="0">
                <a:solidFill>
                  <a:srgbClr val="000000"/>
                </a:solidFill>
                <a:latin typeface="Arial"/>
                <a:ea typeface="ＭＳ Ｐゴシック" pitchFamily="34" charset="-128"/>
                <a:cs typeface="Arial"/>
              </a:rPr>
              <a:t>shale oil/gas y aguas profundas</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0" y="2689696"/>
            <a:ext cx="41211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22 CuadroTexto"/>
          <p:cNvSpPr txBox="1">
            <a:spLocks noChangeArrowheads="1"/>
          </p:cNvSpPr>
          <p:nvPr/>
        </p:nvSpPr>
        <p:spPr bwMode="auto">
          <a:xfrm>
            <a:off x="7170738" y="3526308"/>
            <a:ext cx="1087437" cy="230188"/>
          </a:xfrm>
          <a:prstGeom prst="rect">
            <a:avLst/>
          </a:prstGeom>
          <a:noFill/>
          <a:ln w="9525">
            <a:solidFill>
              <a:srgbClr val="00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s-MX" sz="900" dirty="0">
                <a:solidFill>
                  <a:srgbClr val="000000"/>
                </a:solidFill>
                <a:latin typeface="+mn-lt"/>
                <a:ea typeface="+mn-ea"/>
              </a:rPr>
              <a:t>Estados Unidos</a:t>
            </a:r>
            <a:endParaRPr lang="en-US" sz="900" dirty="0">
              <a:solidFill>
                <a:srgbClr val="000000"/>
              </a:solidFill>
              <a:latin typeface="+mn-lt"/>
              <a:ea typeface="+mn-ea"/>
            </a:endParaRPr>
          </a:p>
        </p:txBody>
      </p:sp>
      <p:sp>
        <p:nvSpPr>
          <p:cNvPr id="12" name="25 CuadroTexto"/>
          <p:cNvSpPr txBox="1">
            <a:spLocks noChangeArrowheads="1"/>
          </p:cNvSpPr>
          <p:nvPr/>
        </p:nvSpPr>
        <p:spPr bwMode="auto">
          <a:xfrm>
            <a:off x="5299075" y="4432771"/>
            <a:ext cx="863600" cy="230187"/>
          </a:xfrm>
          <a:prstGeom prst="rect">
            <a:avLst/>
          </a:prstGeom>
          <a:noFill/>
          <a:ln w="9525">
            <a:solidFill>
              <a:srgbClr val="00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sz="900">
                <a:solidFill>
                  <a:srgbClr val="000000"/>
                </a:solidFill>
              </a:rPr>
              <a:t>México</a:t>
            </a:r>
            <a:endParaRPr lang="en-US" sz="900">
              <a:solidFill>
                <a:srgbClr val="000000"/>
              </a:solidFill>
            </a:endParaRPr>
          </a:p>
        </p:txBody>
      </p:sp>
      <p:sp>
        <p:nvSpPr>
          <p:cNvPr id="13" name="26 CuadroTexto"/>
          <p:cNvSpPr txBox="1">
            <a:spLocks noChangeArrowheads="1"/>
          </p:cNvSpPr>
          <p:nvPr/>
        </p:nvSpPr>
        <p:spPr bwMode="auto">
          <a:xfrm>
            <a:off x="8243888" y="4547071"/>
            <a:ext cx="727075" cy="231775"/>
          </a:xfrm>
          <a:prstGeom prst="rect">
            <a:avLst/>
          </a:prstGeom>
          <a:noFill/>
          <a:ln w="9525">
            <a:solidFill>
              <a:srgbClr val="00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s-MX" sz="900" dirty="0">
                <a:solidFill>
                  <a:srgbClr val="000000"/>
                </a:solidFill>
                <a:latin typeface="+mn-lt"/>
                <a:ea typeface="+mn-ea"/>
              </a:rPr>
              <a:t>Cuba</a:t>
            </a:r>
            <a:endParaRPr lang="en-US" sz="900" dirty="0">
              <a:solidFill>
                <a:srgbClr val="000000"/>
              </a:solidFill>
              <a:latin typeface="+mn-lt"/>
              <a:ea typeface="+mn-ea"/>
            </a:endParaRPr>
          </a:p>
        </p:txBody>
      </p:sp>
      <p:sp>
        <p:nvSpPr>
          <p:cNvPr id="14" name="27 CuadroTexto"/>
          <p:cNvSpPr txBox="1">
            <a:spLocks noChangeArrowheads="1"/>
          </p:cNvSpPr>
          <p:nvPr/>
        </p:nvSpPr>
        <p:spPr bwMode="auto">
          <a:xfrm>
            <a:off x="5878513" y="3923183"/>
            <a:ext cx="1081087" cy="230188"/>
          </a:xfrm>
          <a:prstGeom prst="rect">
            <a:avLst/>
          </a:prstGeom>
          <a:noFill/>
          <a:ln w="9525">
            <a:solidFill>
              <a:srgbClr val="000000"/>
            </a:solidFill>
            <a:miter lim="800000"/>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sz="900">
                <a:solidFill>
                  <a:srgbClr val="000000"/>
                </a:solidFill>
              </a:rPr>
              <a:t>Golfo de México</a:t>
            </a:r>
            <a:endParaRPr lang="en-US" sz="900">
              <a:solidFill>
                <a:srgbClr val="000000"/>
              </a:solidFill>
            </a:endParaRPr>
          </a:p>
        </p:txBody>
      </p:sp>
      <p:sp>
        <p:nvSpPr>
          <p:cNvPr id="15" name="23 Rectángulo"/>
          <p:cNvSpPr>
            <a:spLocks noChangeArrowheads="1"/>
          </p:cNvSpPr>
          <p:nvPr/>
        </p:nvSpPr>
        <p:spPr bwMode="auto">
          <a:xfrm>
            <a:off x="648916" y="2105496"/>
            <a:ext cx="3275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sz="1200" b="1" cap="small" dirty="0">
                <a:solidFill>
                  <a:srgbClr val="000000"/>
                </a:solidFill>
                <a:latin typeface="Arial"/>
                <a:cs typeface="Arial"/>
              </a:rPr>
              <a:t>Formación Eagle Ford, Texas</a:t>
            </a:r>
          </a:p>
        </p:txBody>
      </p:sp>
      <p:sp>
        <p:nvSpPr>
          <p:cNvPr id="16" name="24 Rectángulo"/>
          <p:cNvSpPr>
            <a:spLocks noChangeArrowheads="1"/>
          </p:cNvSpPr>
          <p:nvPr/>
        </p:nvSpPr>
        <p:spPr bwMode="auto">
          <a:xfrm>
            <a:off x="4824413" y="2031231"/>
            <a:ext cx="4068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MX" sz="1200" b="1" cap="small" dirty="0">
                <a:solidFill>
                  <a:srgbClr val="000000"/>
                </a:solidFill>
                <a:latin typeface="Arial"/>
                <a:cs typeface="Arial"/>
              </a:rPr>
              <a:t>Yacimientos en aguas profundas y ultraprofundas del Golfo de México</a:t>
            </a:r>
          </a:p>
        </p:txBody>
      </p:sp>
      <p:sp>
        <p:nvSpPr>
          <p:cNvPr id="17" name="CuadroTexto 16"/>
          <p:cNvSpPr txBox="1"/>
          <p:nvPr/>
        </p:nvSpPr>
        <p:spPr>
          <a:xfrm>
            <a:off x="261813" y="620688"/>
            <a:ext cx="8709149" cy="864096"/>
          </a:xfrm>
          <a:prstGeom prst="rect">
            <a:avLst/>
          </a:prstGeom>
        </p:spPr>
        <p:txBody>
          <a:bodyPr>
            <a:noAutofit/>
          </a:bodyPr>
          <a:lstStyle>
            <a:defPPr>
              <a:defRPr lang="es-MX"/>
            </a:defPPr>
            <a:lvl1pPr algn="ctr">
              <a:spcBef>
                <a:spcPct val="0"/>
              </a:spcBef>
              <a:buNone/>
              <a:defRPr sz="2000" b="1" cap="small">
                <a:latin typeface="Arial" pitchFamily="34" charset="0"/>
                <a:ea typeface="+mj-ea"/>
                <a:cs typeface="Arial" pitchFamily="34" charset="0"/>
              </a:defRPr>
            </a:lvl1pPr>
          </a:lstStyle>
          <a:p>
            <a:r>
              <a:rPr lang="es-MX" dirty="0">
                <a:solidFill>
                  <a:schemeClr val="tx1">
                    <a:lumMod val="75000"/>
                    <a:lumOff val="25000"/>
                  </a:schemeClr>
                </a:solidFill>
              </a:rPr>
              <a:t>DESAPROVECHAMOS LAS OPORTUNIDADES EN SHALE </a:t>
            </a:r>
            <a:endParaRPr lang="es-MX" dirty="0" smtClean="0">
              <a:solidFill>
                <a:schemeClr val="tx1">
                  <a:lumMod val="75000"/>
                  <a:lumOff val="25000"/>
                </a:schemeClr>
              </a:solidFill>
            </a:endParaRPr>
          </a:p>
          <a:p>
            <a:r>
              <a:rPr lang="es-MX" dirty="0" smtClean="0">
                <a:solidFill>
                  <a:schemeClr val="tx1">
                    <a:lumMod val="75000"/>
                    <a:lumOff val="25000"/>
                  </a:schemeClr>
                </a:solidFill>
              </a:rPr>
              <a:t>GAS/OIL </a:t>
            </a:r>
            <a:r>
              <a:rPr lang="es-MX" dirty="0">
                <a:solidFill>
                  <a:schemeClr val="tx1">
                    <a:lumMod val="75000"/>
                    <a:lumOff val="25000"/>
                  </a:schemeClr>
                </a:solidFill>
              </a:rPr>
              <a:t>Y EN AGUAS PROFUNDAS</a:t>
            </a:r>
            <a:endParaRPr lang="es-ES" dirty="0">
              <a:solidFill>
                <a:schemeClr val="tx1">
                  <a:lumMod val="75000"/>
                  <a:lumOff val="25000"/>
                </a:schemeClr>
              </a:solidFill>
            </a:endParaRPr>
          </a:p>
        </p:txBody>
      </p:sp>
    </p:spTree>
    <p:extLst>
      <p:ext uri="{BB962C8B-B14F-4D97-AF65-F5344CB8AC3E}">
        <p14:creationId xmlns:p14="http://schemas.microsoft.com/office/powerpoint/2010/main" val="3896649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0110" y="966787"/>
            <a:ext cx="8424936" cy="4708981"/>
          </a:xfrm>
          <a:prstGeom prst="rect">
            <a:avLst/>
          </a:prstGeom>
          <a:noFill/>
        </p:spPr>
        <p:txBody>
          <a:bodyPr wrap="square" rtlCol="0">
            <a:spAutoFit/>
          </a:bodyPr>
          <a:lstStyle/>
          <a:p>
            <a:pPr algn="ctr"/>
            <a:r>
              <a:rPr lang="es-MX" sz="2800" b="1" dirty="0" smtClean="0">
                <a:solidFill>
                  <a:schemeClr val="tx1">
                    <a:lumMod val="75000"/>
                    <a:lumOff val="25000"/>
                  </a:schemeClr>
                </a:solidFill>
              </a:rPr>
              <a:t>RETOS OPERATIVOS Y LOGÍSTICOS PARA APROVECHAR EL POTENCIAL DE RECURSOS NO CONVENCIONALES:</a:t>
            </a:r>
          </a:p>
          <a:p>
            <a:pPr algn="just"/>
            <a:endParaRPr lang="es-MX" sz="1200" b="1" dirty="0" smtClean="0">
              <a:solidFill>
                <a:schemeClr val="tx1">
                  <a:lumMod val="75000"/>
                  <a:lumOff val="25000"/>
                </a:schemeClr>
              </a:solidFill>
            </a:endParaRPr>
          </a:p>
          <a:p>
            <a:pPr marL="285750" indent="-285750" algn="just">
              <a:buFont typeface="Arial" pitchFamily="34" charset="0"/>
              <a:buChar char="•"/>
            </a:pPr>
            <a:r>
              <a:rPr lang="es-MX" sz="2400" dirty="0" smtClean="0">
                <a:solidFill>
                  <a:schemeClr val="tx1">
                    <a:lumMod val="75000"/>
                    <a:lumOff val="25000"/>
                  </a:schemeClr>
                </a:solidFill>
              </a:rPr>
              <a:t>Perforar y operar más de 500 pozos anuales en </a:t>
            </a:r>
            <a:r>
              <a:rPr lang="es-MX" sz="2400" dirty="0" err="1" smtClean="0">
                <a:solidFill>
                  <a:schemeClr val="tx1">
                    <a:lumMod val="75000"/>
                    <a:lumOff val="25000"/>
                  </a:schemeClr>
                </a:solidFill>
              </a:rPr>
              <a:t>Chicontepec</a:t>
            </a:r>
            <a:r>
              <a:rPr lang="es-MX" sz="2400" dirty="0" smtClean="0">
                <a:solidFill>
                  <a:schemeClr val="tx1">
                    <a:lumMod val="75000"/>
                    <a:lumOff val="25000"/>
                  </a:schemeClr>
                </a:solidFill>
              </a:rPr>
              <a:t> (Producción promedio de 500 barriles diarios aproximadamente</a:t>
            </a:r>
          </a:p>
          <a:p>
            <a:pPr marL="285750" indent="-285750" algn="just">
              <a:buFont typeface="Arial" pitchFamily="34" charset="0"/>
              <a:buChar char="•"/>
            </a:pPr>
            <a:endParaRPr lang="es-MX" sz="1000" dirty="0" smtClean="0">
              <a:solidFill>
                <a:schemeClr val="tx1">
                  <a:lumMod val="75000"/>
                  <a:lumOff val="25000"/>
                </a:schemeClr>
              </a:solidFill>
            </a:endParaRPr>
          </a:p>
          <a:p>
            <a:pPr marL="285750" indent="-285750" algn="just">
              <a:buFont typeface="Arial" pitchFamily="34" charset="0"/>
              <a:buChar char="•"/>
            </a:pPr>
            <a:r>
              <a:rPr lang="es-MX" sz="2400" dirty="0" smtClean="0">
                <a:solidFill>
                  <a:schemeClr val="tx1">
                    <a:lumMod val="75000"/>
                    <a:lumOff val="25000"/>
                  </a:schemeClr>
                </a:solidFill>
              </a:rPr>
              <a:t>Perforar y operar entre 1,000 y 2,000 pozos anuales para masificar la explotación de gas y aceite en </a:t>
            </a:r>
            <a:r>
              <a:rPr lang="es-MX" sz="2400" dirty="0" err="1" smtClean="0">
                <a:solidFill>
                  <a:schemeClr val="tx1">
                    <a:lumMod val="75000"/>
                    <a:lumOff val="25000"/>
                  </a:schemeClr>
                </a:solidFill>
              </a:rPr>
              <a:t>lutitas</a:t>
            </a:r>
            <a:r>
              <a:rPr lang="es-MX" sz="2400" dirty="0" smtClean="0">
                <a:solidFill>
                  <a:schemeClr val="tx1">
                    <a:lumMod val="75000"/>
                    <a:lumOff val="25000"/>
                  </a:schemeClr>
                </a:solidFill>
              </a:rPr>
              <a:t> (</a:t>
            </a:r>
            <a:r>
              <a:rPr lang="es-MX" sz="2400" dirty="0" err="1" smtClean="0">
                <a:solidFill>
                  <a:schemeClr val="tx1">
                    <a:lumMod val="75000"/>
                    <a:lumOff val="25000"/>
                  </a:schemeClr>
                </a:solidFill>
              </a:rPr>
              <a:t>shale</a:t>
            </a:r>
            <a:r>
              <a:rPr lang="es-MX" sz="2400" dirty="0" smtClean="0">
                <a:solidFill>
                  <a:schemeClr val="tx1">
                    <a:lumMod val="75000"/>
                    <a:lumOff val="25000"/>
                  </a:schemeClr>
                </a:solidFill>
              </a:rPr>
              <a:t>)</a:t>
            </a:r>
          </a:p>
          <a:p>
            <a:pPr marL="285750" indent="-285750" algn="just">
              <a:buFont typeface="Arial" pitchFamily="34" charset="0"/>
              <a:buChar char="•"/>
            </a:pPr>
            <a:endParaRPr lang="es-MX" sz="1000" dirty="0" smtClean="0">
              <a:solidFill>
                <a:schemeClr val="tx1">
                  <a:lumMod val="75000"/>
                  <a:lumOff val="25000"/>
                </a:schemeClr>
              </a:solidFill>
            </a:endParaRPr>
          </a:p>
          <a:p>
            <a:pPr marL="285750" indent="-285750" algn="just">
              <a:buFont typeface="Arial" pitchFamily="34" charset="0"/>
              <a:buChar char="•"/>
            </a:pPr>
            <a:r>
              <a:rPr lang="es-MX" sz="2400" dirty="0">
                <a:solidFill>
                  <a:schemeClr val="tx1">
                    <a:lumMod val="75000"/>
                    <a:lumOff val="25000"/>
                  </a:schemeClr>
                </a:solidFill>
              </a:rPr>
              <a:t>Superar cuellos de botella en infraestructura de transporte de </a:t>
            </a:r>
            <a:r>
              <a:rPr lang="es-MX" sz="2400" dirty="0" smtClean="0">
                <a:solidFill>
                  <a:schemeClr val="tx1">
                    <a:lumMod val="75000"/>
                    <a:lumOff val="25000"/>
                  </a:schemeClr>
                </a:solidFill>
              </a:rPr>
              <a:t>hidrocarburos</a:t>
            </a:r>
          </a:p>
          <a:p>
            <a:pPr marL="285750" indent="-285750" algn="just">
              <a:buFont typeface="Arial" pitchFamily="34" charset="0"/>
              <a:buChar char="•"/>
            </a:pPr>
            <a:endParaRPr lang="es-MX" sz="1000" dirty="0">
              <a:solidFill>
                <a:schemeClr val="tx1">
                  <a:lumMod val="75000"/>
                  <a:lumOff val="25000"/>
                </a:schemeClr>
              </a:solidFill>
            </a:endParaRPr>
          </a:p>
          <a:p>
            <a:pPr marL="285750" indent="-285750" algn="just">
              <a:buFont typeface="Arial" pitchFamily="34" charset="0"/>
              <a:buChar char="•"/>
            </a:pPr>
            <a:r>
              <a:rPr lang="es-MX" sz="2400" dirty="0" smtClean="0">
                <a:solidFill>
                  <a:schemeClr val="tx1">
                    <a:lumMod val="75000"/>
                    <a:lumOff val="25000"/>
                  </a:schemeClr>
                </a:solidFill>
              </a:rPr>
              <a:t>Se requiere tener operando más de 10,000 pozos a mediano plazo</a:t>
            </a:r>
          </a:p>
          <a:p>
            <a:pPr marL="285750" indent="-285750" algn="just">
              <a:buFont typeface="Arial" pitchFamily="34" charset="0"/>
              <a:buChar char="•"/>
            </a:pPr>
            <a:endParaRPr lang="es-MX" sz="1000" dirty="0" smtClean="0"/>
          </a:p>
        </p:txBody>
      </p:sp>
    </p:spTree>
    <p:extLst>
      <p:ext uri="{BB962C8B-B14F-4D97-AF65-F5344CB8AC3E}">
        <p14:creationId xmlns:p14="http://schemas.microsoft.com/office/powerpoint/2010/main" val="771944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14378"/>
            <a:ext cx="7848872" cy="612719"/>
          </a:xfrm>
          <a:prstGeom prst="rect">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Título"/>
          <p:cNvSpPr txBox="1">
            <a:spLocks/>
          </p:cNvSpPr>
          <p:nvPr/>
        </p:nvSpPr>
        <p:spPr>
          <a:xfrm>
            <a:off x="1115616" y="366571"/>
            <a:ext cx="6860034" cy="686165"/>
          </a:xfrm>
          <a:prstGeom prst="rect">
            <a:avLst/>
          </a:prstGeom>
        </p:spPr>
        <p:txBody>
          <a:bodyPr>
            <a:noAutofit/>
          </a:bodyPr>
          <a:lstStyle>
            <a:defPPr>
              <a:defRPr lang="es-MX"/>
            </a:defPPr>
            <a:lvl1pPr algn="ctr">
              <a:spcBef>
                <a:spcPct val="0"/>
              </a:spcBef>
              <a:buNone/>
              <a:defRPr sz="2000" b="1" cap="small">
                <a:latin typeface="Arial" pitchFamily="34" charset="0"/>
                <a:ea typeface="+mj-ea"/>
                <a:cs typeface="Arial" pitchFamily="34" charset="0"/>
              </a:defRPr>
            </a:lvl1pPr>
          </a:lstStyle>
          <a:p>
            <a:r>
              <a:rPr lang="es-MX" dirty="0" smtClean="0">
                <a:solidFill>
                  <a:schemeClr val="tx1">
                    <a:lumMod val="75000"/>
                    <a:lumOff val="25000"/>
                  </a:schemeClr>
                </a:solidFill>
              </a:rPr>
              <a:t>LA PRODUCCIÓN FUTURA DEPENDE DE LOS RECURSOS INVERTIDOS</a:t>
            </a:r>
            <a:endParaRPr lang="es-MX" dirty="0">
              <a:solidFill>
                <a:schemeClr val="tx1">
                  <a:lumMod val="75000"/>
                  <a:lumOff val="25000"/>
                </a:schemeClr>
              </a:solidFill>
            </a:endParaRPr>
          </a:p>
        </p:txBody>
      </p:sp>
      <p:sp>
        <p:nvSpPr>
          <p:cNvPr id="4" name="3 CuadroTexto"/>
          <p:cNvSpPr txBox="1"/>
          <p:nvPr/>
        </p:nvSpPr>
        <p:spPr>
          <a:xfrm>
            <a:off x="1151241" y="1787986"/>
            <a:ext cx="2491388" cy="307777"/>
          </a:xfrm>
          <a:prstGeom prst="rect">
            <a:avLst/>
          </a:prstGeom>
          <a:noFill/>
        </p:spPr>
        <p:txBody>
          <a:bodyPr wrap="none" rtlCol="0">
            <a:spAutoFit/>
          </a:bodyPr>
          <a:lstStyle/>
          <a:p>
            <a:r>
              <a:rPr lang="es-MX" sz="1400" b="1" dirty="0" smtClean="0"/>
              <a:t>Producción de aceite, MBD</a:t>
            </a:r>
            <a:endParaRPr lang="es-MX" sz="1400" b="1" dirty="0"/>
          </a:p>
        </p:txBody>
      </p:sp>
      <p:sp>
        <p:nvSpPr>
          <p:cNvPr id="5" name="4 CuadroTexto"/>
          <p:cNvSpPr txBox="1"/>
          <p:nvPr/>
        </p:nvSpPr>
        <p:spPr>
          <a:xfrm>
            <a:off x="5220830" y="1798372"/>
            <a:ext cx="2561920" cy="307777"/>
          </a:xfrm>
          <a:prstGeom prst="rect">
            <a:avLst/>
          </a:prstGeom>
          <a:noFill/>
        </p:spPr>
        <p:txBody>
          <a:bodyPr wrap="none" rtlCol="0">
            <a:spAutoFit/>
          </a:bodyPr>
          <a:lstStyle/>
          <a:p>
            <a:r>
              <a:rPr lang="es-MX" sz="1400" b="1" dirty="0" smtClean="0"/>
              <a:t>Producción de gas, MMPCD</a:t>
            </a:r>
            <a:endParaRPr lang="es-MX" sz="1400" b="1" dirty="0"/>
          </a:p>
        </p:txBody>
      </p:sp>
      <p:sp>
        <p:nvSpPr>
          <p:cNvPr id="6" name="5 Rectángulo"/>
          <p:cNvSpPr/>
          <p:nvPr/>
        </p:nvSpPr>
        <p:spPr>
          <a:xfrm>
            <a:off x="1259632" y="1142322"/>
            <a:ext cx="6613241" cy="584775"/>
          </a:xfrm>
          <a:prstGeom prst="rect">
            <a:avLst/>
          </a:prstGeom>
        </p:spPr>
        <p:txBody>
          <a:bodyPr wrap="square">
            <a:spAutoFit/>
          </a:bodyPr>
          <a:lstStyle/>
          <a:p>
            <a:pPr lvl="0" algn="ctr" eaLnBrk="0" hangingPunct="0"/>
            <a:r>
              <a:rPr lang="es-MX" sz="1600" dirty="0" smtClean="0">
                <a:solidFill>
                  <a:schemeClr val="bg1"/>
                </a:solidFill>
                <a:latin typeface="Arial" pitchFamily="34" charset="0"/>
                <a:cs typeface="Arial" pitchFamily="34" charset="0"/>
              </a:rPr>
              <a:t>La velocidad </a:t>
            </a:r>
            <a:r>
              <a:rPr lang="es-MX" sz="1600" dirty="0">
                <a:solidFill>
                  <a:schemeClr val="bg1"/>
                </a:solidFill>
                <a:latin typeface="Arial" pitchFamily="34" charset="0"/>
                <a:cs typeface="Arial" pitchFamily="34" charset="0"/>
              </a:rPr>
              <a:t>de monetización de los recursos del </a:t>
            </a:r>
            <a:r>
              <a:rPr lang="es-MX" sz="1600" dirty="0" smtClean="0">
                <a:solidFill>
                  <a:schemeClr val="bg1"/>
                </a:solidFill>
                <a:latin typeface="Arial" pitchFamily="34" charset="0"/>
                <a:cs typeface="Arial" pitchFamily="34" charset="0"/>
              </a:rPr>
              <a:t>país dependerá de cambios estructurales </a:t>
            </a:r>
            <a:endParaRPr lang="es-MX" sz="1600" dirty="0">
              <a:solidFill>
                <a:schemeClr val="bg1"/>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425051194"/>
              </p:ext>
            </p:extLst>
          </p:nvPr>
        </p:nvGraphicFramePr>
        <p:xfrm>
          <a:off x="2987824" y="5234136"/>
          <a:ext cx="2952328" cy="1219200"/>
        </p:xfrm>
        <a:graphic>
          <a:graphicData uri="http://schemas.openxmlformats.org/drawingml/2006/table">
            <a:tbl>
              <a:tblPr firstRow="1" bandRow="1">
                <a:tableStyleId>{93296810-A885-4BE3-A3E7-6D5BEEA58F35}</a:tableStyleId>
              </a:tblPr>
              <a:tblGrid>
                <a:gridCol w="1111091"/>
                <a:gridCol w="1841237"/>
              </a:tblGrid>
              <a:tr h="250794">
                <a:tc>
                  <a:txBody>
                    <a:bodyPr/>
                    <a:lstStyle/>
                    <a:p>
                      <a:r>
                        <a:rPr lang="es-MX" sz="1400" dirty="0" smtClean="0">
                          <a:solidFill>
                            <a:schemeClr val="tx1"/>
                          </a:solidFill>
                        </a:rPr>
                        <a:t>Caso</a:t>
                      </a:r>
                      <a:endParaRPr lang="es-MX" sz="1400" dirty="0">
                        <a:solidFill>
                          <a:schemeClr val="tx1"/>
                        </a:solidFill>
                      </a:endParaRPr>
                    </a:p>
                  </a:txBody>
                  <a:tcPr/>
                </a:tc>
                <a:tc>
                  <a:txBody>
                    <a:bodyPr/>
                    <a:lstStyle/>
                    <a:p>
                      <a:pPr algn="ctr"/>
                      <a:r>
                        <a:rPr lang="es-MX" sz="1400" dirty="0" smtClean="0">
                          <a:solidFill>
                            <a:schemeClr val="tx1"/>
                          </a:solidFill>
                        </a:rPr>
                        <a:t>Inversión anual</a:t>
                      </a:r>
                      <a:endParaRPr lang="es-MX" sz="1400" dirty="0">
                        <a:solidFill>
                          <a:schemeClr val="tx1"/>
                        </a:solidFill>
                      </a:endParaRPr>
                    </a:p>
                  </a:txBody>
                  <a:tcPr/>
                </a:tc>
              </a:tr>
              <a:tr h="250794">
                <a:tc>
                  <a:txBody>
                    <a:bodyPr/>
                    <a:lstStyle/>
                    <a:p>
                      <a:r>
                        <a:rPr lang="es-MX" sz="1400" dirty="0" smtClean="0"/>
                        <a:t>Base</a:t>
                      </a:r>
                      <a:endParaRPr lang="es-MX" sz="1400" dirty="0"/>
                    </a:p>
                  </a:txBody>
                  <a:tcPr/>
                </a:tc>
                <a:tc>
                  <a:txBody>
                    <a:bodyPr/>
                    <a:lstStyle/>
                    <a:p>
                      <a:pPr algn="ctr"/>
                      <a:r>
                        <a:rPr lang="es-MX" sz="1400" dirty="0" smtClean="0"/>
                        <a:t>24 MMMUSD</a:t>
                      </a:r>
                      <a:endParaRPr lang="es-MX" sz="1400" dirty="0"/>
                    </a:p>
                  </a:txBody>
                  <a:tcPr/>
                </a:tc>
              </a:tr>
              <a:tr h="250794">
                <a:tc>
                  <a:txBody>
                    <a:bodyPr/>
                    <a:lstStyle/>
                    <a:p>
                      <a:r>
                        <a:rPr lang="es-MX" sz="1400" dirty="0" smtClean="0"/>
                        <a:t>Superior</a:t>
                      </a:r>
                      <a:endParaRPr lang="es-MX" sz="1400" dirty="0"/>
                    </a:p>
                  </a:txBody>
                  <a:tcPr/>
                </a:tc>
                <a:tc>
                  <a:txBody>
                    <a:bodyPr/>
                    <a:lstStyle/>
                    <a:p>
                      <a:pPr algn="ctr"/>
                      <a:r>
                        <a:rPr lang="es-MX" sz="1400" dirty="0" smtClean="0"/>
                        <a:t>37 MMMUSD</a:t>
                      </a:r>
                      <a:endParaRPr lang="es-MX" sz="1400" dirty="0"/>
                    </a:p>
                  </a:txBody>
                  <a:tcPr/>
                </a:tc>
              </a:tr>
              <a:tr h="250794">
                <a:tc>
                  <a:txBody>
                    <a:bodyPr/>
                    <a:lstStyle/>
                    <a:p>
                      <a:endParaRPr lang="es-MX" sz="1400" dirty="0"/>
                    </a:p>
                  </a:txBody>
                  <a:tcPr/>
                </a:tc>
                <a:tc>
                  <a:txBody>
                    <a:bodyPr/>
                    <a:lstStyle/>
                    <a:p>
                      <a:pPr algn="ctr"/>
                      <a:endParaRPr lang="es-MX" sz="1400" dirty="0"/>
                    </a:p>
                  </a:txBody>
                  <a:tcPr/>
                </a:tc>
              </a:tr>
            </a:tbl>
          </a:graphicData>
        </a:graphic>
      </p:graphicFrame>
      <p:graphicFrame>
        <p:nvGraphicFramePr>
          <p:cNvPr id="8" name="7 Gráfico"/>
          <p:cNvGraphicFramePr/>
          <p:nvPr>
            <p:extLst>
              <p:ext uri="{D42A27DB-BD31-4B8C-83A1-F6EECF244321}">
                <p14:modId xmlns:p14="http://schemas.microsoft.com/office/powerpoint/2010/main" val="2393141798"/>
              </p:ext>
            </p:extLst>
          </p:nvPr>
        </p:nvGraphicFramePr>
        <p:xfrm>
          <a:off x="626813" y="1968385"/>
          <a:ext cx="3600000" cy="32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1635547445"/>
              </p:ext>
            </p:extLst>
          </p:nvPr>
        </p:nvGraphicFramePr>
        <p:xfrm>
          <a:off x="4686599" y="1968385"/>
          <a:ext cx="36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880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262AAA1E-8A5C-4E74-850F-1AC26C6E5FB5}" type="slidenum">
              <a:rPr lang="es-MX" smtClean="0"/>
              <a:pPr>
                <a:defRPr/>
              </a:pPr>
              <a:t>13</a:t>
            </a:fld>
            <a:endParaRPr lang="es-MX"/>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077" y="934160"/>
            <a:ext cx="4629261" cy="584775"/>
          </a:xfrm>
          <a:prstGeom prst="rect">
            <a:avLst/>
          </a:prstGeom>
        </p:spPr>
      </p:pic>
      <p:sp>
        <p:nvSpPr>
          <p:cNvPr id="5" name="4 Rectángulo redondeado"/>
          <p:cNvSpPr/>
          <p:nvPr/>
        </p:nvSpPr>
        <p:spPr>
          <a:xfrm>
            <a:off x="126722" y="5308077"/>
            <a:ext cx="3963679" cy="379379"/>
          </a:xfrm>
          <a:prstGeom prst="roundRect">
            <a:avLst>
              <a:gd name="adj" fmla="val 15738"/>
            </a:avLst>
          </a:prstGeom>
          <a:gradFill flip="none" rotWithShape="1">
            <a:gsLst>
              <a:gs pos="100000">
                <a:schemeClr val="bg1">
                  <a:lumMod val="95000"/>
                </a:schemeClr>
              </a:gs>
              <a:gs pos="0">
                <a:schemeClr val="bg1"/>
              </a:gs>
            </a:gsLst>
            <a:lin ang="16200000" scaled="1"/>
            <a:tileRect/>
          </a:gradFill>
          <a:ln w="6350">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dirty="0" smtClean="0">
                <a:solidFill>
                  <a:srgbClr val="000000">
                    <a:lumMod val="85000"/>
                    <a:lumOff val="15000"/>
                  </a:srgbClr>
                </a:solidFill>
                <a:latin typeface="Arial Narrow" pitchFamily="34" charset="0"/>
              </a:rPr>
              <a:t>          No convencionales (aceite y gas </a:t>
            </a:r>
            <a:r>
              <a:rPr lang="es-MX" sz="1100" dirty="0" err="1" smtClean="0">
                <a:solidFill>
                  <a:srgbClr val="000000">
                    <a:lumMod val="85000"/>
                    <a:lumOff val="15000"/>
                  </a:srgbClr>
                </a:solidFill>
                <a:latin typeface="Arial Narrow" pitchFamily="34" charset="0"/>
              </a:rPr>
              <a:t>shale</a:t>
            </a:r>
            <a:r>
              <a:rPr lang="es-MX" sz="1100" dirty="0" smtClean="0">
                <a:solidFill>
                  <a:srgbClr val="000000">
                    <a:lumMod val="85000"/>
                    <a:lumOff val="15000"/>
                  </a:srgbClr>
                </a:solidFill>
                <a:latin typeface="Arial Narrow" pitchFamily="34" charset="0"/>
              </a:rPr>
              <a:t>)</a:t>
            </a:r>
            <a:endParaRPr lang="es-MX" sz="1100" dirty="0">
              <a:solidFill>
                <a:srgbClr val="000000">
                  <a:lumMod val="85000"/>
                  <a:lumOff val="15000"/>
                </a:srgbClr>
              </a:solidFill>
              <a:latin typeface="Arial Narrow"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757994794"/>
              </p:ext>
            </p:extLst>
          </p:nvPr>
        </p:nvGraphicFramePr>
        <p:xfrm>
          <a:off x="4222376" y="1543563"/>
          <a:ext cx="4709092" cy="4054150"/>
        </p:xfrm>
        <a:graphic>
          <a:graphicData uri="http://schemas.openxmlformats.org/drawingml/2006/table">
            <a:tbl>
              <a:tblPr firstRow="1" bandRow="1">
                <a:effectLst/>
                <a:tableStyleId>{9DCAF9ED-07DC-4A11-8D7F-57B35C25682E}</a:tableStyleId>
              </a:tblPr>
              <a:tblGrid>
                <a:gridCol w="1174125"/>
                <a:gridCol w="576064"/>
                <a:gridCol w="576064"/>
                <a:gridCol w="576064"/>
                <a:gridCol w="576064"/>
                <a:gridCol w="620192"/>
                <a:gridCol w="610519"/>
              </a:tblGrid>
              <a:tr h="367504">
                <a:tc rowSpan="2">
                  <a:txBody>
                    <a:bodyPr/>
                    <a:lstStyle/>
                    <a:p>
                      <a:pPr algn="ctr" fontAlgn="b"/>
                      <a:r>
                        <a:rPr lang="es-MX" sz="1800" b="1" u="none" strike="noStrike" dirty="0" smtClean="0">
                          <a:solidFill>
                            <a:schemeClr val="tx1"/>
                          </a:solidFill>
                          <a:effectLst/>
                          <a:latin typeface="+mn-lt"/>
                        </a:rPr>
                        <a:t> </a:t>
                      </a:r>
                      <a:r>
                        <a:rPr lang="es-MX" sz="1400" b="1" u="none" strike="noStrike" dirty="0" smtClean="0">
                          <a:solidFill>
                            <a:schemeClr val="tx1"/>
                          </a:solidFill>
                          <a:effectLst/>
                          <a:latin typeface="+mn-lt"/>
                        </a:rPr>
                        <a:t>Cuenca</a:t>
                      </a:r>
                      <a:endParaRPr lang="es-MX" sz="1800" b="1" i="0" u="none" strike="noStrike" dirty="0">
                        <a:solidFill>
                          <a:schemeClr val="tx1"/>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fontAlgn="b"/>
                      <a:r>
                        <a:rPr lang="es-MX" sz="1200" b="1" i="0" u="none" strike="noStrike" dirty="0" err="1" smtClean="0">
                          <a:solidFill>
                            <a:schemeClr val="tx1"/>
                          </a:solidFill>
                          <a:effectLst/>
                          <a:latin typeface="+mn-lt"/>
                        </a:rPr>
                        <a:t>Prod</a:t>
                      </a:r>
                      <a:r>
                        <a:rPr lang="es-MX" sz="1200" b="1" i="0" u="none" strike="noStrike" dirty="0" smtClean="0">
                          <a:solidFill>
                            <a:schemeClr val="tx1"/>
                          </a:solidFill>
                          <a:effectLst/>
                          <a:latin typeface="+mn-lt"/>
                        </a:rPr>
                        <a:t>. </a:t>
                      </a:r>
                      <a:r>
                        <a:rPr lang="es-MX" sz="1200" b="1" i="0" u="none" strike="noStrike" dirty="0" err="1" smtClean="0">
                          <a:solidFill>
                            <a:schemeClr val="tx1"/>
                          </a:solidFill>
                          <a:effectLst/>
                          <a:latin typeface="+mn-lt"/>
                        </a:rPr>
                        <a:t>acum</a:t>
                      </a:r>
                      <a:r>
                        <a:rPr lang="es-MX" sz="1200" b="1" i="0" u="none" strike="noStrike" dirty="0" smtClean="0">
                          <a:solidFill>
                            <a:schemeClr val="tx1"/>
                          </a:solidFill>
                          <a:effectLst/>
                          <a:latin typeface="+mn-lt"/>
                        </a:rPr>
                        <a:t>.</a:t>
                      </a:r>
                      <a:endParaRPr lang="es-MX" sz="1200" b="1"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fontAlgn="b"/>
                      <a:r>
                        <a:rPr lang="es-MX" sz="1200" b="1" i="0" u="none" strike="noStrike" dirty="0" smtClean="0">
                          <a:solidFill>
                            <a:schemeClr val="tx1"/>
                          </a:solidFill>
                          <a:effectLst/>
                          <a:latin typeface="+mn-lt"/>
                        </a:rPr>
                        <a:t>Reservas</a:t>
                      </a:r>
                      <a:endParaRPr lang="es-MX" sz="1200" b="1"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s-MX" sz="1200" b="1" i="0" u="none" strike="noStrike" dirty="0">
                        <a:solidFill>
                          <a:schemeClr val="bg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ctr" fontAlgn="b"/>
                      <a:endParaRPr lang="es-MX" sz="1200" b="1" i="0" u="none" strike="noStrike" dirty="0">
                        <a:solidFill>
                          <a:schemeClr val="bg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fontAlgn="b"/>
                      <a:r>
                        <a:rPr lang="es-MX" sz="1200" b="1" i="0" u="none" strike="noStrike" dirty="0" smtClean="0">
                          <a:solidFill>
                            <a:schemeClr val="tx1"/>
                          </a:solidFill>
                          <a:effectLst/>
                          <a:latin typeface="+mn-lt"/>
                        </a:rPr>
                        <a:t>Recursos prospectivos</a:t>
                      </a:r>
                      <a:endParaRPr lang="es-MX" sz="1200" b="1"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s-MX" sz="1200" b="1" i="0" u="none" strike="noStrike" dirty="0">
                        <a:solidFill>
                          <a:schemeClr val="bg1"/>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84917">
                <a:tc vMerge="1">
                  <a:txBody>
                    <a:bodyPr/>
                    <a:lstStyle/>
                    <a:p>
                      <a:pPr algn="r" fontAlgn="b"/>
                      <a:endParaRPr lang="es-MX" sz="1200" b="1" i="0" u="none" strike="noStrike" dirty="0">
                        <a:solidFill>
                          <a:srgbClr val="000000"/>
                        </a:solidFill>
                        <a:effectLst/>
                        <a:latin typeface="+mj-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b"/>
                      <a:endParaRPr lang="es-MX" sz="1200" b="1" i="0" u="none" strike="noStrike" dirty="0">
                        <a:solidFill>
                          <a:srgbClr val="000000"/>
                        </a:solidFill>
                        <a:effectLst/>
                        <a:latin typeface="+mj-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MX" sz="1200" b="1" dirty="0" smtClean="0">
                          <a:solidFill>
                            <a:schemeClr val="tx1"/>
                          </a:solidFill>
                          <a:latin typeface="+mn-lt"/>
                        </a:rPr>
                        <a:t>1P</a:t>
                      </a:r>
                      <a:endParaRPr lang="es-MX" sz="1200" b="1"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MX" sz="1200" b="1" dirty="0" smtClean="0">
                          <a:solidFill>
                            <a:schemeClr val="tx1"/>
                          </a:solidFill>
                          <a:latin typeface="+mn-lt"/>
                        </a:rPr>
                        <a:t>2P</a:t>
                      </a:r>
                      <a:endParaRPr lang="es-MX" sz="1200" b="1" dirty="0">
                        <a:solidFill>
                          <a:schemeClr val="tx1"/>
                        </a:solidFill>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s-MX" sz="1200" b="1" i="0" u="none" strike="noStrike" dirty="0" smtClean="0">
                          <a:solidFill>
                            <a:schemeClr val="tx1"/>
                          </a:solidFill>
                          <a:effectLst/>
                          <a:latin typeface="+mn-lt"/>
                        </a:rPr>
                        <a:t>3P</a:t>
                      </a:r>
                      <a:endParaRPr lang="es-MX" sz="1200" b="1" i="0" u="none" strike="noStrike" dirty="0">
                        <a:solidFill>
                          <a:schemeClr val="tx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200" b="1" i="0" u="none" strike="noStrike" kern="1200" dirty="0" err="1" smtClean="0">
                          <a:solidFill>
                            <a:schemeClr val="tx1"/>
                          </a:solidFill>
                          <a:effectLst/>
                          <a:latin typeface="+mn-lt"/>
                          <a:ea typeface="+mn-ea"/>
                          <a:cs typeface="+mn-cs"/>
                        </a:rPr>
                        <a:t>Conv</a:t>
                      </a:r>
                      <a:r>
                        <a:rPr lang="es-MX" sz="1200" b="1" i="0" u="none" strike="noStrike" kern="1200" dirty="0" smtClean="0">
                          <a:solidFill>
                            <a:schemeClr val="tx1"/>
                          </a:solidFill>
                          <a:effectLst/>
                          <a:latin typeface="+mn-lt"/>
                          <a:ea typeface="+mn-ea"/>
                          <a:cs typeface="+mn-cs"/>
                        </a:rPr>
                        <a:t>.</a:t>
                      </a:r>
                      <a:endParaRPr lang="es-MX" sz="12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s-MX" sz="1200" b="1" i="0" u="none" strike="noStrike" kern="1200" dirty="0" smtClean="0">
                          <a:solidFill>
                            <a:schemeClr val="tx1"/>
                          </a:solidFill>
                          <a:effectLst/>
                          <a:latin typeface="+mn-lt"/>
                          <a:ea typeface="+mn-ea"/>
                          <a:cs typeface="+mn-cs"/>
                        </a:rPr>
                        <a:t>No </a:t>
                      </a:r>
                      <a:r>
                        <a:rPr lang="es-MX" sz="1200" b="1" i="0" u="none" strike="noStrike" kern="1200" dirty="0" err="1" smtClean="0">
                          <a:solidFill>
                            <a:schemeClr val="tx1"/>
                          </a:solidFill>
                          <a:effectLst/>
                          <a:latin typeface="+mn-lt"/>
                          <a:ea typeface="+mn-ea"/>
                          <a:cs typeface="+mn-cs"/>
                        </a:rPr>
                        <a:t>conv</a:t>
                      </a:r>
                      <a:r>
                        <a:rPr lang="es-MX" sz="1200" b="1" i="0" u="none" strike="noStrike" kern="1200" dirty="0" smtClean="0">
                          <a:solidFill>
                            <a:schemeClr val="tx1"/>
                          </a:solidFill>
                          <a:effectLst/>
                          <a:latin typeface="+mn-lt"/>
                          <a:ea typeface="+mn-ea"/>
                          <a:cs typeface="+mn-cs"/>
                        </a:rPr>
                        <a:t>.</a:t>
                      </a:r>
                      <a:endParaRPr lang="es-MX" sz="1200" b="1" i="0" u="none" strike="noStrike" kern="1200" dirty="0">
                        <a:solidFill>
                          <a:schemeClr val="tx1"/>
                        </a:solidFill>
                        <a:effectLst/>
                        <a:latin typeface="+mn-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67504">
                <a:tc>
                  <a:txBody>
                    <a:bodyPr/>
                    <a:lstStyle/>
                    <a:p>
                      <a:pPr algn="r" fontAlgn="b"/>
                      <a:r>
                        <a:rPr lang="en-US" sz="1400" u="none" strike="noStrike" noProof="0" dirty="0" err="1" smtClean="0">
                          <a:effectLst/>
                          <a:latin typeface="+mn-lt"/>
                        </a:rPr>
                        <a:t>Sureste</a:t>
                      </a:r>
                      <a:endParaRPr lang="en-US" sz="1400" b="1" i="0" u="none" strike="noStrike" noProof="0" dirty="0">
                        <a:solidFill>
                          <a:srgbClr val="000000"/>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s-MX" sz="1500" u="none" strike="noStrike" dirty="0" smtClean="0">
                          <a:effectLst/>
                          <a:latin typeface="+mn-lt"/>
                        </a:rPr>
                        <a:t>45.4</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49804"/>
                      </a:schemeClr>
                    </a:solidFill>
                  </a:tcPr>
                </a:tc>
                <a:tc>
                  <a:txBody>
                    <a:bodyPr/>
                    <a:lstStyle/>
                    <a:p>
                      <a:pPr algn="r" fontAlgn="b"/>
                      <a:r>
                        <a:rPr lang="es-MX" sz="1500" b="0" i="0" u="none" strike="noStrike" dirty="0" smtClean="0">
                          <a:solidFill>
                            <a:srgbClr val="000000"/>
                          </a:solidFill>
                          <a:effectLst/>
                          <a:latin typeface="+mn-lt"/>
                        </a:rPr>
                        <a:t>12.1</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i="0" u="none" strike="noStrike" dirty="0" smtClean="0">
                          <a:solidFill>
                            <a:srgbClr val="000000"/>
                          </a:solidFill>
                          <a:effectLst/>
                          <a:latin typeface="+mn-lt"/>
                        </a:rPr>
                        <a:t>18.0</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i="0" u="none" strike="noStrike" dirty="0" smtClean="0">
                          <a:solidFill>
                            <a:schemeClr val="dk1"/>
                          </a:solidFill>
                          <a:effectLst/>
                          <a:latin typeface="+mn-lt"/>
                        </a:rPr>
                        <a:t>24.4</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r" defTabSz="914400" rtl="0" eaLnBrk="1" fontAlgn="b" latinLnBrk="0" hangingPunct="1"/>
                      <a:r>
                        <a:rPr lang="es-MX" sz="1500" b="0" i="0" u="none" strike="noStrike" kern="1200" dirty="0" smtClean="0">
                          <a:solidFill>
                            <a:schemeClr val="dk1"/>
                          </a:solidFill>
                          <a:effectLst/>
                          <a:latin typeface="+mn-lt"/>
                          <a:ea typeface="+mn-ea"/>
                          <a:cs typeface="+mn-cs"/>
                        </a:rPr>
                        <a:t>20.1</a:t>
                      </a:r>
                      <a:endParaRPr lang="es-MX" sz="1500" b="0" i="0" u="none" strike="noStrike" kern="1200" dirty="0">
                        <a:solidFill>
                          <a:schemeClr val="dk1"/>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algn="r" defTabSz="914400" rtl="0" eaLnBrk="1" fontAlgn="b" latinLnBrk="0" hangingPunct="1"/>
                      <a:endParaRPr lang="es-MX" sz="1500" b="0" i="0" u="none" strike="noStrike" kern="1200" dirty="0">
                        <a:solidFill>
                          <a:schemeClr val="dk1"/>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r>
              <a:tr h="489114">
                <a:tc>
                  <a:txBody>
                    <a:bodyPr/>
                    <a:lstStyle/>
                    <a:p>
                      <a:pPr algn="r" fontAlgn="b"/>
                      <a:r>
                        <a:rPr lang="es-MX" sz="1400" u="none" strike="noStrike" dirty="0">
                          <a:effectLst/>
                          <a:latin typeface="+mn-lt"/>
                        </a:rPr>
                        <a:t>Tampico</a:t>
                      </a:r>
                      <a:br>
                        <a:rPr lang="es-MX" sz="1400" u="none" strike="noStrike" dirty="0">
                          <a:effectLst/>
                          <a:latin typeface="+mn-lt"/>
                        </a:rPr>
                      </a:br>
                      <a:r>
                        <a:rPr lang="es-MX" sz="1400" u="none" strike="noStrike" dirty="0" err="1">
                          <a:effectLst/>
                          <a:latin typeface="+mn-lt"/>
                        </a:rPr>
                        <a:t>Misantla</a:t>
                      </a:r>
                      <a:endParaRPr lang="es-MX" sz="1400" b="1" i="0" u="none" strike="noStrike" dirty="0">
                        <a:solidFill>
                          <a:srgbClr val="000000"/>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s-MX" sz="1500" u="none" strike="noStrike" dirty="0" smtClean="0">
                          <a:effectLst/>
                          <a:latin typeface="+mn-lt"/>
                        </a:rPr>
                        <a:t>6.5</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49804"/>
                      </a:schemeClr>
                    </a:solidFill>
                  </a:tcPr>
                </a:tc>
                <a:tc>
                  <a:txBody>
                    <a:bodyPr/>
                    <a:lstStyle/>
                    <a:p>
                      <a:pPr algn="r" fontAlgn="b"/>
                      <a:r>
                        <a:rPr lang="es-MX" sz="1500" b="0" i="0" u="none" strike="noStrike" dirty="0" smtClean="0">
                          <a:solidFill>
                            <a:srgbClr val="000000"/>
                          </a:solidFill>
                          <a:effectLst/>
                          <a:latin typeface="+mn-lt"/>
                        </a:rPr>
                        <a:t>1.2</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i="0" u="none" strike="noStrike" dirty="0" smtClean="0">
                          <a:solidFill>
                            <a:srgbClr val="000000"/>
                          </a:solidFill>
                          <a:effectLst/>
                          <a:latin typeface="+mn-lt"/>
                        </a:rPr>
                        <a:t>7.0</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i="0" u="none" strike="noStrike" dirty="0" smtClean="0">
                          <a:solidFill>
                            <a:schemeClr val="dk1"/>
                          </a:solidFill>
                          <a:effectLst/>
                          <a:latin typeface="+mn-lt"/>
                        </a:rPr>
                        <a:t>17.4</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s-MX" sz="1500" u="none" strike="noStrike" dirty="0" smtClean="0">
                          <a:effectLst/>
                          <a:latin typeface="+mn-lt"/>
                        </a:rPr>
                        <a:t>2.5</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AD1"/>
                    </a:solidFill>
                  </a:tcPr>
                </a:tc>
                <a:tc>
                  <a:txBody>
                    <a:bodyPr/>
                    <a:lstStyle/>
                    <a:p>
                      <a:pPr algn="r" fontAlgn="b"/>
                      <a:r>
                        <a:rPr lang="es-MX" sz="1500" b="0" i="0" u="none" strike="noStrike" dirty="0" smtClean="0">
                          <a:solidFill>
                            <a:srgbClr val="000000"/>
                          </a:solidFill>
                          <a:effectLst/>
                          <a:latin typeface="+mn-lt"/>
                        </a:rPr>
                        <a:t>34.8</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r>
              <a:tr h="367504">
                <a:tc>
                  <a:txBody>
                    <a:bodyPr/>
                    <a:lstStyle/>
                    <a:p>
                      <a:pPr algn="r" fontAlgn="b"/>
                      <a:r>
                        <a:rPr lang="es-MX" sz="1400" u="none" strike="noStrike" dirty="0">
                          <a:effectLst/>
                          <a:latin typeface="+mn-lt"/>
                        </a:rPr>
                        <a:t>Burgos</a:t>
                      </a:r>
                      <a:endParaRPr lang="es-MX" sz="1400" b="1" i="0" u="none" strike="noStrike" dirty="0">
                        <a:solidFill>
                          <a:srgbClr val="000000"/>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s-MX" sz="1500" u="none" strike="noStrike" dirty="0">
                          <a:effectLst/>
                          <a:latin typeface="+mn-lt"/>
                        </a:rPr>
                        <a:t>2.3</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49804"/>
                      </a:schemeClr>
                    </a:solidFill>
                  </a:tcPr>
                </a:tc>
                <a:tc>
                  <a:txBody>
                    <a:bodyPr/>
                    <a:lstStyle/>
                    <a:p>
                      <a:pPr algn="r" fontAlgn="b"/>
                      <a:r>
                        <a:rPr lang="es-MX" sz="1500" b="0" i="0" u="none" strike="noStrike" dirty="0" smtClean="0">
                          <a:solidFill>
                            <a:srgbClr val="000000"/>
                          </a:solidFill>
                          <a:effectLst/>
                          <a:latin typeface="+mn-lt"/>
                        </a:rPr>
                        <a:t>0.4</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i="0" u="none" strike="noStrike" dirty="0" smtClean="0">
                          <a:solidFill>
                            <a:srgbClr val="000000"/>
                          </a:solidFill>
                          <a:effectLst/>
                          <a:latin typeface="+mn-lt"/>
                        </a:rPr>
                        <a:t>0.5</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i="0" u="none" strike="noStrike" dirty="0" smtClean="0">
                          <a:solidFill>
                            <a:schemeClr val="dk1"/>
                          </a:solidFill>
                          <a:effectLst/>
                          <a:latin typeface="+mn-lt"/>
                        </a:rPr>
                        <a:t>0.7</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u="none" strike="noStrike" dirty="0" smtClean="0">
                          <a:effectLst/>
                          <a:latin typeface="+mn-lt"/>
                        </a:rPr>
                        <a:t>2.9</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AD1"/>
                    </a:solidFill>
                  </a:tcPr>
                </a:tc>
                <a:tc>
                  <a:txBody>
                    <a:bodyPr/>
                    <a:lstStyle/>
                    <a:p>
                      <a:pPr algn="r" fontAlgn="b"/>
                      <a:r>
                        <a:rPr lang="es-MX" sz="1500" b="0" i="0" u="none" strike="noStrike" dirty="0" smtClean="0">
                          <a:solidFill>
                            <a:srgbClr val="000000"/>
                          </a:solidFill>
                          <a:effectLst/>
                          <a:latin typeface="+mn-lt"/>
                        </a:rPr>
                        <a:t>15.0</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r>
              <a:tr h="367504">
                <a:tc>
                  <a:txBody>
                    <a:bodyPr/>
                    <a:lstStyle/>
                    <a:p>
                      <a:pPr algn="r" fontAlgn="b"/>
                      <a:r>
                        <a:rPr lang="es-MX" sz="1400" u="none" strike="noStrike" dirty="0">
                          <a:effectLst/>
                          <a:latin typeface="+mn-lt"/>
                        </a:rPr>
                        <a:t>Veracruz</a:t>
                      </a:r>
                      <a:endParaRPr lang="es-MX" sz="1400" b="1" i="0" u="none" strike="noStrike" dirty="0">
                        <a:solidFill>
                          <a:srgbClr val="000000"/>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s-MX" sz="1500" u="none" strike="noStrike" dirty="0">
                          <a:effectLst/>
                          <a:latin typeface="+mn-lt"/>
                        </a:rPr>
                        <a:t>0.7</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49804"/>
                      </a:schemeClr>
                    </a:solidFill>
                  </a:tcPr>
                </a:tc>
                <a:tc>
                  <a:txBody>
                    <a:bodyPr/>
                    <a:lstStyle/>
                    <a:p>
                      <a:pPr algn="r" fontAlgn="b"/>
                      <a:r>
                        <a:rPr lang="es-MX" sz="1500" b="0" i="0" u="none" strike="noStrike" dirty="0" smtClean="0">
                          <a:solidFill>
                            <a:srgbClr val="000000"/>
                          </a:solidFill>
                          <a:effectLst/>
                          <a:latin typeface="+mn-lt"/>
                        </a:rPr>
                        <a:t>0.1</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i="0" u="none" strike="noStrike" dirty="0" smtClean="0">
                          <a:solidFill>
                            <a:srgbClr val="000000"/>
                          </a:solidFill>
                          <a:effectLst/>
                          <a:latin typeface="+mn-lt"/>
                        </a:rPr>
                        <a:t>0.2</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u="none" strike="noStrike" dirty="0" smtClean="0">
                          <a:effectLst/>
                          <a:latin typeface="+mn-lt"/>
                        </a:rPr>
                        <a:t>0.2</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u="none" strike="noStrike" dirty="0" smtClean="0">
                          <a:effectLst/>
                          <a:latin typeface="+mn-lt"/>
                        </a:rPr>
                        <a:t>1.6</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AD1"/>
                    </a:solidFill>
                  </a:tcPr>
                </a:tc>
                <a:tc>
                  <a:txBody>
                    <a:bodyPr/>
                    <a:lstStyle/>
                    <a:p>
                      <a:pPr algn="r" fontAlgn="b"/>
                      <a:r>
                        <a:rPr lang="es-MX" sz="1500" b="0" i="0" u="none" strike="noStrike" dirty="0" smtClean="0">
                          <a:solidFill>
                            <a:srgbClr val="000000"/>
                          </a:solidFill>
                          <a:effectLst/>
                          <a:latin typeface="+mn-lt"/>
                        </a:rPr>
                        <a:t>0.6</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r>
              <a:tr h="367504">
                <a:tc>
                  <a:txBody>
                    <a:bodyPr/>
                    <a:lstStyle/>
                    <a:p>
                      <a:pPr algn="r" fontAlgn="b"/>
                      <a:r>
                        <a:rPr lang="es-MX" sz="1400" u="none" strike="noStrike" dirty="0">
                          <a:effectLst/>
                          <a:latin typeface="+mn-lt"/>
                        </a:rPr>
                        <a:t>Sabinas</a:t>
                      </a:r>
                      <a:endParaRPr lang="es-MX" sz="1400" b="1" i="0" u="none" strike="noStrike" dirty="0">
                        <a:solidFill>
                          <a:srgbClr val="000000"/>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s-MX" sz="1500" u="none" strike="noStrike" dirty="0">
                          <a:effectLst/>
                          <a:latin typeface="+mn-lt"/>
                        </a:rPr>
                        <a:t>0.1</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49804"/>
                      </a:schemeClr>
                    </a:solidFill>
                  </a:tcPr>
                </a:tc>
                <a:tc>
                  <a:txBody>
                    <a:bodyPr/>
                    <a:lstStyle/>
                    <a:p>
                      <a:pPr marL="0" algn="r" defTabSz="914400" rtl="0" eaLnBrk="1" fontAlgn="b" latinLnBrk="0" hangingPunct="1"/>
                      <a:r>
                        <a:rPr lang="es-MX" sz="1500" b="0" u="none" strike="noStrike" kern="1200" dirty="0" smtClean="0">
                          <a:solidFill>
                            <a:schemeClr val="dk1"/>
                          </a:solidFill>
                          <a:effectLst/>
                          <a:latin typeface="+mn-lt"/>
                          <a:ea typeface="+mn-ea"/>
                          <a:cs typeface="+mn-cs"/>
                        </a:rPr>
                        <a:t>0.0</a:t>
                      </a:r>
                      <a:endParaRPr lang="es-MX" sz="1500" b="0" u="none" strike="noStrike" kern="1200" dirty="0">
                        <a:solidFill>
                          <a:schemeClr val="dk1"/>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marL="0" algn="r" defTabSz="914400" rtl="0" eaLnBrk="1" fontAlgn="b" latinLnBrk="0" hangingPunct="1"/>
                      <a:r>
                        <a:rPr lang="es-MX" sz="1500" b="0" u="none" strike="noStrike" kern="1200" dirty="0" smtClean="0">
                          <a:solidFill>
                            <a:schemeClr val="dk1"/>
                          </a:solidFill>
                          <a:effectLst/>
                          <a:latin typeface="+mn-lt"/>
                          <a:ea typeface="+mn-ea"/>
                          <a:cs typeface="+mn-cs"/>
                        </a:rPr>
                        <a:t>0.0</a:t>
                      </a:r>
                      <a:endParaRPr lang="es-MX" sz="1500" b="0" u="none" strike="noStrike" kern="1200" dirty="0">
                        <a:solidFill>
                          <a:schemeClr val="dk1"/>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marL="0" algn="r" defTabSz="914400" rtl="0" eaLnBrk="1" fontAlgn="b" latinLnBrk="0" hangingPunct="1"/>
                      <a:r>
                        <a:rPr lang="es-MX" sz="1500" b="0" u="none" strike="noStrike" kern="1200" dirty="0" smtClean="0">
                          <a:solidFill>
                            <a:schemeClr val="dk1"/>
                          </a:solidFill>
                          <a:effectLst/>
                          <a:latin typeface="+mn-lt"/>
                          <a:ea typeface="+mn-ea"/>
                          <a:cs typeface="+mn-cs"/>
                        </a:rPr>
                        <a:t>0.1</a:t>
                      </a:r>
                      <a:endParaRPr lang="es-MX" sz="1500" b="0" u="none" strike="noStrike" kern="1200" dirty="0">
                        <a:solidFill>
                          <a:schemeClr val="dk1"/>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u="none" strike="noStrike" dirty="0" smtClean="0">
                          <a:effectLst/>
                          <a:latin typeface="+mn-lt"/>
                        </a:rPr>
                        <a:t>0.4</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AD1"/>
                    </a:solidFill>
                  </a:tcPr>
                </a:tc>
                <a:tc>
                  <a:txBody>
                    <a:bodyPr/>
                    <a:lstStyle/>
                    <a:p>
                      <a:pPr algn="r" fontAlgn="b"/>
                      <a:r>
                        <a:rPr lang="es-MX" sz="1500" b="0" i="0" u="none" strike="noStrike" dirty="0" smtClean="0">
                          <a:solidFill>
                            <a:srgbClr val="000000"/>
                          </a:solidFill>
                          <a:effectLst/>
                          <a:latin typeface="+mn-lt"/>
                        </a:rPr>
                        <a:t>9.8</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r>
              <a:tr h="478704">
                <a:tc>
                  <a:txBody>
                    <a:bodyPr/>
                    <a:lstStyle/>
                    <a:p>
                      <a:pPr algn="r" fontAlgn="b"/>
                      <a:r>
                        <a:rPr lang="es-MX" sz="1400" u="none" strike="noStrike" dirty="0" smtClean="0">
                          <a:effectLst/>
                          <a:latin typeface="+mn-lt"/>
                        </a:rPr>
                        <a:t>Aguas</a:t>
                      </a:r>
                      <a:r>
                        <a:rPr lang="es-MX" sz="1400" u="none" strike="noStrike" baseline="0" dirty="0" smtClean="0">
                          <a:effectLst/>
                          <a:latin typeface="+mn-lt"/>
                        </a:rPr>
                        <a:t> profundas</a:t>
                      </a:r>
                      <a:endParaRPr lang="es-MX" sz="1400" b="1" i="0" u="none" strike="noStrike" dirty="0">
                        <a:solidFill>
                          <a:srgbClr val="000000"/>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es-MX" sz="1500" b="0" i="0" u="none" strike="noStrike" dirty="0" smtClean="0">
                          <a:solidFill>
                            <a:srgbClr val="000000"/>
                          </a:solidFill>
                          <a:effectLst/>
                          <a:latin typeface="+mn-lt"/>
                        </a:rPr>
                        <a:t>0.0</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49804"/>
                      </a:schemeClr>
                    </a:solidFill>
                  </a:tcPr>
                </a:tc>
                <a:tc>
                  <a:txBody>
                    <a:bodyPr/>
                    <a:lstStyle/>
                    <a:p>
                      <a:pPr algn="r" fontAlgn="b"/>
                      <a:r>
                        <a:rPr lang="es-MX" sz="1500" b="0" i="0" u="none" strike="noStrike" dirty="0" smtClean="0">
                          <a:solidFill>
                            <a:srgbClr val="000000"/>
                          </a:solidFill>
                          <a:effectLst/>
                          <a:latin typeface="+mn-lt"/>
                        </a:rPr>
                        <a:t>0.1</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i="0" u="none" strike="noStrike" dirty="0" smtClean="0">
                          <a:solidFill>
                            <a:srgbClr val="000000"/>
                          </a:solidFill>
                          <a:effectLst/>
                          <a:latin typeface="+mn-lt"/>
                        </a:rPr>
                        <a:t>0.4</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b="0" u="none" strike="noStrike" dirty="0" smtClean="0">
                          <a:effectLst/>
                          <a:latin typeface="+mn-lt"/>
                        </a:rPr>
                        <a:t>1.7</a:t>
                      </a:r>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algn="r" fontAlgn="b"/>
                      <a:r>
                        <a:rPr lang="es-MX" sz="1500" u="none" strike="noStrike" dirty="0" smtClean="0">
                          <a:effectLst/>
                          <a:latin typeface="+mn-lt"/>
                        </a:rPr>
                        <a:t>26.6</a:t>
                      </a:r>
                      <a:endParaRPr lang="es-MX" sz="15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endParaRPr lang="es-MX" sz="1500" b="0"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r>
              <a:tr h="478704">
                <a:tc>
                  <a:txBody>
                    <a:bodyPr/>
                    <a:lstStyle/>
                    <a:p>
                      <a:pPr marL="0" algn="r" defTabSz="914400" rtl="0" eaLnBrk="1" fontAlgn="b" latinLnBrk="0" hangingPunct="1"/>
                      <a:r>
                        <a:rPr lang="es-MX" sz="1400" b="0" i="0" u="none" strike="noStrike" kern="1200" dirty="0" smtClean="0">
                          <a:solidFill>
                            <a:srgbClr val="000000"/>
                          </a:solidFill>
                          <a:effectLst/>
                          <a:latin typeface="+mn-lt"/>
                          <a:ea typeface="+mn-ea"/>
                          <a:cs typeface="+mn-cs"/>
                        </a:rPr>
                        <a:t>Plataforma</a:t>
                      </a:r>
                      <a:r>
                        <a:rPr lang="es-MX" sz="1400" b="0" i="0" u="none" strike="noStrike" kern="1200" baseline="0" dirty="0" smtClean="0">
                          <a:solidFill>
                            <a:srgbClr val="000000"/>
                          </a:solidFill>
                          <a:effectLst/>
                          <a:latin typeface="+mn-lt"/>
                          <a:ea typeface="+mn-ea"/>
                          <a:cs typeface="+mn-cs"/>
                        </a:rPr>
                        <a:t> </a:t>
                      </a:r>
                      <a:r>
                        <a:rPr lang="es-MX" sz="1400" b="0" i="0" u="none" strike="noStrike" kern="1200" dirty="0" smtClean="0">
                          <a:solidFill>
                            <a:srgbClr val="000000"/>
                          </a:solidFill>
                          <a:effectLst/>
                          <a:latin typeface="+mn-lt"/>
                          <a:ea typeface="+mn-ea"/>
                          <a:cs typeface="+mn-cs"/>
                        </a:rPr>
                        <a:t>Yucatán</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r" defTabSz="914400" rtl="0" eaLnBrk="1" fontAlgn="b" latinLnBrk="0" hangingPunct="1"/>
                      <a:endParaRPr lang="es-MX" sz="1500" b="0" i="0" u="none" strike="noStrike" kern="1200" dirty="0">
                        <a:solidFill>
                          <a:srgbClr val="000000"/>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49804"/>
                      </a:schemeClr>
                    </a:solidFill>
                  </a:tcPr>
                </a:tc>
                <a:tc>
                  <a:txBody>
                    <a:bodyPr/>
                    <a:lstStyle/>
                    <a:p>
                      <a:pPr marL="0" algn="r" defTabSz="914400" rtl="0" eaLnBrk="1" fontAlgn="b" latinLnBrk="0" hangingPunct="1"/>
                      <a:endParaRPr lang="es-MX" sz="1500" b="0" i="0" u="none" strike="noStrike" kern="1200" dirty="0">
                        <a:solidFill>
                          <a:srgbClr val="000000"/>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marL="0" algn="r" defTabSz="914400" rtl="0" eaLnBrk="1" fontAlgn="b" latinLnBrk="0" hangingPunct="1"/>
                      <a:endParaRPr lang="es-MX" sz="1500" b="0" i="0" u="none" strike="noStrike" kern="1200" dirty="0">
                        <a:solidFill>
                          <a:srgbClr val="000000"/>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marL="0" algn="r" defTabSz="914400" rtl="0" eaLnBrk="1" fontAlgn="b" latinLnBrk="0" hangingPunct="1"/>
                      <a:endParaRPr lang="es-MX" sz="1500" b="0" i="0" u="none" strike="noStrike" kern="1200" dirty="0">
                        <a:solidFill>
                          <a:srgbClr val="000000"/>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F5E7"/>
                    </a:solidFill>
                  </a:tcPr>
                </a:tc>
                <a:tc>
                  <a:txBody>
                    <a:bodyPr/>
                    <a:lstStyle/>
                    <a:p>
                      <a:pPr marL="0" algn="r" defTabSz="914400" rtl="0" eaLnBrk="1" fontAlgn="b" latinLnBrk="0" hangingPunct="1"/>
                      <a:r>
                        <a:rPr lang="es-MX" sz="1500" b="0" i="0" u="none" strike="noStrike" kern="1200" dirty="0" smtClean="0">
                          <a:solidFill>
                            <a:srgbClr val="000000"/>
                          </a:solidFill>
                          <a:effectLst/>
                          <a:latin typeface="+mn-lt"/>
                          <a:ea typeface="+mn-ea"/>
                          <a:cs typeface="+mn-cs"/>
                        </a:rPr>
                        <a:t>0.5</a:t>
                      </a:r>
                      <a:endParaRPr lang="es-MX" sz="1500" b="0" i="0" u="none" strike="noStrike" kern="1200" dirty="0">
                        <a:solidFill>
                          <a:srgbClr val="000000"/>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AD1"/>
                    </a:solidFill>
                  </a:tcPr>
                </a:tc>
                <a:tc>
                  <a:txBody>
                    <a:bodyPr/>
                    <a:lstStyle/>
                    <a:p>
                      <a:pPr marL="0" algn="r" defTabSz="914400" rtl="0" eaLnBrk="1" fontAlgn="b" latinLnBrk="0" hangingPunct="1"/>
                      <a:endParaRPr lang="es-MX" sz="1500" b="0" i="0" u="none" strike="noStrike" kern="1200" dirty="0">
                        <a:solidFill>
                          <a:srgbClr val="000000"/>
                        </a:solidFill>
                        <a:effectLst/>
                        <a:latin typeface="+mn-lt"/>
                        <a:ea typeface="+mn-ea"/>
                        <a:cs typeface="+mn-cs"/>
                      </a:endParaRPr>
                    </a:p>
                  </a:txBody>
                  <a:tcPr marL="9525" marR="72000"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r>
              <a:tr h="377410">
                <a:tc>
                  <a:txBody>
                    <a:bodyPr/>
                    <a:lstStyle/>
                    <a:p>
                      <a:pPr algn="r" fontAlgn="b"/>
                      <a:r>
                        <a:rPr lang="es-MX" sz="1200" b="1" u="none" strike="noStrike" dirty="0" smtClean="0">
                          <a:effectLst/>
                          <a:latin typeface="+mn-lt"/>
                        </a:rPr>
                        <a:t>Total</a:t>
                      </a:r>
                      <a:endParaRPr lang="es-MX" sz="1400" b="1" i="0" u="none" strike="noStrike" dirty="0">
                        <a:solidFill>
                          <a:srgbClr val="000000"/>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b"/>
                      <a:r>
                        <a:rPr lang="es-MX" sz="1400" b="1" u="none" strike="noStrike" dirty="0" smtClean="0">
                          <a:effectLst/>
                          <a:latin typeface="+mn-lt"/>
                        </a:rPr>
                        <a:t>55.0</a:t>
                      </a:r>
                      <a:endParaRPr lang="es-MX" sz="14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alpha val="50000"/>
                      </a:schemeClr>
                    </a:solidFill>
                  </a:tcPr>
                </a:tc>
                <a:tc>
                  <a:txBody>
                    <a:bodyPr/>
                    <a:lstStyle/>
                    <a:p>
                      <a:pPr algn="r" fontAlgn="b"/>
                      <a:r>
                        <a:rPr lang="es-MX" sz="1400" b="1" i="0" u="none" strike="noStrike" dirty="0" smtClean="0">
                          <a:solidFill>
                            <a:srgbClr val="000000"/>
                          </a:solidFill>
                          <a:effectLst/>
                          <a:latin typeface="+mn-lt"/>
                        </a:rPr>
                        <a:t>13.9</a:t>
                      </a:r>
                      <a:endParaRPr lang="es-MX" sz="14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F5E7"/>
                    </a:solidFill>
                  </a:tcPr>
                </a:tc>
                <a:tc>
                  <a:txBody>
                    <a:bodyPr/>
                    <a:lstStyle/>
                    <a:p>
                      <a:pPr algn="r" fontAlgn="b"/>
                      <a:r>
                        <a:rPr lang="es-MX" sz="1400" b="1" i="0" u="none" strike="noStrike" dirty="0" smtClean="0">
                          <a:solidFill>
                            <a:srgbClr val="000000"/>
                          </a:solidFill>
                          <a:effectLst/>
                          <a:latin typeface="+mn-lt"/>
                        </a:rPr>
                        <a:t>26.2</a:t>
                      </a:r>
                      <a:endParaRPr lang="es-MX" sz="14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F5E7"/>
                    </a:solidFill>
                  </a:tcPr>
                </a:tc>
                <a:tc>
                  <a:txBody>
                    <a:bodyPr/>
                    <a:lstStyle/>
                    <a:p>
                      <a:pPr algn="r" fontAlgn="b"/>
                      <a:r>
                        <a:rPr lang="es-MX" sz="1400" b="1" i="0" u="none" strike="noStrike" dirty="0" smtClean="0">
                          <a:solidFill>
                            <a:srgbClr val="000000"/>
                          </a:solidFill>
                          <a:effectLst/>
                          <a:latin typeface="+mn-lt"/>
                        </a:rPr>
                        <a:t>44.5</a:t>
                      </a:r>
                      <a:endParaRPr lang="es-MX" sz="14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7F5E7"/>
                    </a:solidFill>
                  </a:tcPr>
                </a:tc>
                <a:tc>
                  <a:txBody>
                    <a:bodyPr/>
                    <a:lstStyle/>
                    <a:p>
                      <a:pPr algn="r" fontAlgn="b"/>
                      <a:r>
                        <a:rPr lang="es-MX" sz="1400" b="1" i="0" u="none" strike="noStrike" dirty="0" smtClean="0">
                          <a:solidFill>
                            <a:schemeClr val="dk1"/>
                          </a:solidFill>
                          <a:effectLst/>
                          <a:latin typeface="+mn-lt"/>
                        </a:rPr>
                        <a:t>54.6</a:t>
                      </a:r>
                      <a:endParaRPr lang="es-MX" sz="14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BFAD1"/>
                    </a:solidFill>
                  </a:tcPr>
                </a:tc>
                <a:tc>
                  <a:txBody>
                    <a:bodyPr/>
                    <a:lstStyle/>
                    <a:p>
                      <a:pPr algn="r" fontAlgn="b"/>
                      <a:r>
                        <a:rPr lang="es-MX" sz="1400" b="1" i="0" u="none" strike="noStrike" dirty="0" smtClean="0">
                          <a:solidFill>
                            <a:srgbClr val="000000"/>
                          </a:solidFill>
                          <a:effectLst/>
                          <a:latin typeface="+mn-lt"/>
                        </a:rPr>
                        <a:t>60.2</a:t>
                      </a:r>
                      <a:endParaRPr lang="es-MX" sz="1400" b="1" i="0" u="none" strike="noStrike" dirty="0">
                        <a:solidFill>
                          <a:srgbClr val="000000"/>
                        </a:solidFill>
                        <a:effectLst/>
                        <a:latin typeface="+mn-lt"/>
                      </a:endParaRPr>
                    </a:p>
                  </a:txBody>
                  <a:tcPr marL="9525" marR="72000" marT="9525"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E1E1"/>
                    </a:solidFill>
                  </a:tcPr>
                </a:tc>
              </a:tr>
            </a:tbl>
          </a:graphicData>
        </a:graphic>
      </p:graphicFrame>
      <p:sp>
        <p:nvSpPr>
          <p:cNvPr id="7" name="6 CuadroTexto"/>
          <p:cNvSpPr txBox="1"/>
          <p:nvPr/>
        </p:nvSpPr>
        <p:spPr>
          <a:xfrm>
            <a:off x="4449108" y="934160"/>
            <a:ext cx="4237692" cy="584775"/>
          </a:xfrm>
          <a:prstGeom prst="rect">
            <a:avLst/>
          </a:prstGeom>
          <a:noFill/>
        </p:spPr>
        <p:txBody>
          <a:bodyPr wrap="square">
            <a:spAutoFit/>
          </a:bodyPr>
          <a:lstStyle/>
          <a:p>
            <a:pPr algn="ctr">
              <a:defRPr/>
            </a:pPr>
            <a:r>
              <a:rPr lang="es-MX" sz="1600" b="1" dirty="0" smtClean="0">
                <a:solidFill>
                  <a:srgbClr val="FFFFFF"/>
                </a:solidFill>
                <a:latin typeface="Arial"/>
              </a:rPr>
              <a:t>Miles de millones de barriles de petróleo crudo equivalente</a:t>
            </a:r>
            <a:endParaRPr lang="es-MX" sz="1600" b="1" dirty="0">
              <a:solidFill>
                <a:srgbClr val="FFFFFF"/>
              </a:solidFill>
              <a:latin typeface="Arial"/>
            </a:endParaRPr>
          </a:p>
        </p:txBody>
      </p:sp>
      <p:sp>
        <p:nvSpPr>
          <p:cNvPr id="8" name="7 CuadroTexto"/>
          <p:cNvSpPr txBox="1"/>
          <p:nvPr/>
        </p:nvSpPr>
        <p:spPr>
          <a:xfrm>
            <a:off x="126722" y="1674262"/>
            <a:ext cx="3973186" cy="400110"/>
          </a:xfrm>
          <a:prstGeom prst="rect">
            <a:avLst/>
          </a:prstGeom>
          <a:gradFill flip="none" rotWithShape="1">
            <a:gsLst>
              <a:gs pos="0">
                <a:srgbClr val="DAAB00"/>
              </a:gs>
              <a:gs pos="100000">
                <a:srgbClr val="FFCC00">
                  <a:shade val="100000"/>
                  <a:satMod val="115000"/>
                </a:srgbClr>
              </a:gs>
            </a:gsLst>
            <a:lin ang="16200000" scaled="1"/>
            <a:tileRect/>
          </a:gradFill>
        </p:spPr>
        <p:txBody>
          <a:bodyPr wrap="square" anchor="ctr">
            <a:spAutoFit/>
          </a:bodyPr>
          <a:lstStyle/>
          <a:p>
            <a:pPr>
              <a:defRPr/>
            </a:pPr>
            <a:r>
              <a:rPr lang="es-MX" b="1" dirty="0" smtClean="0">
                <a:solidFill>
                  <a:srgbClr val="000000"/>
                </a:solidFill>
                <a:latin typeface="Arial"/>
              </a:rPr>
              <a:t>Cuencas de aceite y gas</a:t>
            </a:r>
            <a:endParaRPr lang="es-MX" sz="2000" b="1" dirty="0">
              <a:solidFill>
                <a:srgbClr val="000000"/>
              </a:solidFill>
              <a:latin typeface="Arial"/>
            </a:endParaRPr>
          </a:p>
        </p:txBody>
      </p:sp>
      <p:sp>
        <p:nvSpPr>
          <p:cNvPr id="9" name="8 Rectángulo"/>
          <p:cNvSpPr/>
          <p:nvPr/>
        </p:nvSpPr>
        <p:spPr>
          <a:xfrm>
            <a:off x="4321174" y="2413550"/>
            <a:ext cx="180975" cy="153987"/>
          </a:xfrm>
          <a:prstGeom prst="rect">
            <a:avLst/>
          </a:prstGeom>
          <a:solidFill>
            <a:srgbClr val="008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10" name="9 Rectángulo"/>
          <p:cNvSpPr/>
          <p:nvPr/>
        </p:nvSpPr>
        <p:spPr>
          <a:xfrm>
            <a:off x="4321174" y="2827669"/>
            <a:ext cx="180975" cy="153988"/>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11" name="10 Rectángulo"/>
          <p:cNvSpPr/>
          <p:nvPr/>
        </p:nvSpPr>
        <p:spPr>
          <a:xfrm>
            <a:off x="4321174" y="3270022"/>
            <a:ext cx="180975" cy="155575"/>
          </a:xfrm>
          <a:prstGeom prst="rect">
            <a:avLst/>
          </a:prstGeom>
          <a:solidFill>
            <a:srgbClr val="FFFF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12" name="11 Rectángulo"/>
          <p:cNvSpPr/>
          <p:nvPr/>
        </p:nvSpPr>
        <p:spPr>
          <a:xfrm>
            <a:off x="4321174" y="3637481"/>
            <a:ext cx="180975" cy="153988"/>
          </a:xfrm>
          <a:prstGeom prst="rect">
            <a:avLst/>
          </a:prstGeom>
          <a:solidFill>
            <a:srgbClr val="FFCC66"/>
          </a:solidFill>
          <a:ln w="12700">
            <a:solidFill>
              <a:srgbClr val="DD757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13" name="12 Rectángulo"/>
          <p:cNvSpPr/>
          <p:nvPr/>
        </p:nvSpPr>
        <p:spPr>
          <a:xfrm>
            <a:off x="4321174" y="4002606"/>
            <a:ext cx="180975" cy="155575"/>
          </a:xfrm>
          <a:prstGeom prst="rect">
            <a:avLst/>
          </a:prstGeom>
          <a:solidFill>
            <a:srgbClr val="FF8A3B"/>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14" name="13 Rectángulo"/>
          <p:cNvSpPr/>
          <p:nvPr/>
        </p:nvSpPr>
        <p:spPr>
          <a:xfrm>
            <a:off x="4321128" y="4420711"/>
            <a:ext cx="181066" cy="154337"/>
          </a:xfrm>
          <a:prstGeom prst="rect">
            <a:avLst/>
          </a:prstGeom>
          <a:solidFill>
            <a:srgbClr val="003399">
              <a:alpha val="72157"/>
            </a:srgbClr>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15" name="14 Rectángulo"/>
          <p:cNvSpPr/>
          <p:nvPr/>
        </p:nvSpPr>
        <p:spPr>
          <a:xfrm>
            <a:off x="264644" y="5415900"/>
            <a:ext cx="180975" cy="153987"/>
          </a:xfrm>
          <a:prstGeom prst="rect">
            <a:avLst/>
          </a:pr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16" name="15 Rectángulo"/>
          <p:cNvSpPr/>
          <p:nvPr/>
        </p:nvSpPr>
        <p:spPr>
          <a:xfrm>
            <a:off x="4321128" y="4898405"/>
            <a:ext cx="181066" cy="154337"/>
          </a:xfrm>
          <a:prstGeom prst="rect">
            <a:avLst/>
          </a:prstGeom>
          <a:solidFill>
            <a:srgbClr val="00B0F0">
              <a:alpha val="74902"/>
            </a:srgbClr>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17" name="16 Triángulo isósceles"/>
          <p:cNvSpPr/>
          <p:nvPr/>
        </p:nvSpPr>
        <p:spPr>
          <a:xfrm flipV="1">
            <a:off x="7713458" y="5598437"/>
            <a:ext cx="1247440" cy="153987"/>
          </a:xfrm>
          <a:prstGeom prst="triangl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2000" b="1">
              <a:solidFill>
                <a:schemeClr val="bg1"/>
              </a:solidFill>
              <a:latin typeface="Arial" pitchFamily="34" charset="0"/>
              <a:cs typeface="Arial" pitchFamily="34" charset="0"/>
            </a:endParaRPr>
          </a:p>
        </p:txBody>
      </p:sp>
      <p:sp>
        <p:nvSpPr>
          <p:cNvPr id="18" name="17 CuadroTexto"/>
          <p:cNvSpPr txBox="1"/>
          <p:nvPr/>
        </p:nvSpPr>
        <p:spPr>
          <a:xfrm>
            <a:off x="7684846" y="5785141"/>
            <a:ext cx="1260000" cy="504000"/>
          </a:xfrm>
          <a:prstGeom prst="rect">
            <a:avLst/>
          </a:prstGeom>
          <a:noFill/>
        </p:spPr>
        <p:txBody>
          <a:bodyPr wrap="square" rtlCol="0">
            <a:spAutoFit/>
          </a:bodyPr>
          <a:lstStyle/>
          <a:p>
            <a:pPr algn="ctr"/>
            <a:r>
              <a:rPr lang="es-MX" sz="1200" b="1" dirty="0" smtClean="0">
                <a:solidFill>
                  <a:srgbClr val="000000"/>
                </a:solidFill>
                <a:latin typeface="Arial"/>
              </a:rPr>
              <a:t>Proyectos exploratorios</a:t>
            </a:r>
            <a:endParaRPr lang="es-MX" sz="1200" b="1" dirty="0">
              <a:solidFill>
                <a:srgbClr val="000000"/>
              </a:solidFill>
              <a:latin typeface="Arial"/>
            </a:endParaRPr>
          </a:p>
        </p:txBody>
      </p:sp>
      <p:sp>
        <p:nvSpPr>
          <p:cNvPr id="19" name="18 Triángulo isósceles"/>
          <p:cNvSpPr/>
          <p:nvPr/>
        </p:nvSpPr>
        <p:spPr>
          <a:xfrm flipV="1">
            <a:off x="5985266" y="5598438"/>
            <a:ext cx="1728192" cy="153987"/>
          </a:xfrm>
          <a:prstGeom prst="triangl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MX" sz="2000" b="1">
              <a:solidFill>
                <a:schemeClr val="bg1"/>
              </a:solidFill>
              <a:latin typeface="Arial" pitchFamily="34" charset="0"/>
              <a:cs typeface="Arial" pitchFamily="34" charset="0"/>
            </a:endParaRPr>
          </a:p>
        </p:txBody>
      </p:sp>
      <p:sp>
        <p:nvSpPr>
          <p:cNvPr id="20" name="19 CuadroTexto"/>
          <p:cNvSpPr txBox="1"/>
          <p:nvPr/>
        </p:nvSpPr>
        <p:spPr>
          <a:xfrm>
            <a:off x="6226293" y="5785141"/>
            <a:ext cx="1260000" cy="646331"/>
          </a:xfrm>
          <a:prstGeom prst="rect">
            <a:avLst/>
          </a:prstGeom>
          <a:noFill/>
        </p:spPr>
        <p:txBody>
          <a:bodyPr wrap="square" rtlCol="0">
            <a:spAutoFit/>
          </a:bodyPr>
          <a:lstStyle/>
          <a:p>
            <a:pPr algn="ctr"/>
            <a:r>
              <a:rPr lang="es-MX" sz="1200" b="1" dirty="0" smtClean="0">
                <a:solidFill>
                  <a:srgbClr val="000000"/>
                </a:solidFill>
                <a:latin typeface="Arial"/>
              </a:rPr>
              <a:t> Proyectos de desarrollo y producción</a:t>
            </a:r>
            <a:endParaRPr lang="es-MX" sz="1200" b="1" dirty="0">
              <a:solidFill>
                <a:srgbClr val="000000"/>
              </a:solidFill>
              <a:latin typeface="Arial"/>
            </a:endParaRPr>
          </a:p>
        </p:txBody>
      </p:sp>
      <p:grpSp>
        <p:nvGrpSpPr>
          <p:cNvPr id="21" name="20 Grupo"/>
          <p:cNvGrpSpPr/>
          <p:nvPr/>
        </p:nvGrpSpPr>
        <p:grpSpPr>
          <a:xfrm>
            <a:off x="126722" y="2046742"/>
            <a:ext cx="3973186" cy="3105108"/>
            <a:chOff x="273792" y="1542033"/>
            <a:chExt cx="3813867" cy="4047926"/>
          </a:xfrm>
          <a:effectLst/>
        </p:grpSpPr>
        <p:grpSp>
          <p:nvGrpSpPr>
            <p:cNvPr id="22" name="21 Grupo"/>
            <p:cNvGrpSpPr/>
            <p:nvPr/>
          </p:nvGrpSpPr>
          <p:grpSpPr>
            <a:xfrm>
              <a:off x="285585" y="1630430"/>
              <a:ext cx="3802074" cy="3942609"/>
              <a:chOff x="337878" y="1772088"/>
              <a:chExt cx="4149725" cy="3614656"/>
            </a:xfrm>
          </p:grpSpPr>
          <p:sp>
            <p:nvSpPr>
              <p:cNvPr id="25" name="24 Rectángulo"/>
              <p:cNvSpPr/>
              <p:nvPr/>
            </p:nvSpPr>
            <p:spPr>
              <a:xfrm>
                <a:off x="4296668" y="2314297"/>
                <a:ext cx="180975" cy="153987"/>
              </a:xfrm>
              <a:prstGeom prst="rect">
                <a:avLst/>
              </a:prstGeom>
              <a:solidFill>
                <a:srgbClr val="008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26" name="25 Rectángulo"/>
              <p:cNvSpPr/>
              <p:nvPr/>
            </p:nvSpPr>
            <p:spPr>
              <a:xfrm>
                <a:off x="4296668" y="2635034"/>
                <a:ext cx="180975" cy="153988"/>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27" name="26 Rectángulo"/>
              <p:cNvSpPr/>
              <p:nvPr/>
            </p:nvSpPr>
            <p:spPr>
              <a:xfrm>
                <a:off x="4296668" y="3157322"/>
                <a:ext cx="180975" cy="155575"/>
              </a:xfrm>
              <a:prstGeom prst="rect">
                <a:avLst/>
              </a:prstGeom>
              <a:solidFill>
                <a:srgbClr val="FFFF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28" name="27 Rectángulo"/>
              <p:cNvSpPr/>
              <p:nvPr/>
            </p:nvSpPr>
            <p:spPr>
              <a:xfrm>
                <a:off x="4296668" y="3511334"/>
                <a:ext cx="180975" cy="153988"/>
              </a:xfrm>
              <a:prstGeom prst="rect">
                <a:avLst/>
              </a:prstGeom>
              <a:solidFill>
                <a:srgbClr val="FFCC66"/>
              </a:solidFill>
              <a:ln w="12700">
                <a:solidFill>
                  <a:srgbClr val="DD7575"/>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29" name="28 Rectángulo"/>
              <p:cNvSpPr/>
              <p:nvPr/>
            </p:nvSpPr>
            <p:spPr>
              <a:xfrm>
                <a:off x="4296668" y="3863759"/>
                <a:ext cx="180975" cy="155575"/>
              </a:xfrm>
              <a:prstGeom prst="rect">
                <a:avLst/>
              </a:prstGeom>
              <a:solidFill>
                <a:srgbClr val="FF8A3B"/>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30" name="29 Rectángulo"/>
              <p:cNvSpPr/>
              <p:nvPr/>
            </p:nvSpPr>
            <p:spPr>
              <a:xfrm>
                <a:off x="4297196" y="4202628"/>
                <a:ext cx="181066" cy="154337"/>
              </a:xfrm>
              <a:prstGeom prst="rect">
                <a:avLst/>
              </a:prstGeom>
              <a:solidFill>
                <a:srgbClr val="003399">
                  <a:alpha val="72157"/>
                </a:srgbClr>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31" name="30 Rectángulo"/>
              <p:cNvSpPr/>
              <p:nvPr/>
            </p:nvSpPr>
            <p:spPr>
              <a:xfrm>
                <a:off x="4297196" y="4693984"/>
                <a:ext cx="181066" cy="154337"/>
              </a:xfrm>
              <a:prstGeom prst="rect">
                <a:avLst/>
              </a:prstGeom>
              <a:solidFill>
                <a:srgbClr val="00B0F0">
                  <a:alpha val="74902"/>
                </a:srgbClr>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32" name="17 CuadroTexto"/>
              <p:cNvSpPr txBox="1">
                <a:spLocks noChangeArrowheads="1"/>
              </p:cNvSpPr>
              <p:nvPr/>
            </p:nvSpPr>
            <p:spPr bwMode="auto">
              <a:xfrm>
                <a:off x="1541203" y="4146906"/>
                <a:ext cx="505841" cy="33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1200" smtClean="0">
                    <a:solidFill>
                      <a:srgbClr val="C00000"/>
                    </a:solidFill>
                  </a:rPr>
                  <a:t>28.4</a:t>
                </a:r>
                <a:endParaRPr lang="es-MX" sz="1200">
                  <a:solidFill>
                    <a:srgbClr val="C00000"/>
                  </a:solidFill>
                </a:endParaRPr>
              </a:p>
            </p:txBody>
          </p:sp>
          <p:pic>
            <p:nvPicPr>
              <p:cNvPr id="33" name="Picture 2"/>
              <p:cNvPicPr>
                <a:picLocks noChangeAspect="1" noChangeArrowheads="1"/>
              </p:cNvPicPr>
              <p:nvPr/>
            </p:nvPicPr>
            <p:blipFill rotWithShape="1">
              <a:blip r:embed="rId3"/>
              <a:srcRect l="39256" t="31356" r="21607" b="14096"/>
              <a:stretch/>
            </p:blipFill>
            <p:spPr bwMode="auto">
              <a:xfrm>
                <a:off x="337878" y="1772088"/>
                <a:ext cx="4149725" cy="3614656"/>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33 Forma libre"/>
              <p:cNvSpPr/>
              <p:nvPr/>
            </p:nvSpPr>
            <p:spPr>
              <a:xfrm>
                <a:off x="1056377" y="2510252"/>
                <a:ext cx="471833" cy="625427"/>
              </a:xfrm>
              <a:custGeom>
                <a:avLst/>
                <a:gdLst>
                  <a:gd name="connsiteX0" fmla="*/ 85725 w 688181"/>
                  <a:gd name="connsiteY0" fmla="*/ 0 h 823913"/>
                  <a:gd name="connsiteX1" fmla="*/ 133350 w 688181"/>
                  <a:gd name="connsiteY1" fmla="*/ 23813 h 823913"/>
                  <a:gd name="connsiteX2" fmla="*/ 173831 w 688181"/>
                  <a:gd name="connsiteY2" fmla="*/ 54769 h 823913"/>
                  <a:gd name="connsiteX3" fmla="*/ 271463 w 688181"/>
                  <a:gd name="connsiteY3" fmla="*/ 100013 h 823913"/>
                  <a:gd name="connsiteX4" fmla="*/ 311944 w 688181"/>
                  <a:gd name="connsiteY4" fmla="*/ 133350 h 823913"/>
                  <a:gd name="connsiteX5" fmla="*/ 328613 w 688181"/>
                  <a:gd name="connsiteY5" fmla="*/ 133350 h 823913"/>
                  <a:gd name="connsiteX6" fmla="*/ 383381 w 688181"/>
                  <a:gd name="connsiteY6" fmla="*/ 159544 h 823913"/>
                  <a:gd name="connsiteX7" fmla="*/ 433388 w 688181"/>
                  <a:gd name="connsiteY7" fmla="*/ 176213 h 823913"/>
                  <a:gd name="connsiteX8" fmla="*/ 464344 w 688181"/>
                  <a:gd name="connsiteY8" fmla="*/ 190500 h 823913"/>
                  <a:gd name="connsiteX9" fmla="*/ 523875 w 688181"/>
                  <a:gd name="connsiteY9" fmla="*/ 247650 h 823913"/>
                  <a:gd name="connsiteX10" fmla="*/ 538163 w 688181"/>
                  <a:gd name="connsiteY10" fmla="*/ 276225 h 823913"/>
                  <a:gd name="connsiteX11" fmla="*/ 573881 w 688181"/>
                  <a:gd name="connsiteY11" fmla="*/ 321469 h 823913"/>
                  <a:gd name="connsiteX12" fmla="*/ 585788 w 688181"/>
                  <a:gd name="connsiteY12" fmla="*/ 340519 h 823913"/>
                  <a:gd name="connsiteX13" fmla="*/ 597694 w 688181"/>
                  <a:gd name="connsiteY13" fmla="*/ 338138 h 823913"/>
                  <a:gd name="connsiteX14" fmla="*/ 626269 w 688181"/>
                  <a:gd name="connsiteY14" fmla="*/ 388144 h 823913"/>
                  <a:gd name="connsiteX15" fmla="*/ 652463 w 688181"/>
                  <a:gd name="connsiteY15" fmla="*/ 438150 h 823913"/>
                  <a:gd name="connsiteX16" fmla="*/ 681038 w 688181"/>
                  <a:gd name="connsiteY16" fmla="*/ 504825 h 823913"/>
                  <a:gd name="connsiteX17" fmla="*/ 683419 w 688181"/>
                  <a:gd name="connsiteY17" fmla="*/ 566738 h 823913"/>
                  <a:gd name="connsiteX18" fmla="*/ 688181 w 688181"/>
                  <a:gd name="connsiteY18" fmla="*/ 600075 h 823913"/>
                  <a:gd name="connsiteX19" fmla="*/ 683419 w 688181"/>
                  <a:gd name="connsiteY19" fmla="*/ 647700 h 823913"/>
                  <a:gd name="connsiteX20" fmla="*/ 683419 w 688181"/>
                  <a:gd name="connsiteY20" fmla="*/ 647700 h 823913"/>
                  <a:gd name="connsiteX21" fmla="*/ 683419 w 688181"/>
                  <a:gd name="connsiteY21" fmla="*/ 740569 h 823913"/>
                  <a:gd name="connsiteX22" fmla="*/ 664369 w 688181"/>
                  <a:gd name="connsiteY22" fmla="*/ 745331 h 823913"/>
                  <a:gd name="connsiteX23" fmla="*/ 631031 w 688181"/>
                  <a:gd name="connsiteY23" fmla="*/ 726281 h 823913"/>
                  <a:gd name="connsiteX24" fmla="*/ 623888 w 688181"/>
                  <a:gd name="connsiteY24" fmla="*/ 735806 h 823913"/>
                  <a:gd name="connsiteX25" fmla="*/ 616744 w 688181"/>
                  <a:gd name="connsiteY25" fmla="*/ 742950 h 823913"/>
                  <a:gd name="connsiteX26" fmla="*/ 571500 w 688181"/>
                  <a:gd name="connsiteY26" fmla="*/ 742950 h 823913"/>
                  <a:gd name="connsiteX27" fmla="*/ 561975 w 688181"/>
                  <a:gd name="connsiteY27" fmla="*/ 742950 h 823913"/>
                  <a:gd name="connsiteX28" fmla="*/ 547688 w 688181"/>
                  <a:gd name="connsiteY28" fmla="*/ 759619 h 823913"/>
                  <a:gd name="connsiteX29" fmla="*/ 514350 w 688181"/>
                  <a:gd name="connsiteY29" fmla="*/ 754856 h 823913"/>
                  <a:gd name="connsiteX30" fmla="*/ 476250 w 688181"/>
                  <a:gd name="connsiteY30" fmla="*/ 785813 h 823913"/>
                  <a:gd name="connsiteX31" fmla="*/ 459581 w 688181"/>
                  <a:gd name="connsiteY31" fmla="*/ 812006 h 823913"/>
                  <a:gd name="connsiteX32" fmla="*/ 452438 w 688181"/>
                  <a:gd name="connsiteY32" fmla="*/ 823913 h 823913"/>
                  <a:gd name="connsiteX33" fmla="*/ 411956 w 688181"/>
                  <a:gd name="connsiteY33" fmla="*/ 809625 h 823913"/>
                  <a:gd name="connsiteX34" fmla="*/ 392906 w 688181"/>
                  <a:gd name="connsiteY34" fmla="*/ 778669 h 823913"/>
                  <a:gd name="connsiteX35" fmla="*/ 371475 w 688181"/>
                  <a:gd name="connsiteY35" fmla="*/ 742950 h 823913"/>
                  <a:gd name="connsiteX36" fmla="*/ 371475 w 688181"/>
                  <a:gd name="connsiteY36" fmla="*/ 700088 h 823913"/>
                  <a:gd name="connsiteX37" fmla="*/ 371475 w 688181"/>
                  <a:gd name="connsiteY37" fmla="*/ 678656 h 823913"/>
                  <a:gd name="connsiteX38" fmla="*/ 357188 w 688181"/>
                  <a:gd name="connsiteY38" fmla="*/ 657225 h 823913"/>
                  <a:gd name="connsiteX39" fmla="*/ 347663 w 688181"/>
                  <a:gd name="connsiteY39" fmla="*/ 633413 h 823913"/>
                  <a:gd name="connsiteX40" fmla="*/ 330994 w 688181"/>
                  <a:gd name="connsiteY40" fmla="*/ 609600 h 823913"/>
                  <a:gd name="connsiteX41" fmla="*/ 326231 w 688181"/>
                  <a:gd name="connsiteY41" fmla="*/ 592931 h 823913"/>
                  <a:gd name="connsiteX42" fmla="*/ 307181 w 688181"/>
                  <a:gd name="connsiteY42" fmla="*/ 583406 h 823913"/>
                  <a:gd name="connsiteX43" fmla="*/ 290513 w 688181"/>
                  <a:gd name="connsiteY43" fmla="*/ 585788 h 823913"/>
                  <a:gd name="connsiteX44" fmla="*/ 271463 w 688181"/>
                  <a:gd name="connsiteY44" fmla="*/ 595313 h 823913"/>
                  <a:gd name="connsiteX45" fmla="*/ 254794 w 688181"/>
                  <a:gd name="connsiteY45" fmla="*/ 592931 h 823913"/>
                  <a:gd name="connsiteX46" fmla="*/ 223838 w 688181"/>
                  <a:gd name="connsiteY46" fmla="*/ 578644 h 823913"/>
                  <a:gd name="connsiteX47" fmla="*/ 195263 w 688181"/>
                  <a:gd name="connsiteY47" fmla="*/ 547688 h 823913"/>
                  <a:gd name="connsiteX48" fmla="*/ 171450 w 688181"/>
                  <a:gd name="connsiteY48" fmla="*/ 528638 h 823913"/>
                  <a:gd name="connsiteX49" fmla="*/ 157163 w 688181"/>
                  <a:gd name="connsiteY49" fmla="*/ 516731 h 823913"/>
                  <a:gd name="connsiteX50" fmla="*/ 152400 w 688181"/>
                  <a:gd name="connsiteY50" fmla="*/ 495300 h 823913"/>
                  <a:gd name="connsiteX51" fmla="*/ 133350 w 688181"/>
                  <a:gd name="connsiteY51" fmla="*/ 483394 h 823913"/>
                  <a:gd name="connsiteX52" fmla="*/ 133350 w 688181"/>
                  <a:gd name="connsiteY52" fmla="*/ 469106 h 823913"/>
                  <a:gd name="connsiteX53" fmla="*/ 100013 w 688181"/>
                  <a:gd name="connsiteY53" fmla="*/ 431006 h 823913"/>
                  <a:gd name="connsiteX54" fmla="*/ 88106 w 688181"/>
                  <a:gd name="connsiteY54" fmla="*/ 411956 h 823913"/>
                  <a:gd name="connsiteX55" fmla="*/ 76200 w 688181"/>
                  <a:gd name="connsiteY55" fmla="*/ 397669 h 823913"/>
                  <a:gd name="connsiteX56" fmla="*/ 73819 w 688181"/>
                  <a:gd name="connsiteY56" fmla="*/ 373856 h 823913"/>
                  <a:gd name="connsiteX57" fmla="*/ 52388 w 688181"/>
                  <a:gd name="connsiteY57" fmla="*/ 347663 h 823913"/>
                  <a:gd name="connsiteX58" fmla="*/ 52388 w 688181"/>
                  <a:gd name="connsiteY58" fmla="*/ 297656 h 823913"/>
                  <a:gd name="connsiteX59" fmla="*/ 47625 w 688181"/>
                  <a:gd name="connsiteY59" fmla="*/ 280988 h 823913"/>
                  <a:gd name="connsiteX60" fmla="*/ 42863 w 688181"/>
                  <a:gd name="connsiteY60" fmla="*/ 226219 h 823913"/>
                  <a:gd name="connsiteX61" fmla="*/ 30956 w 688181"/>
                  <a:gd name="connsiteY61" fmla="*/ 197644 h 823913"/>
                  <a:gd name="connsiteX62" fmla="*/ 21431 w 688181"/>
                  <a:gd name="connsiteY62" fmla="*/ 140494 h 823913"/>
                  <a:gd name="connsiteX63" fmla="*/ 7144 w 688181"/>
                  <a:gd name="connsiteY63" fmla="*/ 92869 h 823913"/>
                  <a:gd name="connsiteX64" fmla="*/ 0 w 688181"/>
                  <a:gd name="connsiteY64" fmla="*/ 64294 h 823913"/>
                  <a:gd name="connsiteX65" fmla="*/ 19050 w 688181"/>
                  <a:gd name="connsiteY65" fmla="*/ 33338 h 823913"/>
                  <a:gd name="connsiteX66" fmla="*/ 85725 w 688181"/>
                  <a:gd name="connsiteY66" fmla="*/ 0 h 8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88181" h="823913">
                    <a:moveTo>
                      <a:pt x="85725" y="0"/>
                    </a:moveTo>
                    <a:lnTo>
                      <a:pt x="133350" y="23813"/>
                    </a:lnTo>
                    <a:lnTo>
                      <a:pt x="173831" y="54769"/>
                    </a:lnTo>
                    <a:lnTo>
                      <a:pt x="271463" y="100013"/>
                    </a:lnTo>
                    <a:lnTo>
                      <a:pt x="311944" y="133350"/>
                    </a:lnTo>
                    <a:lnTo>
                      <a:pt x="328613" y="133350"/>
                    </a:lnTo>
                    <a:lnTo>
                      <a:pt x="383381" y="159544"/>
                    </a:lnTo>
                    <a:lnTo>
                      <a:pt x="433388" y="176213"/>
                    </a:lnTo>
                    <a:lnTo>
                      <a:pt x="464344" y="190500"/>
                    </a:lnTo>
                    <a:lnTo>
                      <a:pt x="523875" y="247650"/>
                    </a:lnTo>
                    <a:lnTo>
                      <a:pt x="538163" y="276225"/>
                    </a:lnTo>
                    <a:lnTo>
                      <a:pt x="573881" y="321469"/>
                    </a:lnTo>
                    <a:lnTo>
                      <a:pt x="585788" y="340519"/>
                    </a:lnTo>
                    <a:lnTo>
                      <a:pt x="597694" y="338138"/>
                    </a:lnTo>
                    <a:lnTo>
                      <a:pt x="626269" y="388144"/>
                    </a:lnTo>
                    <a:lnTo>
                      <a:pt x="652463" y="438150"/>
                    </a:lnTo>
                    <a:lnTo>
                      <a:pt x="681038" y="504825"/>
                    </a:lnTo>
                    <a:cubicBezTo>
                      <a:pt x="681832" y="525463"/>
                      <a:pt x="682625" y="546100"/>
                      <a:pt x="683419" y="566738"/>
                    </a:cubicBezTo>
                    <a:lnTo>
                      <a:pt x="688181" y="600075"/>
                    </a:lnTo>
                    <a:lnTo>
                      <a:pt x="683419" y="647700"/>
                    </a:lnTo>
                    <a:lnTo>
                      <a:pt x="683419" y="647700"/>
                    </a:lnTo>
                    <a:lnTo>
                      <a:pt x="683419" y="740569"/>
                    </a:lnTo>
                    <a:lnTo>
                      <a:pt x="664369" y="745331"/>
                    </a:lnTo>
                    <a:lnTo>
                      <a:pt x="631031" y="726281"/>
                    </a:lnTo>
                    <a:lnTo>
                      <a:pt x="623888" y="735806"/>
                    </a:lnTo>
                    <a:lnTo>
                      <a:pt x="616744" y="742950"/>
                    </a:lnTo>
                    <a:lnTo>
                      <a:pt x="571500" y="742950"/>
                    </a:lnTo>
                    <a:lnTo>
                      <a:pt x="561975" y="742950"/>
                    </a:lnTo>
                    <a:lnTo>
                      <a:pt x="547688" y="759619"/>
                    </a:lnTo>
                    <a:lnTo>
                      <a:pt x="514350" y="754856"/>
                    </a:lnTo>
                    <a:lnTo>
                      <a:pt x="476250" y="785813"/>
                    </a:lnTo>
                    <a:lnTo>
                      <a:pt x="459581" y="812006"/>
                    </a:lnTo>
                    <a:lnTo>
                      <a:pt x="452438" y="823913"/>
                    </a:lnTo>
                    <a:lnTo>
                      <a:pt x="411956" y="809625"/>
                    </a:lnTo>
                    <a:lnTo>
                      <a:pt x="392906" y="778669"/>
                    </a:lnTo>
                    <a:lnTo>
                      <a:pt x="371475" y="742950"/>
                    </a:lnTo>
                    <a:lnTo>
                      <a:pt x="371475" y="700088"/>
                    </a:lnTo>
                    <a:lnTo>
                      <a:pt x="371475" y="678656"/>
                    </a:lnTo>
                    <a:lnTo>
                      <a:pt x="357188" y="657225"/>
                    </a:lnTo>
                    <a:lnTo>
                      <a:pt x="347663" y="633413"/>
                    </a:lnTo>
                    <a:lnTo>
                      <a:pt x="330994" y="609600"/>
                    </a:lnTo>
                    <a:lnTo>
                      <a:pt x="326231" y="592931"/>
                    </a:lnTo>
                    <a:lnTo>
                      <a:pt x="307181" y="583406"/>
                    </a:lnTo>
                    <a:lnTo>
                      <a:pt x="290513" y="585788"/>
                    </a:lnTo>
                    <a:lnTo>
                      <a:pt x="271463" y="595313"/>
                    </a:lnTo>
                    <a:lnTo>
                      <a:pt x="254794" y="592931"/>
                    </a:lnTo>
                    <a:lnTo>
                      <a:pt x="223838" y="578644"/>
                    </a:lnTo>
                    <a:lnTo>
                      <a:pt x="195263" y="547688"/>
                    </a:lnTo>
                    <a:lnTo>
                      <a:pt x="171450" y="528638"/>
                    </a:lnTo>
                    <a:lnTo>
                      <a:pt x="157163" y="516731"/>
                    </a:lnTo>
                    <a:lnTo>
                      <a:pt x="152400" y="495300"/>
                    </a:lnTo>
                    <a:lnTo>
                      <a:pt x="133350" y="483394"/>
                    </a:lnTo>
                    <a:lnTo>
                      <a:pt x="133350" y="469106"/>
                    </a:lnTo>
                    <a:lnTo>
                      <a:pt x="100013" y="431006"/>
                    </a:lnTo>
                    <a:lnTo>
                      <a:pt x="88106" y="411956"/>
                    </a:lnTo>
                    <a:lnTo>
                      <a:pt x="76200" y="397669"/>
                    </a:lnTo>
                    <a:lnTo>
                      <a:pt x="73819" y="373856"/>
                    </a:lnTo>
                    <a:lnTo>
                      <a:pt x="52388" y="347663"/>
                    </a:lnTo>
                    <a:lnTo>
                      <a:pt x="52388" y="297656"/>
                    </a:lnTo>
                    <a:lnTo>
                      <a:pt x="47625" y="280988"/>
                    </a:lnTo>
                    <a:lnTo>
                      <a:pt x="42863" y="226219"/>
                    </a:lnTo>
                    <a:lnTo>
                      <a:pt x="30956" y="197644"/>
                    </a:lnTo>
                    <a:lnTo>
                      <a:pt x="21431" y="140494"/>
                    </a:lnTo>
                    <a:lnTo>
                      <a:pt x="7144" y="92869"/>
                    </a:lnTo>
                    <a:lnTo>
                      <a:pt x="0" y="64294"/>
                    </a:lnTo>
                    <a:lnTo>
                      <a:pt x="19050" y="33338"/>
                    </a:lnTo>
                    <a:lnTo>
                      <a:pt x="85725" y="0"/>
                    </a:lnTo>
                    <a:close/>
                  </a:path>
                </a:pathLst>
              </a:custGeom>
              <a:solidFill>
                <a:srgbClr val="FF8A3B"/>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35" name="34 Forma libre"/>
              <p:cNvSpPr/>
              <p:nvPr/>
            </p:nvSpPr>
            <p:spPr>
              <a:xfrm>
                <a:off x="1513516" y="2558454"/>
                <a:ext cx="724892" cy="1058044"/>
              </a:xfrm>
              <a:custGeom>
                <a:avLst/>
                <a:gdLst>
                  <a:gd name="connsiteX0" fmla="*/ 800100 w 1057275"/>
                  <a:gd name="connsiteY0" fmla="*/ 603250 h 1393825"/>
                  <a:gd name="connsiteX1" fmla="*/ 1054100 w 1057275"/>
                  <a:gd name="connsiteY1" fmla="*/ 600075 h 1393825"/>
                  <a:gd name="connsiteX2" fmla="*/ 1057275 w 1057275"/>
                  <a:gd name="connsiteY2" fmla="*/ 666750 h 1393825"/>
                  <a:gd name="connsiteX3" fmla="*/ 1041400 w 1057275"/>
                  <a:gd name="connsiteY3" fmla="*/ 733425 h 1393825"/>
                  <a:gd name="connsiteX4" fmla="*/ 1009650 w 1057275"/>
                  <a:gd name="connsiteY4" fmla="*/ 803275 h 1393825"/>
                  <a:gd name="connsiteX5" fmla="*/ 984250 w 1057275"/>
                  <a:gd name="connsiteY5" fmla="*/ 835025 h 1393825"/>
                  <a:gd name="connsiteX6" fmla="*/ 974725 w 1057275"/>
                  <a:gd name="connsiteY6" fmla="*/ 841375 h 1393825"/>
                  <a:gd name="connsiteX7" fmla="*/ 974725 w 1057275"/>
                  <a:gd name="connsiteY7" fmla="*/ 873125 h 1393825"/>
                  <a:gd name="connsiteX8" fmla="*/ 942975 w 1057275"/>
                  <a:gd name="connsiteY8" fmla="*/ 927100 h 1393825"/>
                  <a:gd name="connsiteX9" fmla="*/ 936625 w 1057275"/>
                  <a:gd name="connsiteY9" fmla="*/ 936625 h 1393825"/>
                  <a:gd name="connsiteX10" fmla="*/ 936625 w 1057275"/>
                  <a:gd name="connsiteY10" fmla="*/ 936625 h 1393825"/>
                  <a:gd name="connsiteX11" fmla="*/ 901700 w 1057275"/>
                  <a:gd name="connsiteY11" fmla="*/ 962025 h 1393825"/>
                  <a:gd name="connsiteX12" fmla="*/ 898525 w 1057275"/>
                  <a:gd name="connsiteY12" fmla="*/ 968375 h 1393825"/>
                  <a:gd name="connsiteX13" fmla="*/ 869950 w 1057275"/>
                  <a:gd name="connsiteY13" fmla="*/ 1006475 h 1393825"/>
                  <a:gd name="connsiteX14" fmla="*/ 873125 w 1057275"/>
                  <a:gd name="connsiteY14" fmla="*/ 1044575 h 1393825"/>
                  <a:gd name="connsiteX15" fmla="*/ 860425 w 1057275"/>
                  <a:gd name="connsiteY15" fmla="*/ 1069975 h 1393825"/>
                  <a:gd name="connsiteX16" fmla="*/ 828675 w 1057275"/>
                  <a:gd name="connsiteY16" fmla="*/ 1057275 h 1393825"/>
                  <a:gd name="connsiteX17" fmla="*/ 812800 w 1057275"/>
                  <a:gd name="connsiteY17" fmla="*/ 1095375 h 1393825"/>
                  <a:gd name="connsiteX18" fmla="*/ 815975 w 1057275"/>
                  <a:gd name="connsiteY18" fmla="*/ 1146175 h 1393825"/>
                  <a:gd name="connsiteX19" fmla="*/ 815975 w 1057275"/>
                  <a:gd name="connsiteY19" fmla="*/ 1171575 h 1393825"/>
                  <a:gd name="connsiteX20" fmla="*/ 806450 w 1057275"/>
                  <a:gd name="connsiteY20" fmla="*/ 1193800 h 1393825"/>
                  <a:gd name="connsiteX21" fmla="*/ 781050 w 1057275"/>
                  <a:gd name="connsiteY21" fmla="*/ 1200150 h 1393825"/>
                  <a:gd name="connsiteX22" fmla="*/ 774700 w 1057275"/>
                  <a:gd name="connsiteY22" fmla="*/ 1244600 h 1393825"/>
                  <a:gd name="connsiteX23" fmla="*/ 758825 w 1057275"/>
                  <a:gd name="connsiteY23" fmla="*/ 1270000 h 1393825"/>
                  <a:gd name="connsiteX24" fmla="*/ 765175 w 1057275"/>
                  <a:gd name="connsiteY24" fmla="*/ 1301750 h 1393825"/>
                  <a:gd name="connsiteX25" fmla="*/ 765175 w 1057275"/>
                  <a:gd name="connsiteY25" fmla="*/ 1352550 h 1393825"/>
                  <a:gd name="connsiteX26" fmla="*/ 765175 w 1057275"/>
                  <a:gd name="connsiteY26" fmla="*/ 1384300 h 1393825"/>
                  <a:gd name="connsiteX27" fmla="*/ 765175 w 1057275"/>
                  <a:gd name="connsiteY27" fmla="*/ 1384300 h 1393825"/>
                  <a:gd name="connsiteX28" fmla="*/ 685800 w 1057275"/>
                  <a:gd name="connsiteY28" fmla="*/ 1393825 h 1393825"/>
                  <a:gd name="connsiteX29" fmla="*/ 654050 w 1057275"/>
                  <a:gd name="connsiteY29" fmla="*/ 1381125 h 1393825"/>
                  <a:gd name="connsiteX30" fmla="*/ 590550 w 1057275"/>
                  <a:gd name="connsiteY30" fmla="*/ 1346200 h 1393825"/>
                  <a:gd name="connsiteX31" fmla="*/ 574675 w 1057275"/>
                  <a:gd name="connsiteY31" fmla="*/ 1289050 h 1393825"/>
                  <a:gd name="connsiteX32" fmla="*/ 533400 w 1057275"/>
                  <a:gd name="connsiteY32" fmla="*/ 1225550 h 1393825"/>
                  <a:gd name="connsiteX33" fmla="*/ 495300 w 1057275"/>
                  <a:gd name="connsiteY33" fmla="*/ 1162050 h 1393825"/>
                  <a:gd name="connsiteX34" fmla="*/ 469900 w 1057275"/>
                  <a:gd name="connsiteY34" fmla="*/ 1123950 h 1393825"/>
                  <a:gd name="connsiteX35" fmla="*/ 450850 w 1057275"/>
                  <a:gd name="connsiteY35" fmla="*/ 1095375 h 1393825"/>
                  <a:gd name="connsiteX36" fmla="*/ 457200 w 1057275"/>
                  <a:gd name="connsiteY36" fmla="*/ 1041400 h 1393825"/>
                  <a:gd name="connsiteX37" fmla="*/ 460375 w 1057275"/>
                  <a:gd name="connsiteY37" fmla="*/ 987425 h 1393825"/>
                  <a:gd name="connsiteX38" fmla="*/ 441325 w 1057275"/>
                  <a:gd name="connsiteY38" fmla="*/ 952500 h 1393825"/>
                  <a:gd name="connsiteX39" fmla="*/ 419100 w 1057275"/>
                  <a:gd name="connsiteY39" fmla="*/ 927100 h 1393825"/>
                  <a:gd name="connsiteX40" fmla="*/ 400050 w 1057275"/>
                  <a:gd name="connsiteY40" fmla="*/ 895350 h 1393825"/>
                  <a:gd name="connsiteX41" fmla="*/ 358775 w 1057275"/>
                  <a:gd name="connsiteY41" fmla="*/ 895350 h 1393825"/>
                  <a:gd name="connsiteX42" fmla="*/ 279400 w 1057275"/>
                  <a:gd name="connsiteY42" fmla="*/ 879475 h 1393825"/>
                  <a:gd name="connsiteX43" fmla="*/ 228600 w 1057275"/>
                  <a:gd name="connsiteY43" fmla="*/ 847725 h 1393825"/>
                  <a:gd name="connsiteX44" fmla="*/ 203200 w 1057275"/>
                  <a:gd name="connsiteY44" fmla="*/ 803275 h 1393825"/>
                  <a:gd name="connsiteX45" fmla="*/ 165100 w 1057275"/>
                  <a:gd name="connsiteY45" fmla="*/ 755650 h 1393825"/>
                  <a:gd name="connsiteX46" fmla="*/ 149225 w 1057275"/>
                  <a:gd name="connsiteY46" fmla="*/ 723900 h 1393825"/>
                  <a:gd name="connsiteX47" fmla="*/ 139700 w 1057275"/>
                  <a:gd name="connsiteY47" fmla="*/ 669925 h 1393825"/>
                  <a:gd name="connsiteX48" fmla="*/ 149225 w 1057275"/>
                  <a:gd name="connsiteY48" fmla="*/ 625475 h 1393825"/>
                  <a:gd name="connsiteX49" fmla="*/ 158750 w 1057275"/>
                  <a:gd name="connsiteY49" fmla="*/ 593725 h 1393825"/>
                  <a:gd name="connsiteX50" fmla="*/ 142875 w 1057275"/>
                  <a:gd name="connsiteY50" fmla="*/ 571500 h 1393825"/>
                  <a:gd name="connsiteX51" fmla="*/ 136525 w 1057275"/>
                  <a:gd name="connsiteY51" fmla="*/ 542925 h 1393825"/>
                  <a:gd name="connsiteX52" fmla="*/ 136525 w 1057275"/>
                  <a:gd name="connsiteY52" fmla="*/ 498475 h 1393825"/>
                  <a:gd name="connsiteX53" fmla="*/ 120650 w 1057275"/>
                  <a:gd name="connsiteY53" fmla="*/ 469900 h 1393825"/>
                  <a:gd name="connsiteX54" fmla="*/ 120650 w 1057275"/>
                  <a:gd name="connsiteY54" fmla="*/ 412750 h 1393825"/>
                  <a:gd name="connsiteX55" fmla="*/ 142875 w 1057275"/>
                  <a:gd name="connsiteY55" fmla="*/ 368300 h 1393825"/>
                  <a:gd name="connsiteX56" fmla="*/ 177800 w 1057275"/>
                  <a:gd name="connsiteY56" fmla="*/ 355600 h 1393825"/>
                  <a:gd name="connsiteX57" fmla="*/ 184150 w 1057275"/>
                  <a:gd name="connsiteY57" fmla="*/ 327025 h 1393825"/>
                  <a:gd name="connsiteX58" fmla="*/ 165100 w 1057275"/>
                  <a:gd name="connsiteY58" fmla="*/ 304800 h 1393825"/>
                  <a:gd name="connsiteX59" fmla="*/ 98425 w 1057275"/>
                  <a:gd name="connsiteY59" fmla="*/ 254000 h 1393825"/>
                  <a:gd name="connsiteX60" fmla="*/ 50800 w 1057275"/>
                  <a:gd name="connsiteY60" fmla="*/ 222250 h 1393825"/>
                  <a:gd name="connsiteX61" fmla="*/ 25400 w 1057275"/>
                  <a:gd name="connsiteY61" fmla="*/ 177800 h 1393825"/>
                  <a:gd name="connsiteX62" fmla="*/ 9525 w 1057275"/>
                  <a:gd name="connsiteY62" fmla="*/ 107950 h 1393825"/>
                  <a:gd name="connsiteX63" fmla="*/ 0 w 1057275"/>
                  <a:gd name="connsiteY63" fmla="*/ 15875 h 1393825"/>
                  <a:gd name="connsiteX64" fmla="*/ 0 w 1057275"/>
                  <a:gd name="connsiteY64" fmla="*/ 0 h 1393825"/>
                  <a:gd name="connsiteX65" fmla="*/ 63500 w 1057275"/>
                  <a:gd name="connsiteY65" fmla="*/ 50800 h 1393825"/>
                  <a:gd name="connsiteX66" fmla="*/ 107950 w 1057275"/>
                  <a:gd name="connsiteY66" fmla="*/ 107950 h 1393825"/>
                  <a:gd name="connsiteX67" fmla="*/ 149225 w 1057275"/>
                  <a:gd name="connsiteY67" fmla="*/ 139700 h 1393825"/>
                  <a:gd name="connsiteX68" fmla="*/ 187325 w 1057275"/>
                  <a:gd name="connsiteY68" fmla="*/ 161925 h 1393825"/>
                  <a:gd name="connsiteX69" fmla="*/ 177800 w 1057275"/>
                  <a:gd name="connsiteY69" fmla="*/ 200025 h 1393825"/>
                  <a:gd name="connsiteX70" fmla="*/ 193675 w 1057275"/>
                  <a:gd name="connsiteY70" fmla="*/ 219075 h 1393825"/>
                  <a:gd name="connsiteX71" fmla="*/ 193675 w 1057275"/>
                  <a:gd name="connsiteY71" fmla="*/ 250825 h 1393825"/>
                  <a:gd name="connsiteX72" fmla="*/ 219075 w 1057275"/>
                  <a:gd name="connsiteY72" fmla="*/ 279400 h 1393825"/>
                  <a:gd name="connsiteX73" fmla="*/ 209550 w 1057275"/>
                  <a:gd name="connsiteY73" fmla="*/ 307975 h 1393825"/>
                  <a:gd name="connsiteX74" fmla="*/ 209550 w 1057275"/>
                  <a:gd name="connsiteY74" fmla="*/ 323850 h 1393825"/>
                  <a:gd name="connsiteX75" fmla="*/ 238125 w 1057275"/>
                  <a:gd name="connsiteY75" fmla="*/ 346075 h 1393825"/>
                  <a:gd name="connsiteX76" fmla="*/ 273050 w 1057275"/>
                  <a:gd name="connsiteY76" fmla="*/ 409575 h 1393825"/>
                  <a:gd name="connsiteX77" fmla="*/ 298450 w 1057275"/>
                  <a:gd name="connsiteY77" fmla="*/ 469900 h 1393825"/>
                  <a:gd name="connsiteX78" fmla="*/ 333375 w 1057275"/>
                  <a:gd name="connsiteY78" fmla="*/ 488950 h 1393825"/>
                  <a:gd name="connsiteX79" fmla="*/ 361950 w 1057275"/>
                  <a:gd name="connsiteY79" fmla="*/ 495300 h 1393825"/>
                  <a:gd name="connsiteX80" fmla="*/ 384175 w 1057275"/>
                  <a:gd name="connsiteY80" fmla="*/ 495300 h 1393825"/>
                  <a:gd name="connsiteX81" fmla="*/ 403225 w 1057275"/>
                  <a:gd name="connsiteY81" fmla="*/ 514350 h 1393825"/>
                  <a:gd name="connsiteX82" fmla="*/ 450850 w 1057275"/>
                  <a:gd name="connsiteY82" fmla="*/ 530225 h 1393825"/>
                  <a:gd name="connsiteX83" fmla="*/ 482600 w 1057275"/>
                  <a:gd name="connsiteY83" fmla="*/ 546100 h 1393825"/>
                  <a:gd name="connsiteX84" fmla="*/ 523875 w 1057275"/>
                  <a:gd name="connsiteY84" fmla="*/ 568325 h 1393825"/>
                  <a:gd name="connsiteX85" fmla="*/ 571500 w 1057275"/>
                  <a:gd name="connsiteY85" fmla="*/ 577850 h 1393825"/>
                  <a:gd name="connsiteX86" fmla="*/ 625475 w 1057275"/>
                  <a:gd name="connsiteY86" fmla="*/ 590550 h 1393825"/>
                  <a:gd name="connsiteX87" fmla="*/ 654050 w 1057275"/>
                  <a:gd name="connsiteY87" fmla="*/ 584200 h 1393825"/>
                  <a:gd name="connsiteX88" fmla="*/ 692150 w 1057275"/>
                  <a:gd name="connsiteY88" fmla="*/ 584200 h 1393825"/>
                  <a:gd name="connsiteX89" fmla="*/ 752475 w 1057275"/>
                  <a:gd name="connsiteY89" fmla="*/ 635000 h 1393825"/>
                  <a:gd name="connsiteX90" fmla="*/ 800100 w 1057275"/>
                  <a:gd name="connsiteY90" fmla="*/ 603250 h 139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57275" h="1393825">
                    <a:moveTo>
                      <a:pt x="800100" y="603250"/>
                    </a:moveTo>
                    <a:lnTo>
                      <a:pt x="1054100" y="600075"/>
                    </a:lnTo>
                    <a:lnTo>
                      <a:pt x="1057275" y="666750"/>
                    </a:lnTo>
                    <a:lnTo>
                      <a:pt x="1041400" y="733425"/>
                    </a:lnTo>
                    <a:lnTo>
                      <a:pt x="1009650" y="803275"/>
                    </a:lnTo>
                    <a:lnTo>
                      <a:pt x="984250" y="835025"/>
                    </a:lnTo>
                    <a:lnTo>
                      <a:pt x="974725" y="841375"/>
                    </a:lnTo>
                    <a:lnTo>
                      <a:pt x="974725" y="873125"/>
                    </a:lnTo>
                    <a:lnTo>
                      <a:pt x="942975" y="927100"/>
                    </a:lnTo>
                    <a:lnTo>
                      <a:pt x="936625" y="936625"/>
                    </a:lnTo>
                    <a:lnTo>
                      <a:pt x="936625" y="936625"/>
                    </a:lnTo>
                    <a:lnTo>
                      <a:pt x="901700" y="962025"/>
                    </a:lnTo>
                    <a:lnTo>
                      <a:pt x="898525" y="968375"/>
                    </a:lnTo>
                    <a:lnTo>
                      <a:pt x="869950" y="1006475"/>
                    </a:lnTo>
                    <a:lnTo>
                      <a:pt x="873125" y="1044575"/>
                    </a:lnTo>
                    <a:lnTo>
                      <a:pt x="860425" y="1069975"/>
                    </a:lnTo>
                    <a:lnTo>
                      <a:pt x="828675" y="1057275"/>
                    </a:lnTo>
                    <a:lnTo>
                      <a:pt x="812800" y="1095375"/>
                    </a:lnTo>
                    <a:lnTo>
                      <a:pt x="815975" y="1146175"/>
                    </a:lnTo>
                    <a:lnTo>
                      <a:pt x="815975" y="1171575"/>
                    </a:lnTo>
                    <a:lnTo>
                      <a:pt x="806450" y="1193800"/>
                    </a:lnTo>
                    <a:lnTo>
                      <a:pt x="781050" y="1200150"/>
                    </a:lnTo>
                    <a:lnTo>
                      <a:pt x="774700" y="1244600"/>
                    </a:lnTo>
                    <a:lnTo>
                      <a:pt x="758825" y="1270000"/>
                    </a:lnTo>
                    <a:lnTo>
                      <a:pt x="765175" y="1301750"/>
                    </a:lnTo>
                    <a:lnTo>
                      <a:pt x="765175" y="1352550"/>
                    </a:lnTo>
                    <a:lnTo>
                      <a:pt x="765175" y="1384300"/>
                    </a:lnTo>
                    <a:lnTo>
                      <a:pt x="765175" y="1384300"/>
                    </a:lnTo>
                    <a:lnTo>
                      <a:pt x="685800" y="1393825"/>
                    </a:lnTo>
                    <a:lnTo>
                      <a:pt x="654050" y="1381125"/>
                    </a:lnTo>
                    <a:lnTo>
                      <a:pt x="590550" y="1346200"/>
                    </a:lnTo>
                    <a:lnTo>
                      <a:pt x="574675" y="1289050"/>
                    </a:lnTo>
                    <a:lnTo>
                      <a:pt x="533400" y="1225550"/>
                    </a:lnTo>
                    <a:lnTo>
                      <a:pt x="495300" y="1162050"/>
                    </a:lnTo>
                    <a:lnTo>
                      <a:pt x="469900" y="1123950"/>
                    </a:lnTo>
                    <a:lnTo>
                      <a:pt x="450850" y="1095375"/>
                    </a:lnTo>
                    <a:lnTo>
                      <a:pt x="457200" y="1041400"/>
                    </a:lnTo>
                    <a:lnTo>
                      <a:pt x="460375" y="987425"/>
                    </a:lnTo>
                    <a:lnTo>
                      <a:pt x="441325" y="952500"/>
                    </a:lnTo>
                    <a:lnTo>
                      <a:pt x="419100" y="927100"/>
                    </a:lnTo>
                    <a:lnTo>
                      <a:pt x="400050" y="895350"/>
                    </a:lnTo>
                    <a:lnTo>
                      <a:pt x="358775" y="895350"/>
                    </a:lnTo>
                    <a:lnTo>
                      <a:pt x="279400" y="879475"/>
                    </a:lnTo>
                    <a:lnTo>
                      <a:pt x="228600" y="847725"/>
                    </a:lnTo>
                    <a:lnTo>
                      <a:pt x="203200" y="803275"/>
                    </a:lnTo>
                    <a:lnTo>
                      <a:pt x="165100" y="755650"/>
                    </a:lnTo>
                    <a:lnTo>
                      <a:pt x="149225" y="723900"/>
                    </a:lnTo>
                    <a:lnTo>
                      <a:pt x="139700" y="669925"/>
                    </a:lnTo>
                    <a:lnTo>
                      <a:pt x="149225" y="625475"/>
                    </a:lnTo>
                    <a:lnTo>
                      <a:pt x="158750" y="593725"/>
                    </a:lnTo>
                    <a:lnTo>
                      <a:pt x="142875" y="571500"/>
                    </a:lnTo>
                    <a:lnTo>
                      <a:pt x="136525" y="542925"/>
                    </a:lnTo>
                    <a:lnTo>
                      <a:pt x="136525" y="498475"/>
                    </a:lnTo>
                    <a:lnTo>
                      <a:pt x="120650" y="469900"/>
                    </a:lnTo>
                    <a:lnTo>
                      <a:pt x="120650" y="412750"/>
                    </a:lnTo>
                    <a:lnTo>
                      <a:pt x="142875" y="368300"/>
                    </a:lnTo>
                    <a:lnTo>
                      <a:pt x="177800" y="355600"/>
                    </a:lnTo>
                    <a:lnTo>
                      <a:pt x="184150" y="327025"/>
                    </a:lnTo>
                    <a:lnTo>
                      <a:pt x="165100" y="304800"/>
                    </a:lnTo>
                    <a:lnTo>
                      <a:pt x="98425" y="254000"/>
                    </a:lnTo>
                    <a:lnTo>
                      <a:pt x="50800" y="222250"/>
                    </a:lnTo>
                    <a:lnTo>
                      <a:pt x="25400" y="177800"/>
                    </a:lnTo>
                    <a:lnTo>
                      <a:pt x="9525" y="107950"/>
                    </a:lnTo>
                    <a:lnTo>
                      <a:pt x="0" y="15875"/>
                    </a:lnTo>
                    <a:lnTo>
                      <a:pt x="0" y="0"/>
                    </a:lnTo>
                    <a:lnTo>
                      <a:pt x="63500" y="50800"/>
                    </a:lnTo>
                    <a:lnTo>
                      <a:pt x="107950" y="107950"/>
                    </a:lnTo>
                    <a:lnTo>
                      <a:pt x="149225" y="139700"/>
                    </a:lnTo>
                    <a:lnTo>
                      <a:pt x="187325" y="161925"/>
                    </a:lnTo>
                    <a:lnTo>
                      <a:pt x="177800" y="200025"/>
                    </a:lnTo>
                    <a:lnTo>
                      <a:pt x="193675" y="219075"/>
                    </a:lnTo>
                    <a:lnTo>
                      <a:pt x="193675" y="250825"/>
                    </a:lnTo>
                    <a:lnTo>
                      <a:pt x="219075" y="279400"/>
                    </a:lnTo>
                    <a:lnTo>
                      <a:pt x="209550" y="307975"/>
                    </a:lnTo>
                    <a:lnTo>
                      <a:pt x="209550" y="323850"/>
                    </a:lnTo>
                    <a:lnTo>
                      <a:pt x="238125" y="346075"/>
                    </a:lnTo>
                    <a:lnTo>
                      <a:pt x="273050" y="409575"/>
                    </a:lnTo>
                    <a:lnTo>
                      <a:pt x="298450" y="469900"/>
                    </a:lnTo>
                    <a:lnTo>
                      <a:pt x="333375" y="488950"/>
                    </a:lnTo>
                    <a:lnTo>
                      <a:pt x="361950" y="495300"/>
                    </a:lnTo>
                    <a:lnTo>
                      <a:pt x="384175" y="495300"/>
                    </a:lnTo>
                    <a:lnTo>
                      <a:pt x="403225" y="514350"/>
                    </a:lnTo>
                    <a:lnTo>
                      <a:pt x="450850" y="530225"/>
                    </a:lnTo>
                    <a:lnTo>
                      <a:pt x="482600" y="546100"/>
                    </a:lnTo>
                    <a:lnTo>
                      <a:pt x="523875" y="568325"/>
                    </a:lnTo>
                    <a:lnTo>
                      <a:pt x="571500" y="577850"/>
                    </a:lnTo>
                    <a:lnTo>
                      <a:pt x="625475" y="590550"/>
                    </a:lnTo>
                    <a:lnTo>
                      <a:pt x="654050" y="584200"/>
                    </a:lnTo>
                    <a:lnTo>
                      <a:pt x="692150" y="584200"/>
                    </a:lnTo>
                    <a:lnTo>
                      <a:pt x="752475" y="635000"/>
                    </a:lnTo>
                    <a:lnTo>
                      <a:pt x="800100" y="603250"/>
                    </a:lnTo>
                    <a:close/>
                  </a:path>
                </a:pathLst>
              </a:custGeom>
              <a:solidFill>
                <a:srgbClr val="FFFF00"/>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36" name="35 Forma libre"/>
              <p:cNvSpPr/>
              <p:nvPr/>
            </p:nvSpPr>
            <p:spPr>
              <a:xfrm>
                <a:off x="1696373" y="3322464"/>
                <a:ext cx="485438" cy="944769"/>
              </a:xfrm>
              <a:custGeom>
                <a:avLst/>
                <a:gdLst>
                  <a:gd name="connsiteX0" fmla="*/ 330200 w 708025"/>
                  <a:gd name="connsiteY0" fmla="*/ 346075 h 1244600"/>
                  <a:gd name="connsiteX1" fmla="*/ 415925 w 708025"/>
                  <a:gd name="connsiteY1" fmla="*/ 387350 h 1244600"/>
                  <a:gd name="connsiteX2" fmla="*/ 492125 w 708025"/>
                  <a:gd name="connsiteY2" fmla="*/ 384175 h 1244600"/>
                  <a:gd name="connsiteX3" fmla="*/ 485775 w 708025"/>
                  <a:gd name="connsiteY3" fmla="*/ 482600 h 1244600"/>
                  <a:gd name="connsiteX4" fmla="*/ 473075 w 708025"/>
                  <a:gd name="connsiteY4" fmla="*/ 517525 h 1244600"/>
                  <a:gd name="connsiteX5" fmla="*/ 476250 w 708025"/>
                  <a:gd name="connsiteY5" fmla="*/ 555625 h 1244600"/>
                  <a:gd name="connsiteX6" fmla="*/ 495300 w 708025"/>
                  <a:gd name="connsiteY6" fmla="*/ 590550 h 1244600"/>
                  <a:gd name="connsiteX7" fmla="*/ 517525 w 708025"/>
                  <a:gd name="connsiteY7" fmla="*/ 647700 h 1244600"/>
                  <a:gd name="connsiteX8" fmla="*/ 527050 w 708025"/>
                  <a:gd name="connsiteY8" fmla="*/ 692150 h 1244600"/>
                  <a:gd name="connsiteX9" fmla="*/ 542925 w 708025"/>
                  <a:gd name="connsiteY9" fmla="*/ 749300 h 1244600"/>
                  <a:gd name="connsiteX10" fmla="*/ 574675 w 708025"/>
                  <a:gd name="connsiteY10" fmla="*/ 812800 h 1244600"/>
                  <a:gd name="connsiteX11" fmla="*/ 603250 w 708025"/>
                  <a:gd name="connsiteY11" fmla="*/ 879475 h 1244600"/>
                  <a:gd name="connsiteX12" fmla="*/ 631825 w 708025"/>
                  <a:gd name="connsiteY12" fmla="*/ 946150 h 1244600"/>
                  <a:gd name="connsiteX13" fmla="*/ 647700 w 708025"/>
                  <a:gd name="connsiteY13" fmla="*/ 1006475 h 1244600"/>
                  <a:gd name="connsiteX14" fmla="*/ 669925 w 708025"/>
                  <a:gd name="connsiteY14" fmla="*/ 1041400 h 1244600"/>
                  <a:gd name="connsiteX15" fmla="*/ 708025 w 708025"/>
                  <a:gd name="connsiteY15" fmla="*/ 1082675 h 1244600"/>
                  <a:gd name="connsiteX16" fmla="*/ 701675 w 708025"/>
                  <a:gd name="connsiteY16" fmla="*/ 1117600 h 1244600"/>
                  <a:gd name="connsiteX17" fmla="*/ 698500 w 708025"/>
                  <a:gd name="connsiteY17" fmla="*/ 1162050 h 1244600"/>
                  <a:gd name="connsiteX18" fmla="*/ 682625 w 708025"/>
                  <a:gd name="connsiteY18" fmla="*/ 1193800 h 1244600"/>
                  <a:gd name="connsiteX19" fmla="*/ 622300 w 708025"/>
                  <a:gd name="connsiteY19" fmla="*/ 1244600 h 1244600"/>
                  <a:gd name="connsiteX20" fmla="*/ 581025 w 708025"/>
                  <a:gd name="connsiteY20" fmla="*/ 1238250 h 1244600"/>
                  <a:gd name="connsiteX21" fmla="*/ 482600 w 708025"/>
                  <a:gd name="connsiteY21" fmla="*/ 1206500 h 1244600"/>
                  <a:gd name="connsiteX22" fmla="*/ 400050 w 708025"/>
                  <a:gd name="connsiteY22" fmla="*/ 1168400 h 1244600"/>
                  <a:gd name="connsiteX23" fmla="*/ 320675 w 708025"/>
                  <a:gd name="connsiteY23" fmla="*/ 1130300 h 1244600"/>
                  <a:gd name="connsiteX24" fmla="*/ 273050 w 708025"/>
                  <a:gd name="connsiteY24" fmla="*/ 1085850 h 1244600"/>
                  <a:gd name="connsiteX25" fmla="*/ 225425 w 708025"/>
                  <a:gd name="connsiteY25" fmla="*/ 1050925 h 1244600"/>
                  <a:gd name="connsiteX26" fmla="*/ 209550 w 708025"/>
                  <a:gd name="connsiteY26" fmla="*/ 1009650 h 1244600"/>
                  <a:gd name="connsiteX27" fmla="*/ 161925 w 708025"/>
                  <a:gd name="connsiteY27" fmla="*/ 962025 h 1244600"/>
                  <a:gd name="connsiteX28" fmla="*/ 139700 w 708025"/>
                  <a:gd name="connsiteY28" fmla="*/ 930275 h 1244600"/>
                  <a:gd name="connsiteX29" fmla="*/ 95250 w 708025"/>
                  <a:gd name="connsiteY29" fmla="*/ 873125 h 1244600"/>
                  <a:gd name="connsiteX30" fmla="*/ 57150 w 708025"/>
                  <a:gd name="connsiteY30" fmla="*/ 847725 h 1244600"/>
                  <a:gd name="connsiteX31" fmla="*/ 50800 w 708025"/>
                  <a:gd name="connsiteY31" fmla="*/ 819150 h 1244600"/>
                  <a:gd name="connsiteX32" fmla="*/ 63500 w 708025"/>
                  <a:gd name="connsiteY32" fmla="*/ 784225 h 1244600"/>
                  <a:gd name="connsiteX33" fmla="*/ 111125 w 708025"/>
                  <a:gd name="connsiteY33" fmla="*/ 727075 h 1244600"/>
                  <a:gd name="connsiteX34" fmla="*/ 136525 w 708025"/>
                  <a:gd name="connsiteY34" fmla="*/ 673100 h 1244600"/>
                  <a:gd name="connsiteX35" fmla="*/ 136525 w 708025"/>
                  <a:gd name="connsiteY35" fmla="*/ 609600 h 1244600"/>
                  <a:gd name="connsiteX36" fmla="*/ 117475 w 708025"/>
                  <a:gd name="connsiteY36" fmla="*/ 546100 h 1244600"/>
                  <a:gd name="connsiteX37" fmla="*/ 104775 w 708025"/>
                  <a:gd name="connsiteY37" fmla="*/ 501650 h 1244600"/>
                  <a:gd name="connsiteX38" fmla="*/ 76200 w 708025"/>
                  <a:gd name="connsiteY38" fmla="*/ 431800 h 1244600"/>
                  <a:gd name="connsiteX39" fmla="*/ 66675 w 708025"/>
                  <a:gd name="connsiteY39" fmla="*/ 387350 h 1244600"/>
                  <a:gd name="connsiteX40" fmla="*/ 63500 w 708025"/>
                  <a:gd name="connsiteY40" fmla="*/ 342900 h 1244600"/>
                  <a:gd name="connsiteX41" fmla="*/ 63500 w 708025"/>
                  <a:gd name="connsiteY41" fmla="*/ 314325 h 1244600"/>
                  <a:gd name="connsiteX42" fmla="*/ 47625 w 708025"/>
                  <a:gd name="connsiteY42" fmla="*/ 295275 h 1244600"/>
                  <a:gd name="connsiteX43" fmla="*/ 69850 w 708025"/>
                  <a:gd name="connsiteY43" fmla="*/ 247650 h 1244600"/>
                  <a:gd name="connsiteX44" fmla="*/ 53975 w 708025"/>
                  <a:gd name="connsiteY44" fmla="*/ 225425 h 1244600"/>
                  <a:gd name="connsiteX45" fmla="*/ 31750 w 708025"/>
                  <a:gd name="connsiteY45" fmla="*/ 187325 h 1244600"/>
                  <a:gd name="connsiteX46" fmla="*/ 19050 w 708025"/>
                  <a:gd name="connsiteY46" fmla="*/ 117475 h 1244600"/>
                  <a:gd name="connsiteX47" fmla="*/ 12700 w 708025"/>
                  <a:gd name="connsiteY47" fmla="*/ 69850 h 1244600"/>
                  <a:gd name="connsiteX48" fmla="*/ 0 w 708025"/>
                  <a:gd name="connsiteY48" fmla="*/ 9525 h 1244600"/>
                  <a:gd name="connsiteX49" fmla="*/ 19050 w 708025"/>
                  <a:gd name="connsiteY49" fmla="*/ 0 h 1244600"/>
                  <a:gd name="connsiteX50" fmla="*/ 66675 w 708025"/>
                  <a:gd name="connsiteY50" fmla="*/ 60325 h 1244600"/>
                  <a:gd name="connsiteX51" fmla="*/ 53975 w 708025"/>
                  <a:gd name="connsiteY51" fmla="*/ 117475 h 1244600"/>
                  <a:gd name="connsiteX52" fmla="*/ 57150 w 708025"/>
                  <a:gd name="connsiteY52" fmla="*/ 161925 h 1244600"/>
                  <a:gd name="connsiteX53" fmla="*/ 76200 w 708025"/>
                  <a:gd name="connsiteY53" fmla="*/ 180975 h 1244600"/>
                  <a:gd name="connsiteX54" fmla="*/ 85725 w 708025"/>
                  <a:gd name="connsiteY54" fmla="*/ 215900 h 1244600"/>
                  <a:gd name="connsiteX55" fmla="*/ 92075 w 708025"/>
                  <a:gd name="connsiteY55" fmla="*/ 250825 h 1244600"/>
                  <a:gd name="connsiteX56" fmla="*/ 111125 w 708025"/>
                  <a:gd name="connsiteY56" fmla="*/ 276225 h 1244600"/>
                  <a:gd name="connsiteX57" fmla="*/ 104775 w 708025"/>
                  <a:gd name="connsiteY57" fmla="*/ 301625 h 1244600"/>
                  <a:gd name="connsiteX58" fmla="*/ 120650 w 708025"/>
                  <a:gd name="connsiteY58" fmla="*/ 330200 h 1244600"/>
                  <a:gd name="connsiteX59" fmla="*/ 152400 w 708025"/>
                  <a:gd name="connsiteY59" fmla="*/ 371475 h 1244600"/>
                  <a:gd name="connsiteX60" fmla="*/ 152400 w 708025"/>
                  <a:gd name="connsiteY60" fmla="*/ 371475 h 1244600"/>
                  <a:gd name="connsiteX61" fmla="*/ 152400 w 708025"/>
                  <a:gd name="connsiteY61" fmla="*/ 403225 h 1244600"/>
                  <a:gd name="connsiteX62" fmla="*/ 136525 w 708025"/>
                  <a:gd name="connsiteY62" fmla="*/ 419100 h 1244600"/>
                  <a:gd name="connsiteX63" fmla="*/ 161925 w 708025"/>
                  <a:gd name="connsiteY63" fmla="*/ 476250 h 1244600"/>
                  <a:gd name="connsiteX64" fmla="*/ 190500 w 708025"/>
                  <a:gd name="connsiteY64" fmla="*/ 511175 h 1244600"/>
                  <a:gd name="connsiteX65" fmla="*/ 177800 w 708025"/>
                  <a:gd name="connsiteY65" fmla="*/ 536575 h 1244600"/>
                  <a:gd name="connsiteX66" fmla="*/ 222250 w 708025"/>
                  <a:gd name="connsiteY66" fmla="*/ 600075 h 1244600"/>
                  <a:gd name="connsiteX67" fmla="*/ 260350 w 708025"/>
                  <a:gd name="connsiteY67" fmla="*/ 644525 h 1244600"/>
                  <a:gd name="connsiteX68" fmla="*/ 285750 w 708025"/>
                  <a:gd name="connsiteY68" fmla="*/ 666750 h 1244600"/>
                  <a:gd name="connsiteX69" fmla="*/ 298450 w 708025"/>
                  <a:gd name="connsiteY69" fmla="*/ 657225 h 1244600"/>
                  <a:gd name="connsiteX70" fmla="*/ 269875 w 708025"/>
                  <a:gd name="connsiteY70" fmla="*/ 625475 h 1244600"/>
                  <a:gd name="connsiteX71" fmla="*/ 266700 w 708025"/>
                  <a:gd name="connsiteY71" fmla="*/ 593725 h 1244600"/>
                  <a:gd name="connsiteX72" fmla="*/ 279400 w 708025"/>
                  <a:gd name="connsiteY72" fmla="*/ 577850 h 1244600"/>
                  <a:gd name="connsiteX73" fmla="*/ 276225 w 708025"/>
                  <a:gd name="connsiteY73" fmla="*/ 539750 h 1244600"/>
                  <a:gd name="connsiteX74" fmla="*/ 263525 w 708025"/>
                  <a:gd name="connsiteY74" fmla="*/ 539750 h 1244600"/>
                  <a:gd name="connsiteX75" fmla="*/ 247650 w 708025"/>
                  <a:gd name="connsiteY75" fmla="*/ 495300 h 1244600"/>
                  <a:gd name="connsiteX76" fmla="*/ 269875 w 708025"/>
                  <a:gd name="connsiteY76" fmla="*/ 450850 h 1244600"/>
                  <a:gd name="connsiteX77" fmla="*/ 295275 w 708025"/>
                  <a:gd name="connsiteY77" fmla="*/ 396875 h 1244600"/>
                  <a:gd name="connsiteX78" fmla="*/ 330200 w 708025"/>
                  <a:gd name="connsiteY78" fmla="*/ 346075 h 1244600"/>
                  <a:gd name="connsiteX0" fmla="*/ 330200 w 708025"/>
                  <a:gd name="connsiteY0" fmla="*/ 346075 h 1244600"/>
                  <a:gd name="connsiteX1" fmla="*/ 415925 w 708025"/>
                  <a:gd name="connsiteY1" fmla="*/ 387350 h 1244600"/>
                  <a:gd name="connsiteX2" fmla="*/ 492125 w 708025"/>
                  <a:gd name="connsiteY2" fmla="*/ 384175 h 1244600"/>
                  <a:gd name="connsiteX3" fmla="*/ 485775 w 708025"/>
                  <a:gd name="connsiteY3" fmla="*/ 482600 h 1244600"/>
                  <a:gd name="connsiteX4" fmla="*/ 473075 w 708025"/>
                  <a:gd name="connsiteY4" fmla="*/ 517525 h 1244600"/>
                  <a:gd name="connsiteX5" fmla="*/ 476250 w 708025"/>
                  <a:gd name="connsiteY5" fmla="*/ 555625 h 1244600"/>
                  <a:gd name="connsiteX6" fmla="*/ 495300 w 708025"/>
                  <a:gd name="connsiteY6" fmla="*/ 590550 h 1244600"/>
                  <a:gd name="connsiteX7" fmla="*/ 517525 w 708025"/>
                  <a:gd name="connsiteY7" fmla="*/ 647700 h 1244600"/>
                  <a:gd name="connsiteX8" fmla="*/ 527050 w 708025"/>
                  <a:gd name="connsiteY8" fmla="*/ 692150 h 1244600"/>
                  <a:gd name="connsiteX9" fmla="*/ 542925 w 708025"/>
                  <a:gd name="connsiteY9" fmla="*/ 749300 h 1244600"/>
                  <a:gd name="connsiteX10" fmla="*/ 574675 w 708025"/>
                  <a:gd name="connsiteY10" fmla="*/ 812800 h 1244600"/>
                  <a:gd name="connsiteX11" fmla="*/ 603250 w 708025"/>
                  <a:gd name="connsiteY11" fmla="*/ 879475 h 1244600"/>
                  <a:gd name="connsiteX12" fmla="*/ 631825 w 708025"/>
                  <a:gd name="connsiteY12" fmla="*/ 946150 h 1244600"/>
                  <a:gd name="connsiteX13" fmla="*/ 647700 w 708025"/>
                  <a:gd name="connsiteY13" fmla="*/ 1006475 h 1244600"/>
                  <a:gd name="connsiteX14" fmla="*/ 669925 w 708025"/>
                  <a:gd name="connsiteY14" fmla="*/ 1041400 h 1244600"/>
                  <a:gd name="connsiteX15" fmla="*/ 708025 w 708025"/>
                  <a:gd name="connsiteY15" fmla="*/ 1082675 h 1244600"/>
                  <a:gd name="connsiteX16" fmla="*/ 701675 w 708025"/>
                  <a:gd name="connsiteY16" fmla="*/ 1117600 h 1244600"/>
                  <a:gd name="connsiteX17" fmla="*/ 698500 w 708025"/>
                  <a:gd name="connsiteY17" fmla="*/ 1162050 h 1244600"/>
                  <a:gd name="connsiteX18" fmla="*/ 682625 w 708025"/>
                  <a:gd name="connsiteY18" fmla="*/ 1193800 h 1244600"/>
                  <a:gd name="connsiteX19" fmla="*/ 622300 w 708025"/>
                  <a:gd name="connsiteY19" fmla="*/ 1244600 h 1244600"/>
                  <a:gd name="connsiteX20" fmla="*/ 581025 w 708025"/>
                  <a:gd name="connsiteY20" fmla="*/ 1238250 h 1244600"/>
                  <a:gd name="connsiteX21" fmla="*/ 482600 w 708025"/>
                  <a:gd name="connsiteY21" fmla="*/ 1206500 h 1244600"/>
                  <a:gd name="connsiteX22" fmla="*/ 400050 w 708025"/>
                  <a:gd name="connsiteY22" fmla="*/ 1168400 h 1244600"/>
                  <a:gd name="connsiteX23" fmla="*/ 320675 w 708025"/>
                  <a:gd name="connsiteY23" fmla="*/ 1130300 h 1244600"/>
                  <a:gd name="connsiteX24" fmla="*/ 273050 w 708025"/>
                  <a:gd name="connsiteY24" fmla="*/ 1085850 h 1244600"/>
                  <a:gd name="connsiteX25" fmla="*/ 225425 w 708025"/>
                  <a:gd name="connsiteY25" fmla="*/ 1050925 h 1244600"/>
                  <a:gd name="connsiteX26" fmla="*/ 209550 w 708025"/>
                  <a:gd name="connsiteY26" fmla="*/ 1009650 h 1244600"/>
                  <a:gd name="connsiteX27" fmla="*/ 161925 w 708025"/>
                  <a:gd name="connsiteY27" fmla="*/ 962025 h 1244600"/>
                  <a:gd name="connsiteX28" fmla="*/ 139700 w 708025"/>
                  <a:gd name="connsiteY28" fmla="*/ 930275 h 1244600"/>
                  <a:gd name="connsiteX29" fmla="*/ 95250 w 708025"/>
                  <a:gd name="connsiteY29" fmla="*/ 873125 h 1244600"/>
                  <a:gd name="connsiteX30" fmla="*/ 57150 w 708025"/>
                  <a:gd name="connsiteY30" fmla="*/ 847725 h 1244600"/>
                  <a:gd name="connsiteX31" fmla="*/ 50800 w 708025"/>
                  <a:gd name="connsiteY31" fmla="*/ 819150 h 1244600"/>
                  <a:gd name="connsiteX32" fmla="*/ 63500 w 708025"/>
                  <a:gd name="connsiteY32" fmla="*/ 784225 h 1244600"/>
                  <a:gd name="connsiteX33" fmla="*/ 111125 w 708025"/>
                  <a:gd name="connsiteY33" fmla="*/ 727075 h 1244600"/>
                  <a:gd name="connsiteX34" fmla="*/ 136525 w 708025"/>
                  <a:gd name="connsiteY34" fmla="*/ 673100 h 1244600"/>
                  <a:gd name="connsiteX35" fmla="*/ 136525 w 708025"/>
                  <a:gd name="connsiteY35" fmla="*/ 609600 h 1244600"/>
                  <a:gd name="connsiteX36" fmla="*/ 117475 w 708025"/>
                  <a:gd name="connsiteY36" fmla="*/ 546100 h 1244600"/>
                  <a:gd name="connsiteX37" fmla="*/ 104775 w 708025"/>
                  <a:gd name="connsiteY37" fmla="*/ 501650 h 1244600"/>
                  <a:gd name="connsiteX38" fmla="*/ 76200 w 708025"/>
                  <a:gd name="connsiteY38" fmla="*/ 431800 h 1244600"/>
                  <a:gd name="connsiteX39" fmla="*/ 66675 w 708025"/>
                  <a:gd name="connsiteY39" fmla="*/ 387350 h 1244600"/>
                  <a:gd name="connsiteX40" fmla="*/ 63500 w 708025"/>
                  <a:gd name="connsiteY40" fmla="*/ 342900 h 1244600"/>
                  <a:gd name="connsiteX41" fmla="*/ 63500 w 708025"/>
                  <a:gd name="connsiteY41" fmla="*/ 314325 h 1244600"/>
                  <a:gd name="connsiteX42" fmla="*/ 47625 w 708025"/>
                  <a:gd name="connsiteY42" fmla="*/ 295275 h 1244600"/>
                  <a:gd name="connsiteX43" fmla="*/ 53975 w 708025"/>
                  <a:gd name="connsiteY43" fmla="*/ 225425 h 1244600"/>
                  <a:gd name="connsiteX44" fmla="*/ 31750 w 708025"/>
                  <a:gd name="connsiteY44" fmla="*/ 187325 h 1244600"/>
                  <a:gd name="connsiteX45" fmla="*/ 19050 w 708025"/>
                  <a:gd name="connsiteY45" fmla="*/ 117475 h 1244600"/>
                  <a:gd name="connsiteX46" fmla="*/ 12700 w 708025"/>
                  <a:gd name="connsiteY46" fmla="*/ 69850 h 1244600"/>
                  <a:gd name="connsiteX47" fmla="*/ 0 w 708025"/>
                  <a:gd name="connsiteY47" fmla="*/ 9525 h 1244600"/>
                  <a:gd name="connsiteX48" fmla="*/ 19050 w 708025"/>
                  <a:gd name="connsiteY48" fmla="*/ 0 h 1244600"/>
                  <a:gd name="connsiteX49" fmla="*/ 66675 w 708025"/>
                  <a:gd name="connsiteY49" fmla="*/ 60325 h 1244600"/>
                  <a:gd name="connsiteX50" fmla="*/ 53975 w 708025"/>
                  <a:gd name="connsiteY50" fmla="*/ 117475 h 1244600"/>
                  <a:gd name="connsiteX51" fmla="*/ 57150 w 708025"/>
                  <a:gd name="connsiteY51" fmla="*/ 161925 h 1244600"/>
                  <a:gd name="connsiteX52" fmla="*/ 76200 w 708025"/>
                  <a:gd name="connsiteY52" fmla="*/ 180975 h 1244600"/>
                  <a:gd name="connsiteX53" fmla="*/ 85725 w 708025"/>
                  <a:gd name="connsiteY53" fmla="*/ 215900 h 1244600"/>
                  <a:gd name="connsiteX54" fmla="*/ 92075 w 708025"/>
                  <a:gd name="connsiteY54" fmla="*/ 250825 h 1244600"/>
                  <a:gd name="connsiteX55" fmla="*/ 111125 w 708025"/>
                  <a:gd name="connsiteY55" fmla="*/ 276225 h 1244600"/>
                  <a:gd name="connsiteX56" fmla="*/ 104775 w 708025"/>
                  <a:gd name="connsiteY56" fmla="*/ 301625 h 1244600"/>
                  <a:gd name="connsiteX57" fmla="*/ 120650 w 708025"/>
                  <a:gd name="connsiteY57" fmla="*/ 330200 h 1244600"/>
                  <a:gd name="connsiteX58" fmla="*/ 152400 w 708025"/>
                  <a:gd name="connsiteY58" fmla="*/ 371475 h 1244600"/>
                  <a:gd name="connsiteX59" fmla="*/ 152400 w 708025"/>
                  <a:gd name="connsiteY59" fmla="*/ 371475 h 1244600"/>
                  <a:gd name="connsiteX60" fmla="*/ 152400 w 708025"/>
                  <a:gd name="connsiteY60" fmla="*/ 403225 h 1244600"/>
                  <a:gd name="connsiteX61" fmla="*/ 136525 w 708025"/>
                  <a:gd name="connsiteY61" fmla="*/ 419100 h 1244600"/>
                  <a:gd name="connsiteX62" fmla="*/ 161925 w 708025"/>
                  <a:gd name="connsiteY62" fmla="*/ 476250 h 1244600"/>
                  <a:gd name="connsiteX63" fmla="*/ 190500 w 708025"/>
                  <a:gd name="connsiteY63" fmla="*/ 511175 h 1244600"/>
                  <a:gd name="connsiteX64" fmla="*/ 177800 w 708025"/>
                  <a:gd name="connsiteY64" fmla="*/ 536575 h 1244600"/>
                  <a:gd name="connsiteX65" fmla="*/ 222250 w 708025"/>
                  <a:gd name="connsiteY65" fmla="*/ 600075 h 1244600"/>
                  <a:gd name="connsiteX66" fmla="*/ 260350 w 708025"/>
                  <a:gd name="connsiteY66" fmla="*/ 644525 h 1244600"/>
                  <a:gd name="connsiteX67" fmla="*/ 285750 w 708025"/>
                  <a:gd name="connsiteY67" fmla="*/ 666750 h 1244600"/>
                  <a:gd name="connsiteX68" fmla="*/ 298450 w 708025"/>
                  <a:gd name="connsiteY68" fmla="*/ 657225 h 1244600"/>
                  <a:gd name="connsiteX69" fmla="*/ 269875 w 708025"/>
                  <a:gd name="connsiteY69" fmla="*/ 625475 h 1244600"/>
                  <a:gd name="connsiteX70" fmla="*/ 266700 w 708025"/>
                  <a:gd name="connsiteY70" fmla="*/ 593725 h 1244600"/>
                  <a:gd name="connsiteX71" fmla="*/ 279400 w 708025"/>
                  <a:gd name="connsiteY71" fmla="*/ 577850 h 1244600"/>
                  <a:gd name="connsiteX72" fmla="*/ 276225 w 708025"/>
                  <a:gd name="connsiteY72" fmla="*/ 539750 h 1244600"/>
                  <a:gd name="connsiteX73" fmla="*/ 263525 w 708025"/>
                  <a:gd name="connsiteY73" fmla="*/ 539750 h 1244600"/>
                  <a:gd name="connsiteX74" fmla="*/ 247650 w 708025"/>
                  <a:gd name="connsiteY74" fmla="*/ 495300 h 1244600"/>
                  <a:gd name="connsiteX75" fmla="*/ 269875 w 708025"/>
                  <a:gd name="connsiteY75" fmla="*/ 450850 h 1244600"/>
                  <a:gd name="connsiteX76" fmla="*/ 295275 w 708025"/>
                  <a:gd name="connsiteY76" fmla="*/ 396875 h 1244600"/>
                  <a:gd name="connsiteX77" fmla="*/ 330200 w 708025"/>
                  <a:gd name="connsiteY77" fmla="*/ 346075 h 124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08025" h="1244600">
                    <a:moveTo>
                      <a:pt x="330200" y="346075"/>
                    </a:moveTo>
                    <a:lnTo>
                      <a:pt x="415925" y="387350"/>
                    </a:lnTo>
                    <a:lnTo>
                      <a:pt x="492125" y="384175"/>
                    </a:lnTo>
                    <a:lnTo>
                      <a:pt x="485775" y="482600"/>
                    </a:lnTo>
                    <a:lnTo>
                      <a:pt x="473075" y="517525"/>
                    </a:lnTo>
                    <a:lnTo>
                      <a:pt x="476250" y="555625"/>
                    </a:lnTo>
                    <a:lnTo>
                      <a:pt x="495300" y="590550"/>
                    </a:lnTo>
                    <a:lnTo>
                      <a:pt x="517525" y="647700"/>
                    </a:lnTo>
                    <a:lnTo>
                      <a:pt x="527050" y="692150"/>
                    </a:lnTo>
                    <a:lnTo>
                      <a:pt x="542925" y="749300"/>
                    </a:lnTo>
                    <a:lnTo>
                      <a:pt x="574675" y="812800"/>
                    </a:lnTo>
                    <a:lnTo>
                      <a:pt x="603250" y="879475"/>
                    </a:lnTo>
                    <a:lnTo>
                      <a:pt x="631825" y="946150"/>
                    </a:lnTo>
                    <a:lnTo>
                      <a:pt x="647700" y="1006475"/>
                    </a:lnTo>
                    <a:lnTo>
                      <a:pt x="669925" y="1041400"/>
                    </a:lnTo>
                    <a:lnTo>
                      <a:pt x="708025" y="1082675"/>
                    </a:lnTo>
                    <a:lnTo>
                      <a:pt x="701675" y="1117600"/>
                    </a:lnTo>
                    <a:lnTo>
                      <a:pt x="698500" y="1162050"/>
                    </a:lnTo>
                    <a:lnTo>
                      <a:pt x="682625" y="1193800"/>
                    </a:lnTo>
                    <a:lnTo>
                      <a:pt x="622300" y="1244600"/>
                    </a:lnTo>
                    <a:lnTo>
                      <a:pt x="581025" y="1238250"/>
                    </a:lnTo>
                    <a:lnTo>
                      <a:pt x="482600" y="1206500"/>
                    </a:lnTo>
                    <a:lnTo>
                      <a:pt x="400050" y="1168400"/>
                    </a:lnTo>
                    <a:lnTo>
                      <a:pt x="320675" y="1130300"/>
                    </a:lnTo>
                    <a:lnTo>
                      <a:pt x="273050" y="1085850"/>
                    </a:lnTo>
                    <a:lnTo>
                      <a:pt x="225425" y="1050925"/>
                    </a:lnTo>
                    <a:lnTo>
                      <a:pt x="209550" y="1009650"/>
                    </a:lnTo>
                    <a:lnTo>
                      <a:pt x="161925" y="962025"/>
                    </a:lnTo>
                    <a:lnTo>
                      <a:pt x="139700" y="930275"/>
                    </a:lnTo>
                    <a:lnTo>
                      <a:pt x="95250" y="873125"/>
                    </a:lnTo>
                    <a:lnTo>
                      <a:pt x="57150" y="847725"/>
                    </a:lnTo>
                    <a:lnTo>
                      <a:pt x="50800" y="819150"/>
                    </a:lnTo>
                    <a:lnTo>
                      <a:pt x="63500" y="784225"/>
                    </a:lnTo>
                    <a:lnTo>
                      <a:pt x="111125" y="727075"/>
                    </a:lnTo>
                    <a:lnTo>
                      <a:pt x="136525" y="673100"/>
                    </a:lnTo>
                    <a:lnTo>
                      <a:pt x="136525" y="609600"/>
                    </a:lnTo>
                    <a:lnTo>
                      <a:pt x="117475" y="546100"/>
                    </a:lnTo>
                    <a:lnTo>
                      <a:pt x="104775" y="501650"/>
                    </a:lnTo>
                    <a:lnTo>
                      <a:pt x="76200" y="431800"/>
                    </a:lnTo>
                    <a:lnTo>
                      <a:pt x="66675" y="387350"/>
                    </a:lnTo>
                    <a:lnTo>
                      <a:pt x="63500" y="342900"/>
                    </a:lnTo>
                    <a:lnTo>
                      <a:pt x="63500" y="314325"/>
                    </a:lnTo>
                    <a:lnTo>
                      <a:pt x="47625" y="295275"/>
                    </a:lnTo>
                    <a:lnTo>
                      <a:pt x="53975" y="225425"/>
                    </a:lnTo>
                    <a:lnTo>
                      <a:pt x="31750" y="187325"/>
                    </a:lnTo>
                    <a:lnTo>
                      <a:pt x="19050" y="117475"/>
                    </a:lnTo>
                    <a:lnTo>
                      <a:pt x="12700" y="69850"/>
                    </a:lnTo>
                    <a:lnTo>
                      <a:pt x="0" y="9525"/>
                    </a:lnTo>
                    <a:lnTo>
                      <a:pt x="19050" y="0"/>
                    </a:lnTo>
                    <a:lnTo>
                      <a:pt x="66675" y="60325"/>
                    </a:lnTo>
                    <a:lnTo>
                      <a:pt x="53975" y="117475"/>
                    </a:lnTo>
                    <a:lnTo>
                      <a:pt x="57150" y="161925"/>
                    </a:lnTo>
                    <a:lnTo>
                      <a:pt x="76200" y="180975"/>
                    </a:lnTo>
                    <a:lnTo>
                      <a:pt x="85725" y="215900"/>
                    </a:lnTo>
                    <a:lnTo>
                      <a:pt x="92075" y="250825"/>
                    </a:lnTo>
                    <a:lnTo>
                      <a:pt x="111125" y="276225"/>
                    </a:lnTo>
                    <a:lnTo>
                      <a:pt x="104775" y="301625"/>
                    </a:lnTo>
                    <a:lnTo>
                      <a:pt x="120650" y="330200"/>
                    </a:lnTo>
                    <a:lnTo>
                      <a:pt x="152400" y="371475"/>
                    </a:lnTo>
                    <a:lnTo>
                      <a:pt x="152400" y="371475"/>
                    </a:lnTo>
                    <a:lnTo>
                      <a:pt x="152400" y="403225"/>
                    </a:lnTo>
                    <a:lnTo>
                      <a:pt x="136525" y="419100"/>
                    </a:lnTo>
                    <a:lnTo>
                      <a:pt x="161925" y="476250"/>
                    </a:lnTo>
                    <a:lnTo>
                      <a:pt x="190500" y="511175"/>
                    </a:lnTo>
                    <a:lnTo>
                      <a:pt x="177800" y="536575"/>
                    </a:lnTo>
                    <a:lnTo>
                      <a:pt x="222250" y="600075"/>
                    </a:lnTo>
                    <a:lnTo>
                      <a:pt x="260350" y="644525"/>
                    </a:lnTo>
                    <a:lnTo>
                      <a:pt x="285750" y="666750"/>
                    </a:lnTo>
                    <a:lnTo>
                      <a:pt x="298450" y="657225"/>
                    </a:lnTo>
                    <a:lnTo>
                      <a:pt x="269875" y="625475"/>
                    </a:lnTo>
                    <a:lnTo>
                      <a:pt x="266700" y="593725"/>
                    </a:lnTo>
                    <a:lnTo>
                      <a:pt x="279400" y="577850"/>
                    </a:lnTo>
                    <a:lnTo>
                      <a:pt x="276225" y="539750"/>
                    </a:lnTo>
                    <a:lnTo>
                      <a:pt x="263525" y="539750"/>
                    </a:lnTo>
                    <a:lnTo>
                      <a:pt x="247650" y="495300"/>
                    </a:lnTo>
                    <a:lnTo>
                      <a:pt x="269875" y="450850"/>
                    </a:lnTo>
                    <a:lnTo>
                      <a:pt x="295275" y="396875"/>
                    </a:lnTo>
                    <a:lnTo>
                      <a:pt x="330200" y="346075"/>
                    </a:lnTo>
                    <a:close/>
                  </a:path>
                </a:pathLst>
              </a:custGeom>
              <a:solidFill>
                <a:schemeClr val="accent2">
                  <a:lumMod val="60000"/>
                  <a:lumOff val="40000"/>
                </a:schemeClr>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37" name="36 Forma libre"/>
              <p:cNvSpPr/>
              <p:nvPr/>
            </p:nvSpPr>
            <p:spPr>
              <a:xfrm>
                <a:off x="2149158" y="4286513"/>
                <a:ext cx="485438" cy="532638"/>
              </a:xfrm>
              <a:custGeom>
                <a:avLst/>
                <a:gdLst>
                  <a:gd name="connsiteX0" fmla="*/ 0 w 708025"/>
                  <a:gd name="connsiteY0" fmla="*/ 107950 h 701675"/>
                  <a:gd name="connsiteX1" fmla="*/ 31750 w 708025"/>
                  <a:gd name="connsiteY1" fmla="*/ 136525 h 701675"/>
                  <a:gd name="connsiteX2" fmla="*/ 47625 w 708025"/>
                  <a:gd name="connsiteY2" fmla="*/ 165100 h 701675"/>
                  <a:gd name="connsiteX3" fmla="*/ 85725 w 708025"/>
                  <a:gd name="connsiteY3" fmla="*/ 206375 h 701675"/>
                  <a:gd name="connsiteX4" fmla="*/ 104775 w 708025"/>
                  <a:gd name="connsiteY4" fmla="*/ 257175 h 701675"/>
                  <a:gd name="connsiteX5" fmla="*/ 120650 w 708025"/>
                  <a:gd name="connsiteY5" fmla="*/ 282575 h 701675"/>
                  <a:gd name="connsiteX6" fmla="*/ 136525 w 708025"/>
                  <a:gd name="connsiteY6" fmla="*/ 342900 h 701675"/>
                  <a:gd name="connsiteX7" fmla="*/ 158750 w 708025"/>
                  <a:gd name="connsiteY7" fmla="*/ 387350 h 701675"/>
                  <a:gd name="connsiteX8" fmla="*/ 180975 w 708025"/>
                  <a:gd name="connsiteY8" fmla="*/ 419100 h 701675"/>
                  <a:gd name="connsiteX9" fmla="*/ 212725 w 708025"/>
                  <a:gd name="connsiteY9" fmla="*/ 438150 h 701675"/>
                  <a:gd name="connsiteX10" fmla="*/ 234950 w 708025"/>
                  <a:gd name="connsiteY10" fmla="*/ 473075 h 701675"/>
                  <a:gd name="connsiteX11" fmla="*/ 276225 w 708025"/>
                  <a:gd name="connsiteY11" fmla="*/ 549275 h 701675"/>
                  <a:gd name="connsiteX12" fmla="*/ 336550 w 708025"/>
                  <a:gd name="connsiteY12" fmla="*/ 596900 h 701675"/>
                  <a:gd name="connsiteX13" fmla="*/ 368300 w 708025"/>
                  <a:gd name="connsiteY13" fmla="*/ 625475 h 701675"/>
                  <a:gd name="connsiteX14" fmla="*/ 415925 w 708025"/>
                  <a:gd name="connsiteY14" fmla="*/ 657225 h 701675"/>
                  <a:gd name="connsiteX15" fmla="*/ 457200 w 708025"/>
                  <a:gd name="connsiteY15" fmla="*/ 663575 h 701675"/>
                  <a:gd name="connsiteX16" fmla="*/ 469900 w 708025"/>
                  <a:gd name="connsiteY16" fmla="*/ 688975 h 701675"/>
                  <a:gd name="connsiteX17" fmla="*/ 482600 w 708025"/>
                  <a:gd name="connsiteY17" fmla="*/ 701675 h 701675"/>
                  <a:gd name="connsiteX18" fmla="*/ 498475 w 708025"/>
                  <a:gd name="connsiteY18" fmla="*/ 682625 h 701675"/>
                  <a:gd name="connsiteX19" fmla="*/ 527050 w 708025"/>
                  <a:gd name="connsiteY19" fmla="*/ 660400 h 701675"/>
                  <a:gd name="connsiteX20" fmla="*/ 530225 w 708025"/>
                  <a:gd name="connsiteY20" fmla="*/ 631825 h 701675"/>
                  <a:gd name="connsiteX21" fmla="*/ 527050 w 708025"/>
                  <a:gd name="connsiteY21" fmla="*/ 615950 h 701675"/>
                  <a:gd name="connsiteX22" fmla="*/ 492125 w 708025"/>
                  <a:gd name="connsiteY22" fmla="*/ 609600 h 701675"/>
                  <a:gd name="connsiteX23" fmla="*/ 479425 w 708025"/>
                  <a:gd name="connsiteY23" fmla="*/ 600075 h 701675"/>
                  <a:gd name="connsiteX24" fmla="*/ 479425 w 708025"/>
                  <a:gd name="connsiteY24" fmla="*/ 600075 h 701675"/>
                  <a:gd name="connsiteX25" fmla="*/ 527050 w 708025"/>
                  <a:gd name="connsiteY25" fmla="*/ 533400 h 701675"/>
                  <a:gd name="connsiteX26" fmla="*/ 565150 w 708025"/>
                  <a:gd name="connsiteY26" fmla="*/ 495300 h 701675"/>
                  <a:gd name="connsiteX27" fmla="*/ 600075 w 708025"/>
                  <a:gd name="connsiteY27" fmla="*/ 485775 h 701675"/>
                  <a:gd name="connsiteX28" fmla="*/ 660400 w 708025"/>
                  <a:gd name="connsiteY28" fmla="*/ 406400 h 701675"/>
                  <a:gd name="connsiteX29" fmla="*/ 708025 w 708025"/>
                  <a:gd name="connsiteY29" fmla="*/ 333375 h 701675"/>
                  <a:gd name="connsiteX30" fmla="*/ 676275 w 708025"/>
                  <a:gd name="connsiteY30" fmla="*/ 323850 h 701675"/>
                  <a:gd name="connsiteX31" fmla="*/ 615950 w 708025"/>
                  <a:gd name="connsiteY31" fmla="*/ 311150 h 701675"/>
                  <a:gd name="connsiteX32" fmla="*/ 577850 w 708025"/>
                  <a:gd name="connsiteY32" fmla="*/ 317500 h 701675"/>
                  <a:gd name="connsiteX33" fmla="*/ 530225 w 708025"/>
                  <a:gd name="connsiteY33" fmla="*/ 295275 h 701675"/>
                  <a:gd name="connsiteX34" fmla="*/ 479425 w 708025"/>
                  <a:gd name="connsiteY34" fmla="*/ 292100 h 701675"/>
                  <a:gd name="connsiteX35" fmla="*/ 434975 w 708025"/>
                  <a:gd name="connsiteY35" fmla="*/ 273050 h 701675"/>
                  <a:gd name="connsiteX36" fmla="*/ 419100 w 708025"/>
                  <a:gd name="connsiteY36" fmla="*/ 273050 h 701675"/>
                  <a:gd name="connsiteX37" fmla="*/ 377825 w 708025"/>
                  <a:gd name="connsiteY37" fmla="*/ 241300 h 701675"/>
                  <a:gd name="connsiteX38" fmla="*/ 346075 w 708025"/>
                  <a:gd name="connsiteY38" fmla="*/ 228600 h 701675"/>
                  <a:gd name="connsiteX39" fmla="*/ 320675 w 708025"/>
                  <a:gd name="connsiteY39" fmla="*/ 219075 h 701675"/>
                  <a:gd name="connsiteX40" fmla="*/ 320675 w 708025"/>
                  <a:gd name="connsiteY40" fmla="*/ 209550 h 701675"/>
                  <a:gd name="connsiteX41" fmla="*/ 301625 w 708025"/>
                  <a:gd name="connsiteY41" fmla="*/ 187325 h 701675"/>
                  <a:gd name="connsiteX42" fmla="*/ 276225 w 708025"/>
                  <a:gd name="connsiteY42" fmla="*/ 180975 h 701675"/>
                  <a:gd name="connsiteX43" fmla="*/ 250825 w 708025"/>
                  <a:gd name="connsiteY43" fmla="*/ 152400 h 701675"/>
                  <a:gd name="connsiteX44" fmla="*/ 228600 w 708025"/>
                  <a:gd name="connsiteY44" fmla="*/ 111125 h 701675"/>
                  <a:gd name="connsiteX45" fmla="*/ 190500 w 708025"/>
                  <a:gd name="connsiteY45" fmla="*/ 60325 h 701675"/>
                  <a:gd name="connsiteX46" fmla="*/ 161925 w 708025"/>
                  <a:gd name="connsiteY46" fmla="*/ 22225 h 701675"/>
                  <a:gd name="connsiteX47" fmla="*/ 146050 w 708025"/>
                  <a:gd name="connsiteY47" fmla="*/ 0 h 701675"/>
                  <a:gd name="connsiteX48" fmla="*/ 139700 w 708025"/>
                  <a:gd name="connsiteY48" fmla="*/ 38100 h 701675"/>
                  <a:gd name="connsiteX49" fmla="*/ 127000 w 708025"/>
                  <a:gd name="connsiteY49" fmla="*/ 82550 h 701675"/>
                  <a:gd name="connsiteX50" fmla="*/ 79375 w 708025"/>
                  <a:gd name="connsiteY50" fmla="*/ 101600 h 701675"/>
                  <a:gd name="connsiteX51" fmla="*/ 0 w 708025"/>
                  <a:gd name="connsiteY51" fmla="*/ 107950 h 7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8025" h="701675">
                    <a:moveTo>
                      <a:pt x="0" y="107950"/>
                    </a:moveTo>
                    <a:lnTo>
                      <a:pt x="31750" y="136525"/>
                    </a:lnTo>
                    <a:lnTo>
                      <a:pt x="47625" y="165100"/>
                    </a:lnTo>
                    <a:lnTo>
                      <a:pt x="85725" y="206375"/>
                    </a:lnTo>
                    <a:lnTo>
                      <a:pt x="104775" y="257175"/>
                    </a:lnTo>
                    <a:lnTo>
                      <a:pt x="120650" y="282575"/>
                    </a:lnTo>
                    <a:lnTo>
                      <a:pt x="136525" y="342900"/>
                    </a:lnTo>
                    <a:lnTo>
                      <a:pt x="158750" y="387350"/>
                    </a:lnTo>
                    <a:lnTo>
                      <a:pt x="180975" y="419100"/>
                    </a:lnTo>
                    <a:lnTo>
                      <a:pt x="212725" y="438150"/>
                    </a:lnTo>
                    <a:lnTo>
                      <a:pt x="234950" y="473075"/>
                    </a:lnTo>
                    <a:lnTo>
                      <a:pt x="276225" y="549275"/>
                    </a:lnTo>
                    <a:lnTo>
                      <a:pt x="336550" y="596900"/>
                    </a:lnTo>
                    <a:lnTo>
                      <a:pt x="368300" y="625475"/>
                    </a:lnTo>
                    <a:lnTo>
                      <a:pt x="415925" y="657225"/>
                    </a:lnTo>
                    <a:lnTo>
                      <a:pt x="457200" y="663575"/>
                    </a:lnTo>
                    <a:lnTo>
                      <a:pt x="469900" y="688975"/>
                    </a:lnTo>
                    <a:lnTo>
                      <a:pt x="482600" y="701675"/>
                    </a:lnTo>
                    <a:lnTo>
                      <a:pt x="498475" y="682625"/>
                    </a:lnTo>
                    <a:lnTo>
                      <a:pt x="527050" y="660400"/>
                    </a:lnTo>
                    <a:lnTo>
                      <a:pt x="530225" y="631825"/>
                    </a:lnTo>
                    <a:lnTo>
                      <a:pt x="527050" y="615950"/>
                    </a:lnTo>
                    <a:lnTo>
                      <a:pt x="492125" y="609600"/>
                    </a:lnTo>
                    <a:lnTo>
                      <a:pt x="479425" y="600075"/>
                    </a:lnTo>
                    <a:lnTo>
                      <a:pt x="479425" y="600075"/>
                    </a:lnTo>
                    <a:lnTo>
                      <a:pt x="527050" y="533400"/>
                    </a:lnTo>
                    <a:lnTo>
                      <a:pt x="565150" y="495300"/>
                    </a:lnTo>
                    <a:lnTo>
                      <a:pt x="600075" y="485775"/>
                    </a:lnTo>
                    <a:lnTo>
                      <a:pt x="660400" y="406400"/>
                    </a:lnTo>
                    <a:lnTo>
                      <a:pt x="708025" y="333375"/>
                    </a:lnTo>
                    <a:lnTo>
                      <a:pt x="676275" y="323850"/>
                    </a:lnTo>
                    <a:lnTo>
                      <a:pt x="615950" y="311150"/>
                    </a:lnTo>
                    <a:lnTo>
                      <a:pt x="577850" y="317500"/>
                    </a:lnTo>
                    <a:lnTo>
                      <a:pt x="530225" y="295275"/>
                    </a:lnTo>
                    <a:lnTo>
                      <a:pt x="479425" y="292100"/>
                    </a:lnTo>
                    <a:lnTo>
                      <a:pt x="434975" y="273050"/>
                    </a:lnTo>
                    <a:lnTo>
                      <a:pt x="419100" y="273050"/>
                    </a:lnTo>
                    <a:lnTo>
                      <a:pt x="377825" y="241300"/>
                    </a:lnTo>
                    <a:lnTo>
                      <a:pt x="346075" y="228600"/>
                    </a:lnTo>
                    <a:lnTo>
                      <a:pt x="320675" y="219075"/>
                    </a:lnTo>
                    <a:lnTo>
                      <a:pt x="320675" y="209550"/>
                    </a:lnTo>
                    <a:lnTo>
                      <a:pt x="301625" y="187325"/>
                    </a:lnTo>
                    <a:lnTo>
                      <a:pt x="276225" y="180975"/>
                    </a:lnTo>
                    <a:lnTo>
                      <a:pt x="250825" y="152400"/>
                    </a:lnTo>
                    <a:lnTo>
                      <a:pt x="228600" y="111125"/>
                    </a:lnTo>
                    <a:lnTo>
                      <a:pt x="190500" y="60325"/>
                    </a:lnTo>
                    <a:lnTo>
                      <a:pt x="161925" y="22225"/>
                    </a:lnTo>
                    <a:lnTo>
                      <a:pt x="146050" y="0"/>
                    </a:lnTo>
                    <a:lnTo>
                      <a:pt x="139700" y="38100"/>
                    </a:lnTo>
                    <a:lnTo>
                      <a:pt x="127000" y="82550"/>
                    </a:lnTo>
                    <a:lnTo>
                      <a:pt x="79375" y="101600"/>
                    </a:lnTo>
                    <a:lnTo>
                      <a:pt x="0" y="107950"/>
                    </a:lnTo>
                    <a:close/>
                  </a:path>
                </a:pathLst>
              </a:custGeom>
              <a:solidFill>
                <a:srgbClr val="FFD85B"/>
              </a:solidFill>
              <a:ln w="12700">
                <a:solidFill>
                  <a:srgbClr val="DD7575"/>
                </a:solid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38" name="37 Forma libre"/>
              <p:cNvSpPr/>
              <p:nvPr/>
            </p:nvSpPr>
            <p:spPr>
              <a:xfrm>
                <a:off x="2877615" y="3419290"/>
                <a:ext cx="1504123" cy="1332232"/>
              </a:xfrm>
              <a:custGeom>
                <a:avLst/>
                <a:gdLst>
                  <a:gd name="connsiteX0" fmla="*/ 0 w 1457325"/>
                  <a:gd name="connsiteY0" fmla="*/ 1171575 h 1352550"/>
                  <a:gd name="connsiteX1" fmla="*/ 114300 w 1457325"/>
                  <a:gd name="connsiteY1" fmla="*/ 1147763 h 1352550"/>
                  <a:gd name="connsiteX2" fmla="*/ 228600 w 1457325"/>
                  <a:gd name="connsiteY2" fmla="*/ 1138238 h 1352550"/>
                  <a:gd name="connsiteX3" fmla="*/ 400050 w 1457325"/>
                  <a:gd name="connsiteY3" fmla="*/ 1028700 h 1352550"/>
                  <a:gd name="connsiteX4" fmla="*/ 433387 w 1457325"/>
                  <a:gd name="connsiteY4" fmla="*/ 890588 h 1352550"/>
                  <a:gd name="connsiteX5" fmla="*/ 447675 w 1457325"/>
                  <a:gd name="connsiteY5" fmla="*/ 890588 h 1352550"/>
                  <a:gd name="connsiteX6" fmla="*/ 447675 w 1457325"/>
                  <a:gd name="connsiteY6" fmla="*/ 766763 h 1352550"/>
                  <a:gd name="connsiteX7" fmla="*/ 481012 w 1457325"/>
                  <a:gd name="connsiteY7" fmla="*/ 647700 h 1352550"/>
                  <a:gd name="connsiteX8" fmla="*/ 614362 w 1457325"/>
                  <a:gd name="connsiteY8" fmla="*/ 571500 h 1352550"/>
                  <a:gd name="connsiteX9" fmla="*/ 833437 w 1457325"/>
                  <a:gd name="connsiteY9" fmla="*/ 523875 h 1352550"/>
                  <a:gd name="connsiteX10" fmla="*/ 914400 w 1457325"/>
                  <a:gd name="connsiteY10" fmla="*/ 519113 h 1352550"/>
                  <a:gd name="connsiteX11" fmla="*/ 1009650 w 1457325"/>
                  <a:gd name="connsiteY11" fmla="*/ 538163 h 1352550"/>
                  <a:gd name="connsiteX12" fmla="*/ 1066800 w 1457325"/>
                  <a:gd name="connsiteY12" fmla="*/ 519113 h 1352550"/>
                  <a:gd name="connsiteX13" fmla="*/ 1133475 w 1457325"/>
                  <a:gd name="connsiteY13" fmla="*/ 571500 h 1352550"/>
                  <a:gd name="connsiteX14" fmla="*/ 1143000 w 1457325"/>
                  <a:gd name="connsiteY14" fmla="*/ 657225 h 1352550"/>
                  <a:gd name="connsiteX15" fmla="*/ 1090612 w 1457325"/>
                  <a:gd name="connsiteY15" fmla="*/ 738188 h 1352550"/>
                  <a:gd name="connsiteX16" fmla="*/ 1014412 w 1457325"/>
                  <a:gd name="connsiteY16" fmla="*/ 838200 h 1352550"/>
                  <a:gd name="connsiteX17" fmla="*/ 1014412 w 1457325"/>
                  <a:gd name="connsiteY17" fmla="*/ 890588 h 1352550"/>
                  <a:gd name="connsiteX18" fmla="*/ 1000125 w 1457325"/>
                  <a:gd name="connsiteY18" fmla="*/ 985838 h 1352550"/>
                  <a:gd name="connsiteX19" fmla="*/ 995362 w 1457325"/>
                  <a:gd name="connsiteY19" fmla="*/ 1066800 h 1352550"/>
                  <a:gd name="connsiteX20" fmla="*/ 952500 w 1457325"/>
                  <a:gd name="connsiteY20" fmla="*/ 1162050 h 1352550"/>
                  <a:gd name="connsiteX21" fmla="*/ 933450 w 1457325"/>
                  <a:gd name="connsiteY21" fmla="*/ 1243013 h 1352550"/>
                  <a:gd name="connsiteX22" fmla="*/ 1019175 w 1457325"/>
                  <a:gd name="connsiteY22" fmla="*/ 1314450 h 1352550"/>
                  <a:gd name="connsiteX23" fmla="*/ 1157287 w 1457325"/>
                  <a:gd name="connsiteY23" fmla="*/ 1328738 h 1352550"/>
                  <a:gd name="connsiteX24" fmla="*/ 1233487 w 1457325"/>
                  <a:gd name="connsiteY24" fmla="*/ 1352550 h 1352550"/>
                  <a:gd name="connsiteX25" fmla="*/ 1362075 w 1457325"/>
                  <a:gd name="connsiteY25" fmla="*/ 1285875 h 1352550"/>
                  <a:gd name="connsiteX26" fmla="*/ 1433512 w 1457325"/>
                  <a:gd name="connsiteY26" fmla="*/ 1143000 h 1352550"/>
                  <a:gd name="connsiteX27" fmla="*/ 1457325 w 1457325"/>
                  <a:gd name="connsiteY27" fmla="*/ 819150 h 1352550"/>
                  <a:gd name="connsiteX28" fmla="*/ 1309687 w 1457325"/>
                  <a:gd name="connsiteY28" fmla="*/ 552450 h 1352550"/>
                  <a:gd name="connsiteX29" fmla="*/ 1233487 w 1457325"/>
                  <a:gd name="connsiteY29" fmla="*/ 623888 h 1352550"/>
                  <a:gd name="connsiteX30" fmla="*/ 1204912 w 1457325"/>
                  <a:gd name="connsiteY30" fmla="*/ 485775 h 1352550"/>
                  <a:gd name="connsiteX31" fmla="*/ 1085850 w 1457325"/>
                  <a:gd name="connsiteY31" fmla="*/ 171450 h 1352550"/>
                  <a:gd name="connsiteX32" fmla="*/ 971550 w 1457325"/>
                  <a:gd name="connsiteY32" fmla="*/ 66675 h 1352550"/>
                  <a:gd name="connsiteX33" fmla="*/ 842962 w 1457325"/>
                  <a:gd name="connsiteY33" fmla="*/ 28575 h 1352550"/>
                  <a:gd name="connsiteX34" fmla="*/ 738187 w 1457325"/>
                  <a:gd name="connsiteY34" fmla="*/ 0 h 1352550"/>
                  <a:gd name="connsiteX35" fmla="*/ 576262 w 1457325"/>
                  <a:gd name="connsiteY35" fmla="*/ 166688 h 1352550"/>
                  <a:gd name="connsiteX36" fmla="*/ 461962 w 1457325"/>
                  <a:gd name="connsiteY36" fmla="*/ 280988 h 1352550"/>
                  <a:gd name="connsiteX37" fmla="*/ 314325 w 1457325"/>
                  <a:gd name="connsiteY37" fmla="*/ 328613 h 1352550"/>
                  <a:gd name="connsiteX38" fmla="*/ 214312 w 1457325"/>
                  <a:gd name="connsiteY38" fmla="*/ 366713 h 1352550"/>
                  <a:gd name="connsiteX39" fmla="*/ 76200 w 1457325"/>
                  <a:gd name="connsiteY39" fmla="*/ 442913 h 1352550"/>
                  <a:gd name="connsiteX40" fmla="*/ 76200 w 1457325"/>
                  <a:gd name="connsiteY40" fmla="*/ 571500 h 1352550"/>
                  <a:gd name="connsiteX41" fmla="*/ 66675 w 1457325"/>
                  <a:gd name="connsiteY41" fmla="*/ 685800 h 1352550"/>
                  <a:gd name="connsiteX42" fmla="*/ 100012 w 1457325"/>
                  <a:gd name="connsiteY42" fmla="*/ 833438 h 1352550"/>
                  <a:gd name="connsiteX43" fmla="*/ 95250 w 1457325"/>
                  <a:gd name="connsiteY43" fmla="*/ 895350 h 1352550"/>
                  <a:gd name="connsiteX44" fmla="*/ 23812 w 1457325"/>
                  <a:gd name="connsiteY44" fmla="*/ 976313 h 1352550"/>
                  <a:gd name="connsiteX45" fmla="*/ 23812 w 1457325"/>
                  <a:gd name="connsiteY45" fmla="*/ 1081088 h 1352550"/>
                  <a:gd name="connsiteX46" fmla="*/ 0 w 1457325"/>
                  <a:gd name="connsiteY46" fmla="*/ 1171575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57325" h="1352550">
                    <a:moveTo>
                      <a:pt x="0" y="1171575"/>
                    </a:moveTo>
                    <a:lnTo>
                      <a:pt x="114300" y="1147763"/>
                    </a:lnTo>
                    <a:lnTo>
                      <a:pt x="228600" y="1138238"/>
                    </a:lnTo>
                    <a:lnTo>
                      <a:pt x="400050" y="1028700"/>
                    </a:lnTo>
                    <a:lnTo>
                      <a:pt x="433387" y="890588"/>
                    </a:lnTo>
                    <a:lnTo>
                      <a:pt x="447675" y="890588"/>
                    </a:lnTo>
                    <a:lnTo>
                      <a:pt x="447675" y="766763"/>
                    </a:lnTo>
                    <a:lnTo>
                      <a:pt x="481012" y="647700"/>
                    </a:lnTo>
                    <a:lnTo>
                      <a:pt x="614362" y="571500"/>
                    </a:lnTo>
                    <a:lnTo>
                      <a:pt x="833437" y="523875"/>
                    </a:lnTo>
                    <a:lnTo>
                      <a:pt x="914400" y="519113"/>
                    </a:lnTo>
                    <a:lnTo>
                      <a:pt x="1009650" y="538163"/>
                    </a:lnTo>
                    <a:lnTo>
                      <a:pt x="1066800" y="519113"/>
                    </a:lnTo>
                    <a:lnTo>
                      <a:pt x="1133475" y="571500"/>
                    </a:lnTo>
                    <a:lnTo>
                      <a:pt x="1143000" y="657225"/>
                    </a:lnTo>
                    <a:lnTo>
                      <a:pt x="1090612" y="738188"/>
                    </a:lnTo>
                    <a:lnTo>
                      <a:pt x="1014412" y="838200"/>
                    </a:lnTo>
                    <a:lnTo>
                      <a:pt x="1014412" y="890588"/>
                    </a:lnTo>
                    <a:lnTo>
                      <a:pt x="1000125" y="985838"/>
                    </a:lnTo>
                    <a:lnTo>
                      <a:pt x="995362" y="1066800"/>
                    </a:lnTo>
                    <a:lnTo>
                      <a:pt x="952500" y="1162050"/>
                    </a:lnTo>
                    <a:lnTo>
                      <a:pt x="933450" y="1243013"/>
                    </a:lnTo>
                    <a:lnTo>
                      <a:pt x="1019175" y="1314450"/>
                    </a:lnTo>
                    <a:lnTo>
                      <a:pt x="1157287" y="1328738"/>
                    </a:lnTo>
                    <a:lnTo>
                      <a:pt x="1233487" y="1352550"/>
                    </a:lnTo>
                    <a:lnTo>
                      <a:pt x="1362075" y="1285875"/>
                    </a:lnTo>
                    <a:lnTo>
                      <a:pt x="1433512" y="1143000"/>
                    </a:lnTo>
                    <a:lnTo>
                      <a:pt x="1457325" y="819150"/>
                    </a:lnTo>
                    <a:lnTo>
                      <a:pt x="1309687" y="552450"/>
                    </a:lnTo>
                    <a:lnTo>
                      <a:pt x="1233487" y="623888"/>
                    </a:lnTo>
                    <a:lnTo>
                      <a:pt x="1204912" y="485775"/>
                    </a:lnTo>
                    <a:lnTo>
                      <a:pt x="1085850" y="171450"/>
                    </a:lnTo>
                    <a:lnTo>
                      <a:pt x="971550" y="66675"/>
                    </a:lnTo>
                    <a:lnTo>
                      <a:pt x="842962" y="28575"/>
                    </a:lnTo>
                    <a:lnTo>
                      <a:pt x="738187" y="0"/>
                    </a:lnTo>
                    <a:lnTo>
                      <a:pt x="576262" y="166688"/>
                    </a:lnTo>
                    <a:lnTo>
                      <a:pt x="461962" y="280988"/>
                    </a:lnTo>
                    <a:lnTo>
                      <a:pt x="314325" y="328613"/>
                    </a:lnTo>
                    <a:lnTo>
                      <a:pt x="214312" y="366713"/>
                    </a:lnTo>
                    <a:lnTo>
                      <a:pt x="76200" y="442913"/>
                    </a:lnTo>
                    <a:lnTo>
                      <a:pt x="76200" y="571500"/>
                    </a:lnTo>
                    <a:lnTo>
                      <a:pt x="66675" y="685800"/>
                    </a:lnTo>
                    <a:lnTo>
                      <a:pt x="100012" y="833438"/>
                    </a:lnTo>
                    <a:lnTo>
                      <a:pt x="95250" y="895350"/>
                    </a:lnTo>
                    <a:lnTo>
                      <a:pt x="23812" y="976313"/>
                    </a:lnTo>
                    <a:lnTo>
                      <a:pt x="23812" y="1081088"/>
                    </a:lnTo>
                    <a:lnTo>
                      <a:pt x="0" y="1171575"/>
                    </a:lnTo>
                    <a:close/>
                  </a:path>
                </a:pathLst>
              </a:custGeom>
              <a:solidFill>
                <a:srgbClr val="00B0F0">
                  <a:alpha val="74902"/>
                </a:srgbClr>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39" name="38 Forma libre"/>
              <p:cNvSpPr/>
              <p:nvPr/>
            </p:nvSpPr>
            <p:spPr>
              <a:xfrm>
                <a:off x="2026166" y="3005532"/>
                <a:ext cx="2184474" cy="1536454"/>
              </a:xfrm>
              <a:custGeom>
                <a:avLst/>
                <a:gdLst>
                  <a:gd name="connsiteX0" fmla="*/ 304800 w 3186112"/>
                  <a:gd name="connsiteY0" fmla="*/ 14287 h 2024062"/>
                  <a:gd name="connsiteX1" fmla="*/ 490537 w 3186112"/>
                  <a:gd name="connsiteY1" fmla="*/ 9525 h 2024062"/>
                  <a:gd name="connsiteX2" fmla="*/ 1085850 w 3186112"/>
                  <a:gd name="connsiteY2" fmla="*/ 0 h 2024062"/>
                  <a:gd name="connsiteX3" fmla="*/ 1228725 w 3186112"/>
                  <a:gd name="connsiteY3" fmla="*/ 76200 h 2024062"/>
                  <a:gd name="connsiteX4" fmla="*/ 1233487 w 3186112"/>
                  <a:gd name="connsiteY4" fmla="*/ 100012 h 2024062"/>
                  <a:gd name="connsiteX5" fmla="*/ 1309687 w 3186112"/>
                  <a:gd name="connsiteY5" fmla="*/ 95250 h 2024062"/>
                  <a:gd name="connsiteX6" fmla="*/ 1338262 w 3186112"/>
                  <a:gd name="connsiteY6" fmla="*/ 114300 h 2024062"/>
                  <a:gd name="connsiteX7" fmla="*/ 1500187 w 3186112"/>
                  <a:gd name="connsiteY7" fmla="*/ 109537 h 2024062"/>
                  <a:gd name="connsiteX8" fmla="*/ 1566862 w 3186112"/>
                  <a:gd name="connsiteY8" fmla="*/ 123825 h 2024062"/>
                  <a:gd name="connsiteX9" fmla="*/ 1747837 w 3186112"/>
                  <a:gd name="connsiteY9" fmla="*/ 85725 h 2024062"/>
                  <a:gd name="connsiteX10" fmla="*/ 1871662 w 3186112"/>
                  <a:gd name="connsiteY10" fmla="*/ 71437 h 2024062"/>
                  <a:gd name="connsiteX11" fmla="*/ 1952625 w 3186112"/>
                  <a:gd name="connsiteY11" fmla="*/ 66675 h 2024062"/>
                  <a:gd name="connsiteX12" fmla="*/ 2005012 w 3186112"/>
                  <a:gd name="connsiteY12" fmla="*/ 76200 h 2024062"/>
                  <a:gd name="connsiteX13" fmla="*/ 2190750 w 3186112"/>
                  <a:gd name="connsiteY13" fmla="*/ 76200 h 2024062"/>
                  <a:gd name="connsiteX14" fmla="*/ 2200275 w 3186112"/>
                  <a:gd name="connsiteY14" fmla="*/ 90487 h 2024062"/>
                  <a:gd name="connsiteX15" fmla="*/ 2390775 w 3186112"/>
                  <a:gd name="connsiteY15" fmla="*/ 76200 h 2024062"/>
                  <a:gd name="connsiteX16" fmla="*/ 2395537 w 3186112"/>
                  <a:gd name="connsiteY16" fmla="*/ 90487 h 2024062"/>
                  <a:gd name="connsiteX17" fmla="*/ 2509837 w 3186112"/>
                  <a:gd name="connsiteY17" fmla="*/ 90487 h 2024062"/>
                  <a:gd name="connsiteX18" fmla="*/ 2676525 w 3186112"/>
                  <a:gd name="connsiteY18" fmla="*/ 185737 h 2024062"/>
                  <a:gd name="connsiteX19" fmla="*/ 2733675 w 3186112"/>
                  <a:gd name="connsiteY19" fmla="*/ 204787 h 2024062"/>
                  <a:gd name="connsiteX20" fmla="*/ 2776537 w 3186112"/>
                  <a:gd name="connsiteY20" fmla="*/ 238125 h 2024062"/>
                  <a:gd name="connsiteX21" fmla="*/ 2833687 w 3186112"/>
                  <a:gd name="connsiteY21" fmla="*/ 304800 h 2024062"/>
                  <a:gd name="connsiteX22" fmla="*/ 2886075 w 3186112"/>
                  <a:gd name="connsiteY22" fmla="*/ 304800 h 2024062"/>
                  <a:gd name="connsiteX23" fmla="*/ 2971800 w 3186112"/>
                  <a:gd name="connsiteY23" fmla="*/ 519112 h 2024062"/>
                  <a:gd name="connsiteX24" fmla="*/ 3062287 w 3186112"/>
                  <a:gd name="connsiteY24" fmla="*/ 766762 h 2024062"/>
                  <a:gd name="connsiteX25" fmla="*/ 3109912 w 3186112"/>
                  <a:gd name="connsiteY25" fmla="*/ 866775 h 2024062"/>
                  <a:gd name="connsiteX26" fmla="*/ 3143250 w 3186112"/>
                  <a:gd name="connsiteY26" fmla="*/ 990600 h 2024062"/>
                  <a:gd name="connsiteX27" fmla="*/ 3186112 w 3186112"/>
                  <a:gd name="connsiteY27" fmla="*/ 1228725 h 2024062"/>
                  <a:gd name="connsiteX28" fmla="*/ 3067050 w 3186112"/>
                  <a:gd name="connsiteY28" fmla="*/ 1338262 h 2024062"/>
                  <a:gd name="connsiteX29" fmla="*/ 3019425 w 3186112"/>
                  <a:gd name="connsiteY29" fmla="*/ 1314450 h 2024062"/>
                  <a:gd name="connsiteX30" fmla="*/ 3028950 w 3186112"/>
                  <a:gd name="connsiteY30" fmla="*/ 1257300 h 2024062"/>
                  <a:gd name="connsiteX31" fmla="*/ 3028950 w 3186112"/>
                  <a:gd name="connsiteY31" fmla="*/ 1214437 h 2024062"/>
                  <a:gd name="connsiteX32" fmla="*/ 3009900 w 3186112"/>
                  <a:gd name="connsiteY32" fmla="*/ 1143000 h 2024062"/>
                  <a:gd name="connsiteX33" fmla="*/ 3005137 w 3186112"/>
                  <a:gd name="connsiteY33" fmla="*/ 1081087 h 2024062"/>
                  <a:gd name="connsiteX34" fmla="*/ 2990850 w 3186112"/>
                  <a:gd name="connsiteY34" fmla="*/ 1057275 h 2024062"/>
                  <a:gd name="connsiteX35" fmla="*/ 2943225 w 3186112"/>
                  <a:gd name="connsiteY35" fmla="*/ 1014412 h 2024062"/>
                  <a:gd name="connsiteX36" fmla="*/ 2881312 w 3186112"/>
                  <a:gd name="connsiteY36" fmla="*/ 985837 h 2024062"/>
                  <a:gd name="connsiteX37" fmla="*/ 2838450 w 3186112"/>
                  <a:gd name="connsiteY37" fmla="*/ 885825 h 2024062"/>
                  <a:gd name="connsiteX38" fmla="*/ 2819400 w 3186112"/>
                  <a:gd name="connsiteY38" fmla="*/ 871537 h 2024062"/>
                  <a:gd name="connsiteX39" fmla="*/ 2809875 w 3186112"/>
                  <a:gd name="connsiteY39" fmla="*/ 823912 h 2024062"/>
                  <a:gd name="connsiteX40" fmla="*/ 2833687 w 3186112"/>
                  <a:gd name="connsiteY40" fmla="*/ 781050 h 2024062"/>
                  <a:gd name="connsiteX41" fmla="*/ 2814637 w 3186112"/>
                  <a:gd name="connsiteY41" fmla="*/ 709612 h 2024062"/>
                  <a:gd name="connsiteX42" fmla="*/ 2800350 w 3186112"/>
                  <a:gd name="connsiteY42" fmla="*/ 681037 h 2024062"/>
                  <a:gd name="connsiteX43" fmla="*/ 2562225 w 3186112"/>
                  <a:gd name="connsiteY43" fmla="*/ 600075 h 2024062"/>
                  <a:gd name="connsiteX44" fmla="*/ 2514600 w 3186112"/>
                  <a:gd name="connsiteY44" fmla="*/ 623887 h 2024062"/>
                  <a:gd name="connsiteX45" fmla="*/ 2457450 w 3186112"/>
                  <a:gd name="connsiteY45" fmla="*/ 604837 h 2024062"/>
                  <a:gd name="connsiteX46" fmla="*/ 2457450 w 3186112"/>
                  <a:gd name="connsiteY46" fmla="*/ 604837 h 2024062"/>
                  <a:gd name="connsiteX47" fmla="*/ 2381250 w 3186112"/>
                  <a:gd name="connsiteY47" fmla="*/ 566737 h 2024062"/>
                  <a:gd name="connsiteX48" fmla="*/ 2347912 w 3186112"/>
                  <a:gd name="connsiteY48" fmla="*/ 609600 h 2024062"/>
                  <a:gd name="connsiteX49" fmla="*/ 2309812 w 3186112"/>
                  <a:gd name="connsiteY49" fmla="*/ 628650 h 2024062"/>
                  <a:gd name="connsiteX50" fmla="*/ 2281237 w 3186112"/>
                  <a:gd name="connsiteY50" fmla="*/ 676275 h 2024062"/>
                  <a:gd name="connsiteX51" fmla="*/ 2276475 w 3186112"/>
                  <a:gd name="connsiteY51" fmla="*/ 709612 h 2024062"/>
                  <a:gd name="connsiteX52" fmla="*/ 2247900 w 3186112"/>
                  <a:gd name="connsiteY52" fmla="*/ 757237 h 2024062"/>
                  <a:gd name="connsiteX53" fmla="*/ 2181225 w 3186112"/>
                  <a:gd name="connsiteY53" fmla="*/ 757237 h 2024062"/>
                  <a:gd name="connsiteX54" fmla="*/ 2190750 w 3186112"/>
                  <a:gd name="connsiteY54" fmla="*/ 785812 h 2024062"/>
                  <a:gd name="connsiteX55" fmla="*/ 2185987 w 3186112"/>
                  <a:gd name="connsiteY55" fmla="*/ 809625 h 2024062"/>
                  <a:gd name="connsiteX56" fmla="*/ 2081212 w 3186112"/>
                  <a:gd name="connsiteY56" fmla="*/ 804862 h 2024062"/>
                  <a:gd name="connsiteX57" fmla="*/ 1957387 w 3186112"/>
                  <a:gd name="connsiteY57" fmla="*/ 914400 h 2024062"/>
                  <a:gd name="connsiteX58" fmla="*/ 1919287 w 3186112"/>
                  <a:gd name="connsiteY58" fmla="*/ 942975 h 2024062"/>
                  <a:gd name="connsiteX59" fmla="*/ 1895475 w 3186112"/>
                  <a:gd name="connsiteY59" fmla="*/ 942975 h 2024062"/>
                  <a:gd name="connsiteX60" fmla="*/ 1862137 w 3186112"/>
                  <a:gd name="connsiteY60" fmla="*/ 981075 h 2024062"/>
                  <a:gd name="connsiteX61" fmla="*/ 1800225 w 3186112"/>
                  <a:gd name="connsiteY61" fmla="*/ 976312 h 2024062"/>
                  <a:gd name="connsiteX62" fmla="*/ 1800225 w 3186112"/>
                  <a:gd name="connsiteY62" fmla="*/ 976312 h 2024062"/>
                  <a:gd name="connsiteX63" fmla="*/ 1771650 w 3186112"/>
                  <a:gd name="connsiteY63" fmla="*/ 985837 h 2024062"/>
                  <a:gd name="connsiteX64" fmla="*/ 1733550 w 3186112"/>
                  <a:gd name="connsiteY64" fmla="*/ 981075 h 2024062"/>
                  <a:gd name="connsiteX65" fmla="*/ 1709737 w 3186112"/>
                  <a:gd name="connsiteY65" fmla="*/ 981075 h 2024062"/>
                  <a:gd name="connsiteX66" fmla="*/ 1685925 w 3186112"/>
                  <a:gd name="connsiteY66" fmla="*/ 1000125 h 2024062"/>
                  <a:gd name="connsiteX67" fmla="*/ 1638300 w 3186112"/>
                  <a:gd name="connsiteY67" fmla="*/ 1004887 h 2024062"/>
                  <a:gd name="connsiteX68" fmla="*/ 1595437 w 3186112"/>
                  <a:gd name="connsiteY68" fmla="*/ 1033462 h 2024062"/>
                  <a:gd name="connsiteX69" fmla="*/ 1552575 w 3186112"/>
                  <a:gd name="connsiteY69" fmla="*/ 1047750 h 2024062"/>
                  <a:gd name="connsiteX70" fmla="*/ 1519237 w 3186112"/>
                  <a:gd name="connsiteY70" fmla="*/ 1076325 h 2024062"/>
                  <a:gd name="connsiteX71" fmla="*/ 1471612 w 3186112"/>
                  <a:gd name="connsiteY71" fmla="*/ 1076325 h 2024062"/>
                  <a:gd name="connsiteX72" fmla="*/ 1371600 w 3186112"/>
                  <a:gd name="connsiteY72" fmla="*/ 1152525 h 2024062"/>
                  <a:gd name="connsiteX73" fmla="*/ 1371600 w 3186112"/>
                  <a:gd name="connsiteY73" fmla="*/ 1243012 h 2024062"/>
                  <a:gd name="connsiteX74" fmla="*/ 1376362 w 3186112"/>
                  <a:gd name="connsiteY74" fmla="*/ 1285875 h 2024062"/>
                  <a:gd name="connsiteX75" fmla="*/ 1366837 w 3186112"/>
                  <a:gd name="connsiteY75" fmla="*/ 1333500 h 2024062"/>
                  <a:gd name="connsiteX76" fmla="*/ 1371600 w 3186112"/>
                  <a:gd name="connsiteY76" fmla="*/ 1400175 h 2024062"/>
                  <a:gd name="connsiteX77" fmla="*/ 1371600 w 3186112"/>
                  <a:gd name="connsiteY77" fmla="*/ 1443037 h 2024062"/>
                  <a:gd name="connsiteX78" fmla="*/ 1376362 w 3186112"/>
                  <a:gd name="connsiteY78" fmla="*/ 1490662 h 2024062"/>
                  <a:gd name="connsiteX79" fmla="*/ 1376362 w 3186112"/>
                  <a:gd name="connsiteY79" fmla="*/ 1490662 h 2024062"/>
                  <a:gd name="connsiteX80" fmla="*/ 1419225 w 3186112"/>
                  <a:gd name="connsiteY80" fmla="*/ 1543050 h 2024062"/>
                  <a:gd name="connsiteX81" fmla="*/ 1423987 w 3186112"/>
                  <a:gd name="connsiteY81" fmla="*/ 1571625 h 2024062"/>
                  <a:gd name="connsiteX82" fmla="*/ 1438275 w 3186112"/>
                  <a:gd name="connsiteY82" fmla="*/ 1614487 h 2024062"/>
                  <a:gd name="connsiteX83" fmla="*/ 1447800 w 3186112"/>
                  <a:gd name="connsiteY83" fmla="*/ 1652587 h 2024062"/>
                  <a:gd name="connsiteX84" fmla="*/ 1447800 w 3186112"/>
                  <a:gd name="connsiteY84" fmla="*/ 1685925 h 2024062"/>
                  <a:gd name="connsiteX85" fmla="*/ 1366837 w 3186112"/>
                  <a:gd name="connsiteY85" fmla="*/ 1747837 h 2024062"/>
                  <a:gd name="connsiteX86" fmla="*/ 1304925 w 3186112"/>
                  <a:gd name="connsiteY86" fmla="*/ 1795462 h 2024062"/>
                  <a:gd name="connsiteX87" fmla="*/ 1304925 w 3186112"/>
                  <a:gd name="connsiteY87" fmla="*/ 1795462 h 2024062"/>
                  <a:gd name="connsiteX88" fmla="*/ 1257300 w 3186112"/>
                  <a:gd name="connsiteY88" fmla="*/ 1881187 h 2024062"/>
                  <a:gd name="connsiteX89" fmla="*/ 1219200 w 3186112"/>
                  <a:gd name="connsiteY89" fmla="*/ 1924050 h 2024062"/>
                  <a:gd name="connsiteX90" fmla="*/ 1090612 w 3186112"/>
                  <a:gd name="connsiteY90" fmla="*/ 1962150 h 2024062"/>
                  <a:gd name="connsiteX91" fmla="*/ 1004887 w 3186112"/>
                  <a:gd name="connsiteY91" fmla="*/ 1971675 h 2024062"/>
                  <a:gd name="connsiteX92" fmla="*/ 990600 w 3186112"/>
                  <a:gd name="connsiteY92" fmla="*/ 2009775 h 2024062"/>
                  <a:gd name="connsiteX93" fmla="*/ 885825 w 3186112"/>
                  <a:gd name="connsiteY93" fmla="*/ 2024062 h 2024062"/>
                  <a:gd name="connsiteX94" fmla="*/ 790575 w 3186112"/>
                  <a:gd name="connsiteY94" fmla="*/ 2005012 h 2024062"/>
                  <a:gd name="connsiteX95" fmla="*/ 742950 w 3186112"/>
                  <a:gd name="connsiteY95" fmla="*/ 2000250 h 2024062"/>
                  <a:gd name="connsiteX96" fmla="*/ 700087 w 3186112"/>
                  <a:gd name="connsiteY96" fmla="*/ 1995487 h 2024062"/>
                  <a:gd name="connsiteX97" fmla="*/ 609600 w 3186112"/>
                  <a:gd name="connsiteY97" fmla="*/ 1966912 h 2024062"/>
                  <a:gd name="connsiteX98" fmla="*/ 542925 w 3186112"/>
                  <a:gd name="connsiteY98" fmla="*/ 1924050 h 2024062"/>
                  <a:gd name="connsiteX99" fmla="*/ 476250 w 3186112"/>
                  <a:gd name="connsiteY99" fmla="*/ 1890712 h 2024062"/>
                  <a:gd name="connsiteX100" fmla="*/ 447675 w 3186112"/>
                  <a:gd name="connsiteY100" fmla="*/ 1852612 h 2024062"/>
                  <a:gd name="connsiteX101" fmla="*/ 381000 w 3186112"/>
                  <a:gd name="connsiteY101" fmla="*/ 1762125 h 2024062"/>
                  <a:gd name="connsiteX102" fmla="*/ 328612 w 3186112"/>
                  <a:gd name="connsiteY102" fmla="*/ 1714500 h 2024062"/>
                  <a:gd name="connsiteX103" fmla="*/ 233362 w 3186112"/>
                  <a:gd name="connsiteY103" fmla="*/ 1538287 h 2024062"/>
                  <a:gd name="connsiteX104" fmla="*/ 238125 w 3186112"/>
                  <a:gd name="connsiteY104" fmla="*/ 1504950 h 2024062"/>
                  <a:gd name="connsiteX105" fmla="*/ 200025 w 3186112"/>
                  <a:gd name="connsiteY105" fmla="*/ 1466850 h 2024062"/>
                  <a:gd name="connsiteX106" fmla="*/ 171450 w 3186112"/>
                  <a:gd name="connsiteY106" fmla="*/ 1423987 h 2024062"/>
                  <a:gd name="connsiteX107" fmla="*/ 123825 w 3186112"/>
                  <a:gd name="connsiteY107" fmla="*/ 1281112 h 2024062"/>
                  <a:gd name="connsiteX108" fmla="*/ 61912 w 3186112"/>
                  <a:gd name="connsiteY108" fmla="*/ 1157287 h 2024062"/>
                  <a:gd name="connsiteX109" fmla="*/ 23812 w 3186112"/>
                  <a:gd name="connsiteY109" fmla="*/ 1028700 h 2024062"/>
                  <a:gd name="connsiteX110" fmla="*/ 0 w 3186112"/>
                  <a:gd name="connsiteY110" fmla="*/ 971550 h 2024062"/>
                  <a:gd name="connsiteX111" fmla="*/ 4762 w 3186112"/>
                  <a:gd name="connsiteY111" fmla="*/ 909637 h 2024062"/>
                  <a:gd name="connsiteX112" fmla="*/ 14287 w 3186112"/>
                  <a:gd name="connsiteY112" fmla="*/ 838200 h 2024062"/>
                  <a:gd name="connsiteX113" fmla="*/ 14287 w 3186112"/>
                  <a:gd name="connsiteY113" fmla="*/ 728662 h 2024062"/>
                  <a:gd name="connsiteX114" fmla="*/ 19050 w 3186112"/>
                  <a:gd name="connsiteY114" fmla="*/ 690562 h 2024062"/>
                  <a:gd name="connsiteX115" fmla="*/ 38100 w 3186112"/>
                  <a:gd name="connsiteY115" fmla="*/ 642937 h 2024062"/>
                  <a:gd name="connsiteX116" fmla="*/ 38100 w 3186112"/>
                  <a:gd name="connsiteY116" fmla="*/ 609600 h 2024062"/>
                  <a:gd name="connsiteX117" fmla="*/ 57150 w 3186112"/>
                  <a:gd name="connsiteY117" fmla="*/ 619125 h 2024062"/>
                  <a:gd name="connsiteX118" fmla="*/ 71437 w 3186112"/>
                  <a:gd name="connsiteY118" fmla="*/ 576262 h 2024062"/>
                  <a:gd name="connsiteX119" fmla="*/ 66675 w 3186112"/>
                  <a:gd name="connsiteY119" fmla="*/ 509587 h 2024062"/>
                  <a:gd name="connsiteX120" fmla="*/ 76200 w 3186112"/>
                  <a:gd name="connsiteY120" fmla="*/ 476250 h 2024062"/>
                  <a:gd name="connsiteX121" fmla="*/ 123825 w 3186112"/>
                  <a:gd name="connsiteY121" fmla="*/ 476250 h 2024062"/>
                  <a:gd name="connsiteX122" fmla="*/ 123825 w 3186112"/>
                  <a:gd name="connsiteY122" fmla="*/ 433387 h 2024062"/>
                  <a:gd name="connsiteX123" fmla="*/ 166687 w 3186112"/>
                  <a:gd name="connsiteY123" fmla="*/ 361950 h 2024062"/>
                  <a:gd name="connsiteX124" fmla="*/ 233362 w 3186112"/>
                  <a:gd name="connsiteY124" fmla="*/ 304800 h 2024062"/>
                  <a:gd name="connsiteX125" fmla="*/ 238125 w 3186112"/>
                  <a:gd name="connsiteY125" fmla="*/ 261937 h 2024062"/>
                  <a:gd name="connsiteX126" fmla="*/ 271462 w 3186112"/>
                  <a:gd name="connsiteY126" fmla="*/ 209550 h 2024062"/>
                  <a:gd name="connsiteX127" fmla="*/ 309562 w 3186112"/>
                  <a:gd name="connsiteY127" fmla="*/ 114300 h 2024062"/>
                  <a:gd name="connsiteX128" fmla="*/ 304800 w 3186112"/>
                  <a:gd name="connsiteY128" fmla="*/ 14287 h 202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186112" h="2024062">
                    <a:moveTo>
                      <a:pt x="304800" y="14287"/>
                    </a:moveTo>
                    <a:lnTo>
                      <a:pt x="490537" y="9525"/>
                    </a:lnTo>
                    <a:lnTo>
                      <a:pt x="1085850" y="0"/>
                    </a:lnTo>
                    <a:lnTo>
                      <a:pt x="1228725" y="76200"/>
                    </a:lnTo>
                    <a:lnTo>
                      <a:pt x="1233487" y="100012"/>
                    </a:lnTo>
                    <a:lnTo>
                      <a:pt x="1309687" y="95250"/>
                    </a:lnTo>
                    <a:lnTo>
                      <a:pt x="1338262" y="114300"/>
                    </a:lnTo>
                    <a:lnTo>
                      <a:pt x="1500187" y="109537"/>
                    </a:lnTo>
                    <a:lnTo>
                      <a:pt x="1566862" y="123825"/>
                    </a:lnTo>
                    <a:lnTo>
                      <a:pt x="1747837" y="85725"/>
                    </a:lnTo>
                    <a:lnTo>
                      <a:pt x="1871662" y="71437"/>
                    </a:lnTo>
                    <a:lnTo>
                      <a:pt x="1952625" y="66675"/>
                    </a:lnTo>
                    <a:lnTo>
                      <a:pt x="2005012" y="76200"/>
                    </a:lnTo>
                    <a:lnTo>
                      <a:pt x="2190750" y="76200"/>
                    </a:lnTo>
                    <a:lnTo>
                      <a:pt x="2200275" y="90487"/>
                    </a:lnTo>
                    <a:lnTo>
                      <a:pt x="2390775" y="76200"/>
                    </a:lnTo>
                    <a:lnTo>
                      <a:pt x="2395537" y="90487"/>
                    </a:lnTo>
                    <a:lnTo>
                      <a:pt x="2509837" y="90487"/>
                    </a:lnTo>
                    <a:lnTo>
                      <a:pt x="2676525" y="185737"/>
                    </a:lnTo>
                    <a:lnTo>
                      <a:pt x="2733675" y="204787"/>
                    </a:lnTo>
                    <a:lnTo>
                      <a:pt x="2776537" y="238125"/>
                    </a:lnTo>
                    <a:lnTo>
                      <a:pt x="2833687" y="304800"/>
                    </a:lnTo>
                    <a:lnTo>
                      <a:pt x="2886075" y="304800"/>
                    </a:lnTo>
                    <a:lnTo>
                      <a:pt x="2971800" y="519112"/>
                    </a:lnTo>
                    <a:lnTo>
                      <a:pt x="3062287" y="766762"/>
                    </a:lnTo>
                    <a:lnTo>
                      <a:pt x="3109912" y="866775"/>
                    </a:lnTo>
                    <a:lnTo>
                      <a:pt x="3143250" y="990600"/>
                    </a:lnTo>
                    <a:lnTo>
                      <a:pt x="3186112" y="1228725"/>
                    </a:lnTo>
                    <a:lnTo>
                      <a:pt x="3067050" y="1338262"/>
                    </a:lnTo>
                    <a:lnTo>
                      <a:pt x="3019425" y="1314450"/>
                    </a:lnTo>
                    <a:lnTo>
                      <a:pt x="3028950" y="1257300"/>
                    </a:lnTo>
                    <a:lnTo>
                      <a:pt x="3028950" y="1214437"/>
                    </a:lnTo>
                    <a:lnTo>
                      <a:pt x="3009900" y="1143000"/>
                    </a:lnTo>
                    <a:lnTo>
                      <a:pt x="3005137" y="1081087"/>
                    </a:lnTo>
                    <a:lnTo>
                      <a:pt x="2990850" y="1057275"/>
                    </a:lnTo>
                    <a:lnTo>
                      <a:pt x="2943225" y="1014412"/>
                    </a:lnTo>
                    <a:lnTo>
                      <a:pt x="2881312" y="985837"/>
                    </a:lnTo>
                    <a:lnTo>
                      <a:pt x="2838450" y="885825"/>
                    </a:lnTo>
                    <a:lnTo>
                      <a:pt x="2819400" y="871537"/>
                    </a:lnTo>
                    <a:lnTo>
                      <a:pt x="2809875" y="823912"/>
                    </a:lnTo>
                    <a:lnTo>
                      <a:pt x="2833687" y="781050"/>
                    </a:lnTo>
                    <a:lnTo>
                      <a:pt x="2814637" y="709612"/>
                    </a:lnTo>
                    <a:lnTo>
                      <a:pt x="2800350" y="681037"/>
                    </a:lnTo>
                    <a:lnTo>
                      <a:pt x="2562225" y="600075"/>
                    </a:lnTo>
                    <a:lnTo>
                      <a:pt x="2514600" y="623887"/>
                    </a:lnTo>
                    <a:lnTo>
                      <a:pt x="2457450" y="604837"/>
                    </a:lnTo>
                    <a:lnTo>
                      <a:pt x="2457450" y="604837"/>
                    </a:lnTo>
                    <a:lnTo>
                      <a:pt x="2381250" y="566737"/>
                    </a:lnTo>
                    <a:lnTo>
                      <a:pt x="2347912" y="609600"/>
                    </a:lnTo>
                    <a:lnTo>
                      <a:pt x="2309812" y="628650"/>
                    </a:lnTo>
                    <a:lnTo>
                      <a:pt x="2281237" y="676275"/>
                    </a:lnTo>
                    <a:lnTo>
                      <a:pt x="2276475" y="709612"/>
                    </a:lnTo>
                    <a:lnTo>
                      <a:pt x="2247900" y="757237"/>
                    </a:lnTo>
                    <a:lnTo>
                      <a:pt x="2181225" y="757237"/>
                    </a:lnTo>
                    <a:lnTo>
                      <a:pt x="2190750" y="785812"/>
                    </a:lnTo>
                    <a:lnTo>
                      <a:pt x="2185987" y="809625"/>
                    </a:lnTo>
                    <a:lnTo>
                      <a:pt x="2081212" y="804862"/>
                    </a:lnTo>
                    <a:lnTo>
                      <a:pt x="1957387" y="914400"/>
                    </a:lnTo>
                    <a:lnTo>
                      <a:pt x="1919287" y="942975"/>
                    </a:lnTo>
                    <a:lnTo>
                      <a:pt x="1895475" y="942975"/>
                    </a:lnTo>
                    <a:lnTo>
                      <a:pt x="1862137" y="981075"/>
                    </a:lnTo>
                    <a:lnTo>
                      <a:pt x="1800225" y="976312"/>
                    </a:lnTo>
                    <a:lnTo>
                      <a:pt x="1800225" y="976312"/>
                    </a:lnTo>
                    <a:lnTo>
                      <a:pt x="1771650" y="985837"/>
                    </a:lnTo>
                    <a:lnTo>
                      <a:pt x="1733550" y="981075"/>
                    </a:lnTo>
                    <a:lnTo>
                      <a:pt x="1709737" y="981075"/>
                    </a:lnTo>
                    <a:lnTo>
                      <a:pt x="1685925" y="1000125"/>
                    </a:lnTo>
                    <a:lnTo>
                      <a:pt x="1638300" y="1004887"/>
                    </a:lnTo>
                    <a:lnTo>
                      <a:pt x="1595437" y="1033462"/>
                    </a:lnTo>
                    <a:lnTo>
                      <a:pt x="1552575" y="1047750"/>
                    </a:lnTo>
                    <a:lnTo>
                      <a:pt x="1519237" y="1076325"/>
                    </a:lnTo>
                    <a:lnTo>
                      <a:pt x="1471612" y="1076325"/>
                    </a:lnTo>
                    <a:lnTo>
                      <a:pt x="1371600" y="1152525"/>
                    </a:lnTo>
                    <a:lnTo>
                      <a:pt x="1371600" y="1243012"/>
                    </a:lnTo>
                    <a:lnTo>
                      <a:pt x="1376362" y="1285875"/>
                    </a:lnTo>
                    <a:lnTo>
                      <a:pt x="1366837" y="1333500"/>
                    </a:lnTo>
                    <a:lnTo>
                      <a:pt x="1371600" y="1400175"/>
                    </a:lnTo>
                    <a:lnTo>
                      <a:pt x="1371600" y="1443037"/>
                    </a:lnTo>
                    <a:lnTo>
                      <a:pt x="1376362" y="1490662"/>
                    </a:lnTo>
                    <a:lnTo>
                      <a:pt x="1376362" y="1490662"/>
                    </a:lnTo>
                    <a:lnTo>
                      <a:pt x="1419225" y="1543050"/>
                    </a:lnTo>
                    <a:lnTo>
                      <a:pt x="1423987" y="1571625"/>
                    </a:lnTo>
                    <a:lnTo>
                      <a:pt x="1438275" y="1614487"/>
                    </a:lnTo>
                    <a:lnTo>
                      <a:pt x="1447800" y="1652587"/>
                    </a:lnTo>
                    <a:lnTo>
                      <a:pt x="1447800" y="1685925"/>
                    </a:lnTo>
                    <a:lnTo>
                      <a:pt x="1366837" y="1747837"/>
                    </a:lnTo>
                    <a:lnTo>
                      <a:pt x="1304925" y="1795462"/>
                    </a:lnTo>
                    <a:lnTo>
                      <a:pt x="1304925" y="1795462"/>
                    </a:lnTo>
                    <a:lnTo>
                      <a:pt x="1257300" y="1881187"/>
                    </a:lnTo>
                    <a:lnTo>
                      <a:pt x="1219200" y="1924050"/>
                    </a:lnTo>
                    <a:lnTo>
                      <a:pt x="1090612" y="1962150"/>
                    </a:lnTo>
                    <a:lnTo>
                      <a:pt x="1004887" y="1971675"/>
                    </a:lnTo>
                    <a:lnTo>
                      <a:pt x="990600" y="2009775"/>
                    </a:lnTo>
                    <a:lnTo>
                      <a:pt x="885825" y="2024062"/>
                    </a:lnTo>
                    <a:lnTo>
                      <a:pt x="790575" y="2005012"/>
                    </a:lnTo>
                    <a:lnTo>
                      <a:pt x="742950" y="2000250"/>
                    </a:lnTo>
                    <a:lnTo>
                      <a:pt x="700087" y="1995487"/>
                    </a:lnTo>
                    <a:lnTo>
                      <a:pt x="609600" y="1966912"/>
                    </a:lnTo>
                    <a:lnTo>
                      <a:pt x="542925" y="1924050"/>
                    </a:lnTo>
                    <a:lnTo>
                      <a:pt x="476250" y="1890712"/>
                    </a:lnTo>
                    <a:lnTo>
                      <a:pt x="447675" y="1852612"/>
                    </a:lnTo>
                    <a:lnTo>
                      <a:pt x="381000" y="1762125"/>
                    </a:lnTo>
                    <a:lnTo>
                      <a:pt x="328612" y="1714500"/>
                    </a:lnTo>
                    <a:lnTo>
                      <a:pt x="233362" y="1538287"/>
                    </a:lnTo>
                    <a:lnTo>
                      <a:pt x="238125" y="1504950"/>
                    </a:lnTo>
                    <a:lnTo>
                      <a:pt x="200025" y="1466850"/>
                    </a:lnTo>
                    <a:lnTo>
                      <a:pt x="171450" y="1423987"/>
                    </a:lnTo>
                    <a:lnTo>
                      <a:pt x="123825" y="1281112"/>
                    </a:lnTo>
                    <a:lnTo>
                      <a:pt x="61912" y="1157287"/>
                    </a:lnTo>
                    <a:lnTo>
                      <a:pt x="23812" y="1028700"/>
                    </a:lnTo>
                    <a:lnTo>
                      <a:pt x="0" y="971550"/>
                    </a:lnTo>
                    <a:lnTo>
                      <a:pt x="4762" y="909637"/>
                    </a:lnTo>
                    <a:lnTo>
                      <a:pt x="14287" y="838200"/>
                    </a:lnTo>
                    <a:lnTo>
                      <a:pt x="14287" y="728662"/>
                    </a:lnTo>
                    <a:lnTo>
                      <a:pt x="19050" y="690562"/>
                    </a:lnTo>
                    <a:lnTo>
                      <a:pt x="38100" y="642937"/>
                    </a:lnTo>
                    <a:lnTo>
                      <a:pt x="38100" y="609600"/>
                    </a:lnTo>
                    <a:lnTo>
                      <a:pt x="57150" y="619125"/>
                    </a:lnTo>
                    <a:lnTo>
                      <a:pt x="71437" y="576262"/>
                    </a:lnTo>
                    <a:lnTo>
                      <a:pt x="66675" y="509587"/>
                    </a:lnTo>
                    <a:lnTo>
                      <a:pt x="76200" y="476250"/>
                    </a:lnTo>
                    <a:lnTo>
                      <a:pt x="123825" y="476250"/>
                    </a:lnTo>
                    <a:lnTo>
                      <a:pt x="123825" y="433387"/>
                    </a:lnTo>
                    <a:lnTo>
                      <a:pt x="166687" y="361950"/>
                    </a:lnTo>
                    <a:lnTo>
                      <a:pt x="233362" y="304800"/>
                    </a:lnTo>
                    <a:lnTo>
                      <a:pt x="238125" y="261937"/>
                    </a:lnTo>
                    <a:lnTo>
                      <a:pt x="271462" y="209550"/>
                    </a:lnTo>
                    <a:lnTo>
                      <a:pt x="309562" y="114300"/>
                    </a:lnTo>
                    <a:lnTo>
                      <a:pt x="304800" y="14287"/>
                    </a:lnTo>
                    <a:close/>
                  </a:path>
                </a:pathLst>
              </a:custGeom>
              <a:solidFill>
                <a:srgbClr val="003399">
                  <a:alpha val="72157"/>
                </a:srgbClr>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40" name="39 Forma libre"/>
              <p:cNvSpPr/>
              <p:nvPr/>
            </p:nvSpPr>
            <p:spPr>
              <a:xfrm>
                <a:off x="2488748" y="4284103"/>
                <a:ext cx="548567" cy="532638"/>
              </a:xfrm>
              <a:custGeom>
                <a:avLst/>
                <a:gdLst>
                  <a:gd name="connsiteX0" fmla="*/ 215900 w 800100"/>
                  <a:gd name="connsiteY0" fmla="*/ 327025 h 701675"/>
                  <a:gd name="connsiteX1" fmla="*/ 307975 w 800100"/>
                  <a:gd name="connsiteY1" fmla="*/ 320675 h 701675"/>
                  <a:gd name="connsiteX2" fmla="*/ 317500 w 800100"/>
                  <a:gd name="connsiteY2" fmla="*/ 295275 h 701675"/>
                  <a:gd name="connsiteX3" fmla="*/ 323850 w 800100"/>
                  <a:gd name="connsiteY3" fmla="*/ 273050 h 701675"/>
                  <a:gd name="connsiteX4" fmla="*/ 333375 w 800100"/>
                  <a:gd name="connsiteY4" fmla="*/ 285750 h 701675"/>
                  <a:gd name="connsiteX5" fmla="*/ 355600 w 800100"/>
                  <a:gd name="connsiteY5" fmla="*/ 276225 h 701675"/>
                  <a:gd name="connsiteX6" fmla="*/ 387350 w 800100"/>
                  <a:gd name="connsiteY6" fmla="*/ 276225 h 701675"/>
                  <a:gd name="connsiteX7" fmla="*/ 406400 w 800100"/>
                  <a:gd name="connsiteY7" fmla="*/ 276225 h 701675"/>
                  <a:gd name="connsiteX8" fmla="*/ 466725 w 800100"/>
                  <a:gd name="connsiteY8" fmla="*/ 257175 h 701675"/>
                  <a:gd name="connsiteX9" fmla="*/ 492125 w 800100"/>
                  <a:gd name="connsiteY9" fmla="*/ 238125 h 701675"/>
                  <a:gd name="connsiteX10" fmla="*/ 523875 w 800100"/>
                  <a:gd name="connsiteY10" fmla="*/ 231775 h 701675"/>
                  <a:gd name="connsiteX11" fmla="*/ 530225 w 800100"/>
                  <a:gd name="connsiteY11" fmla="*/ 219075 h 701675"/>
                  <a:gd name="connsiteX12" fmla="*/ 549275 w 800100"/>
                  <a:gd name="connsiteY12" fmla="*/ 228600 h 701675"/>
                  <a:gd name="connsiteX13" fmla="*/ 558800 w 800100"/>
                  <a:gd name="connsiteY13" fmla="*/ 203200 h 701675"/>
                  <a:gd name="connsiteX14" fmla="*/ 577850 w 800100"/>
                  <a:gd name="connsiteY14" fmla="*/ 180975 h 701675"/>
                  <a:gd name="connsiteX15" fmla="*/ 603250 w 800100"/>
                  <a:gd name="connsiteY15" fmla="*/ 130175 h 701675"/>
                  <a:gd name="connsiteX16" fmla="*/ 603250 w 800100"/>
                  <a:gd name="connsiteY16" fmla="*/ 114300 h 701675"/>
                  <a:gd name="connsiteX17" fmla="*/ 650875 w 800100"/>
                  <a:gd name="connsiteY17" fmla="*/ 88900 h 701675"/>
                  <a:gd name="connsiteX18" fmla="*/ 673100 w 800100"/>
                  <a:gd name="connsiteY18" fmla="*/ 63500 h 701675"/>
                  <a:gd name="connsiteX19" fmla="*/ 701675 w 800100"/>
                  <a:gd name="connsiteY19" fmla="*/ 44450 h 701675"/>
                  <a:gd name="connsiteX20" fmla="*/ 730250 w 800100"/>
                  <a:gd name="connsiteY20" fmla="*/ 25400 h 701675"/>
                  <a:gd name="connsiteX21" fmla="*/ 762000 w 800100"/>
                  <a:gd name="connsiteY21" fmla="*/ 0 h 701675"/>
                  <a:gd name="connsiteX22" fmla="*/ 796925 w 800100"/>
                  <a:gd name="connsiteY22" fmla="*/ 6350 h 701675"/>
                  <a:gd name="connsiteX23" fmla="*/ 800100 w 800100"/>
                  <a:gd name="connsiteY23" fmla="*/ 15875 h 701675"/>
                  <a:gd name="connsiteX24" fmla="*/ 774700 w 800100"/>
                  <a:gd name="connsiteY24" fmla="*/ 25400 h 701675"/>
                  <a:gd name="connsiteX25" fmla="*/ 771525 w 800100"/>
                  <a:gd name="connsiteY25" fmla="*/ 44450 h 701675"/>
                  <a:gd name="connsiteX26" fmla="*/ 730250 w 800100"/>
                  <a:gd name="connsiteY26" fmla="*/ 53975 h 701675"/>
                  <a:gd name="connsiteX27" fmla="*/ 717550 w 800100"/>
                  <a:gd name="connsiteY27" fmla="*/ 53975 h 701675"/>
                  <a:gd name="connsiteX28" fmla="*/ 711200 w 800100"/>
                  <a:gd name="connsiteY28" fmla="*/ 63500 h 701675"/>
                  <a:gd name="connsiteX29" fmla="*/ 692150 w 800100"/>
                  <a:gd name="connsiteY29" fmla="*/ 79375 h 701675"/>
                  <a:gd name="connsiteX30" fmla="*/ 692150 w 800100"/>
                  <a:gd name="connsiteY30" fmla="*/ 92075 h 701675"/>
                  <a:gd name="connsiteX31" fmla="*/ 698500 w 800100"/>
                  <a:gd name="connsiteY31" fmla="*/ 107950 h 701675"/>
                  <a:gd name="connsiteX32" fmla="*/ 688975 w 800100"/>
                  <a:gd name="connsiteY32" fmla="*/ 127000 h 701675"/>
                  <a:gd name="connsiteX33" fmla="*/ 647700 w 800100"/>
                  <a:gd name="connsiteY33" fmla="*/ 165100 h 701675"/>
                  <a:gd name="connsiteX34" fmla="*/ 622300 w 800100"/>
                  <a:gd name="connsiteY34" fmla="*/ 190500 h 701675"/>
                  <a:gd name="connsiteX35" fmla="*/ 596900 w 800100"/>
                  <a:gd name="connsiteY35" fmla="*/ 228600 h 701675"/>
                  <a:gd name="connsiteX36" fmla="*/ 596900 w 800100"/>
                  <a:gd name="connsiteY36" fmla="*/ 244475 h 701675"/>
                  <a:gd name="connsiteX37" fmla="*/ 587375 w 800100"/>
                  <a:gd name="connsiteY37" fmla="*/ 263525 h 701675"/>
                  <a:gd name="connsiteX38" fmla="*/ 565150 w 800100"/>
                  <a:gd name="connsiteY38" fmla="*/ 276225 h 701675"/>
                  <a:gd name="connsiteX39" fmla="*/ 536575 w 800100"/>
                  <a:gd name="connsiteY39" fmla="*/ 269875 h 701675"/>
                  <a:gd name="connsiteX40" fmla="*/ 520700 w 800100"/>
                  <a:gd name="connsiteY40" fmla="*/ 285750 h 701675"/>
                  <a:gd name="connsiteX41" fmla="*/ 501650 w 800100"/>
                  <a:gd name="connsiteY41" fmla="*/ 295275 h 701675"/>
                  <a:gd name="connsiteX42" fmla="*/ 473075 w 800100"/>
                  <a:gd name="connsiteY42" fmla="*/ 292100 h 701675"/>
                  <a:gd name="connsiteX43" fmla="*/ 444500 w 800100"/>
                  <a:gd name="connsiteY43" fmla="*/ 314325 h 701675"/>
                  <a:gd name="connsiteX44" fmla="*/ 415925 w 800100"/>
                  <a:gd name="connsiteY44" fmla="*/ 349250 h 701675"/>
                  <a:gd name="connsiteX45" fmla="*/ 387350 w 800100"/>
                  <a:gd name="connsiteY45" fmla="*/ 381000 h 701675"/>
                  <a:gd name="connsiteX46" fmla="*/ 365125 w 800100"/>
                  <a:gd name="connsiteY46" fmla="*/ 400050 h 701675"/>
                  <a:gd name="connsiteX47" fmla="*/ 346075 w 800100"/>
                  <a:gd name="connsiteY47" fmla="*/ 422275 h 701675"/>
                  <a:gd name="connsiteX48" fmla="*/ 317500 w 800100"/>
                  <a:gd name="connsiteY48" fmla="*/ 425450 h 701675"/>
                  <a:gd name="connsiteX49" fmla="*/ 314325 w 800100"/>
                  <a:gd name="connsiteY49" fmla="*/ 450850 h 701675"/>
                  <a:gd name="connsiteX50" fmla="*/ 311150 w 800100"/>
                  <a:gd name="connsiteY50" fmla="*/ 485775 h 701675"/>
                  <a:gd name="connsiteX51" fmla="*/ 301625 w 800100"/>
                  <a:gd name="connsiteY51" fmla="*/ 520700 h 701675"/>
                  <a:gd name="connsiteX52" fmla="*/ 257175 w 800100"/>
                  <a:gd name="connsiteY52" fmla="*/ 539750 h 701675"/>
                  <a:gd name="connsiteX53" fmla="*/ 244475 w 800100"/>
                  <a:gd name="connsiteY53" fmla="*/ 549275 h 701675"/>
                  <a:gd name="connsiteX54" fmla="*/ 247650 w 800100"/>
                  <a:gd name="connsiteY54" fmla="*/ 577850 h 701675"/>
                  <a:gd name="connsiteX55" fmla="*/ 266700 w 800100"/>
                  <a:gd name="connsiteY55" fmla="*/ 600075 h 701675"/>
                  <a:gd name="connsiteX56" fmla="*/ 276225 w 800100"/>
                  <a:gd name="connsiteY56" fmla="*/ 615950 h 701675"/>
                  <a:gd name="connsiteX57" fmla="*/ 285750 w 800100"/>
                  <a:gd name="connsiteY57" fmla="*/ 647700 h 701675"/>
                  <a:gd name="connsiteX58" fmla="*/ 285750 w 800100"/>
                  <a:gd name="connsiteY58" fmla="*/ 682625 h 701675"/>
                  <a:gd name="connsiteX59" fmla="*/ 285750 w 800100"/>
                  <a:gd name="connsiteY59" fmla="*/ 682625 h 701675"/>
                  <a:gd name="connsiteX60" fmla="*/ 254000 w 800100"/>
                  <a:gd name="connsiteY60" fmla="*/ 688975 h 701675"/>
                  <a:gd name="connsiteX61" fmla="*/ 231775 w 800100"/>
                  <a:gd name="connsiteY61" fmla="*/ 682625 h 701675"/>
                  <a:gd name="connsiteX62" fmla="*/ 215900 w 800100"/>
                  <a:gd name="connsiteY62" fmla="*/ 673100 h 701675"/>
                  <a:gd name="connsiteX63" fmla="*/ 215900 w 800100"/>
                  <a:gd name="connsiteY63" fmla="*/ 673100 h 701675"/>
                  <a:gd name="connsiteX64" fmla="*/ 161925 w 800100"/>
                  <a:gd name="connsiteY64" fmla="*/ 679450 h 701675"/>
                  <a:gd name="connsiteX65" fmla="*/ 120650 w 800100"/>
                  <a:gd name="connsiteY65" fmla="*/ 692150 h 701675"/>
                  <a:gd name="connsiteX66" fmla="*/ 44450 w 800100"/>
                  <a:gd name="connsiteY66" fmla="*/ 701675 h 701675"/>
                  <a:gd name="connsiteX67" fmla="*/ 0 w 800100"/>
                  <a:gd name="connsiteY67" fmla="*/ 695325 h 701675"/>
                  <a:gd name="connsiteX68" fmla="*/ 22225 w 800100"/>
                  <a:gd name="connsiteY68" fmla="*/ 673100 h 701675"/>
                  <a:gd name="connsiteX69" fmla="*/ 41275 w 800100"/>
                  <a:gd name="connsiteY69" fmla="*/ 628650 h 701675"/>
                  <a:gd name="connsiteX70" fmla="*/ 19050 w 800100"/>
                  <a:gd name="connsiteY70" fmla="*/ 619125 h 701675"/>
                  <a:gd name="connsiteX71" fmla="*/ 3175 w 800100"/>
                  <a:gd name="connsiteY71" fmla="*/ 609600 h 701675"/>
                  <a:gd name="connsiteX72" fmla="*/ 0 w 800100"/>
                  <a:gd name="connsiteY72" fmla="*/ 584200 h 701675"/>
                  <a:gd name="connsiteX73" fmla="*/ 63500 w 800100"/>
                  <a:gd name="connsiteY73" fmla="*/ 508000 h 701675"/>
                  <a:gd name="connsiteX74" fmla="*/ 104775 w 800100"/>
                  <a:gd name="connsiteY74" fmla="*/ 485775 h 701675"/>
                  <a:gd name="connsiteX75" fmla="*/ 215900 w 800100"/>
                  <a:gd name="connsiteY75" fmla="*/ 327025 h 7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00100" h="701675">
                    <a:moveTo>
                      <a:pt x="215900" y="327025"/>
                    </a:moveTo>
                    <a:lnTo>
                      <a:pt x="307975" y="320675"/>
                    </a:lnTo>
                    <a:lnTo>
                      <a:pt x="317500" y="295275"/>
                    </a:lnTo>
                    <a:lnTo>
                      <a:pt x="323850" y="273050"/>
                    </a:lnTo>
                    <a:lnTo>
                      <a:pt x="333375" y="285750"/>
                    </a:lnTo>
                    <a:lnTo>
                      <a:pt x="355600" y="276225"/>
                    </a:lnTo>
                    <a:lnTo>
                      <a:pt x="387350" y="276225"/>
                    </a:lnTo>
                    <a:lnTo>
                      <a:pt x="406400" y="276225"/>
                    </a:lnTo>
                    <a:lnTo>
                      <a:pt x="466725" y="257175"/>
                    </a:lnTo>
                    <a:lnTo>
                      <a:pt x="492125" y="238125"/>
                    </a:lnTo>
                    <a:lnTo>
                      <a:pt x="523875" y="231775"/>
                    </a:lnTo>
                    <a:lnTo>
                      <a:pt x="530225" y="219075"/>
                    </a:lnTo>
                    <a:lnTo>
                      <a:pt x="549275" y="228600"/>
                    </a:lnTo>
                    <a:lnTo>
                      <a:pt x="558800" y="203200"/>
                    </a:lnTo>
                    <a:lnTo>
                      <a:pt x="577850" y="180975"/>
                    </a:lnTo>
                    <a:lnTo>
                      <a:pt x="603250" y="130175"/>
                    </a:lnTo>
                    <a:lnTo>
                      <a:pt x="603250" y="114300"/>
                    </a:lnTo>
                    <a:lnTo>
                      <a:pt x="650875" y="88900"/>
                    </a:lnTo>
                    <a:lnTo>
                      <a:pt x="673100" y="63500"/>
                    </a:lnTo>
                    <a:lnTo>
                      <a:pt x="701675" y="44450"/>
                    </a:lnTo>
                    <a:lnTo>
                      <a:pt x="730250" y="25400"/>
                    </a:lnTo>
                    <a:lnTo>
                      <a:pt x="762000" y="0"/>
                    </a:lnTo>
                    <a:lnTo>
                      <a:pt x="796925" y="6350"/>
                    </a:lnTo>
                    <a:lnTo>
                      <a:pt x="800100" y="15875"/>
                    </a:lnTo>
                    <a:lnTo>
                      <a:pt x="774700" y="25400"/>
                    </a:lnTo>
                    <a:lnTo>
                      <a:pt x="771525" y="44450"/>
                    </a:lnTo>
                    <a:lnTo>
                      <a:pt x="730250" y="53975"/>
                    </a:lnTo>
                    <a:lnTo>
                      <a:pt x="717550" y="53975"/>
                    </a:lnTo>
                    <a:lnTo>
                      <a:pt x="711200" y="63500"/>
                    </a:lnTo>
                    <a:lnTo>
                      <a:pt x="692150" y="79375"/>
                    </a:lnTo>
                    <a:lnTo>
                      <a:pt x="692150" y="92075"/>
                    </a:lnTo>
                    <a:lnTo>
                      <a:pt x="698500" y="107950"/>
                    </a:lnTo>
                    <a:lnTo>
                      <a:pt x="688975" y="127000"/>
                    </a:lnTo>
                    <a:lnTo>
                      <a:pt x="647700" y="165100"/>
                    </a:lnTo>
                    <a:lnTo>
                      <a:pt x="622300" y="190500"/>
                    </a:lnTo>
                    <a:lnTo>
                      <a:pt x="596900" y="228600"/>
                    </a:lnTo>
                    <a:lnTo>
                      <a:pt x="596900" y="244475"/>
                    </a:lnTo>
                    <a:lnTo>
                      <a:pt x="587375" y="263525"/>
                    </a:lnTo>
                    <a:lnTo>
                      <a:pt x="565150" y="276225"/>
                    </a:lnTo>
                    <a:lnTo>
                      <a:pt x="536575" y="269875"/>
                    </a:lnTo>
                    <a:lnTo>
                      <a:pt x="520700" y="285750"/>
                    </a:lnTo>
                    <a:lnTo>
                      <a:pt x="501650" y="295275"/>
                    </a:lnTo>
                    <a:lnTo>
                      <a:pt x="473075" y="292100"/>
                    </a:lnTo>
                    <a:lnTo>
                      <a:pt x="444500" y="314325"/>
                    </a:lnTo>
                    <a:lnTo>
                      <a:pt x="415925" y="349250"/>
                    </a:lnTo>
                    <a:lnTo>
                      <a:pt x="387350" y="381000"/>
                    </a:lnTo>
                    <a:lnTo>
                      <a:pt x="365125" y="400050"/>
                    </a:lnTo>
                    <a:lnTo>
                      <a:pt x="346075" y="422275"/>
                    </a:lnTo>
                    <a:lnTo>
                      <a:pt x="317500" y="425450"/>
                    </a:lnTo>
                    <a:lnTo>
                      <a:pt x="314325" y="450850"/>
                    </a:lnTo>
                    <a:lnTo>
                      <a:pt x="311150" y="485775"/>
                    </a:lnTo>
                    <a:lnTo>
                      <a:pt x="301625" y="520700"/>
                    </a:lnTo>
                    <a:lnTo>
                      <a:pt x="257175" y="539750"/>
                    </a:lnTo>
                    <a:lnTo>
                      <a:pt x="244475" y="549275"/>
                    </a:lnTo>
                    <a:lnTo>
                      <a:pt x="247650" y="577850"/>
                    </a:lnTo>
                    <a:lnTo>
                      <a:pt x="266700" y="600075"/>
                    </a:lnTo>
                    <a:lnTo>
                      <a:pt x="276225" y="615950"/>
                    </a:lnTo>
                    <a:lnTo>
                      <a:pt x="285750" y="647700"/>
                    </a:lnTo>
                    <a:lnTo>
                      <a:pt x="285750" y="682625"/>
                    </a:lnTo>
                    <a:lnTo>
                      <a:pt x="285750" y="682625"/>
                    </a:lnTo>
                    <a:lnTo>
                      <a:pt x="254000" y="688975"/>
                    </a:lnTo>
                    <a:lnTo>
                      <a:pt x="231775" y="682625"/>
                    </a:lnTo>
                    <a:lnTo>
                      <a:pt x="215900" y="673100"/>
                    </a:lnTo>
                    <a:lnTo>
                      <a:pt x="215900" y="673100"/>
                    </a:lnTo>
                    <a:lnTo>
                      <a:pt x="161925" y="679450"/>
                    </a:lnTo>
                    <a:lnTo>
                      <a:pt x="120650" y="692150"/>
                    </a:lnTo>
                    <a:lnTo>
                      <a:pt x="44450" y="701675"/>
                    </a:lnTo>
                    <a:lnTo>
                      <a:pt x="0" y="695325"/>
                    </a:lnTo>
                    <a:lnTo>
                      <a:pt x="22225" y="673100"/>
                    </a:lnTo>
                    <a:lnTo>
                      <a:pt x="41275" y="628650"/>
                    </a:lnTo>
                    <a:lnTo>
                      <a:pt x="19050" y="619125"/>
                    </a:lnTo>
                    <a:lnTo>
                      <a:pt x="3175" y="609600"/>
                    </a:lnTo>
                    <a:lnTo>
                      <a:pt x="0" y="584200"/>
                    </a:lnTo>
                    <a:lnTo>
                      <a:pt x="63500" y="508000"/>
                    </a:lnTo>
                    <a:lnTo>
                      <a:pt x="104775" y="485775"/>
                    </a:lnTo>
                    <a:lnTo>
                      <a:pt x="215900" y="327025"/>
                    </a:lnTo>
                    <a:close/>
                  </a:path>
                </a:pathLst>
              </a:custGeom>
              <a:solidFill>
                <a:srgbClr val="008000"/>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41" name="40 Forma libre"/>
              <p:cNvSpPr/>
              <p:nvPr/>
            </p:nvSpPr>
            <p:spPr>
              <a:xfrm>
                <a:off x="2828337" y="4440761"/>
                <a:ext cx="261222" cy="335008"/>
              </a:xfrm>
              <a:custGeom>
                <a:avLst/>
                <a:gdLst>
                  <a:gd name="connsiteX0" fmla="*/ 330200 w 381000"/>
                  <a:gd name="connsiteY0" fmla="*/ 0 h 441325"/>
                  <a:gd name="connsiteX1" fmla="*/ 371475 w 381000"/>
                  <a:gd name="connsiteY1" fmla="*/ 15875 h 441325"/>
                  <a:gd name="connsiteX2" fmla="*/ 381000 w 381000"/>
                  <a:gd name="connsiteY2" fmla="*/ 44450 h 441325"/>
                  <a:gd name="connsiteX3" fmla="*/ 381000 w 381000"/>
                  <a:gd name="connsiteY3" fmla="*/ 85725 h 441325"/>
                  <a:gd name="connsiteX4" fmla="*/ 358775 w 381000"/>
                  <a:gd name="connsiteY4" fmla="*/ 107950 h 441325"/>
                  <a:gd name="connsiteX5" fmla="*/ 358775 w 381000"/>
                  <a:gd name="connsiteY5" fmla="*/ 107950 h 441325"/>
                  <a:gd name="connsiteX6" fmla="*/ 342900 w 381000"/>
                  <a:gd name="connsiteY6" fmla="*/ 133350 h 441325"/>
                  <a:gd name="connsiteX7" fmla="*/ 317500 w 381000"/>
                  <a:gd name="connsiteY7" fmla="*/ 180975 h 441325"/>
                  <a:gd name="connsiteX8" fmla="*/ 301625 w 381000"/>
                  <a:gd name="connsiteY8" fmla="*/ 209550 h 441325"/>
                  <a:gd name="connsiteX9" fmla="*/ 285750 w 381000"/>
                  <a:gd name="connsiteY9" fmla="*/ 234950 h 441325"/>
                  <a:gd name="connsiteX10" fmla="*/ 260350 w 381000"/>
                  <a:gd name="connsiteY10" fmla="*/ 304800 h 441325"/>
                  <a:gd name="connsiteX11" fmla="*/ 234950 w 381000"/>
                  <a:gd name="connsiteY11" fmla="*/ 349250 h 441325"/>
                  <a:gd name="connsiteX12" fmla="*/ 231775 w 381000"/>
                  <a:gd name="connsiteY12" fmla="*/ 384175 h 441325"/>
                  <a:gd name="connsiteX13" fmla="*/ 222250 w 381000"/>
                  <a:gd name="connsiteY13" fmla="*/ 409575 h 441325"/>
                  <a:gd name="connsiteX14" fmla="*/ 171450 w 381000"/>
                  <a:gd name="connsiteY14" fmla="*/ 409575 h 441325"/>
                  <a:gd name="connsiteX15" fmla="*/ 149225 w 381000"/>
                  <a:gd name="connsiteY15" fmla="*/ 419100 h 441325"/>
                  <a:gd name="connsiteX16" fmla="*/ 114300 w 381000"/>
                  <a:gd name="connsiteY16" fmla="*/ 422275 h 441325"/>
                  <a:gd name="connsiteX17" fmla="*/ 88900 w 381000"/>
                  <a:gd name="connsiteY17" fmla="*/ 434975 h 441325"/>
                  <a:gd name="connsiteX18" fmla="*/ 38100 w 381000"/>
                  <a:gd name="connsiteY18" fmla="*/ 441325 h 441325"/>
                  <a:gd name="connsiteX19" fmla="*/ 19050 w 381000"/>
                  <a:gd name="connsiteY19" fmla="*/ 422275 h 441325"/>
                  <a:gd name="connsiteX20" fmla="*/ 0 w 381000"/>
                  <a:gd name="connsiteY20" fmla="*/ 371475 h 441325"/>
                  <a:gd name="connsiteX21" fmla="*/ 15875 w 381000"/>
                  <a:gd name="connsiteY21" fmla="*/ 336550 h 441325"/>
                  <a:gd name="connsiteX22" fmla="*/ 34925 w 381000"/>
                  <a:gd name="connsiteY22" fmla="*/ 314325 h 441325"/>
                  <a:gd name="connsiteX23" fmla="*/ 88900 w 381000"/>
                  <a:gd name="connsiteY23" fmla="*/ 307975 h 441325"/>
                  <a:gd name="connsiteX24" fmla="*/ 120650 w 381000"/>
                  <a:gd name="connsiteY24" fmla="*/ 301625 h 441325"/>
                  <a:gd name="connsiteX25" fmla="*/ 123825 w 381000"/>
                  <a:gd name="connsiteY25" fmla="*/ 282575 h 441325"/>
                  <a:gd name="connsiteX26" fmla="*/ 149225 w 381000"/>
                  <a:gd name="connsiteY26" fmla="*/ 250825 h 441325"/>
                  <a:gd name="connsiteX27" fmla="*/ 152400 w 381000"/>
                  <a:gd name="connsiteY27" fmla="*/ 238125 h 441325"/>
                  <a:gd name="connsiteX28" fmla="*/ 158750 w 381000"/>
                  <a:gd name="connsiteY28" fmla="*/ 209550 h 441325"/>
                  <a:gd name="connsiteX29" fmla="*/ 180975 w 381000"/>
                  <a:gd name="connsiteY29" fmla="*/ 171450 h 441325"/>
                  <a:gd name="connsiteX30" fmla="*/ 219075 w 381000"/>
                  <a:gd name="connsiteY30" fmla="*/ 133350 h 441325"/>
                  <a:gd name="connsiteX31" fmla="*/ 263525 w 381000"/>
                  <a:gd name="connsiteY31" fmla="*/ 127000 h 441325"/>
                  <a:gd name="connsiteX32" fmla="*/ 276225 w 381000"/>
                  <a:gd name="connsiteY32" fmla="*/ 69850 h 441325"/>
                  <a:gd name="connsiteX33" fmla="*/ 330200 w 381000"/>
                  <a:gd name="connsiteY33" fmla="*/ 0 h 4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1000" h="441325">
                    <a:moveTo>
                      <a:pt x="330200" y="0"/>
                    </a:moveTo>
                    <a:lnTo>
                      <a:pt x="371475" y="15875"/>
                    </a:lnTo>
                    <a:lnTo>
                      <a:pt x="381000" y="44450"/>
                    </a:lnTo>
                    <a:lnTo>
                      <a:pt x="381000" y="85725"/>
                    </a:lnTo>
                    <a:lnTo>
                      <a:pt x="358775" y="107950"/>
                    </a:lnTo>
                    <a:lnTo>
                      <a:pt x="358775" y="107950"/>
                    </a:lnTo>
                    <a:lnTo>
                      <a:pt x="342900" y="133350"/>
                    </a:lnTo>
                    <a:lnTo>
                      <a:pt x="317500" y="180975"/>
                    </a:lnTo>
                    <a:lnTo>
                      <a:pt x="301625" y="209550"/>
                    </a:lnTo>
                    <a:lnTo>
                      <a:pt x="285750" y="234950"/>
                    </a:lnTo>
                    <a:lnTo>
                      <a:pt x="260350" y="304800"/>
                    </a:lnTo>
                    <a:lnTo>
                      <a:pt x="234950" y="349250"/>
                    </a:lnTo>
                    <a:lnTo>
                      <a:pt x="231775" y="384175"/>
                    </a:lnTo>
                    <a:lnTo>
                      <a:pt x="222250" y="409575"/>
                    </a:lnTo>
                    <a:lnTo>
                      <a:pt x="171450" y="409575"/>
                    </a:lnTo>
                    <a:lnTo>
                      <a:pt x="149225" y="419100"/>
                    </a:lnTo>
                    <a:lnTo>
                      <a:pt x="114300" y="422275"/>
                    </a:lnTo>
                    <a:lnTo>
                      <a:pt x="88900" y="434975"/>
                    </a:lnTo>
                    <a:lnTo>
                      <a:pt x="38100" y="441325"/>
                    </a:lnTo>
                    <a:lnTo>
                      <a:pt x="19050" y="422275"/>
                    </a:lnTo>
                    <a:lnTo>
                      <a:pt x="0" y="371475"/>
                    </a:lnTo>
                    <a:lnTo>
                      <a:pt x="15875" y="336550"/>
                    </a:lnTo>
                    <a:lnTo>
                      <a:pt x="34925" y="314325"/>
                    </a:lnTo>
                    <a:lnTo>
                      <a:pt x="88900" y="307975"/>
                    </a:lnTo>
                    <a:lnTo>
                      <a:pt x="120650" y="301625"/>
                    </a:lnTo>
                    <a:lnTo>
                      <a:pt x="123825" y="282575"/>
                    </a:lnTo>
                    <a:lnTo>
                      <a:pt x="149225" y="250825"/>
                    </a:lnTo>
                    <a:lnTo>
                      <a:pt x="152400" y="238125"/>
                    </a:lnTo>
                    <a:lnTo>
                      <a:pt x="158750" y="209550"/>
                    </a:lnTo>
                    <a:lnTo>
                      <a:pt x="180975" y="171450"/>
                    </a:lnTo>
                    <a:lnTo>
                      <a:pt x="219075" y="133350"/>
                    </a:lnTo>
                    <a:lnTo>
                      <a:pt x="263525" y="127000"/>
                    </a:lnTo>
                    <a:lnTo>
                      <a:pt x="276225" y="69850"/>
                    </a:lnTo>
                    <a:lnTo>
                      <a:pt x="330200" y="0"/>
                    </a:lnTo>
                    <a:close/>
                  </a:path>
                </a:pathLst>
              </a:custGeom>
              <a:solidFill>
                <a:srgbClr val="008000"/>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42" name="41 Forma libre"/>
              <p:cNvSpPr/>
              <p:nvPr/>
            </p:nvSpPr>
            <p:spPr>
              <a:xfrm>
                <a:off x="2660719" y="4346766"/>
                <a:ext cx="326528" cy="392851"/>
              </a:xfrm>
              <a:custGeom>
                <a:avLst/>
                <a:gdLst>
                  <a:gd name="connsiteX0" fmla="*/ 25400 w 476250"/>
                  <a:gd name="connsiteY0" fmla="*/ 517525 h 517525"/>
                  <a:gd name="connsiteX1" fmla="*/ 53975 w 476250"/>
                  <a:gd name="connsiteY1" fmla="*/ 498475 h 517525"/>
                  <a:gd name="connsiteX2" fmla="*/ 88900 w 476250"/>
                  <a:gd name="connsiteY2" fmla="*/ 492125 h 517525"/>
                  <a:gd name="connsiteX3" fmla="*/ 107950 w 476250"/>
                  <a:gd name="connsiteY3" fmla="*/ 476250 h 517525"/>
                  <a:gd name="connsiteX4" fmla="*/ 130175 w 476250"/>
                  <a:gd name="connsiteY4" fmla="*/ 479425 h 517525"/>
                  <a:gd name="connsiteX5" fmla="*/ 155575 w 476250"/>
                  <a:gd name="connsiteY5" fmla="*/ 466725 h 517525"/>
                  <a:gd name="connsiteX6" fmla="*/ 177800 w 476250"/>
                  <a:gd name="connsiteY6" fmla="*/ 447675 h 517525"/>
                  <a:gd name="connsiteX7" fmla="*/ 200025 w 476250"/>
                  <a:gd name="connsiteY7" fmla="*/ 425450 h 517525"/>
                  <a:gd name="connsiteX8" fmla="*/ 212725 w 476250"/>
                  <a:gd name="connsiteY8" fmla="*/ 422275 h 517525"/>
                  <a:gd name="connsiteX9" fmla="*/ 238125 w 476250"/>
                  <a:gd name="connsiteY9" fmla="*/ 409575 h 517525"/>
                  <a:gd name="connsiteX10" fmla="*/ 257175 w 476250"/>
                  <a:gd name="connsiteY10" fmla="*/ 390525 h 517525"/>
                  <a:gd name="connsiteX11" fmla="*/ 285750 w 476250"/>
                  <a:gd name="connsiteY11" fmla="*/ 387350 h 517525"/>
                  <a:gd name="connsiteX12" fmla="*/ 298450 w 476250"/>
                  <a:gd name="connsiteY12" fmla="*/ 368300 h 517525"/>
                  <a:gd name="connsiteX13" fmla="*/ 301625 w 476250"/>
                  <a:gd name="connsiteY13" fmla="*/ 314325 h 517525"/>
                  <a:gd name="connsiteX14" fmla="*/ 323850 w 476250"/>
                  <a:gd name="connsiteY14" fmla="*/ 266700 h 517525"/>
                  <a:gd name="connsiteX15" fmla="*/ 327025 w 476250"/>
                  <a:gd name="connsiteY15" fmla="*/ 234950 h 517525"/>
                  <a:gd name="connsiteX16" fmla="*/ 361950 w 476250"/>
                  <a:gd name="connsiteY16" fmla="*/ 177800 h 517525"/>
                  <a:gd name="connsiteX17" fmla="*/ 374650 w 476250"/>
                  <a:gd name="connsiteY17" fmla="*/ 136525 h 517525"/>
                  <a:gd name="connsiteX18" fmla="*/ 419100 w 476250"/>
                  <a:gd name="connsiteY18" fmla="*/ 117475 h 517525"/>
                  <a:gd name="connsiteX19" fmla="*/ 463550 w 476250"/>
                  <a:gd name="connsiteY19" fmla="*/ 63500 h 517525"/>
                  <a:gd name="connsiteX20" fmla="*/ 476250 w 476250"/>
                  <a:gd name="connsiteY20" fmla="*/ 3175 h 517525"/>
                  <a:gd name="connsiteX21" fmla="*/ 454025 w 476250"/>
                  <a:gd name="connsiteY21" fmla="*/ 0 h 517525"/>
                  <a:gd name="connsiteX22" fmla="*/ 454025 w 476250"/>
                  <a:gd name="connsiteY22" fmla="*/ 0 h 517525"/>
                  <a:gd name="connsiteX23" fmla="*/ 422275 w 476250"/>
                  <a:gd name="connsiteY23" fmla="*/ 69850 h 517525"/>
                  <a:gd name="connsiteX24" fmla="*/ 355600 w 476250"/>
                  <a:gd name="connsiteY24" fmla="*/ 136525 h 517525"/>
                  <a:gd name="connsiteX25" fmla="*/ 358775 w 476250"/>
                  <a:gd name="connsiteY25" fmla="*/ 158750 h 517525"/>
                  <a:gd name="connsiteX26" fmla="*/ 339725 w 476250"/>
                  <a:gd name="connsiteY26" fmla="*/ 180975 h 517525"/>
                  <a:gd name="connsiteX27" fmla="*/ 301625 w 476250"/>
                  <a:gd name="connsiteY27" fmla="*/ 190500 h 517525"/>
                  <a:gd name="connsiteX28" fmla="*/ 260350 w 476250"/>
                  <a:gd name="connsiteY28" fmla="*/ 219075 h 517525"/>
                  <a:gd name="connsiteX29" fmla="*/ 225425 w 476250"/>
                  <a:gd name="connsiteY29" fmla="*/ 219075 h 517525"/>
                  <a:gd name="connsiteX30" fmla="*/ 193675 w 476250"/>
                  <a:gd name="connsiteY30" fmla="*/ 244475 h 517525"/>
                  <a:gd name="connsiteX31" fmla="*/ 92075 w 476250"/>
                  <a:gd name="connsiteY31" fmla="*/ 339725 h 517525"/>
                  <a:gd name="connsiteX32" fmla="*/ 92075 w 476250"/>
                  <a:gd name="connsiteY32" fmla="*/ 339725 h 517525"/>
                  <a:gd name="connsiteX33" fmla="*/ 57150 w 476250"/>
                  <a:gd name="connsiteY33" fmla="*/ 419100 h 517525"/>
                  <a:gd name="connsiteX34" fmla="*/ 53975 w 476250"/>
                  <a:gd name="connsiteY34" fmla="*/ 431800 h 517525"/>
                  <a:gd name="connsiteX35" fmla="*/ 19050 w 476250"/>
                  <a:gd name="connsiteY35" fmla="*/ 454025 h 517525"/>
                  <a:gd name="connsiteX36" fmla="*/ 0 w 476250"/>
                  <a:gd name="connsiteY36" fmla="*/ 469900 h 517525"/>
                  <a:gd name="connsiteX37" fmla="*/ 25400 w 476250"/>
                  <a:gd name="connsiteY37" fmla="*/ 517525 h 5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6250" h="517525">
                    <a:moveTo>
                      <a:pt x="25400" y="517525"/>
                    </a:moveTo>
                    <a:lnTo>
                      <a:pt x="53975" y="498475"/>
                    </a:lnTo>
                    <a:lnTo>
                      <a:pt x="88900" y="492125"/>
                    </a:lnTo>
                    <a:lnTo>
                      <a:pt x="107950" y="476250"/>
                    </a:lnTo>
                    <a:lnTo>
                      <a:pt x="130175" y="479425"/>
                    </a:lnTo>
                    <a:lnTo>
                      <a:pt x="155575" y="466725"/>
                    </a:lnTo>
                    <a:lnTo>
                      <a:pt x="177800" y="447675"/>
                    </a:lnTo>
                    <a:lnTo>
                      <a:pt x="200025" y="425450"/>
                    </a:lnTo>
                    <a:lnTo>
                      <a:pt x="212725" y="422275"/>
                    </a:lnTo>
                    <a:lnTo>
                      <a:pt x="238125" y="409575"/>
                    </a:lnTo>
                    <a:lnTo>
                      <a:pt x="257175" y="390525"/>
                    </a:lnTo>
                    <a:lnTo>
                      <a:pt x="285750" y="387350"/>
                    </a:lnTo>
                    <a:lnTo>
                      <a:pt x="298450" y="368300"/>
                    </a:lnTo>
                    <a:lnTo>
                      <a:pt x="301625" y="314325"/>
                    </a:lnTo>
                    <a:lnTo>
                      <a:pt x="323850" y="266700"/>
                    </a:lnTo>
                    <a:lnTo>
                      <a:pt x="327025" y="234950"/>
                    </a:lnTo>
                    <a:lnTo>
                      <a:pt x="361950" y="177800"/>
                    </a:lnTo>
                    <a:lnTo>
                      <a:pt x="374650" y="136525"/>
                    </a:lnTo>
                    <a:lnTo>
                      <a:pt x="419100" y="117475"/>
                    </a:lnTo>
                    <a:lnTo>
                      <a:pt x="463550" y="63500"/>
                    </a:lnTo>
                    <a:lnTo>
                      <a:pt x="476250" y="3175"/>
                    </a:lnTo>
                    <a:lnTo>
                      <a:pt x="454025" y="0"/>
                    </a:lnTo>
                    <a:lnTo>
                      <a:pt x="454025" y="0"/>
                    </a:lnTo>
                    <a:lnTo>
                      <a:pt x="422275" y="69850"/>
                    </a:lnTo>
                    <a:lnTo>
                      <a:pt x="355600" y="136525"/>
                    </a:lnTo>
                    <a:lnTo>
                      <a:pt x="358775" y="158750"/>
                    </a:lnTo>
                    <a:lnTo>
                      <a:pt x="339725" y="180975"/>
                    </a:lnTo>
                    <a:lnTo>
                      <a:pt x="301625" y="190500"/>
                    </a:lnTo>
                    <a:lnTo>
                      <a:pt x="260350" y="219075"/>
                    </a:lnTo>
                    <a:lnTo>
                      <a:pt x="225425" y="219075"/>
                    </a:lnTo>
                    <a:lnTo>
                      <a:pt x="193675" y="244475"/>
                    </a:lnTo>
                    <a:lnTo>
                      <a:pt x="92075" y="339725"/>
                    </a:lnTo>
                    <a:lnTo>
                      <a:pt x="92075" y="339725"/>
                    </a:lnTo>
                    <a:lnTo>
                      <a:pt x="57150" y="419100"/>
                    </a:lnTo>
                    <a:lnTo>
                      <a:pt x="53975" y="431800"/>
                    </a:lnTo>
                    <a:lnTo>
                      <a:pt x="19050" y="454025"/>
                    </a:lnTo>
                    <a:lnTo>
                      <a:pt x="0" y="469900"/>
                    </a:lnTo>
                    <a:lnTo>
                      <a:pt x="25400" y="517525"/>
                    </a:lnTo>
                    <a:close/>
                  </a:path>
                </a:pathLst>
              </a:custGeom>
              <a:solidFill>
                <a:srgbClr val="008000"/>
              </a:solidFill>
              <a:ln w="12700">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grpSp>
            <p:nvGrpSpPr>
              <p:cNvPr id="43" name="42 Grupo"/>
              <p:cNvGrpSpPr/>
              <p:nvPr/>
            </p:nvGrpSpPr>
            <p:grpSpPr>
              <a:xfrm>
                <a:off x="639136" y="2146141"/>
                <a:ext cx="1914514" cy="2593407"/>
                <a:chOff x="1992221" y="2036763"/>
                <a:chExt cx="2003383" cy="2632960"/>
              </a:xfrm>
              <a:solidFill>
                <a:srgbClr val="C00000">
                  <a:alpha val="74902"/>
                </a:srgbClr>
              </a:solidFill>
            </p:grpSpPr>
            <p:sp>
              <p:nvSpPr>
                <p:cNvPr id="44" name="43 Forma libre"/>
                <p:cNvSpPr/>
                <p:nvPr/>
              </p:nvSpPr>
              <p:spPr bwMode="auto">
                <a:xfrm rot="21409529">
                  <a:off x="2924225" y="2498334"/>
                  <a:ext cx="434220" cy="945638"/>
                </a:xfrm>
                <a:custGeom>
                  <a:avLst/>
                  <a:gdLst>
                    <a:gd name="connsiteX0" fmla="*/ 12700 w 320322"/>
                    <a:gd name="connsiteY0" fmla="*/ 62089 h 732366"/>
                    <a:gd name="connsiteX1" fmla="*/ 97367 w 320322"/>
                    <a:gd name="connsiteY1" fmla="*/ 231422 h 732366"/>
                    <a:gd name="connsiteX2" fmla="*/ 105833 w 320322"/>
                    <a:gd name="connsiteY2" fmla="*/ 434622 h 732366"/>
                    <a:gd name="connsiteX3" fmla="*/ 148167 w 320322"/>
                    <a:gd name="connsiteY3" fmla="*/ 663222 h 732366"/>
                    <a:gd name="connsiteX4" fmla="*/ 258233 w 320322"/>
                    <a:gd name="connsiteY4" fmla="*/ 730955 h 732366"/>
                    <a:gd name="connsiteX5" fmla="*/ 309033 w 320322"/>
                    <a:gd name="connsiteY5" fmla="*/ 654755 h 732366"/>
                    <a:gd name="connsiteX6" fmla="*/ 190500 w 320322"/>
                    <a:gd name="connsiteY6" fmla="*/ 443089 h 732366"/>
                    <a:gd name="connsiteX7" fmla="*/ 173567 w 320322"/>
                    <a:gd name="connsiteY7" fmla="*/ 222955 h 732366"/>
                    <a:gd name="connsiteX8" fmla="*/ 105833 w 320322"/>
                    <a:gd name="connsiteY8" fmla="*/ 79022 h 732366"/>
                    <a:gd name="connsiteX9" fmla="*/ 21167 w 320322"/>
                    <a:gd name="connsiteY9" fmla="*/ 2822 h 732366"/>
                    <a:gd name="connsiteX10" fmla="*/ 12700 w 320322"/>
                    <a:gd name="connsiteY10" fmla="*/ 62089 h 732366"/>
                    <a:gd name="connsiteX0" fmla="*/ 2822 w 310444"/>
                    <a:gd name="connsiteY0" fmla="*/ 53622 h 723899"/>
                    <a:gd name="connsiteX1" fmla="*/ 87489 w 310444"/>
                    <a:gd name="connsiteY1" fmla="*/ 222955 h 723899"/>
                    <a:gd name="connsiteX2" fmla="*/ 95955 w 310444"/>
                    <a:gd name="connsiteY2" fmla="*/ 426155 h 723899"/>
                    <a:gd name="connsiteX3" fmla="*/ 138289 w 310444"/>
                    <a:gd name="connsiteY3" fmla="*/ 654755 h 723899"/>
                    <a:gd name="connsiteX4" fmla="*/ 248355 w 310444"/>
                    <a:gd name="connsiteY4" fmla="*/ 722488 h 723899"/>
                    <a:gd name="connsiteX5" fmla="*/ 299155 w 310444"/>
                    <a:gd name="connsiteY5" fmla="*/ 646288 h 723899"/>
                    <a:gd name="connsiteX6" fmla="*/ 180622 w 310444"/>
                    <a:gd name="connsiteY6" fmla="*/ 434622 h 723899"/>
                    <a:gd name="connsiteX7" fmla="*/ 163689 w 310444"/>
                    <a:gd name="connsiteY7" fmla="*/ 214488 h 723899"/>
                    <a:gd name="connsiteX8" fmla="*/ 95955 w 310444"/>
                    <a:gd name="connsiteY8" fmla="*/ 70555 h 723899"/>
                    <a:gd name="connsiteX9" fmla="*/ 70555 w 310444"/>
                    <a:gd name="connsiteY9" fmla="*/ 2822 h 723899"/>
                    <a:gd name="connsiteX10" fmla="*/ 2822 w 310444"/>
                    <a:gd name="connsiteY10" fmla="*/ 53622 h 723899"/>
                    <a:gd name="connsiteX0" fmla="*/ 0 w 307622"/>
                    <a:gd name="connsiteY0" fmla="*/ 50800 h 721077"/>
                    <a:gd name="connsiteX1" fmla="*/ 84667 w 307622"/>
                    <a:gd name="connsiteY1" fmla="*/ 220133 h 721077"/>
                    <a:gd name="connsiteX2" fmla="*/ 93133 w 307622"/>
                    <a:gd name="connsiteY2" fmla="*/ 423333 h 721077"/>
                    <a:gd name="connsiteX3" fmla="*/ 135467 w 307622"/>
                    <a:gd name="connsiteY3" fmla="*/ 651933 h 721077"/>
                    <a:gd name="connsiteX4" fmla="*/ 245533 w 307622"/>
                    <a:gd name="connsiteY4" fmla="*/ 719666 h 721077"/>
                    <a:gd name="connsiteX5" fmla="*/ 296333 w 307622"/>
                    <a:gd name="connsiteY5" fmla="*/ 643466 h 721077"/>
                    <a:gd name="connsiteX6" fmla="*/ 177800 w 307622"/>
                    <a:gd name="connsiteY6" fmla="*/ 431800 h 721077"/>
                    <a:gd name="connsiteX7" fmla="*/ 160867 w 307622"/>
                    <a:gd name="connsiteY7" fmla="*/ 211666 h 721077"/>
                    <a:gd name="connsiteX8" fmla="*/ 93133 w 307622"/>
                    <a:gd name="connsiteY8" fmla="*/ 67733 h 721077"/>
                    <a:gd name="connsiteX9" fmla="*/ 67733 w 307622"/>
                    <a:gd name="connsiteY9" fmla="*/ 0 h 721077"/>
                    <a:gd name="connsiteX10" fmla="*/ 0 w 307622"/>
                    <a:gd name="connsiteY10" fmla="*/ 50800 h 721077"/>
                    <a:gd name="connsiteX0" fmla="*/ 0 w 307622"/>
                    <a:gd name="connsiteY0" fmla="*/ 82772 h 753049"/>
                    <a:gd name="connsiteX1" fmla="*/ 84667 w 307622"/>
                    <a:gd name="connsiteY1" fmla="*/ 252105 h 753049"/>
                    <a:gd name="connsiteX2" fmla="*/ 93133 w 307622"/>
                    <a:gd name="connsiteY2" fmla="*/ 455305 h 753049"/>
                    <a:gd name="connsiteX3" fmla="*/ 135467 w 307622"/>
                    <a:gd name="connsiteY3" fmla="*/ 683905 h 753049"/>
                    <a:gd name="connsiteX4" fmla="*/ 245533 w 307622"/>
                    <a:gd name="connsiteY4" fmla="*/ 751638 h 753049"/>
                    <a:gd name="connsiteX5" fmla="*/ 296333 w 307622"/>
                    <a:gd name="connsiteY5" fmla="*/ 675438 h 753049"/>
                    <a:gd name="connsiteX6" fmla="*/ 177800 w 307622"/>
                    <a:gd name="connsiteY6" fmla="*/ 463772 h 753049"/>
                    <a:gd name="connsiteX7" fmla="*/ 160867 w 307622"/>
                    <a:gd name="connsiteY7" fmla="*/ 243638 h 753049"/>
                    <a:gd name="connsiteX8" fmla="*/ 93133 w 307622"/>
                    <a:gd name="connsiteY8" fmla="*/ 99705 h 753049"/>
                    <a:gd name="connsiteX9" fmla="*/ 35761 w 307622"/>
                    <a:gd name="connsiteY9" fmla="*/ 0 h 753049"/>
                    <a:gd name="connsiteX10" fmla="*/ 0 w 307622"/>
                    <a:gd name="connsiteY10" fmla="*/ 82772 h 753049"/>
                    <a:gd name="connsiteX0" fmla="*/ 0 w 320411"/>
                    <a:gd name="connsiteY0" fmla="*/ 63589 h 753049"/>
                    <a:gd name="connsiteX1" fmla="*/ 97456 w 320411"/>
                    <a:gd name="connsiteY1" fmla="*/ 252105 h 753049"/>
                    <a:gd name="connsiteX2" fmla="*/ 105922 w 320411"/>
                    <a:gd name="connsiteY2" fmla="*/ 455305 h 753049"/>
                    <a:gd name="connsiteX3" fmla="*/ 148256 w 320411"/>
                    <a:gd name="connsiteY3" fmla="*/ 683905 h 753049"/>
                    <a:gd name="connsiteX4" fmla="*/ 258322 w 320411"/>
                    <a:gd name="connsiteY4" fmla="*/ 751638 h 753049"/>
                    <a:gd name="connsiteX5" fmla="*/ 309122 w 320411"/>
                    <a:gd name="connsiteY5" fmla="*/ 675438 h 753049"/>
                    <a:gd name="connsiteX6" fmla="*/ 190589 w 320411"/>
                    <a:gd name="connsiteY6" fmla="*/ 463772 h 753049"/>
                    <a:gd name="connsiteX7" fmla="*/ 173656 w 320411"/>
                    <a:gd name="connsiteY7" fmla="*/ 243638 h 753049"/>
                    <a:gd name="connsiteX8" fmla="*/ 105922 w 320411"/>
                    <a:gd name="connsiteY8" fmla="*/ 99705 h 753049"/>
                    <a:gd name="connsiteX9" fmla="*/ 48550 w 320411"/>
                    <a:gd name="connsiteY9" fmla="*/ 0 h 753049"/>
                    <a:gd name="connsiteX10" fmla="*/ 0 w 320411"/>
                    <a:gd name="connsiteY10" fmla="*/ 63589 h 753049"/>
                    <a:gd name="connsiteX0" fmla="*/ 0 w 320411"/>
                    <a:gd name="connsiteY0" fmla="*/ 117585 h 807045"/>
                    <a:gd name="connsiteX1" fmla="*/ 97456 w 320411"/>
                    <a:gd name="connsiteY1" fmla="*/ 306101 h 807045"/>
                    <a:gd name="connsiteX2" fmla="*/ 105922 w 320411"/>
                    <a:gd name="connsiteY2" fmla="*/ 509301 h 807045"/>
                    <a:gd name="connsiteX3" fmla="*/ 148256 w 320411"/>
                    <a:gd name="connsiteY3" fmla="*/ 737901 h 807045"/>
                    <a:gd name="connsiteX4" fmla="*/ 258322 w 320411"/>
                    <a:gd name="connsiteY4" fmla="*/ 805634 h 807045"/>
                    <a:gd name="connsiteX5" fmla="*/ 309122 w 320411"/>
                    <a:gd name="connsiteY5" fmla="*/ 729434 h 807045"/>
                    <a:gd name="connsiteX6" fmla="*/ 190589 w 320411"/>
                    <a:gd name="connsiteY6" fmla="*/ 517768 h 807045"/>
                    <a:gd name="connsiteX7" fmla="*/ 173656 w 320411"/>
                    <a:gd name="connsiteY7" fmla="*/ 297634 h 807045"/>
                    <a:gd name="connsiteX8" fmla="*/ 105922 w 320411"/>
                    <a:gd name="connsiteY8" fmla="*/ 153701 h 807045"/>
                    <a:gd name="connsiteX9" fmla="*/ 74018 w 320411"/>
                    <a:gd name="connsiteY9" fmla="*/ 16617 h 807045"/>
                    <a:gd name="connsiteX10" fmla="*/ 48550 w 320411"/>
                    <a:gd name="connsiteY10" fmla="*/ 53996 h 807045"/>
                    <a:gd name="connsiteX11" fmla="*/ 0 w 320411"/>
                    <a:gd name="connsiteY11" fmla="*/ 117585 h 807045"/>
                    <a:gd name="connsiteX0" fmla="*/ 0 w 320411"/>
                    <a:gd name="connsiteY0" fmla="*/ 103721 h 793181"/>
                    <a:gd name="connsiteX1" fmla="*/ 97456 w 320411"/>
                    <a:gd name="connsiteY1" fmla="*/ 292237 h 793181"/>
                    <a:gd name="connsiteX2" fmla="*/ 105922 w 320411"/>
                    <a:gd name="connsiteY2" fmla="*/ 495437 h 793181"/>
                    <a:gd name="connsiteX3" fmla="*/ 148256 w 320411"/>
                    <a:gd name="connsiteY3" fmla="*/ 724037 h 793181"/>
                    <a:gd name="connsiteX4" fmla="*/ 258322 w 320411"/>
                    <a:gd name="connsiteY4" fmla="*/ 791770 h 793181"/>
                    <a:gd name="connsiteX5" fmla="*/ 309122 w 320411"/>
                    <a:gd name="connsiteY5" fmla="*/ 715570 h 793181"/>
                    <a:gd name="connsiteX6" fmla="*/ 190589 w 320411"/>
                    <a:gd name="connsiteY6" fmla="*/ 503904 h 793181"/>
                    <a:gd name="connsiteX7" fmla="*/ 173656 w 320411"/>
                    <a:gd name="connsiteY7" fmla="*/ 283770 h 793181"/>
                    <a:gd name="connsiteX8" fmla="*/ 105922 w 320411"/>
                    <a:gd name="connsiteY8" fmla="*/ 139837 h 793181"/>
                    <a:gd name="connsiteX9" fmla="*/ 116428 w 320411"/>
                    <a:gd name="connsiteY9" fmla="*/ 56648 h 793181"/>
                    <a:gd name="connsiteX10" fmla="*/ 74018 w 320411"/>
                    <a:gd name="connsiteY10" fmla="*/ 2753 h 793181"/>
                    <a:gd name="connsiteX11" fmla="*/ 48550 w 320411"/>
                    <a:gd name="connsiteY11" fmla="*/ 40132 h 793181"/>
                    <a:gd name="connsiteX12" fmla="*/ 0 w 320411"/>
                    <a:gd name="connsiteY12" fmla="*/ 103721 h 793181"/>
                    <a:gd name="connsiteX0" fmla="*/ 0 w 320411"/>
                    <a:gd name="connsiteY0" fmla="*/ 103721 h 803334"/>
                    <a:gd name="connsiteX1" fmla="*/ 97456 w 320411"/>
                    <a:gd name="connsiteY1" fmla="*/ 292237 h 803334"/>
                    <a:gd name="connsiteX2" fmla="*/ 105922 w 320411"/>
                    <a:gd name="connsiteY2" fmla="*/ 495437 h 803334"/>
                    <a:gd name="connsiteX3" fmla="*/ 137368 w 320411"/>
                    <a:gd name="connsiteY3" fmla="*/ 646186 h 803334"/>
                    <a:gd name="connsiteX4" fmla="*/ 258322 w 320411"/>
                    <a:gd name="connsiteY4" fmla="*/ 791770 h 803334"/>
                    <a:gd name="connsiteX5" fmla="*/ 309122 w 320411"/>
                    <a:gd name="connsiteY5" fmla="*/ 715570 h 803334"/>
                    <a:gd name="connsiteX6" fmla="*/ 190589 w 320411"/>
                    <a:gd name="connsiteY6" fmla="*/ 503904 h 803334"/>
                    <a:gd name="connsiteX7" fmla="*/ 173656 w 320411"/>
                    <a:gd name="connsiteY7" fmla="*/ 283770 h 803334"/>
                    <a:gd name="connsiteX8" fmla="*/ 105922 w 320411"/>
                    <a:gd name="connsiteY8" fmla="*/ 139837 h 803334"/>
                    <a:gd name="connsiteX9" fmla="*/ 116428 w 320411"/>
                    <a:gd name="connsiteY9" fmla="*/ 56648 h 803334"/>
                    <a:gd name="connsiteX10" fmla="*/ 74018 w 320411"/>
                    <a:gd name="connsiteY10" fmla="*/ 2753 h 803334"/>
                    <a:gd name="connsiteX11" fmla="*/ 48550 w 320411"/>
                    <a:gd name="connsiteY11" fmla="*/ 40132 h 803334"/>
                    <a:gd name="connsiteX12" fmla="*/ 0 w 320411"/>
                    <a:gd name="connsiteY12" fmla="*/ 103721 h 803334"/>
                    <a:gd name="connsiteX0" fmla="*/ 0 w 588375"/>
                    <a:gd name="connsiteY0" fmla="*/ 103721 h 1089391"/>
                    <a:gd name="connsiteX1" fmla="*/ 97456 w 588375"/>
                    <a:gd name="connsiteY1" fmla="*/ 292237 h 1089391"/>
                    <a:gd name="connsiteX2" fmla="*/ 105922 w 588375"/>
                    <a:gd name="connsiteY2" fmla="*/ 495437 h 1089391"/>
                    <a:gd name="connsiteX3" fmla="*/ 137368 w 588375"/>
                    <a:gd name="connsiteY3" fmla="*/ 646186 h 1089391"/>
                    <a:gd name="connsiteX4" fmla="*/ 258322 w 588375"/>
                    <a:gd name="connsiteY4" fmla="*/ 791770 h 1089391"/>
                    <a:gd name="connsiteX5" fmla="*/ 579908 w 588375"/>
                    <a:gd name="connsiteY5" fmla="*/ 1076691 h 1089391"/>
                    <a:gd name="connsiteX6" fmla="*/ 309122 w 588375"/>
                    <a:gd name="connsiteY6" fmla="*/ 715570 h 1089391"/>
                    <a:gd name="connsiteX7" fmla="*/ 190589 w 588375"/>
                    <a:gd name="connsiteY7" fmla="*/ 503904 h 1089391"/>
                    <a:gd name="connsiteX8" fmla="*/ 173656 w 588375"/>
                    <a:gd name="connsiteY8" fmla="*/ 283770 h 1089391"/>
                    <a:gd name="connsiteX9" fmla="*/ 105922 w 588375"/>
                    <a:gd name="connsiteY9" fmla="*/ 139837 h 1089391"/>
                    <a:gd name="connsiteX10" fmla="*/ 116428 w 588375"/>
                    <a:gd name="connsiteY10" fmla="*/ 56648 h 1089391"/>
                    <a:gd name="connsiteX11" fmla="*/ 74018 w 588375"/>
                    <a:gd name="connsiteY11" fmla="*/ 2753 h 1089391"/>
                    <a:gd name="connsiteX12" fmla="*/ 48550 w 588375"/>
                    <a:gd name="connsiteY12" fmla="*/ 40132 h 1089391"/>
                    <a:gd name="connsiteX13" fmla="*/ 0 w 588375"/>
                    <a:gd name="connsiteY13" fmla="*/ 103721 h 1089391"/>
                    <a:gd name="connsiteX0" fmla="*/ 0 w 595600"/>
                    <a:gd name="connsiteY0" fmla="*/ 103721 h 1081939"/>
                    <a:gd name="connsiteX1" fmla="*/ 97456 w 595600"/>
                    <a:gd name="connsiteY1" fmla="*/ 292237 h 1081939"/>
                    <a:gd name="connsiteX2" fmla="*/ 105922 w 595600"/>
                    <a:gd name="connsiteY2" fmla="*/ 495437 h 1081939"/>
                    <a:gd name="connsiteX3" fmla="*/ 137368 w 595600"/>
                    <a:gd name="connsiteY3" fmla="*/ 646186 h 1081939"/>
                    <a:gd name="connsiteX4" fmla="*/ 258322 w 595600"/>
                    <a:gd name="connsiteY4" fmla="*/ 791770 h 1081939"/>
                    <a:gd name="connsiteX5" fmla="*/ 214970 w 595600"/>
                    <a:gd name="connsiteY5" fmla="*/ 747058 h 1081939"/>
                    <a:gd name="connsiteX6" fmla="*/ 579908 w 595600"/>
                    <a:gd name="connsiteY6" fmla="*/ 1076691 h 1081939"/>
                    <a:gd name="connsiteX7" fmla="*/ 309122 w 595600"/>
                    <a:gd name="connsiteY7" fmla="*/ 715570 h 1081939"/>
                    <a:gd name="connsiteX8" fmla="*/ 190589 w 595600"/>
                    <a:gd name="connsiteY8" fmla="*/ 503904 h 1081939"/>
                    <a:gd name="connsiteX9" fmla="*/ 173656 w 595600"/>
                    <a:gd name="connsiteY9" fmla="*/ 283770 h 1081939"/>
                    <a:gd name="connsiteX10" fmla="*/ 105922 w 595600"/>
                    <a:gd name="connsiteY10" fmla="*/ 139837 h 1081939"/>
                    <a:gd name="connsiteX11" fmla="*/ 116428 w 595600"/>
                    <a:gd name="connsiteY11" fmla="*/ 56648 h 1081939"/>
                    <a:gd name="connsiteX12" fmla="*/ 74018 w 595600"/>
                    <a:gd name="connsiteY12" fmla="*/ 2753 h 1081939"/>
                    <a:gd name="connsiteX13" fmla="*/ 48550 w 595600"/>
                    <a:gd name="connsiteY13" fmla="*/ 40132 h 1081939"/>
                    <a:gd name="connsiteX14" fmla="*/ 0 w 595600"/>
                    <a:gd name="connsiteY14" fmla="*/ 103721 h 1081939"/>
                    <a:gd name="connsiteX0" fmla="*/ 0 w 588275"/>
                    <a:gd name="connsiteY0" fmla="*/ 103721 h 1093939"/>
                    <a:gd name="connsiteX1" fmla="*/ 97456 w 588275"/>
                    <a:gd name="connsiteY1" fmla="*/ 292237 h 1093939"/>
                    <a:gd name="connsiteX2" fmla="*/ 105922 w 588275"/>
                    <a:gd name="connsiteY2" fmla="*/ 495437 h 1093939"/>
                    <a:gd name="connsiteX3" fmla="*/ 137368 w 588275"/>
                    <a:gd name="connsiteY3" fmla="*/ 646186 h 1093939"/>
                    <a:gd name="connsiteX4" fmla="*/ 258322 w 588275"/>
                    <a:gd name="connsiteY4" fmla="*/ 791770 h 1093939"/>
                    <a:gd name="connsiteX5" fmla="*/ 214970 w 588275"/>
                    <a:gd name="connsiteY5" fmla="*/ 747058 h 1093939"/>
                    <a:gd name="connsiteX6" fmla="*/ 579908 w 588275"/>
                    <a:gd name="connsiteY6" fmla="*/ 1076691 h 1093939"/>
                    <a:gd name="connsiteX7" fmla="*/ 265175 w 588275"/>
                    <a:gd name="connsiteY7" fmla="*/ 643567 h 1093939"/>
                    <a:gd name="connsiteX8" fmla="*/ 190589 w 588275"/>
                    <a:gd name="connsiteY8" fmla="*/ 503904 h 1093939"/>
                    <a:gd name="connsiteX9" fmla="*/ 173656 w 588275"/>
                    <a:gd name="connsiteY9" fmla="*/ 283770 h 1093939"/>
                    <a:gd name="connsiteX10" fmla="*/ 105922 w 588275"/>
                    <a:gd name="connsiteY10" fmla="*/ 139837 h 1093939"/>
                    <a:gd name="connsiteX11" fmla="*/ 116428 w 588275"/>
                    <a:gd name="connsiteY11" fmla="*/ 56648 h 1093939"/>
                    <a:gd name="connsiteX12" fmla="*/ 74018 w 588275"/>
                    <a:gd name="connsiteY12" fmla="*/ 2753 h 1093939"/>
                    <a:gd name="connsiteX13" fmla="*/ 48550 w 588275"/>
                    <a:gd name="connsiteY13" fmla="*/ 40132 h 1093939"/>
                    <a:gd name="connsiteX14" fmla="*/ 0 w 588275"/>
                    <a:gd name="connsiteY14" fmla="*/ 103721 h 1093939"/>
                    <a:gd name="connsiteX0" fmla="*/ 0 w 612503"/>
                    <a:gd name="connsiteY0" fmla="*/ 103721 h 1079397"/>
                    <a:gd name="connsiteX1" fmla="*/ 97456 w 612503"/>
                    <a:gd name="connsiteY1" fmla="*/ 292237 h 1079397"/>
                    <a:gd name="connsiteX2" fmla="*/ 105922 w 612503"/>
                    <a:gd name="connsiteY2" fmla="*/ 495437 h 1079397"/>
                    <a:gd name="connsiteX3" fmla="*/ 137368 w 612503"/>
                    <a:gd name="connsiteY3" fmla="*/ 646186 h 1079397"/>
                    <a:gd name="connsiteX4" fmla="*/ 258322 w 612503"/>
                    <a:gd name="connsiteY4" fmla="*/ 791770 h 1079397"/>
                    <a:gd name="connsiteX5" fmla="*/ 214970 w 612503"/>
                    <a:gd name="connsiteY5" fmla="*/ 747058 h 1079397"/>
                    <a:gd name="connsiteX6" fmla="*/ 579908 w 612503"/>
                    <a:gd name="connsiteY6" fmla="*/ 1076691 h 1079397"/>
                    <a:gd name="connsiteX7" fmla="*/ 410538 w 612503"/>
                    <a:gd name="connsiteY7" fmla="*/ 763294 h 1079397"/>
                    <a:gd name="connsiteX8" fmla="*/ 265175 w 612503"/>
                    <a:gd name="connsiteY8" fmla="*/ 643567 h 1079397"/>
                    <a:gd name="connsiteX9" fmla="*/ 190589 w 612503"/>
                    <a:gd name="connsiteY9" fmla="*/ 503904 h 1079397"/>
                    <a:gd name="connsiteX10" fmla="*/ 173656 w 612503"/>
                    <a:gd name="connsiteY10" fmla="*/ 283770 h 1079397"/>
                    <a:gd name="connsiteX11" fmla="*/ 105922 w 612503"/>
                    <a:gd name="connsiteY11" fmla="*/ 139837 h 1079397"/>
                    <a:gd name="connsiteX12" fmla="*/ 116428 w 612503"/>
                    <a:gd name="connsiteY12" fmla="*/ 56648 h 1079397"/>
                    <a:gd name="connsiteX13" fmla="*/ 74018 w 612503"/>
                    <a:gd name="connsiteY13" fmla="*/ 2753 h 1079397"/>
                    <a:gd name="connsiteX14" fmla="*/ 48550 w 612503"/>
                    <a:gd name="connsiteY14" fmla="*/ 40132 h 1079397"/>
                    <a:gd name="connsiteX15" fmla="*/ 0 w 612503"/>
                    <a:gd name="connsiteY15" fmla="*/ 103721 h 1079397"/>
                    <a:gd name="connsiteX0" fmla="*/ 0 w 583883"/>
                    <a:gd name="connsiteY0" fmla="*/ 103721 h 1088051"/>
                    <a:gd name="connsiteX1" fmla="*/ 97456 w 583883"/>
                    <a:gd name="connsiteY1" fmla="*/ 292237 h 1088051"/>
                    <a:gd name="connsiteX2" fmla="*/ 105922 w 583883"/>
                    <a:gd name="connsiteY2" fmla="*/ 495437 h 1088051"/>
                    <a:gd name="connsiteX3" fmla="*/ 137368 w 583883"/>
                    <a:gd name="connsiteY3" fmla="*/ 646186 h 1088051"/>
                    <a:gd name="connsiteX4" fmla="*/ 258322 w 583883"/>
                    <a:gd name="connsiteY4" fmla="*/ 791770 h 1088051"/>
                    <a:gd name="connsiteX5" fmla="*/ 214970 w 583883"/>
                    <a:gd name="connsiteY5" fmla="*/ 747058 h 1088051"/>
                    <a:gd name="connsiteX6" fmla="*/ 386691 w 583883"/>
                    <a:gd name="connsiteY6" fmla="*/ 831454 h 1088051"/>
                    <a:gd name="connsiteX7" fmla="*/ 579908 w 583883"/>
                    <a:gd name="connsiteY7" fmla="*/ 1076691 h 1088051"/>
                    <a:gd name="connsiteX8" fmla="*/ 410538 w 583883"/>
                    <a:gd name="connsiteY8" fmla="*/ 763294 h 1088051"/>
                    <a:gd name="connsiteX9" fmla="*/ 265175 w 583883"/>
                    <a:gd name="connsiteY9" fmla="*/ 643567 h 1088051"/>
                    <a:gd name="connsiteX10" fmla="*/ 190589 w 583883"/>
                    <a:gd name="connsiteY10" fmla="*/ 503904 h 1088051"/>
                    <a:gd name="connsiteX11" fmla="*/ 173656 w 583883"/>
                    <a:gd name="connsiteY11" fmla="*/ 283770 h 1088051"/>
                    <a:gd name="connsiteX12" fmla="*/ 105922 w 583883"/>
                    <a:gd name="connsiteY12" fmla="*/ 139837 h 1088051"/>
                    <a:gd name="connsiteX13" fmla="*/ 116428 w 583883"/>
                    <a:gd name="connsiteY13" fmla="*/ 56648 h 1088051"/>
                    <a:gd name="connsiteX14" fmla="*/ 74018 w 583883"/>
                    <a:gd name="connsiteY14" fmla="*/ 2753 h 1088051"/>
                    <a:gd name="connsiteX15" fmla="*/ 48550 w 583883"/>
                    <a:gd name="connsiteY15" fmla="*/ 40132 h 1088051"/>
                    <a:gd name="connsiteX16" fmla="*/ 0 w 583883"/>
                    <a:gd name="connsiteY16" fmla="*/ 103721 h 1088051"/>
                    <a:gd name="connsiteX0" fmla="*/ 0 w 581393"/>
                    <a:gd name="connsiteY0" fmla="*/ 103721 h 1104068"/>
                    <a:gd name="connsiteX1" fmla="*/ 97456 w 581393"/>
                    <a:gd name="connsiteY1" fmla="*/ 292237 h 1104068"/>
                    <a:gd name="connsiteX2" fmla="*/ 105922 w 581393"/>
                    <a:gd name="connsiteY2" fmla="*/ 495437 h 1104068"/>
                    <a:gd name="connsiteX3" fmla="*/ 137368 w 581393"/>
                    <a:gd name="connsiteY3" fmla="*/ 646186 h 1104068"/>
                    <a:gd name="connsiteX4" fmla="*/ 258322 w 581393"/>
                    <a:gd name="connsiteY4" fmla="*/ 791770 h 1104068"/>
                    <a:gd name="connsiteX5" fmla="*/ 214970 w 581393"/>
                    <a:gd name="connsiteY5" fmla="*/ 747058 h 1104068"/>
                    <a:gd name="connsiteX6" fmla="*/ 386691 w 581393"/>
                    <a:gd name="connsiteY6" fmla="*/ 831454 h 1104068"/>
                    <a:gd name="connsiteX7" fmla="*/ 401627 w 581393"/>
                    <a:gd name="connsiteY7" fmla="*/ 927558 h 1104068"/>
                    <a:gd name="connsiteX8" fmla="*/ 579908 w 581393"/>
                    <a:gd name="connsiteY8" fmla="*/ 1076691 h 1104068"/>
                    <a:gd name="connsiteX9" fmla="*/ 410538 w 581393"/>
                    <a:gd name="connsiteY9" fmla="*/ 763294 h 1104068"/>
                    <a:gd name="connsiteX10" fmla="*/ 265175 w 581393"/>
                    <a:gd name="connsiteY10" fmla="*/ 643567 h 1104068"/>
                    <a:gd name="connsiteX11" fmla="*/ 190589 w 581393"/>
                    <a:gd name="connsiteY11" fmla="*/ 503904 h 1104068"/>
                    <a:gd name="connsiteX12" fmla="*/ 173656 w 581393"/>
                    <a:gd name="connsiteY12" fmla="*/ 283770 h 1104068"/>
                    <a:gd name="connsiteX13" fmla="*/ 105922 w 581393"/>
                    <a:gd name="connsiteY13" fmla="*/ 139837 h 1104068"/>
                    <a:gd name="connsiteX14" fmla="*/ 116428 w 581393"/>
                    <a:gd name="connsiteY14" fmla="*/ 56648 h 1104068"/>
                    <a:gd name="connsiteX15" fmla="*/ 74018 w 581393"/>
                    <a:gd name="connsiteY15" fmla="*/ 2753 h 1104068"/>
                    <a:gd name="connsiteX16" fmla="*/ 48550 w 581393"/>
                    <a:gd name="connsiteY16" fmla="*/ 40132 h 1104068"/>
                    <a:gd name="connsiteX17" fmla="*/ 0 w 581393"/>
                    <a:gd name="connsiteY17" fmla="*/ 103721 h 1104068"/>
                    <a:gd name="connsiteX0" fmla="*/ 0 w 581393"/>
                    <a:gd name="connsiteY0" fmla="*/ 103721 h 1104068"/>
                    <a:gd name="connsiteX1" fmla="*/ 97456 w 581393"/>
                    <a:gd name="connsiteY1" fmla="*/ 292237 h 1104068"/>
                    <a:gd name="connsiteX2" fmla="*/ 105922 w 581393"/>
                    <a:gd name="connsiteY2" fmla="*/ 495437 h 1104068"/>
                    <a:gd name="connsiteX3" fmla="*/ 137368 w 581393"/>
                    <a:gd name="connsiteY3" fmla="*/ 646186 h 1104068"/>
                    <a:gd name="connsiteX4" fmla="*/ 258322 w 581393"/>
                    <a:gd name="connsiteY4" fmla="*/ 791770 h 1104068"/>
                    <a:gd name="connsiteX5" fmla="*/ 214970 w 581393"/>
                    <a:gd name="connsiteY5" fmla="*/ 747058 h 1104068"/>
                    <a:gd name="connsiteX6" fmla="*/ 386691 w 581393"/>
                    <a:gd name="connsiteY6" fmla="*/ 831454 h 1104068"/>
                    <a:gd name="connsiteX7" fmla="*/ 389345 w 581393"/>
                    <a:gd name="connsiteY7" fmla="*/ 875372 h 1104068"/>
                    <a:gd name="connsiteX8" fmla="*/ 401627 w 581393"/>
                    <a:gd name="connsiteY8" fmla="*/ 927558 h 1104068"/>
                    <a:gd name="connsiteX9" fmla="*/ 579908 w 581393"/>
                    <a:gd name="connsiteY9" fmla="*/ 1076691 h 1104068"/>
                    <a:gd name="connsiteX10" fmla="*/ 410538 w 581393"/>
                    <a:gd name="connsiteY10" fmla="*/ 763294 h 1104068"/>
                    <a:gd name="connsiteX11" fmla="*/ 265175 w 581393"/>
                    <a:gd name="connsiteY11" fmla="*/ 643567 h 1104068"/>
                    <a:gd name="connsiteX12" fmla="*/ 190589 w 581393"/>
                    <a:gd name="connsiteY12" fmla="*/ 503904 h 1104068"/>
                    <a:gd name="connsiteX13" fmla="*/ 173656 w 581393"/>
                    <a:gd name="connsiteY13" fmla="*/ 283770 h 1104068"/>
                    <a:gd name="connsiteX14" fmla="*/ 105922 w 581393"/>
                    <a:gd name="connsiteY14" fmla="*/ 139837 h 1104068"/>
                    <a:gd name="connsiteX15" fmla="*/ 116428 w 581393"/>
                    <a:gd name="connsiteY15" fmla="*/ 56648 h 1104068"/>
                    <a:gd name="connsiteX16" fmla="*/ 74018 w 581393"/>
                    <a:gd name="connsiteY16" fmla="*/ 2753 h 1104068"/>
                    <a:gd name="connsiteX17" fmla="*/ 48550 w 581393"/>
                    <a:gd name="connsiteY17" fmla="*/ 40132 h 1104068"/>
                    <a:gd name="connsiteX18" fmla="*/ 0 w 581393"/>
                    <a:gd name="connsiteY18" fmla="*/ 103721 h 1104068"/>
                    <a:gd name="connsiteX0" fmla="*/ 0 w 581393"/>
                    <a:gd name="connsiteY0" fmla="*/ 103721 h 1104068"/>
                    <a:gd name="connsiteX1" fmla="*/ 97456 w 581393"/>
                    <a:gd name="connsiteY1" fmla="*/ 292237 h 1104068"/>
                    <a:gd name="connsiteX2" fmla="*/ 105922 w 581393"/>
                    <a:gd name="connsiteY2" fmla="*/ 495437 h 1104068"/>
                    <a:gd name="connsiteX3" fmla="*/ 137368 w 581393"/>
                    <a:gd name="connsiteY3" fmla="*/ 646186 h 1104068"/>
                    <a:gd name="connsiteX4" fmla="*/ 258322 w 581393"/>
                    <a:gd name="connsiteY4" fmla="*/ 791770 h 1104068"/>
                    <a:gd name="connsiteX5" fmla="*/ 214970 w 581393"/>
                    <a:gd name="connsiteY5" fmla="*/ 747058 h 1104068"/>
                    <a:gd name="connsiteX6" fmla="*/ 386691 w 581393"/>
                    <a:gd name="connsiteY6" fmla="*/ 831454 h 1104068"/>
                    <a:gd name="connsiteX7" fmla="*/ 360187 w 581393"/>
                    <a:gd name="connsiteY7" fmla="*/ 809356 h 1104068"/>
                    <a:gd name="connsiteX8" fmla="*/ 389345 w 581393"/>
                    <a:gd name="connsiteY8" fmla="*/ 875372 h 1104068"/>
                    <a:gd name="connsiteX9" fmla="*/ 401627 w 581393"/>
                    <a:gd name="connsiteY9" fmla="*/ 927558 h 1104068"/>
                    <a:gd name="connsiteX10" fmla="*/ 579908 w 581393"/>
                    <a:gd name="connsiteY10" fmla="*/ 1076691 h 1104068"/>
                    <a:gd name="connsiteX11" fmla="*/ 410538 w 581393"/>
                    <a:gd name="connsiteY11" fmla="*/ 763294 h 1104068"/>
                    <a:gd name="connsiteX12" fmla="*/ 265175 w 581393"/>
                    <a:gd name="connsiteY12" fmla="*/ 643567 h 1104068"/>
                    <a:gd name="connsiteX13" fmla="*/ 190589 w 581393"/>
                    <a:gd name="connsiteY13" fmla="*/ 503904 h 1104068"/>
                    <a:gd name="connsiteX14" fmla="*/ 173656 w 581393"/>
                    <a:gd name="connsiteY14" fmla="*/ 283770 h 1104068"/>
                    <a:gd name="connsiteX15" fmla="*/ 105922 w 581393"/>
                    <a:gd name="connsiteY15" fmla="*/ 139837 h 1104068"/>
                    <a:gd name="connsiteX16" fmla="*/ 116428 w 581393"/>
                    <a:gd name="connsiteY16" fmla="*/ 56648 h 1104068"/>
                    <a:gd name="connsiteX17" fmla="*/ 74018 w 581393"/>
                    <a:gd name="connsiteY17" fmla="*/ 2753 h 1104068"/>
                    <a:gd name="connsiteX18" fmla="*/ 48550 w 581393"/>
                    <a:gd name="connsiteY18" fmla="*/ 40132 h 1104068"/>
                    <a:gd name="connsiteX19" fmla="*/ 0 w 581393"/>
                    <a:gd name="connsiteY19" fmla="*/ 103721 h 1104068"/>
                    <a:gd name="connsiteX0" fmla="*/ 0 w 581393"/>
                    <a:gd name="connsiteY0" fmla="*/ 103721 h 1104068"/>
                    <a:gd name="connsiteX1" fmla="*/ 97456 w 581393"/>
                    <a:gd name="connsiteY1" fmla="*/ 292237 h 1104068"/>
                    <a:gd name="connsiteX2" fmla="*/ 105922 w 581393"/>
                    <a:gd name="connsiteY2" fmla="*/ 495437 h 1104068"/>
                    <a:gd name="connsiteX3" fmla="*/ 137368 w 581393"/>
                    <a:gd name="connsiteY3" fmla="*/ 646186 h 1104068"/>
                    <a:gd name="connsiteX4" fmla="*/ 258322 w 581393"/>
                    <a:gd name="connsiteY4" fmla="*/ 791770 h 1104068"/>
                    <a:gd name="connsiteX5" fmla="*/ 214970 w 581393"/>
                    <a:gd name="connsiteY5" fmla="*/ 747058 h 1104068"/>
                    <a:gd name="connsiteX6" fmla="*/ 386691 w 581393"/>
                    <a:gd name="connsiteY6" fmla="*/ 831454 h 1104068"/>
                    <a:gd name="connsiteX7" fmla="*/ 360187 w 581393"/>
                    <a:gd name="connsiteY7" fmla="*/ 809356 h 1104068"/>
                    <a:gd name="connsiteX8" fmla="*/ 389345 w 581393"/>
                    <a:gd name="connsiteY8" fmla="*/ 875372 h 1104068"/>
                    <a:gd name="connsiteX9" fmla="*/ 401627 w 581393"/>
                    <a:gd name="connsiteY9" fmla="*/ 927558 h 1104068"/>
                    <a:gd name="connsiteX10" fmla="*/ 579908 w 581393"/>
                    <a:gd name="connsiteY10" fmla="*/ 1076691 h 1104068"/>
                    <a:gd name="connsiteX11" fmla="*/ 410538 w 581393"/>
                    <a:gd name="connsiteY11" fmla="*/ 763294 h 1104068"/>
                    <a:gd name="connsiteX12" fmla="*/ 265175 w 581393"/>
                    <a:gd name="connsiteY12" fmla="*/ 643567 h 1104068"/>
                    <a:gd name="connsiteX13" fmla="*/ 190589 w 581393"/>
                    <a:gd name="connsiteY13" fmla="*/ 503904 h 1104068"/>
                    <a:gd name="connsiteX14" fmla="*/ 173656 w 581393"/>
                    <a:gd name="connsiteY14" fmla="*/ 283770 h 1104068"/>
                    <a:gd name="connsiteX15" fmla="*/ 105922 w 581393"/>
                    <a:gd name="connsiteY15" fmla="*/ 139837 h 1104068"/>
                    <a:gd name="connsiteX16" fmla="*/ 116428 w 581393"/>
                    <a:gd name="connsiteY16" fmla="*/ 56648 h 1104068"/>
                    <a:gd name="connsiteX17" fmla="*/ 74018 w 581393"/>
                    <a:gd name="connsiteY17" fmla="*/ 2753 h 1104068"/>
                    <a:gd name="connsiteX18" fmla="*/ 48550 w 581393"/>
                    <a:gd name="connsiteY18" fmla="*/ 40132 h 1104068"/>
                    <a:gd name="connsiteX19" fmla="*/ 0 w 581393"/>
                    <a:gd name="connsiteY19" fmla="*/ 103721 h 1104068"/>
                    <a:gd name="connsiteX0" fmla="*/ 0 w 581393"/>
                    <a:gd name="connsiteY0" fmla="*/ 103721 h 1104068"/>
                    <a:gd name="connsiteX1" fmla="*/ 97456 w 581393"/>
                    <a:gd name="connsiteY1" fmla="*/ 292237 h 1104068"/>
                    <a:gd name="connsiteX2" fmla="*/ 105922 w 581393"/>
                    <a:gd name="connsiteY2" fmla="*/ 495437 h 1104068"/>
                    <a:gd name="connsiteX3" fmla="*/ 137368 w 581393"/>
                    <a:gd name="connsiteY3" fmla="*/ 646186 h 1104068"/>
                    <a:gd name="connsiteX4" fmla="*/ 258322 w 581393"/>
                    <a:gd name="connsiteY4" fmla="*/ 791770 h 1104068"/>
                    <a:gd name="connsiteX5" fmla="*/ 214970 w 581393"/>
                    <a:gd name="connsiteY5" fmla="*/ 747058 h 1104068"/>
                    <a:gd name="connsiteX6" fmla="*/ 386691 w 581393"/>
                    <a:gd name="connsiteY6" fmla="*/ 831454 h 1104068"/>
                    <a:gd name="connsiteX7" fmla="*/ 389345 w 581393"/>
                    <a:gd name="connsiteY7" fmla="*/ 875372 h 1104068"/>
                    <a:gd name="connsiteX8" fmla="*/ 401627 w 581393"/>
                    <a:gd name="connsiteY8" fmla="*/ 927558 h 1104068"/>
                    <a:gd name="connsiteX9" fmla="*/ 579908 w 581393"/>
                    <a:gd name="connsiteY9" fmla="*/ 1076691 h 1104068"/>
                    <a:gd name="connsiteX10" fmla="*/ 410538 w 581393"/>
                    <a:gd name="connsiteY10" fmla="*/ 763294 h 1104068"/>
                    <a:gd name="connsiteX11" fmla="*/ 265175 w 581393"/>
                    <a:gd name="connsiteY11" fmla="*/ 643567 h 1104068"/>
                    <a:gd name="connsiteX12" fmla="*/ 190589 w 581393"/>
                    <a:gd name="connsiteY12" fmla="*/ 503904 h 1104068"/>
                    <a:gd name="connsiteX13" fmla="*/ 173656 w 581393"/>
                    <a:gd name="connsiteY13" fmla="*/ 283770 h 1104068"/>
                    <a:gd name="connsiteX14" fmla="*/ 105922 w 581393"/>
                    <a:gd name="connsiteY14" fmla="*/ 139837 h 1104068"/>
                    <a:gd name="connsiteX15" fmla="*/ 116428 w 581393"/>
                    <a:gd name="connsiteY15" fmla="*/ 56648 h 1104068"/>
                    <a:gd name="connsiteX16" fmla="*/ 74018 w 581393"/>
                    <a:gd name="connsiteY16" fmla="*/ 2753 h 1104068"/>
                    <a:gd name="connsiteX17" fmla="*/ 48550 w 581393"/>
                    <a:gd name="connsiteY17" fmla="*/ 40132 h 1104068"/>
                    <a:gd name="connsiteX18" fmla="*/ 0 w 581393"/>
                    <a:gd name="connsiteY18" fmla="*/ 103721 h 1104068"/>
                    <a:gd name="connsiteX0" fmla="*/ 0 w 581393"/>
                    <a:gd name="connsiteY0" fmla="*/ 103721 h 1104068"/>
                    <a:gd name="connsiteX1" fmla="*/ 97456 w 581393"/>
                    <a:gd name="connsiteY1" fmla="*/ 292237 h 1104068"/>
                    <a:gd name="connsiteX2" fmla="*/ 105922 w 581393"/>
                    <a:gd name="connsiteY2" fmla="*/ 495437 h 1104068"/>
                    <a:gd name="connsiteX3" fmla="*/ 137368 w 581393"/>
                    <a:gd name="connsiteY3" fmla="*/ 646186 h 1104068"/>
                    <a:gd name="connsiteX4" fmla="*/ 258322 w 581393"/>
                    <a:gd name="connsiteY4" fmla="*/ 791770 h 1104068"/>
                    <a:gd name="connsiteX5" fmla="*/ 214970 w 581393"/>
                    <a:gd name="connsiteY5" fmla="*/ 747058 h 1104068"/>
                    <a:gd name="connsiteX6" fmla="*/ 389345 w 581393"/>
                    <a:gd name="connsiteY6" fmla="*/ 875372 h 1104068"/>
                    <a:gd name="connsiteX7" fmla="*/ 401627 w 581393"/>
                    <a:gd name="connsiteY7" fmla="*/ 927558 h 1104068"/>
                    <a:gd name="connsiteX8" fmla="*/ 579908 w 581393"/>
                    <a:gd name="connsiteY8" fmla="*/ 1076691 h 1104068"/>
                    <a:gd name="connsiteX9" fmla="*/ 410538 w 581393"/>
                    <a:gd name="connsiteY9" fmla="*/ 763294 h 1104068"/>
                    <a:gd name="connsiteX10" fmla="*/ 265175 w 581393"/>
                    <a:gd name="connsiteY10" fmla="*/ 643567 h 1104068"/>
                    <a:gd name="connsiteX11" fmla="*/ 190589 w 581393"/>
                    <a:gd name="connsiteY11" fmla="*/ 503904 h 1104068"/>
                    <a:gd name="connsiteX12" fmla="*/ 173656 w 581393"/>
                    <a:gd name="connsiteY12" fmla="*/ 283770 h 1104068"/>
                    <a:gd name="connsiteX13" fmla="*/ 105922 w 581393"/>
                    <a:gd name="connsiteY13" fmla="*/ 139837 h 1104068"/>
                    <a:gd name="connsiteX14" fmla="*/ 116428 w 581393"/>
                    <a:gd name="connsiteY14" fmla="*/ 56648 h 1104068"/>
                    <a:gd name="connsiteX15" fmla="*/ 74018 w 581393"/>
                    <a:gd name="connsiteY15" fmla="*/ 2753 h 1104068"/>
                    <a:gd name="connsiteX16" fmla="*/ 48550 w 581393"/>
                    <a:gd name="connsiteY16" fmla="*/ 40132 h 1104068"/>
                    <a:gd name="connsiteX17" fmla="*/ 0 w 581393"/>
                    <a:gd name="connsiteY17" fmla="*/ 103721 h 1104068"/>
                    <a:gd name="connsiteX0" fmla="*/ 0 w 581393"/>
                    <a:gd name="connsiteY0" fmla="*/ 103721 h 1104068"/>
                    <a:gd name="connsiteX1" fmla="*/ 97456 w 581393"/>
                    <a:gd name="connsiteY1" fmla="*/ 292237 h 1104068"/>
                    <a:gd name="connsiteX2" fmla="*/ 105922 w 581393"/>
                    <a:gd name="connsiteY2" fmla="*/ 495437 h 1104068"/>
                    <a:gd name="connsiteX3" fmla="*/ 137368 w 581393"/>
                    <a:gd name="connsiteY3" fmla="*/ 646186 h 1104068"/>
                    <a:gd name="connsiteX4" fmla="*/ 258322 w 581393"/>
                    <a:gd name="connsiteY4" fmla="*/ 791770 h 1104068"/>
                    <a:gd name="connsiteX5" fmla="*/ 214970 w 581393"/>
                    <a:gd name="connsiteY5" fmla="*/ 747058 h 1104068"/>
                    <a:gd name="connsiteX6" fmla="*/ 350422 w 581393"/>
                    <a:gd name="connsiteY6" fmla="*/ 803653 h 1104068"/>
                    <a:gd name="connsiteX7" fmla="*/ 389345 w 581393"/>
                    <a:gd name="connsiteY7" fmla="*/ 875372 h 1104068"/>
                    <a:gd name="connsiteX8" fmla="*/ 401627 w 581393"/>
                    <a:gd name="connsiteY8" fmla="*/ 927558 h 1104068"/>
                    <a:gd name="connsiteX9" fmla="*/ 579908 w 581393"/>
                    <a:gd name="connsiteY9" fmla="*/ 1076691 h 1104068"/>
                    <a:gd name="connsiteX10" fmla="*/ 410538 w 581393"/>
                    <a:gd name="connsiteY10" fmla="*/ 763294 h 1104068"/>
                    <a:gd name="connsiteX11" fmla="*/ 265175 w 581393"/>
                    <a:gd name="connsiteY11" fmla="*/ 643567 h 1104068"/>
                    <a:gd name="connsiteX12" fmla="*/ 190589 w 581393"/>
                    <a:gd name="connsiteY12" fmla="*/ 503904 h 1104068"/>
                    <a:gd name="connsiteX13" fmla="*/ 173656 w 581393"/>
                    <a:gd name="connsiteY13" fmla="*/ 283770 h 1104068"/>
                    <a:gd name="connsiteX14" fmla="*/ 105922 w 581393"/>
                    <a:gd name="connsiteY14" fmla="*/ 139837 h 1104068"/>
                    <a:gd name="connsiteX15" fmla="*/ 116428 w 581393"/>
                    <a:gd name="connsiteY15" fmla="*/ 56648 h 1104068"/>
                    <a:gd name="connsiteX16" fmla="*/ 74018 w 581393"/>
                    <a:gd name="connsiteY16" fmla="*/ 2753 h 1104068"/>
                    <a:gd name="connsiteX17" fmla="*/ 48550 w 581393"/>
                    <a:gd name="connsiteY17" fmla="*/ 40132 h 1104068"/>
                    <a:gd name="connsiteX18" fmla="*/ 0 w 581393"/>
                    <a:gd name="connsiteY18" fmla="*/ 103721 h 1104068"/>
                    <a:gd name="connsiteX0" fmla="*/ 0 w 581393"/>
                    <a:gd name="connsiteY0" fmla="*/ 103721 h 1104068"/>
                    <a:gd name="connsiteX1" fmla="*/ 97456 w 581393"/>
                    <a:gd name="connsiteY1" fmla="*/ 292237 h 1104068"/>
                    <a:gd name="connsiteX2" fmla="*/ 105922 w 581393"/>
                    <a:gd name="connsiteY2" fmla="*/ 495437 h 1104068"/>
                    <a:gd name="connsiteX3" fmla="*/ 137368 w 581393"/>
                    <a:gd name="connsiteY3" fmla="*/ 646186 h 1104068"/>
                    <a:gd name="connsiteX4" fmla="*/ 214970 w 581393"/>
                    <a:gd name="connsiteY4" fmla="*/ 747058 h 1104068"/>
                    <a:gd name="connsiteX5" fmla="*/ 350422 w 581393"/>
                    <a:gd name="connsiteY5" fmla="*/ 803653 h 1104068"/>
                    <a:gd name="connsiteX6" fmla="*/ 389345 w 581393"/>
                    <a:gd name="connsiteY6" fmla="*/ 875372 h 1104068"/>
                    <a:gd name="connsiteX7" fmla="*/ 401627 w 581393"/>
                    <a:gd name="connsiteY7" fmla="*/ 927558 h 1104068"/>
                    <a:gd name="connsiteX8" fmla="*/ 579908 w 581393"/>
                    <a:gd name="connsiteY8" fmla="*/ 1076691 h 1104068"/>
                    <a:gd name="connsiteX9" fmla="*/ 410538 w 581393"/>
                    <a:gd name="connsiteY9" fmla="*/ 763294 h 1104068"/>
                    <a:gd name="connsiteX10" fmla="*/ 265175 w 581393"/>
                    <a:gd name="connsiteY10" fmla="*/ 643567 h 1104068"/>
                    <a:gd name="connsiteX11" fmla="*/ 190589 w 581393"/>
                    <a:gd name="connsiteY11" fmla="*/ 503904 h 1104068"/>
                    <a:gd name="connsiteX12" fmla="*/ 173656 w 581393"/>
                    <a:gd name="connsiteY12" fmla="*/ 283770 h 1104068"/>
                    <a:gd name="connsiteX13" fmla="*/ 105922 w 581393"/>
                    <a:gd name="connsiteY13" fmla="*/ 139837 h 1104068"/>
                    <a:gd name="connsiteX14" fmla="*/ 116428 w 581393"/>
                    <a:gd name="connsiteY14" fmla="*/ 56648 h 1104068"/>
                    <a:gd name="connsiteX15" fmla="*/ 74018 w 581393"/>
                    <a:gd name="connsiteY15" fmla="*/ 2753 h 1104068"/>
                    <a:gd name="connsiteX16" fmla="*/ 48550 w 581393"/>
                    <a:gd name="connsiteY16" fmla="*/ 40132 h 1104068"/>
                    <a:gd name="connsiteX17" fmla="*/ 0 w 581393"/>
                    <a:gd name="connsiteY17" fmla="*/ 103721 h 1104068"/>
                    <a:gd name="connsiteX0" fmla="*/ 0 w 581393"/>
                    <a:gd name="connsiteY0" fmla="*/ 103721 h 1104068"/>
                    <a:gd name="connsiteX1" fmla="*/ 97456 w 581393"/>
                    <a:gd name="connsiteY1" fmla="*/ 292237 h 1104068"/>
                    <a:gd name="connsiteX2" fmla="*/ 133542 w 581393"/>
                    <a:gd name="connsiteY2" fmla="*/ 497003 h 1104068"/>
                    <a:gd name="connsiteX3" fmla="*/ 137368 w 581393"/>
                    <a:gd name="connsiteY3" fmla="*/ 646186 h 1104068"/>
                    <a:gd name="connsiteX4" fmla="*/ 214970 w 581393"/>
                    <a:gd name="connsiteY4" fmla="*/ 747058 h 1104068"/>
                    <a:gd name="connsiteX5" fmla="*/ 350422 w 581393"/>
                    <a:gd name="connsiteY5" fmla="*/ 803653 h 1104068"/>
                    <a:gd name="connsiteX6" fmla="*/ 389345 w 581393"/>
                    <a:gd name="connsiteY6" fmla="*/ 875372 h 1104068"/>
                    <a:gd name="connsiteX7" fmla="*/ 401627 w 581393"/>
                    <a:gd name="connsiteY7" fmla="*/ 927558 h 1104068"/>
                    <a:gd name="connsiteX8" fmla="*/ 579908 w 581393"/>
                    <a:gd name="connsiteY8" fmla="*/ 1076691 h 1104068"/>
                    <a:gd name="connsiteX9" fmla="*/ 410538 w 581393"/>
                    <a:gd name="connsiteY9" fmla="*/ 763294 h 1104068"/>
                    <a:gd name="connsiteX10" fmla="*/ 265175 w 581393"/>
                    <a:gd name="connsiteY10" fmla="*/ 643567 h 1104068"/>
                    <a:gd name="connsiteX11" fmla="*/ 190589 w 581393"/>
                    <a:gd name="connsiteY11" fmla="*/ 503904 h 1104068"/>
                    <a:gd name="connsiteX12" fmla="*/ 173656 w 581393"/>
                    <a:gd name="connsiteY12" fmla="*/ 283770 h 1104068"/>
                    <a:gd name="connsiteX13" fmla="*/ 105922 w 581393"/>
                    <a:gd name="connsiteY13" fmla="*/ 139837 h 1104068"/>
                    <a:gd name="connsiteX14" fmla="*/ 116428 w 581393"/>
                    <a:gd name="connsiteY14" fmla="*/ 56648 h 1104068"/>
                    <a:gd name="connsiteX15" fmla="*/ 74018 w 581393"/>
                    <a:gd name="connsiteY15" fmla="*/ 2753 h 1104068"/>
                    <a:gd name="connsiteX16" fmla="*/ 48550 w 581393"/>
                    <a:gd name="connsiteY16" fmla="*/ 40132 h 1104068"/>
                    <a:gd name="connsiteX17" fmla="*/ 0 w 581393"/>
                    <a:gd name="connsiteY17" fmla="*/ 103721 h 1104068"/>
                    <a:gd name="connsiteX0" fmla="*/ 0 w 581393"/>
                    <a:gd name="connsiteY0" fmla="*/ 103721 h 1104068"/>
                    <a:gd name="connsiteX1" fmla="*/ 97456 w 581393"/>
                    <a:gd name="connsiteY1" fmla="*/ 292237 h 1104068"/>
                    <a:gd name="connsiteX2" fmla="*/ 133542 w 581393"/>
                    <a:gd name="connsiteY2" fmla="*/ 497003 h 1104068"/>
                    <a:gd name="connsiteX3" fmla="*/ 122614 w 581393"/>
                    <a:gd name="connsiteY3" fmla="*/ 592499 h 1104068"/>
                    <a:gd name="connsiteX4" fmla="*/ 137368 w 581393"/>
                    <a:gd name="connsiteY4" fmla="*/ 646186 h 1104068"/>
                    <a:gd name="connsiteX5" fmla="*/ 214970 w 581393"/>
                    <a:gd name="connsiteY5" fmla="*/ 747058 h 1104068"/>
                    <a:gd name="connsiteX6" fmla="*/ 350422 w 581393"/>
                    <a:gd name="connsiteY6" fmla="*/ 803653 h 1104068"/>
                    <a:gd name="connsiteX7" fmla="*/ 389345 w 581393"/>
                    <a:gd name="connsiteY7" fmla="*/ 875372 h 1104068"/>
                    <a:gd name="connsiteX8" fmla="*/ 401627 w 581393"/>
                    <a:gd name="connsiteY8" fmla="*/ 927558 h 1104068"/>
                    <a:gd name="connsiteX9" fmla="*/ 579908 w 581393"/>
                    <a:gd name="connsiteY9" fmla="*/ 1076691 h 1104068"/>
                    <a:gd name="connsiteX10" fmla="*/ 410538 w 581393"/>
                    <a:gd name="connsiteY10" fmla="*/ 763294 h 1104068"/>
                    <a:gd name="connsiteX11" fmla="*/ 265175 w 581393"/>
                    <a:gd name="connsiteY11" fmla="*/ 643567 h 1104068"/>
                    <a:gd name="connsiteX12" fmla="*/ 190589 w 581393"/>
                    <a:gd name="connsiteY12" fmla="*/ 503904 h 1104068"/>
                    <a:gd name="connsiteX13" fmla="*/ 173656 w 581393"/>
                    <a:gd name="connsiteY13" fmla="*/ 283770 h 1104068"/>
                    <a:gd name="connsiteX14" fmla="*/ 105922 w 581393"/>
                    <a:gd name="connsiteY14" fmla="*/ 139837 h 1104068"/>
                    <a:gd name="connsiteX15" fmla="*/ 116428 w 581393"/>
                    <a:gd name="connsiteY15" fmla="*/ 56648 h 1104068"/>
                    <a:gd name="connsiteX16" fmla="*/ 74018 w 581393"/>
                    <a:gd name="connsiteY16" fmla="*/ 2753 h 1104068"/>
                    <a:gd name="connsiteX17" fmla="*/ 48550 w 581393"/>
                    <a:gd name="connsiteY17" fmla="*/ 40132 h 1104068"/>
                    <a:gd name="connsiteX18" fmla="*/ 0 w 581393"/>
                    <a:gd name="connsiteY18" fmla="*/ 103721 h 1104068"/>
                    <a:gd name="connsiteX0" fmla="*/ 0 w 580896"/>
                    <a:gd name="connsiteY0" fmla="*/ 103721 h 1116672"/>
                    <a:gd name="connsiteX1" fmla="*/ 97456 w 580896"/>
                    <a:gd name="connsiteY1" fmla="*/ 292237 h 1116672"/>
                    <a:gd name="connsiteX2" fmla="*/ 133542 w 580896"/>
                    <a:gd name="connsiteY2" fmla="*/ 497003 h 1116672"/>
                    <a:gd name="connsiteX3" fmla="*/ 122614 w 580896"/>
                    <a:gd name="connsiteY3" fmla="*/ 592499 h 1116672"/>
                    <a:gd name="connsiteX4" fmla="*/ 137368 w 580896"/>
                    <a:gd name="connsiteY4" fmla="*/ 646186 h 1116672"/>
                    <a:gd name="connsiteX5" fmla="*/ 214970 w 580896"/>
                    <a:gd name="connsiteY5" fmla="*/ 747058 h 1116672"/>
                    <a:gd name="connsiteX6" fmla="*/ 350422 w 580896"/>
                    <a:gd name="connsiteY6" fmla="*/ 803653 h 1116672"/>
                    <a:gd name="connsiteX7" fmla="*/ 389345 w 580896"/>
                    <a:gd name="connsiteY7" fmla="*/ 875372 h 1116672"/>
                    <a:gd name="connsiteX8" fmla="*/ 401627 w 580896"/>
                    <a:gd name="connsiteY8" fmla="*/ 927558 h 1116672"/>
                    <a:gd name="connsiteX9" fmla="*/ 404607 w 580896"/>
                    <a:gd name="connsiteY9" fmla="*/ 1003179 h 1116672"/>
                    <a:gd name="connsiteX10" fmla="*/ 579908 w 580896"/>
                    <a:gd name="connsiteY10" fmla="*/ 1076691 h 1116672"/>
                    <a:gd name="connsiteX11" fmla="*/ 410538 w 580896"/>
                    <a:gd name="connsiteY11" fmla="*/ 763294 h 1116672"/>
                    <a:gd name="connsiteX12" fmla="*/ 265175 w 580896"/>
                    <a:gd name="connsiteY12" fmla="*/ 643567 h 1116672"/>
                    <a:gd name="connsiteX13" fmla="*/ 190589 w 580896"/>
                    <a:gd name="connsiteY13" fmla="*/ 503904 h 1116672"/>
                    <a:gd name="connsiteX14" fmla="*/ 173656 w 580896"/>
                    <a:gd name="connsiteY14" fmla="*/ 283770 h 1116672"/>
                    <a:gd name="connsiteX15" fmla="*/ 105922 w 580896"/>
                    <a:gd name="connsiteY15" fmla="*/ 139837 h 1116672"/>
                    <a:gd name="connsiteX16" fmla="*/ 116428 w 580896"/>
                    <a:gd name="connsiteY16" fmla="*/ 56648 h 1116672"/>
                    <a:gd name="connsiteX17" fmla="*/ 74018 w 580896"/>
                    <a:gd name="connsiteY17" fmla="*/ 2753 h 1116672"/>
                    <a:gd name="connsiteX18" fmla="*/ 48550 w 580896"/>
                    <a:gd name="connsiteY18" fmla="*/ 40132 h 1116672"/>
                    <a:gd name="connsiteX19" fmla="*/ 0 w 580896"/>
                    <a:gd name="connsiteY19" fmla="*/ 103721 h 1116672"/>
                    <a:gd name="connsiteX0" fmla="*/ 0 w 580896"/>
                    <a:gd name="connsiteY0" fmla="*/ 103721 h 1116672"/>
                    <a:gd name="connsiteX1" fmla="*/ 97456 w 580896"/>
                    <a:gd name="connsiteY1" fmla="*/ 292237 h 1116672"/>
                    <a:gd name="connsiteX2" fmla="*/ 133542 w 580896"/>
                    <a:gd name="connsiteY2" fmla="*/ 497003 h 1116672"/>
                    <a:gd name="connsiteX3" fmla="*/ 122614 w 580896"/>
                    <a:gd name="connsiteY3" fmla="*/ 592499 h 1116672"/>
                    <a:gd name="connsiteX4" fmla="*/ 137368 w 580896"/>
                    <a:gd name="connsiteY4" fmla="*/ 646186 h 1116672"/>
                    <a:gd name="connsiteX5" fmla="*/ 214970 w 580896"/>
                    <a:gd name="connsiteY5" fmla="*/ 747058 h 1116672"/>
                    <a:gd name="connsiteX6" fmla="*/ 350422 w 580896"/>
                    <a:gd name="connsiteY6" fmla="*/ 803653 h 1116672"/>
                    <a:gd name="connsiteX7" fmla="*/ 389345 w 580896"/>
                    <a:gd name="connsiteY7" fmla="*/ 875372 h 1116672"/>
                    <a:gd name="connsiteX8" fmla="*/ 389212 w 580896"/>
                    <a:gd name="connsiteY8" fmla="*/ 924279 h 1116672"/>
                    <a:gd name="connsiteX9" fmla="*/ 404607 w 580896"/>
                    <a:gd name="connsiteY9" fmla="*/ 1003179 h 1116672"/>
                    <a:gd name="connsiteX10" fmla="*/ 579908 w 580896"/>
                    <a:gd name="connsiteY10" fmla="*/ 1076691 h 1116672"/>
                    <a:gd name="connsiteX11" fmla="*/ 410538 w 580896"/>
                    <a:gd name="connsiteY11" fmla="*/ 763294 h 1116672"/>
                    <a:gd name="connsiteX12" fmla="*/ 265175 w 580896"/>
                    <a:gd name="connsiteY12" fmla="*/ 643567 h 1116672"/>
                    <a:gd name="connsiteX13" fmla="*/ 190589 w 580896"/>
                    <a:gd name="connsiteY13" fmla="*/ 503904 h 1116672"/>
                    <a:gd name="connsiteX14" fmla="*/ 173656 w 580896"/>
                    <a:gd name="connsiteY14" fmla="*/ 283770 h 1116672"/>
                    <a:gd name="connsiteX15" fmla="*/ 105922 w 580896"/>
                    <a:gd name="connsiteY15" fmla="*/ 139837 h 1116672"/>
                    <a:gd name="connsiteX16" fmla="*/ 116428 w 580896"/>
                    <a:gd name="connsiteY16" fmla="*/ 56648 h 1116672"/>
                    <a:gd name="connsiteX17" fmla="*/ 74018 w 580896"/>
                    <a:gd name="connsiteY17" fmla="*/ 2753 h 1116672"/>
                    <a:gd name="connsiteX18" fmla="*/ 48550 w 580896"/>
                    <a:gd name="connsiteY18" fmla="*/ 40132 h 1116672"/>
                    <a:gd name="connsiteX19" fmla="*/ 0 w 580896"/>
                    <a:gd name="connsiteY19" fmla="*/ 103721 h 1116672"/>
                    <a:gd name="connsiteX0" fmla="*/ 0 w 590282"/>
                    <a:gd name="connsiteY0" fmla="*/ 103721 h 1133060"/>
                    <a:gd name="connsiteX1" fmla="*/ 97456 w 590282"/>
                    <a:gd name="connsiteY1" fmla="*/ 292237 h 1133060"/>
                    <a:gd name="connsiteX2" fmla="*/ 133542 w 590282"/>
                    <a:gd name="connsiteY2" fmla="*/ 497003 h 1133060"/>
                    <a:gd name="connsiteX3" fmla="*/ 122614 w 590282"/>
                    <a:gd name="connsiteY3" fmla="*/ 592499 h 1133060"/>
                    <a:gd name="connsiteX4" fmla="*/ 137368 w 590282"/>
                    <a:gd name="connsiteY4" fmla="*/ 646186 h 1133060"/>
                    <a:gd name="connsiteX5" fmla="*/ 214970 w 590282"/>
                    <a:gd name="connsiteY5" fmla="*/ 747058 h 1133060"/>
                    <a:gd name="connsiteX6" fmla="*/ 350422 w 590282"/>
                    <a:gd name="connsiteY6" fmla="*/ 803653 h 1133060"/>
                    <a:gd name="connsiteX7" fmla="*/ 389345 w 590282"/>
                    <a:gd name="connsiteY7" fmla="*/ 875372 h 1133060"/>
                    <a:gd name="connsiteX8" fmla="*/ 389212 w 590282"/>
                    <a:gd name="connsiteY8" fmla="*/ 924279 h 1133060"/>
                    <a:gd name="connsiteX9" fmla="*/ 404607 w 590282"/>
                    <a:gd name="connsiteY9" fmla="*/ 1003179 h 1133060"/>
                    <a:gd name="connsiteX10" fmla="*/ 472782 w 590282"/>
                    <a:gd name="connsiteY10" fmla="*/ 1101510 h 1133060"/>
                    <a:gd name="connsiteX11" fmla="*/ 579908 w 590282"/>
                    <a:gd name="connsiteY11" fmla="*/ 1076691 h 1133060"/>
                    <a:gd name="connsiteX12" fmla="*/ 410538 w 590282"/>
                    <a:gd name="connsiteY12" fmla="*/ 763294 h 1133060"/>
                    <a:gd name="connsiteX13" fmla="*/ 265175 w 590282"/>
                    <a:gd name="connsiteY13" fmla="*/ 643567 h 1133060"/>
                    <a:gd name="connsiteX14" fmla="*/ 190589 w 590282"/>
                    <a:gd name="connsiteY14" fmla="*/ 503904 h 1133060"/>
                    <a:gd name="connsiteX15" fmla="*/ 173656 w 590282"/>
                    <a:gd name="connsiteY15" fmla="*/ 283770 h 1133060"/>
                    <a:gd name="connsiteX16" fmla="*/ 105922 w 590282"/>
                    <a:gd name="connsiteY16" fmla="*/ 139837 h 1133060"/>
                    <a:gd name="connsiteX17" fmla="*/ 116428 w 590282"/>
                    <a:gd name="connsiteY17" fmla="*/ 56648 h 1133060"/>
                    <a:gd name="connsiteX18" fmla="*/ 74018 w 590282"/>
                    <a:gd name="connsiteY18" fmla="*/ 2753 h 1133060"/>
                    <a:gd name="connsiteX19" fmla="*/ 48550 w 590282"/>
                    <a:gd name="connsiteY19" fmla="*/ 40132 h 1133060"/>
                    <a:gd name="connsiteX20" fmla="*/ 0 w 590282"/>
                    <a:gd name="connsiteY20" fmla="*/ 103721 h 1133060"/>
                    <a:gd name="connsiteX0" fmla="*/ 0 w 594212"/>
                    <a:gd name="connsiteY0" fmla="*/ 103721 h 1181645"/>
                    <a:gd name="connsiteX1" fmla="*/ 97456 w 594212"/>
                    <a:gd name="connsiteY1" fmla="*/ 292237 h 1181645"/>
                    <a:gd name="connsiteX2" fmla="*/ 133542 w 594212"/>
                    <a:gd name="connsiteY2" fmla="*/ 497003 h 1181645"/>
                    <a:gd name="connsiteX3" fmla="*/ 122614 w 594212"/>
                    <a:gd name="connsiteY3" fmla="*/ 592499 h 1181645"/>
                    <a:gd name="connsiteX4" fmla="*/ 137368 w 594212"/>
                    <a:gd name="connsiteY4" fmla="*/ 646186 h 1181645"/>
                    <a:gd name="connsiteX5" fmla="*/ 214970 w 594212"/>
                    <a:gd name="connsiteY5" fmla="*/ 747058 h 1181645"/>
                    <a:gd name="connsiteX6" fmla="*/ 350422 w 594212"/>
                    <a:gd name="connsiteY6" fmla="*/ 803653 h 1181645"/>
                    <a:gd name="connsiteX7" fmla="*/ 389345 w 594212"/>
                    <a:gd name="connsiteY7" fmla="*/ 875372 h 1181645"/>
                    <a:gd name="connsiteX8" fmla="*/ 389212 w 594212"/>
                    <a:gd name="connsiteY8" fmla="*/ 924279 h 1181645"/>
                    <a:gd name="connsiteX9" fmla="*/ 404607 w 594212"/>
                    <a:gd name="connsiteY9" fmla="*/ 1003179 h 1181645"/>
                    <a:gd name="connsiteX10" fmla="*/ 472782 w 594212"/>
                    <a:gd name="connsiteY10" fmla="*/ 1101510 h 1181645"/>
                    <a:gd name="connsiteX11" fmla="*/ 496362 w 594212"/>
                    <a:gd name="connsiteY11" fmla="*/ 1177509 h 1181645"/>
                    <a:gd name="connsiteX12" fmla="*/ 579908 w 594212"/>
                    <a:gd name="connsiteY12" fmla="*/ 1076691 h 1181645"/>
                    <a:gd name="connsiteX13" fmla="*/ 410538 w 594212"/>
                    <a:gd name="connsiteY13" fmla="*/ 763294 h 1181645"/>
                    <a:gd name="connsiteX14" fmla="*/ 265175 w 594212"/>
                    <a:gd name="connsiteY14" fmla="*/ 643567 h 1181645"/>
                    <a:gd name="connsiteX15" fmla="*/ 190589 w 594212"/>
                    <a:gd name="connsiteY15" fmla="*/ 503904 h 1181645"/>
                    <a:gd name="connsiteX16" fmla="*/ 173656 w 594212"/>
                    <a:gd name="connsiteY16" fmla="*/ 283770 h 1181645"/>
                    <a:gd name="connsiteX17" fmla="*/ 105922 w 594212"/>
                    <a:gd name="connsiteY17" fmla="*/ 139837 h 1181645"/>
                    <a:gd name="connsiteX18" fmla="*/ 116428 w 594212"/>
                    <a:gd name="connsiteY18" fmla="*/ 56648 h 1181645"/>
                    <a:gd name="connsiteX19" fmla="*/ 74018 w 594212"/>
                    <a:gd name="connsiteY19" fmla="*/ 2753 h 1181645"/>
                    <a:gd name="connsiteX20" fmla="*/ 48550 w 594212"/>
                    <a:gd name="connsiteY20" fmla="*/ 40132 h 1181645"/>
                    <a:gd name="connsiteX21" fmla="*/ 0 w 594212"/>
                    <a:gd name="connsiteY21" fmla="*/ 103721 h 1181645"/>
                    <a:gd name="connsiteX0" fmla="*/ 0 w 594212"/>
                    <a:gd name="connsiteY0" fmla="*/ 103721 h 1180101"/>
                    <a:gd name="connsiteX1" fmla="*/ 97456 w 594212"/>
                    <a:gd name="connsiteY1" fmla="*/ 292237 h 1180101"/>
                    <a:gd name="connsiteX2" fmla="*/ 133542 w 594212"/>
                    <a:gd name="connsiteY2" fmla="*/ 497003 h 1180101"/>
                    <a:gd name="connsiteX3" fmla="*/ 122614 w 594212"/>
                    <a:gd name="connsiteY3" fmla="*/ 592499 h 1180101"/>
                    <a:gd name="connsiteX4" fmla="*/ 137368 w 594212"/>
                    <a:gd name="connsiteY4" fmla="*/ 646186 h 1180101"/>
                    <a:gd name="connsiteX5" fmla="*/ 214970 w 594212"/>
                    <a:gd name="connsiteY5" fmla="*/ 747058 h 1180101"/>
                    <a:gd name="connsiteX6" fmla="*/ 350422 w 594212"/>
                    <a:gd name="connsiteY6" fmla="*/ 803653 h 1180101"/>
                    <a:gd name="connsiteX7" fmla="*/ 389345 w 594212"/>
                    <a:gd name="connsiteY7" fmla="*/ 875372 h 1180101"/>
                    <a:gd name="connsiteX8" fmla="*/ 389212 w 594212"/>
                    <a:gd name="connsiteY8" fmla="*/ 924279 h 1180101"/>
                    <a:gd name="connsiteX9" fmla="*/ 404607 w 594212"/>
                    <a:gd name="connsiteY9" fmla="*/ 1003179 h 1180101"/>
                    <a:gd name="connsiteX10" fmla="*/ 445580 w 594212"/>
                    <a:gd name="connsiteY10" fmla="*/ 1092244 h 1180101"/>
                    <a:gd name="connsiteX11" fmla="*/ 496362 w 594212"/>
                    <a:gd name="connsiteY11" fmla="*/ 1177509 h 1180101"/>
                    <a:gd name="connsiteX12" fmla="*/ 579908 w 594212"/>
                    <a:gd name="connsiteY12" fmla="*/ 1076691 h 1180101"/>
                    <a:gd name="connsiteX13" fmla="*/ 410538 w 594212"/>
                    <a:gd name="connsiteY13" fmla="*/ 763294 h 1180101"/>
                    <a:gd name="connsiteX14" fmla="*/ 265175 w 594212"/>
                    <a:gd name="connsiteY14" fmla="*/ 643567 h 1180101"/>
                    <a:gd name="connsiteX15" fmla="*/ 190589 w 594212"/>
                    <a:gd name="connsiteY15" fmla="*/ 503904 h 1180101"/>
                    <a:gd name="connsiteX16" fmla="*/ 173656 w 594212"/>
                    <a:gd name="connsiteY16" fmla="*/ 283770 h 1180101"/>
                    <a:gd name="connsiteX17" fmla="*/ 105922 w 594212"/>
                    <a:gd name="connsiteY17" fmla="*/ 139837 h 1180101"/>
                    <a:gd name="connsiteX18" fmla="*/ 116428 w 594212"/>
                    <a:gd name="connsiteY18" fmla="*/ 56648 h 1180101"/>
                    <a:gd name="connsiteX19" fmla="*/ 74018 w 594212"/>
                    <a:gd name="connsiteY19" fmla="*/ 2753 h 1180101"/>
                    <a:gd name="connsiteX20" fmla="*/ 48550 w 594212"/>
                    <a:gd name="connsiteY20" fmla="*/ 40132 h 1180101"/>
                    <a:gd name="connsiteX21" fmla="*/ 0 w 594212"/>
                    <a:gd name="connsiteY21" fmla="*/ 103721 h 1180101"/>
                    <a:gd name="connsiteX0" fmla="*/ 0 w 596282"/>
                    <a:gd name="connsiteY0" fmla="*/ 103721 h 1243932"/>
                    <a:gd name="connsiteX1" fmla="*/ 97456 w 596282"/>
                    <a:gd name="connsiteY1" fmla="*/ 292237 h 1243932"/>
                    <a:gd name="connsiteX2" fmla="*/ 133542 w 596282"/>
                    <a:gd name="connsiteY2" fmla="*/ 497003 h 1243932"/>
                    <a:gd name="connsiteX3" fmla="*/ 122614 w 596282"/>
                    <a:gd name="connsiteY3" fmla="*/ 592499 h 1243932"/>
                    <a:gd name="connsiteX4" fmla="*/ 137368 w 596282"/>
                    <a:gd name="connsiteY4" fmla="*/ 646186 h 1243932"/>
                    <a:gd name="connsiteX5" fmla="*/ 214970 w 596282"/>
                    <a:gd name="connsiteY5" fmla="*/ 747058 h 1243932"/>
                    <a:gd name="connsiteX6" fmla="*/ 350422 w 596282"/>
                    <a:gd name="connsiteY6" fmla="*/ 803653 h 1243932"/>
                    <a:gd name="connsiteX7" fmla="*/ 389345 w 596282"/>
                    <a:gd name="connsiteY7" fmla="*/ 875372 h 1243932"/>
                    <a:gd name="connsiteX8" fmla="*/ 389212 w 596282"/>
                    <a:gd name="connsiteY8" fmla="*/ 924279 h 1243932"/>
                    <a:gd name="connsiteX9" fmla="*/ 404607 w 596282"/>
                    <a:gd name="connsiteY9" fmla="*/ 1003179 h 1243932"/>
                    <a:gd name="connsiteX10" fmla="*/ 445580 w 596282"/>
                    <a:gd name="connsiteY10" fmla="*/ 1092244 h 1243932"/>
                    <a:gd name="connsiteX11" fmla="*/ 496362 w 596282"/>
                    <a:gd name="connsiteY11" fmla="*/ 1177509 h 1243932"/>
                    <a:gd name="connsiteX12" fmla="*/ 508782 w 596282"/>
                    <a:gd name="connsiteY12" fmla="*/ 1227129 h 1243932"/>
                    <a:gd name="connsiteX13" fmla="*/ 579908 w 596282"/>
                    <a:gd name="connsiteY13" fmla="*/ 1076691 h 1243932"/>
                    <a:gd name="connsiteX14" fmla="*/ 410538 w 596282"/>
                    <a:gd name="connsiteY14" fmla="*/ 763294 h 1243932"/>
                    <a:gd name="connsiteX15" fmla="*/ 265175 w 596282"/>
                    <a:gd name="connsiteY15" fmla="*/ 643567 h 1243932"/>
                    <a:gd name="connsiteX16" fmla="*/ 190589 w 596282"/>
                    <a:gd name="connsiteY16" fmla="*/ 503904 h 1243932"/>
                    <a:gd name="connsiteX17" fmla="*/ 173656 w 596282"/>
                    <a:gd name="connsiteY17" fmla="*/ 283770 h 1243932"/>
                    <a:gd name="connsiteX18" fmla="*/ 105922 w 596282"/>
                    <a:gd name="connsiteY18" fmla="*/ 139837 h 1243932"/>
                    <a:gd name="connsiteX19" fmla="*/ 116428 w 596282"/>
                    <a:gd name="connsiteY19" fmla="*/ 56648 h 1243932"/>
                    <a:gd name="connsiteX20" fmla="*/ 74018 w 596282"/>
                    <a:gd name="connsiteY20" fmla="*/ 2753 h 1243932"/>
                    <a:gd name="connsiteX21" fmla="*/ 48550 w 596282"/>
                    <a:gd name="connsiteY21" fmla="*/ 40132 h 1243932"/>
                    <a:gd name="connsiteX22" fmla="*/ 0 w 596282"/>
                    <a:gd name="connsiteY22" fmla="*/ 103721 h 1243932"/>
                    <a:gd name="connsiteX0" fmla="*/ 0 w 605372"/>
                    <a:gd name="connsiteY0" fmla="*/ 103721 h 1268166"/>
                    <a:gd name="connsiteX1" fmla="*/ 97456 w 605372"/>
                    <a:gd name="connsiteY1" fmla="*/ 292237 h 1268166"/>
                    <a:gd name="connsiteX2" fmla="*/ 133542 w 605372"/>
                    <a:gd name="connsiteY2" fmla="*/ 497003 h 1268166"/>
                    <a:gd name="connsiteX3" fmla="*/ 122614 w 605372"/>
                    <a:gd name="connsiteY3" fmla="*/ 592499 h 1268166"/>
                    <a:gd name="connsiteX4" fmla="*/ 137368 w 605372"/>
                    <a:gd name="connsiteY4" fmla="*/ 646186 h 1268166"/>
                    <a:gd name="connsiteX5" fmla="*/ 214970 w 605372"/>
                    <a:gd name="connsiteY5" fmla="*/ 747058 h 1268166"/>
                    <a:gd name="connsiteX6" fmla="*/ 350422 w 605372"/>
                    <a:gd name="connsiteY6" fmla="*/ 803653 h 1268166"/>
                    <a:gd name="connsiteX7" fmla="*/ 389345 w 605372"/>
                    <a:gd name="connsiteY7" fmla="*/ 875372 h 1268166"/>
                    <a:gd name="connsiteX8" fmla="*/ 389212 w 605372"/>
                    <a:gd name="connsiteY8" fmla="*/ 924279 h 1268166"/>
                    <a:gd name="connsiteX9" fmla="*/ 404607 w 605372"/>
                    <a:gd name="connsiteY9" fmla="*/ 1003179 h 1268166"/>
                    <a:gd name="connsiteX10" fmla="*/ 445580 w 605372"/>
                    <a:gd name="connsiteY10" fmla="*/ 1092244 h 1268166"/>
                    <a:gd name="connsiteX11" fmla="*/ 496362 w 605372"/>
                    <a:gd name="connsiteY11" fmla="*/ 1177509 h 1268166"/>
                    <a:gd name="connsiteX12" fmla="*/ 508782 w 605372"/>
                    <a:gd name="connsiteY12" fmla="*/ 1227129 h 1268166"/>
                    <a:gd name="connsiteX13" fmla="*/ 563324 w 605372"/>
                    <a:gd name="connsiteY13" fmla="*/ 1243093 h 1268166"/>
                    <a:gd name="connsiteX14" fmla="*/ 579908 w 605372"/>
                    <a:gd name="connsiteY14" fmla="*/ 1076691 h 1268166"/>
                    <a:gd name="connsiteX15" fmla="*/ 410538 w 605372"/>
                    <a:gd name="connsiteY15" fmla="*/ 763294 h 1268166"/>
                    <a:gd name="connsiteX16" fmla="*/ 265175 w 605372"/>
                    <a:gd name="connsiteY16" fmla="*/ 643567 h 1268166"/>
                    <a:gd name="connsiteX17" fmla="*/ 190589 w 605372"/>
                    <a:gd name="connsiteY17" fmla="*/ 503904 h 1268166"/>
                    <a:gd name="connsiteX18" fmla="*/ 173656 w 605372"/>
                    <a:gd name="connsiteY18" fmla="*/ 283770 h 1268166"/>
                    <a:gd name="connsiteX19" fmla="*/ 105922 w 605372"/>
                    <a:gd name="connsiteY19" fmla="*/ 139837 h 1268166"/>
                    <a:gd name="connsiteX20" fmla="*/ 116428 w 605372"/>
                    <a:gd name="connsiteY20" fmla="*/ 56648 h 1268166"/>
                    <a:gd name="connsiteX21" fmla="*/ 74018 w 605372"/>
                    <a:gd name="connsiteY21" fmla="*/ 2753 h 1268166"/>
                    <a:gd name="connsiteX22" fmla="*/ 48550 w 605372"/>
                    <a:gd name="connsiteY22" fmla="*/ 40132 h 1268166"/>
                    <a:gd name="connsiteX23" fmla="*/ 0 w 605372"/>
                    <a:gd name="connsiteY23" fmla="*/ 103721 h 1268166"/>
                    <a:gd name="connsiteX0" fmla="*/ 0 w 568297"/>
                    <a:gd name="connsiteY0" fmla="*/ 103721 h 1265123"/>
                    <a:gd name="connsiteX1" fmla="*/ 97456 w 568297"/>
                    <a:gd name="connsiteY1" fmla="*/ 292237 h 1265123"/>
                    <a:gd name="connsiteX2" fmla="*/ 133542 w 568297"/>
                    <a:gd name="connsiteY2" fmla="*/ 497003 h 1265123"/>
                    <a:gd name="connsiteX3" fmla="*/ 122614 w 568297"/>
                    <a:gd name="connsiteY3" fmla="*/ 592499 h 1265123"/>
                    <a:gd name="connsiteX4" fmla="*/ 137368 w 568297"/>
                    <a:gd name="connsiteY4" fmla="*/ 646186 h 1265123"/>
                    <a:gd name="connsiteX5" fmla="*/ 214970 w 568297"/>
                    <a:gd name="connsiteY5" fmla="*/ 747058 h 1265123"/>
                    <a:gd name="connsiteX6" fmla="*/ 350422 w 568297"/>
                    <a:gd name="connsiteY6" fmla="*/ 803653 h 1265123"/>
                    <a:gd name="connsiteX7" fmla="*/ 389345 w 568297"/>
                    <a:gd name="connsiteY7" fmla="*/ 875372 h 1265123"/>
                    <a:gd name="connsiteX8" fmla="*/ 389212 w 568297"/>
                    <a:gd name="connsiteY8" fmla="*/ 924279 h 1265123"/>
                    <a:gd name="connsiteX9" fmla="*/ 404607 w 568297"/>
                    <a:gd name="connsiteY9" fmla="*/ 1003179 h 1265123"/>
                    <a:gd name="connsiteX10" fmla="*/ 445580 w 568297"/>
                    <a:gd name="connsiteY10" fmla="*/ 1092244 h 1265123"/>
                    <a:gd name="connsiteX11" fmla="*/ 496362 w 568297"/>
                    <a:gd name="connsiteY11" fmla="*/ 1177509 h 1265123"/>
                    <a:gd name="connsiteX12" fmla="*/ 508782 w 568297"/>
                    <a:gd name="connsiteY12" fmla="*/ 1227129 h 1265123"/>
                    <a:gd name="connsiteX13" fmla="*/ 563324 w 568297"/>
                    <a:gd name="connsiteY13" fmla="*/ 1243093 h 1265123"/>
                    <a:gd name="connsiteX14" fmla="*/ 538619 w 568297"/>
                    <a:gd name="connsiteY14" fmla="*/ 1094947 h 1265123"/>
                    <a:gd name="connsiteX15" fmla="*/ 410538 w 568297"/>
                    <a:gd name="connsiteY15" fmla="*/ 763294 h 1265123"/>
                    <a:gd name="connsiteX16" fmla="*/ 265175 w 568297"/>
                    <a:gd name="connsiteY16" fmla="*/ 643567 h 1265123"/>
                    <a:gd name="connsiteX17" fmla="*/ 190589 w 568297"/>
                    <a:gd name="connsiteY17" fmla="*/ 503904 h 1265123"/>
                    <a:gd name="connsiteX18" fmla="*/ 173656 w 568297"/>
                    <a:gd name="connsiteY18" fmla="*/ 283770 h 1265123"/>
                    <a:gd name="connsiteX19" fmla="*/ 105922 w 568297"/>
                    <a:gd name="connsiteY19" fmla="*/ 139837 h 1265123"/>
                    <a:gd name="connsiteX20" fmla="*/ 116428 w 568297"/>
                    <a:gd name="connsiteY20" fmla="*/ 56648 h 1265123"/>
                    <a:gd name="connsiteX21" fmla="*/ 74018 w 568297"/>
                    <a:gd name="connsiteY21" fmla="*/ 2753 h 1265123"/>
                    <a:gd name="connsiteX22" fmla="*/ 48550 w 568297"/>
                    <a:gd name="connsiteY22" fmla="*/ 40132 h 1265123"/>
                    <a:gd name="connsiteX23" fmla="*/ 0 w 568297"/>
                    <a:gd name="connsiteY23" fmla="*/ 103721 h 1265123"/>
                    <a:gd name="connsiteX0" fmla="*/ 0 w 568297"/>
                    <a:gd name="connsiteY0" fmla="*/ 103721 h 1265123"/>
                    <a:gd name="connsiteX1" fmla="*/ 97456 w 568297"/>
                    <a:gd name="connsiteY1" fmla="*/ 292237 h 1265123"/>
                    <a:gd name="connsiteX2" fmla="*/ 133542 w 568297"/>
                    <a:gd name="connsiteY2" fmla="*/ 497003 h 1265123"/>
                    <a:gd name="connsiteX3" fmla="*/ 122614 w 568297"/>
                    <a:gd name="connsiteY3" fmla="*/ 592499 h 1265123"/>
                    <a:gd name="connsiteX4" fmla="*/ 137368 w 568297"/>
                    <a:gd name="connsiteY4" fmla="*/ 646186 h 1265123"/>
                    <a:gd name="connsiteX5" fmla="*/ 214970 w 568297"/>
                    <a:gd name="connsiteY5" fmla="*/ 747058 h 1265123"/>
                    <a:gd name="connsiteX6" fmla="*/ 350422 w 568297"/>
                    <a:gd name="connsiteY6" fmla="*/ 803653 h 1265123"/>
                    <a:gd name="connsiteX7" fmla="*/ 389345 w 568297"/>
                    <a:gd name="connsiteY7" fmla="*/ 875372 h 1265123"/>
                    <a:gd name="connsiteX8" fmla="*/ 389212 w 568297"/>
                    <a:gd name="connsiteY8" fmla="*/ 924279 h 1265123"/>
                    <a:gd name="connsiteX9" fmla="*/ 404607 w 568297"/>
                    <a:gd name="connsiteY9" fmla="*/ 1003179 h 1265123"/>
                    <a:gd name="connsiteX10" fmla="*/ 445580 w 568297"/>
                    <a:gd name="connsiteY10" fmla="*/ 1092244 h 1265123"/>
                    <a:gd name="connsiteX11" fmla="*/ 496362 w 568297"/>
                    <a:gd name="connsiteY11" fmla="*/ 1177509 h 1265123"/>
                    <a:gd name="connsiteX12" fmla="*/ 508782 w 568297"/>
                    <a:gd name="connsiteY12" fmla="*/ 1227129 h 1265123"/>
                    <a:gd name="connsiteX13" fmla="*/ 563324 w 568297"/>
                    <a:gd name="connsiteY13" fmla="*/ 1243093 h 1265123"/>
                    <a:gd name="connsiteX14" fmla="*/ 538619 w 568297"/>
                    <a:gd name="connsiteY14" fmla="*/ 1094947 h 1265123"/>
                    <a:gd name="connsiteX15" fmla="*/ 460772 w 568297"/>
                    <a:gd name="connsiteY15" fmla="*/ 951506 h 1265123"/>
                    <a:gd name="connsiteX16" fmla="*/ 410538 w 568297"/>
                    <a:gd name="connsiteY16" fmla="*/ 763294 h 1265123"/>
                    <a:gd name="connsiteX17" fmla="*/ 265175 w 568297"/>
                    <a:gd name="connsiteY17" fmla="*/ 643567 h 1265123"/>
                    <a:gd name="connsiteX18" fmla="*/ 190589 w 568297"/>
                    <a:gd name="connsiteY18" fmla="*/ 503904 h 1265123"/>
                    <a:gd name="connsiteX19" fmla="*/ 173656 w 568297"/>
                    <a:gd name="connsiteY19" fmla="*/ 283770 h 1265123"/>
                    <a:gd name="connsiteX20" fmla="*/ 105922 w 568297"/>
                    <a:gd name="connsiteY20" fmla="*/ 139837 h 1265123"/>
                    <a:gd name="connsiteX21" fmla="*/ 116428 w 568297"/>
                    <a:gd name="connsiteY21" fmla="*/ 56648 h 1265123"/>
                    <a:gd name="connsiteX22" fmla="*/ 74018 w 568297"/>
                    <a:gd name="connsiteY22" fmla="*/ 2753 h 1265123"/>
                    <a:gd name="connsiteX23" fmla="*/ 48550 w 568297"/>
                    <a:gd name="connsiteY23" fmla="*/ 40132 h 1265123"/>
                    <a:gd name="connsiteX24" fmla="*/ 0 w 568297"/>
                    <a:gd name="connsiteY24" fmla="*/ 103721 h 1265123"/>
                    <a:gd name="connsiteX0" fmla="*/ 0 w 568297"/>
                    <a:gd name="connsiteY0" fmla="*/ 103721 h 1265123"/>
                    <a:gd name="connsiteX1" fmla="*/ 97456 w 568297"/>
                    <a:gd name="connsiteY1" fmla="*/ 292237 h 1265123"/>
                    <a:gd name="connsiteX2" fmla="*/ 133542 w 568297"/>
                    <a:gd name="connsiteY2" fmla="*/ 497003 h 1265123"/>
                    <a:gd name="connsiteX3" fmla="*/ 122614 w 568297"/>
                    <a:gd name="connsiteY3" fmla="*/ 592499 h 1265123"/>
                    <a:gd name="connsiteX4" fmla="*/ 137368 w 568297"/>
                    <a:gd name="connsiteY4" fmla="*/ 646186 h 1265123"/>
                    <a:gd name="connsiteX5" fmla="*/ 214970 w 568297"/>
                    <a:gd name="connsiteY5" fmla="*/ 747058 h 1265123"/>
                    <a:gd name="connsiteX6" fmla="*/ 350422 w 568297"/>
                    <a:gd name="connsiteY6" fmla="*/ 803653 h 1265123"/>
                    <a:gd name="connsiteX7" fmla="*/ 389345 w 568297"/>
                    <a:gd name="connsiteY7" fmla="*/ 875372 h 1265123"/>
                    <a:gd name="connsiteX8" fmla="*/ 389212 w 568297"/>
                    <a:gd name="connsiteY8" fmla="*/ 924279 h 1265123"/>
                    <a:gd name="connsiteX9" fmla="*/ 404607 w 568297"/>
                    <a:gd name="connsiteY9" fmla="*/ 1003179 h 1265123"/>
                    <a:gd name="connsiteX10" fmla="*/ 445580 w 568297"/>
                    <a:gd name="connsiteY10" fmla="*/ 1092244 h 1265123"/>
                    <a:gd name="connsiteX11" fmla="*/ 496362 w 568297"/>
                    <a:gd name="connsiteY11" fmla="*/ 1177509 h 1265123"/>
                    <a:gd name="connsiteX12" fmla="*/ 508782 w 568297"/>
                    <a:gd name="connsiteY12" fmla="*/ 1227129 h 1265123"/>
                    <a:gd name="connsiteX13" fmla="*/ 563324 w 568297"/>
                    <a:gd name="connsiteY13" fmla="*/ 1243093 h 1265123"/>
                    <a:gd name="connsiteX14" fmla="*/ 538619 w 568297"/>
                    <a:gd name="connsiteY14" fmla="*/ 1094947 h 1265123"/>
                    <a:gd name="connsiteX15" fmla="*/ 460772 w 568297"/>
                    <a:gd name="connsiteY15" fmla="*/ 951506 h 1265123"/>
                    <a:gd name="connsiteX16" fmla="*/ 427974 w 568297"/>
                    <a:gd name="connsiteY16" fmla="*/ 766857 h 1265123"/>
                    <a:gd name="connsiteX17" fmla="*/ 265175 w 568297"/>
                    <a:gd name="connsiteY17" fmla="*/ 643567 h 1265123"/>
                    <a:gd name="connsiteX18" fmla="*/ 190589 w 568297"/>
                    <a:gd name="connsiteY18" fmla="*/ 503904 h 1265123"/>
                    <a:gd name="connsiteX19" fmla="*/ 173656 w 568297"/>
                    <a:gd name="connsiteY19" fmla="*/ 283770 h 1265123"/>
                    <a:gd name="connsiteX20" fmla="*/ 105922 w 568297"/>
                    <a:gd name="connsiteY20" fmla="*/ 139837 h 1265123"/>
                    <a:gd name="connsiteX21" fmla="*/ 116428 w 568297"/>
                    <a:gd name="connsiteY21" fmla="*/ 56648 h 1265123"/>
                    <a:gd name="connsiteX22" fmla="*/ 74018 w 568297"/>
                    <a:gd name="connsiteY22" fmla="*/ 2753 h 1265123"/>
                    <a:gd name="connsiteX23" fmla="*/ 48550 w 568297"/>
                    <a:gd name="connsiteY23" fmla="*/ 40132 h 1265123"/>
                    <a:gd name="connsiteX24" fmla="*/ 0 w 568297"/>
                    <a:gd name="connsiteY24" fmla="*/ 103721 h 126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8297" h="1265123">
                      <a:moveTo>
                        <a:pt x="0" y="103721"/>
                      </a:moveTo>
                      <a:cubicBezTo>
                        <a:pt x="2822" y="140410"/>
                        <a:pt x="75199" y="226690"/>
                        <a:pt x="97456" y="292237"/>
                      </a:cubicBezTo>
                      <a:cubicBezTo>
                        <a:pt x="119713" y="357784"/>
                        <a:pt x="129349" y="446959"/>
                        <a:pt x="133542" y="497003"/>
                      </a:cubicBezTo>
                      <a:cubicBezTo>
                        <a:pt x="137735" y="547047"/>
                        <a:pt x="121976" y="567635"/>
                        <a:pt x="122614" y="592499"/>
                      </a:cubicBezTo>
                      <a:cubicBezTo>
                        <a:pt x="123252" y="617363"/>
                        <a:pt x="121975" y="620426"/>
                        <a:pt x="137368" y="646186"/>
                      </a:cubicBezTo>
                      <a:cubicBezTo>
                        <a:pt x="152761" y="671946"/>
                        <a:pt x="179461" y="720814"/>
                        <a:pt x="214970" y="747058"/>
                      </a:cubicBezTo>
                      <a:cubicBezTo>
                        <a:pt x="250479" y="773302"/>
                        <a:pt x="321359" y="782267"/>
                        <a:pt x="350422" y="803653"/>
                      </a:cubicBezTo>
                      <a:cubicBezTo>
                        <a:pt x="379485" y="825039"/>
                        <a:pt x="382880" y="855268"/>
                        <a:pt x="389345" y="875372"/>
                      </a:cubicBezTo>
                      <a:cubicBezTo>
                        <a:pt x="395810" y="895476"/>
                        <a:pt x="386668" y="902978"/>
                        <a:pt x="389212" y="924279"/>
                      </a:cubicBezTo>
                      <a:cubicBezTo>
                        <a:pt x="391756" y="945580"/>
                        <a:pt x="395212" y="975185"/>
                        <a:pt x="404607" y="1003179"/>
                      </a:cubicBezTo>
                      <a:cubicBezTo>
                        <a:pt x="414002" y="1031173"/>
                        <a:pt x="430287" y="1063189"/>
                        <a:pt x="445580" y="1092244"/>
                      </a:cubicBezTo>
                      <a:cubicBezTo>
                        <a:pt x="460873" y="1121299"/>
                        <a:pt x="485828" y="1155028"/>
                        <a:pt x="496362" y="1177509"/>
                      </a:cubicBezTo>
                      <a:cubicBezTo>
                        <a:pt x="506896" y="1199990"/>
                        <a:pt x="497622" y="1216198"/>
                        <a:pt x="508782" y="1227129"/>
                      </a:cubicBezTo>
                      <a:cubicBezTo>
                        <a:pt x="519942" y="1238060"/>
                        <a:pt x="558351" y="1265123"/>
                        <a:pt x="563324" y="1243093"/>
                      </a:cubicBezTo>
                      <a:cubicBezTo>
                        <a:pt x="568297" y="1221063"/>
                        <a:pt x="555711" y="1143545"/>
                        <a:pt x="538619" y="1094947"/>
                      </a:cubicBezTo>
                      <a:cubicBezTo>
                        <a:pt x="521527" y="1046349"/>
                        <a:pt x="479213" y="1006188"/>
                        <a:pt x="460772" y="951506"/>
                      </a:cubicBezTo>
                      <a:cubicBezTo>
                        <a:pt x="442331" y="896824"/>
                        <a:pt x="460573" y="818180"/>
                        <a:pt x="427974" y="766857"/>
                      </a:cubicBezTo>
                      <a:cubicBezTo>
                        <a:pt x="395375" y="715534"/>
                        <a:pt x="304739" y="687392"/>
                        <a:pt x="265175" y="643567"/>
                      </a:cubicBezTo>
                      <a:cubicBezTo>
                        <a:pt x="225611" y="599742"/>
                        <a:pt x="205842" y="563870"/>
                        <a:pt x="190589" y="503904"/>
                      </a:cubicBezTo>
                      <a:cubicBezTo>
                        <a:pt x="175336" y="443938"/>
                        <a:pt x="187767" y="344448"/>
                        <a:pt x="173656" y="283770"/>
                      </a:cubicBezTo>
                      <a:cubicBezTo>
                        <a:pt x="159545" y="223092"/>
                        <a:pt x="115460" y="177691"/>
                        <a:pt x="105922" y="139837"/>
                      </a:cubicBezTo>
                      <a:cubicBezTo>
                        <a:pt x="96384" y="101983"/>
                        <a:pt x="121745" y="79495"/>
                        <a:pt x="116428" y="56648"/>
                      </a:cubicBezTo>
                      <a:cubicBezTo>
                        <a:pt x="111111" y="33801"/>
                        <a:pt x="85331" y="5506"/>
                        <a:pt x="74018" y="2753"/>
                      </a:cubicBezTo>
                      <a:cubicBezTo>
                        <a:pt x="62705" y="0"/>
                        <a:pt x="64492" y="41959"/>
                        <a:pt x="48550" y="40132"/>
                      </a:cubicBezTo>
                      <a:lnTo>
                        <a:pt x="0" y="103721"/>
                      </a:lnTo>
                      <a:close/>
                    </a:path>
                  </a:pathLst>
                </a:custGeom>
                <a:grpFill/>
                <a:ln w="3175">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45" name="44 Forma libre"/>
                <p:cNvSpPr/>
                <p:nvPr/>
              </p:nvSpPr>
              <p:spPr bwMode="auto">
                <a:xfrm rot="21409529">
                  <a:off x="3150809" y="3259572"/>
                  <a:ext cx="458515" cy="865229"/>
                </a:xfrm>
                <a:custGeom>
                  <a:avLst/>
                  <a:gdLst>
                    <a:gd name="connsiteX0" fmla="*/ 60290 w 520840"/>
                    <a:gd name="connsiteY0" fmla="*/ 11723 h 763675"/>
                    <a:gd name="connsiteX1" fmla="*/ 20097 w 520840"/>
                    <a:gd name="connsiteY1" fmla="*/ 182545 h 763675"/>
                    <a:gd name="connsiteX2" fmla="*/ 180870 w 520840"/>
                    <a:gd name="connsiteY2" fmla="*/ 473947 h 763675"/>
                    <a:gd name="connsiteX3" fmla="*/ 361741 w 520840"/>
                    <a:gd name="connsiteY3" fmla="*/ 705059 h 763675"/>
                    <a:gd name="connsiteX4" fmla="*/ 512466 w 520840"/>
                    <a:gd name="connsiteY4" fmla="*/ 745253 h 763675"/>
                    <a:gd name="connsiteX5" fmla="*/ 411983 w 520840"/>
                    <a:gd name="connsiteY5" fmla="*/ 594527 h 763675"/>
                    <a:gd name="connsiteX6" fmla="*/ 281354 w 520840"/>
                    <a:gd name="connsiteY6" fmla="*/ 403609 h 763675"/>
                    <a:gd name="connsiteX7" fmla="*/ 261257 w 520840"/>
                    <a:gd name="connsiteY7" fmla="*/ 262932 h 763675"/>
                    <a:gd name="connsiteX8" fmla="*/ 170822 w 520840"/>
                    <a:gd name="connsiteY8" fmla="*/ 172496 h 763675"/>
                    <a:gd name="connsiteX9" fmla="*/ 110532 w 520840"/>
                    <a:gd name="connsiteY9" fmla="*/ 112206 h 763675"/>
                    <a:gd name="connsiteX10" fmla="*/ 60290 w 520840"/>
                    <a:gd name="connsiteY10" fmla="*/ 11723 h 763675"/>
                    <a:gd name="connsiteX0" fmla="*/ 60290 w 520840"/>
                    <a:gd name="connsiteY0" fmla="*/ 11723 h 763675"/>
                    <a:gd name="connsiteX1" fmla="*/ 20097 w 520840"/>
                    <a:gd name="connsiteY1" fmla="*/ 182545 h 763675"/>
                    <a:gd name="connsiteX2" fmla="*/ 180870 w 520840"/>
                    <a:gd name="connsiteY2" fmla="*/ 473947 h 763675"/>
                    <a:gd name="connsiteX3" fmla="*/ 361741 w 520840"/>
                    <a:gd name="connsiteY3" fmla="*/ 705059 h 763675"/>
                    <a:gd name="connsiteX4" fmla="*/ 512466 w 520840"/>
                    <a:gd name="connsiteY4" fmla="*/ 745253 h 763675"/>
                    <a:gd name="connsiteX5" fmla="*/ 411983 w 520840"/>
                    <a:gd name="connsiteY5" fmla="*/ 594527 h 763675"/>
                    <a:gd name="connsiteX6" fmla="*/ 281354 w 520840"/>
                    <a:gd name="connsiteY6" fmla="*/ 403609 h 763675"/>
                    <a:gd name="connsiteX7" fmla="*/ 313356 w 520840"/>
                    <a:gd name="connsiteY7" fmla="*/ 336656 h 763675"/>
                    <a:gd name="connsiteX8" fmla="*/ 261257 w 520840"/>
                    <a:gd name="connsiteY8" fmla="*/ 262932 h 763675"/>
                    <a:gd name="connsiteX9" fmla="*/ 170822 w 520840"/>
                    <a:gd name="connsiteY9" fmla="*/ 172496 h 763675"/>
                    <a:gd name="connsiteX10" fmla="*/ 110532 w 520840"/>
                    <a:gd name="connsiteY10" fmla="*/ 112206 h 763675"/>
                    <a:gd name="connsiteX11" fmla="*/ 60290 w 520840"/>
                    <a:gd name="connsiteY11" fmla="*/ 11723 h 763675"/>
                    <a:gd name="connsiteX0" fmla="*/ 60290 w 520840"/>
                    <a:gd name="connsiteY0" fmla="*/ 11723 h 763675"/>
                    <a:gd name="connsiteX1" fmla="*/ 20097 w 520840"/>
                    <a:gd name="connsiteY1" fmla="*/ 182545 h 763675"/>
                    <a:gd name="connsiteX2" fmla="*/ 180870 w 520840"/>
                    <a:gd name="connsiteY2" fmla="*/ 473947 h 763675"/>
                    <a:gd name="connsiteX3" fmla="*/ 361741 w 520840"/>
                    <a:gd name="connsiteY3" fmla="*/ 705059 h 763675"/>
                    <a:gd name="connsiteX4" fmla="*/ 512466 w 520840"/>
                    <a:gd name="connsiteY4" fmla="*/ 745253 h 763675"/>
                    <a:gd name="connsiteX5" fmla="*/ 411983 w 520840"/>
                    <a:gd name="connsiteY5" fmla="*/ 594527 h 763675"/>
                    <a:gd name="connsiteX6" fmla="*/ 313356 w 520840"/>
                    <a:gd name="connsiteY6" fmla="*/ 336656 h 763675"/>
                    <a:gd name="connsiteX7" fmla="*/ 261257 w 520840"/>
                    <a:gd name="connsiteY7" fmla="*/ 262932 h 763675"/>
                    <a:gd name="connsiteX8" fmla="*/ 170822 w 520840"/>
                    <a:gd name="connsiteY8" fmla="*/ 172496 h 763675"/>
                    <a:gd name="connsiteX9" fmla="*/ 110532 w 520840"/>
                    <a:gd name="connsiteY9" fmla="*/ 112206 h 763675"/>
                    <a:gd name="connsiteX10" fmla="*/ 60290 w 520840"/>
                    <a:gd name="connsiteY10" fmla="*/ 11723 h 763675"/>
                    <a:gd name="connsiteX0" fmla="*/ 54733 w 515283"/>
                    <a:gd name="connsiteY0" fmla="*/ 11723 h 763675"/>
                    <a:gd name="connsiteX1" fmla="*/ 14540 w 515283"/>
                    <a:gd name="connsiteY1" fmla="*/ 182545 h 763675"/>
                    <a:gd name="connsiteX2" fmla="*/ 141976 w 515283"/>
                    <a:gd name="connsiteY2" fmla="*/ 484930 h 763675"/>
                    <a:gd name="connsiteX3" fmla="*/ 356184 w 515283"/>
                    <a:gd name="connsiteY3" fmla="*/ 705059 h 763675"/>
                    <a:gd name="connsiteX4" fmla="*/ 506909 w 515283"/>
                    <a:gd name="connsiteY4" fmla="*/ 745253 h 763675"/>
                    <a:gd name="connsiteX5" fmla="*/ 406426 w 515283"/>
                    <a:gd name="connsiteY5" fmla="*/ 594527 h 763675"/>
                    <a:gd name="connsiteX6" fmla="*/ 307799 w 515283"/>
                    <a:gd name="connsiteY6" fmla="*/ 336656 h 763675"/>
                    <a:gd name="connsiteX7" fmla="*/ 255700 w 515283"/>
                    <a:gd name="connsiteY7" fmla="*/ 262932 h 763675"/>
                    <a:gd name="connsiteX8" fmla="*/ 165265 w 515283"/>
                    <a:gd name="connsiteY8" fmla="*/ 172496 h 763675"/>
                    <a:gd name="connsiteX9" fmla="*/ 104975 w 515283"/>
                    <a:gd name="connsiteY9" fmla="*/ 112206 h 763675"/>
                    <a:gd name="connsiteX10" fmla="*/ 54733 w 515283"/>
                    <a:gd name="connsiteY10" fmla="*/ 11723 h 763675"/>
                    <a:gd name="connsiteX0" fmla="*/ 62541 w 523091"/>
                    <a:gd name="connsiteY0" fmla="*/ 20231 h 772183"/>
                    <a:gd name="connsiteX1" fmla="*/ 14540 w 523091"/>
                    <a:gd name="connsiteY1" fmla="*/ 242101 h 772183"/>
                    <a:gd name="connsiteX2" fmla="*/ 149784 w 523091"/>
                    <a:gd name="connsiteY2" fmla="*/ 493438 h 772183"/>
                    <a:gd name="connsiteX3" fmla="*/ 363992 w 523091"/>
                    <a:gd name="connsiteY3" fmla="*/ 713567 h 772183"/>
                    <a:gd name="connsiteX4" fmla="*/ 514717 w 523091"/>
                    <a:gd name="connsiteY4" fmla="*/ 753761 h 772183"/>
                    <a:gd name="connsiteX5" fmla="*/ 414234 w 523091"/>
                    <a:gd name="connsiteY5" fmla="*/ 603035 h 772183"/>
                    <a:gd name="connsiteX6" fmla="*/ 315607 w 523091"/>
                    <a:gd name="connsiteY6" fmla="*/ 345164 h 772183"/>
                    <a:gd name="connsiteX7" fmla="*/ 263508 w 523091"/>
                    <a:gd name="connsiteY7" fmla="*/ 271440 h 772183"/>
                    <a:gd name="connsiteX8" fmla="*/ 173073 w 523091"/>
                    <a:gd name="connsiteY8" fmla="*/ 181004 h 772183"/>
                    <a:gd name="connsiteX9" fmla="*/ 112783 w 523091"/>
                    <a:gd name="connsiteY9" fmla="*/ 120714 h 772183"/>
                    <a:gd name="connsiteX10" fmla="*/ 62541 w 523091"/>
                    <a:gd name="connsiteY10" fmla="*/ 20231 h 772183"/>
                    <a:gd name="connsiteX0" fmla="*/ 73790 w 534340"/>
                    <a:gd name="connsiteY0" fmla="*/ 21486 h 773438"/>
                    <a:gd name="connsiteX1" fmla="*/ 8000 w 534340"/>
                    <a:gd name="connsiteY1" fmla="*/ 36978 h 773438"/>
                    <a:gd name="connsiteX2" fmla="*/ 25789 w 534340"/>
                    <a:gd name="connsiteY2" fmla="*/ 243356 h 773438"/>
                    <a:gd name="connsiteX3" fmla="*/ 161033 w 534340"/>
                    <a:gd name="connsiteY3" fmla="*/ 494693 h 773438"/>
                    <a:gd name="connsiteX4" fmla="*/ 375241 w 534340"/>
                    <a:gd name="connsiteY4" fmla="*/ 714822 h 773438"/>
                    <a:gd name="connsiteX5" fmla="*/ 525966 w 534340"/>
                    <a:gd name="connsiteY5" fmla="*/ 755016 h 773438"/>
                    <a:gd name="connsiteX6" fmla="*/ 425483 w 534340"/>
                    <a:gd name="connsiteY6" fmla="*/ 604290 h 773438"/>
                    <a:gd name="connsiteX7" fmla="*/ 326856 w 534340"/>
                    <a:gd name="connsiteY7" fmla="*/ 346419 h 773438"/>
                    <a:gd name="connsiteX8" fmla="*/ 274757 w 534340"/>
                    <a:gd name="connsiteY8" fmla="*/ 272695 h 773438"/>
                    <a:gd name="connsiteX9" fmla="*/ 184322 w 534340"/>
                    <a:gd name="connsiteY9" fmla="*/ 182259 h 773438"/>
                    <a:gd name="connsiteX10" fmla="*/ 124032 w 534340"/>
                    <a:gd name="connsiteY10" fmla="*/ 121969 h 773438"/>
                    <a:gd name="connsiteX11" fmla="*/ 73790 w 534340"/>
                    <a:gd name="connsiteY11" fmla="*/ 21486 h 773438"/>
                    <a:gd name="connsiteX0" fmla="*/ 110941 w 571491"/>
                    <a:gd name="connsiteY0" fmla="*/ 99731 h 851683"/>
                    <a:gd name="connsiteX1" fmla="*/ 10965 w 571491"/>
                    <a:gd name="connsiteY1" fmla="*/ 2582 h 851683"/>
                    <a:gd name="connsiteX2" fmla="*/ 45151 w 571491"/>
                    <a:gd name="connsiteY2" fmla="*/ 115223 h 851683"/>
                    <a:gd name="connsiteX3" fmla="*/ 62940 w 571491"/>
                    <a:gd name="connsiteY3" fmla="*/ 321601 h 851683"/>
                    <a:gd name="connsiteX4" fmla="*/ 198184 w 571491"/>
                    <a:gd name="connsiteY4" fmla="*/ 572938 h 851683"/>
                    <a:gd name="connsiteX5" fmla="*/ 412392 w 571491"/>
                    <a:gd name="connsiteY5" fmla="*/ 793067 h 851683"/>
                    <a:gd name="connsiteX6" fmla="*/ 563117 w 571491"/>
                    <a:gd name="connsiteY6" fmla="*/ 833261 h 851683"/>
                    <a:gd name="connsiteX7" fmla="*/ 462634 w 571491"/>
                    <a:gd name="connsiteY7" fmla="*/ 682535 h 851683"/>
                    <a:gd name="connsiteX8" fmla="*/ 364007 w 571491"/>
                    <a:gd name="connsiteY8" fmla="*/ 424664 h 851683"/>
                    <a:gd name="connsiteX9" fmla="*/ 311908 w 571491"/>
                    <a:gd name="connsiteY9" fmla="*/ 350940 h 851683"/>
                    <a:gd name="connsiteX10" fmla="*/ 221473 w 571491"/>
                    <a:gd name="connsiteY10" fmla="*/ 260504 h 851683"/>
                    <a:gd name="connsiteX11" fmla="*/ 161183 w 571491"/>
                    <a:gd name="connsiteY11" fmla="*/ 200214 h 851683"/>
                    <a:gd name="connsiteX12" fmla="*/ 110941 w 571491"/>
                    <a:gd name="connsiteY12" fmla="*/ 99731 h 851683"/>
                    <a:gd name="connsiteX0" fmla="*/ 103808 w 564358"/>
                    <a:gd name="connsiteY0" fmla="*/ 146143 h 898095"/>
                    <a:gd name="connsiteX1" fmla="*/ 61019 w 564358"/>
                    <a:gd name="connsiteY1" fmla="*/ 16191 h 898095"/>
                    <a:gd name="connsiteX2" fmla="*/ 3832 w 564358"/>
                    <a:gd name="connsiteY2" fmla="*/ 48994 h 898095"/>
                    <a:gd name="connsiteX3" fmla="*/ 38018 w 564358"/>
                    <a:gd name="connsiteY3" fmla="*/ 161635 h 898095"/>
                    <a:gd name="connsiteX4" fmla="*/ 55807 w 564358"/>
                    <a:gd name="connsiteY4" fmla="*/ 368013 h 898095"/>
                    <a:gd name="connsiteX5" fmla="*/ 191051 w 564358"/>
                    <a:gd name="connsiteY5" fmla="*/ 619350 h 898095"/>
                    <a:gd name="connsiteX6" fmla="*/ 405259 w 564358"/>
                    <a:gd name="connsiteY6" fmla="*/ 839479 h 898095"/>
                    <a:gd name="connsiteX7" fmla="*/ 555984 w 564358"/>
                    <a:gd name="connsiteY7" fmla="*/ 879673 h 898095"/>
                    <a:gd name="connsiteX8" fmla="*/ 455501 w 564358"/>
                    <a:gd name="connsiteY8" fmla="*/ 728947 h 898095"/>
                    <a:gd name="connsiteX9" fmla="*/ 356874 w 564358"/>
                    <a:gd name="connsiteY9" fmla="*/ 471076 h 898095"/>
                    <a:gd name="connsiteX10" fmla="*/ 304775 w 564358"/>
                    <a:gd name="connsiteY10" fmla="*/ 397352 h 898095"/>
                    <a:gd name="connsiteX11" fmla="*/ 214340 w 564358"/>
                    <a:gd name="connsiteY11" fmla="*/ 306916 h 898095"/>
                    <a:gd name="connsiteX12" fmla="*/ 154050 w 564358"/>
                    <a:gd name="connsiteY12" fmla="*/ 246626 h 898095"/>
                    <a:gd name="connsiteX13" fmla="*/ 103808 w 564358"/>
                    <a:gd name="connsiteY13" fmla="*/ 146143 h 898095"/>
                    <a:gd name="connsiteX0" fmla="*/ 103071 w 563621"/>
                    <a:gd name="connsiteY0" fmla="*/ 204713 h 956665"/>
                    <a:gd name="connsiteX1" fmla="*/ 60282 w 563621"/>
                    <a:gd name="connsiteY1" fmla="*/ 74761 h 956665"/>
                    <a:gd name="connsiteX2" fmla="*/ 18708 w 563621"/>
                    <a:gd name="connsiteY2" fmla="*/ 5467 h 956665"/>
                    <a:gd name="connsiteX3" fmla="*/ 3095 w 563621"/>
                    <a:gd name="connsiteY3" fmla="*/ 107564 h 956665"/>
                    <a:gd name="connsiteX4" fmla="*/ 37281 w 563621"/>
                    <a:gd name="connsiteY4" fmla="*/ 220205 h 956665"/>
                    <a:gd name="connsiteX5" fmla="*/ 55070 w 563621"/>
                    <a:gd name="connsiteY5" fmla="*/ 426583 h 956665"/>
                    <a:gd name="connsiteX6" fmla="*/ 190314 w 563621"/>
                    <a:gd name="connsiteY6" fmla="*/ 677920 h 956665"/>
                    <a:gd name="connsiteX7" fmla="*/ 404522 w 563621"/>
                    <a:gd name="connsiteY7" fmla="*/ 898049 h 956665"/>
                    <a:gd name="connsiteX8" fmla="*/ 555247 w 563621"/>
                    <a:gd name="connsiteY8" fmla="*/ 938243 h 956665"/>
                    <a:gd name="connsiteX9" fmla="*/ 454764 w 563621"/>
                    <a:gd name="connsiteY9" fmla="*/ 787517 h 956665"/>
                    <a:gd name="connsiteX10" fmla="*/ 356137 w 563621"/>
                    <a:gd name="connsiteY10" fmla="*/ 529646 h 956665"/>
                    <a:gd name="connsiteX11" fmla="*/ 304038 w 563621"/>
                    <a:gd name="connsiteY11" fmla="*/ 455922 h 956665"/>
                    <a:gd name="connsiteX12" fmla="*/ 213603 w 563621"/>
                    <a:gd name="connsiteY12" fmla="*/ 365486 h 956665"/>
                    <a:gd name="connsiteX13" fmla="*/ 153313 w 563621"/>
                    <a:gd name="connsiteY13" fmla="*/ 305196 h 956665"/>
                    <a:gd name="connsiteX14" fmla="*/ 103071 w 563621"/>
                    <a:gd name="connsiteY14" fmla="*/ 204713 h 956665"/>
                    <a:gd name="connsiteX0" fmla="*/ 103071 w 563621"/>
                    <a:gd name="connsiteY0" fmla="*/ 313886 h 1065838"/>
                    <a:gd name="connsiteX1" fmla="*/ 60282 w 563621"/>
                    <a:gd name="connsiteY1" fmla="*/ 183934 h 1065838"/>
                    <a:gd name="connsiteX2" fmla="*/ 16746 w 563621"/>
                    <a:gd name="connsiteY2" fmla="*/ 11548 h 1065838"/>
                    <a:gd name="connsiteX3" fmla="*/ 18708 w 563621"/>
                    <a:gd name="connsiteY3" fmla="*/ 114640 h 1065838"/>
                    <a:gd name="connsiteX4" fmla="*/ 3095 w 563621"/>
                    <a:gd name="connsiteY4" fmla="*/ 216737 h 1065838"/>
                    <a:gd name="connsiteX5" fmla="*/ 37281 w 563621"/>
                    <a:gd name="connsiteY5" fmla="*/ 329378 h 1065838"/>
                    <a:gd name="connsiteX6" fmla="*/ 55070 w 563621"/>
                    <a:gd name="connsiteY6" fmla="*/ 535756 h 1065838"/>
                    <a:gd name="connsiteX7" fmla="*/ 190314 w 563621"/>
                    <a:gd name="connsiteY7" fmla="*/ 787093 h 1065838"/>
                    <a:gd name="connsiteX8" fmla="*/ 404522 w 563621"/>
                    <a:gd name="connsiteY8" fmla="*/ 1007222 h 1065838"/>
                    <a:gd name="connsiteX9" fmla="*/ 555247 w 563621"/>
                    <a:gd name="connsiteY9" fmla="*/ 1047416 h 1065838"/>
                    <a:gd name="connsiteX10" fmla="*/ 454764 w 563621"/>
                    <a:gd name="connsiteY10" fmla="*/ 896690 h 1065838"/>
                    <a:gd name="connsiteX11" fmla="*/ 356137 w 563621"/>
                    <a:gd name="connsiteY11" fmla="*/ 638819 h 1065838"/>
                    <a:gd name="connsiteX12" fmla="*/ 304038 w 563621"/>
                    <a:gd name="connsiteY12" fmla="*/ 565095 h 1065838"/>
                    <a:gd name="connsiteX13" fmla="*/ 213603 w 563621"/>
                    <a:gd name="connsiteY13" fmla="*/ 474659 h 1065838"/>
                    <a:gd name="connsiteX14" fmla="*/ 153313 w 563621"/>
                    <a:gd name="connsiteY14" fmla="*/ 414369 h 1065838"/>
                    <a:gd name="connsiteX15" fmla="*/ 103071 w 563621"/>
                    <a:gd name="connsiteY15" fmla="*/ 313886 h 1065838"/>
                    <a:gd name="connsiteX0" fmla="*/ 137287 w 597837"/>
                    <a:gd name="connsiteY0" fmla="*/ 320375 h 1072327"/>
                    <a:gd name="connsiteX1" fmla="*/ 94498 w 597837"/>
                    <a:gd name="connsiteY1" fmla="*/ 190423 h 1072327"/>
                    <a:gd name="connsiteX2" fmla="*/ 50962 w 597837"/>
                    <a:gd name="connsiteY2" fmla="*/ 18037 h 1072327"/>
                    <a:gd name="connsiteX3" fmla="*/ 327 w 597837"/>
                    <a:gd name="connsiteY3" fmla="*/ 22891 h 1072327"/>
                    <a:gd name="connsiteX4" fmla="*/ 52924 w 597837"/>
                    <a:gd name="connsiteY4" fmla="*/ 121129 h 1072327"/>
                    <a:gd name="connsiteX5" fmla="*/ 37311 w 597837"/>
                    <a:gd name="connsiteY5" fmla="*/ 223226 h 1072327"/>
                    <a:gd name="connsiteX6" fmla="*/ 71497 w 597837"/>
                    <a:gd name="connsiteY6" fmla="*/ 335867 h 1072327"/>
                    <a:gd name="connsiteX7" fmla="*/ 89286 w 597837"/>
                    <a:gd name="connsiteY7" fmla="*/ 542245 h 1072327"/>
                    <a:gd name="connsiteX8" fmla="*/ 224530 w 597837"/>
                    <a:gd name="connsiteY8" fmla="*/ 793582 h 1072327"/>
                    <a:gd name="connsiteX9" fmla="*/ 438738 w 597837"/>
                    <a:gd name="connsiteY9" fmla="*/ 1013711 h 1072327"/>
                    <a:gd name="connsiteX10" fmla="*/ 589463 w 597837"/>
                    <a:gd name="connsiteY10" fmla="*/ 1053905 h 1072327"/>
                    <a:gd name="connsiteX11" fmla="*/ 488980 w 597837"/>
                    <a:gd name="connsiteY11" fmla="*/ 903179 h 1072327"/>
                    <a:gd name="connsiteX12" fmla="*/ 390353 w 597837"/>
                    <a:gd name="connsiteY12" fmla="*/ 645308 h 1072327"/>
                    <a:gd name="connsiteX13" fmla="*/ 338254 w 597837"/>
                    <a:gd name="connsiteY13" fmla="*/ 571584 h 1072327"/>
                    <a:gd name="connsiteX14" fmla="*/ 247819 w 597837"/>
                    <a:gd name="connsiteY14" fmla="*/ 481148 h 1072327"/>
                    <a:gd name="connsiteX15" fmla="*/ 187529 w 597837"/>
                    <a:gd name="connsiteY15" fmla="*/ 420858 h 1072327"/>
                    <a:gd name="connsiteX16" fmla="*/ 137287 w 597837"/>
                    <a:gd name="connsiteY16" fmla="*/ 320375 h 1072327"/>
                    <a:gd name="connsiteX0" fmla="*/ 138353 w 598903"/>
                    <a:gd name="connsiteY0" fmla="*/ 320375 h 1072327"/>
                    <a:gd name="connsiteX1" fmla="*/ 95564 w 598903"/>
                    <a:gd name="connsiteY1" fmla="*/ 190423 h 1072327"/>
                    <a:gd name="connsiteX2" fmla="*/ 52028 w 598903"/>
                    <a:gd name="connsiteY2" fmla="*/ 18037 h 1072327"/>
                    <a:gd name="connsiteX3" fmla="*/ 1393 w 598903"/>
                    <a:gd name="connsiteY3" fmla="*/ 22891 h 1072327"/>
                    <a:gd name="connsiteX4" fmla="*/ 43668 w 598903"/>
                    <a:gd name="connsiteY4" fmla="*/ 125692 h 1072327"/>
                    <a:gd name="connsiteX5" fmla="*/ 38377 w 598903"/>
                    <a:gd name="connsiteY5" fmla="*/ 223226 h 1072327"/>
                    <a:gd name="connsiteX6" fmla="*/ 72563 w 598903"/>
                    <a:gd name="connsiteY6" fmla="*/ 335867 h 1072327"/>
                    <a:gd name="connsiteX7" fmla="*/ 90352 w 598903"/>
                    <a:gd name="connsiteY7" fmla="*/ 542245 h 1072327"/>
                    <a:gd name="connsiteX8" fmla="*/ 225596 w 598903"/>
                    <a:gd name="connsiteY8" fmla="*/ 793582 h 1072327"/>
                    <a:gd name="connsiteX9" fmla="*/ 439804 w 598903"/>
                    <a:gd name="connsiteY9" fmla="*/ 1013711 h 1072327"/>
                    <a:gd name="connsiteX10" fmla="*/ 590529 w 598903"/>
                    <a:gd name="connsiteY10" fmla="*/ 1053905 h 1072327"/>
                    <a:gd name="connsiteX11" fmla="*/ 490046 w 598903"/>
                    <a:gd name="connsiteY11" fmla="*/ 903179 h 1072327"/>
                    <a:gd name="connsiteX12" fmla="*/ 391419 w 598903"/>
                    <a:gd name="connsiteY12" fmla="*/ 645308 h 1072327"/>
                    <a:gd name="connsiteX13" fmla="*/ 339320 w 598903"/>
                    <a:gd name="connsiteY13" fmla="*/ 571584 h 1072327"/>
                    <a:gd name="connsiteX14" fmla="*/ 248885 w 598903"/>
                    <a:gd name="connsiteY14" fmla="*/ 481148 h 1072327"/>
                    <a:gd name="connsiteX15" fmla="*/ 188595 w 598903"/>
                    <a:gd name="connsiteY15" fmla="*/ 420858 h 1072327"/>
                    <a:gd name="connsiteX16" fmla="*/ 138353 w 598903"/>
                    <a:gd name="connsiteY16" fmla="*/ 320375 h 1072327"/>
                    <a:gd name="connsiteX0" fmla="*/ 139543 w 600093"/>
                    <a:gd name="connsiteY0" fmla="*/ 374012 h 1125964"/>
                    <a:gd name="connsiteX1" fmla="*/ 96754 w 600093"/>
                    <a:gd name="connsiteY1" fmla="*/ 244060 h 1125964"/>
                    <a:gd name="connsiteX2" fmla="*/ 53218 w 600093"/>
                    <a:gd name="connsiteY2" fmla="*/ 71674 h 1125964"/>
                    <a:gd name="connsiteX3" fmla="*/ 29359 w 600093"/>
                    <a:gd name="connsiteY3" fmla="*/ 809 h 1125964"/>
                    <a:gd name="connsiteX4" fmla="*/ 2583 w 600093"/>
                    <a:gd name="connsiteY4" fmla="*/ 76528 h 1125964"/>
                    <a:gd name="connsiteX5" fmla="*/ 44858 w 600093"/>
                    <a:gd name="connsiteY5" fmla="*/ 179329 h 1125964"/>
                    <a:gd name="connsiteX6" fmla="*/ 39567 w 600093"/>
                    <a:gd name="connsiteY6" fmla="*/ 276863 h 1125964"/>
                    <a:gd name="connsiteX7" fmla="*/ 73753 w 600093"/>
                    <a:gd name="connsiteY7" fmla="*/ 389504 h 1125964"/>
                    <a:gd name="connsiteX8" fmla="*/ 91542 w 600093"/>
                    <a:gd name="connsiteY8" fmla="*/ 595882 h 1125964"/>
                    <a:gd name="connsiteX9" fmla="*/ 226786 w 600093"/>
                    <a:gd name="connsiteY9" fmla="*/ 847219 h 1125964"/>
                    <a:gd name="connsiteX10" fmla="*/ 440994 w 600093"/>
                    <a:gd name="connsiteY10" fmla="*/ 1067348 h 1125964"/>
                    <a:gd name="connsiteX11" fmla="*/ 591719 w 600093"/>
                    <a:gd name="connsiteY11" fmla="*/ 1107542 h 1125964"/>
                    <a:gd name="connsiteX12" fmla="*/ 491236 w 600093"/>
                    <a:gd name="connsiteY12" fmla="*/ 956816 h 1125964"/>
                    <a:gd name="connsiteX13" fmla="*/ 392609 w 600093"/>
                    <a:gd name="connsiteY13" fmla="*/ 698945 h 1125964"/>
                    <a:gd name="connsiteX14" fmla="*/ 340510 w 600093"/>
                    <a:gd name="connsiteY14" fmla="*/ 625221 h 1125964"/>
                    <a:gd name="connsiteX15" fmla="*/ 250075 w 600093"/>
                    <a:gd name="connsiteY15" fmla="*/ 534785 h 1125964"/>
                    <a:gd name="connsiteX16" fmla="*/ 189785 w 600093"/>
                    <a:gd name="connsiteY16" fmla="*/ 474495 h 1125964"/>
                    <a:gd name="connsiteX17" fmla="*/ 139543 w 600093"/>
                    <a:gd name="connsiteY17" fmla="*/ 374012 h 1125964"/>
                    <a:gd name="connsiteX0" fmla="*/ 139543 w 600093"/>
                    <a:gd name="connsiteY0" fmla="*/ 404265 h 1156217"/>
                    <a:gd name="connsiteX1" fmla="*/ 96754 w 600093"/>
                    <a:gd name="connsiteY1" fmla="*/ 274313 h 1156217"/>
                    <a:gd name="connsiteX2" fmla="*/ 53218 w 600093"/>
                    <a:gd name="connsiteY2" fmla="*/ 101927 h 1156217"/>
                    <a:gd name="connsiteX3" fmla="*/ 53070 w 600093"/>
                    <a:gd name="connsiteY3" fmla="*/ 11811 h 1156217"/>
                    <a:gd name="connsiteX4" fmla="*/ 29359 w 600093"/>
                    <a:gd name="connsiteY4" fmla="*/ 31062 h 1156217"/>
                    <a:gd name="connsiteX5" fmla="*/ 2583 w 600093"/>
                    <a:gd name="connsiteY5" fmla="*/ 106781 h 1156217"/>
                    <a:gd name="connsiteX6" fmla="*/ 44858 w 600093"/>
                    <a:gd name="connsiteY6" fmla="*/ 209582 h 1156217"/>
                    <a:gd name="connsiteX7" fmla="*/ 39567 w 600093"/>
                    <a:gd name="connsiteY7" fmla="*/ 307116 h 1156217"/>
                    <a:gd name="connsiteX8" fmla="*/ 73753 w 600093"/>
                    <a:gd name="connsiteY8" fmla="*/ 419757 h 1156217"/>
                    <a:gd name="connsiteX9" fmla="*/ 91542 w 600093"/>
                    <a:gd name="connsiteY9" fmla="*/ 626135 h 1156217"/>
                    <a:gd name="connsiteX10" fmla="*/ 226786 w 600093"/>
                    <a:gd name="connsiteY10" fmla="*/ 877472 h 1156217"/>
                    <a:gd name="connsiteX11" fmla="*/ 440994 w 600093"/>
                    <a:gd name="connsiteY11" fmla="*/ 1097601 h 1156217"/>
                    <a:gd name="connsiteX12" fmla="*/ 591719 w 600093"/>
                    <a:gd name="connsiteY12" fmla="*/ 1137795 h 1156217"/>
                    <a:gd name="connsiteX13" fmla="*/ 491236 w 600093"/>
                    <a:gd name="connsiteY13" fmla="*/ 987069 h 1156217"/>
                    <a:gd name="connsiteX14" fmla="*/ 392609 w 600093"/>
                    <a:gd name="connsiteY14" fmla="*/ 729198 h 1156217"/>
                    <a:gd name="connsiteX15" fmla="*/ 340510 w 600093"/>
                    <a:gd name="connsiteY15" fmla="*/ 655474 h 1156217"/>
                    <a:gd name="connsiteX16" fmla="*/ 250075 w 600093"/>
                    <a:gd name="connsiteY16" fmla="*/ 565038 h 1156217"/>
                    <a:gd name="connsiteX17" fmla="*/ 189785 w 600093"/>
                    <a:gd name="connsiteY17" fmla="*/ 504748 h 1156217"/>
                    <a:gd name="connsiteX18" fmla="*/ 139543 w 600093"/>
                    <a:gd name="connsiteY18" fmla="*/ 404265 h 1156217"/>
                    <a:gd name="connsiteX0" fmla="*/ 139543 w 600093"/>
                    <a:gd name="connsiteY0" fmla="*/ 405595 h 1157547"/>
                    <a:gd name="connsiteX1" fmla="*/ 96754 w 600093"/>
                    <a:gd name="connsiteY1" fmla="*/ 275643 h 1157547"/>
                    <a:gd name="connsiteX2" fmla="*/ 57821 w 600093"/>
                    <a:gd name="connsiteY2" fmla="*/ 111241 h 1157547"/>
                    <a:gd name="connsiteX3" fmla="*/ 53070 w 600093"/>
                    <a:gd name="connsiteY3" fmla="*/ 13141 h 1157547"/>
                    <a:gd name="connsiteX4" fmla="*/ 29359 w 600093"/>
                    <a:gd name="connsiteY4" fmla="*/ 32392 h 1157547"/>
                    <a:gd name="connsiteX5" fmla="*/ 2583 w 600093"/>
                    <a:gd name="connsiteY5" fmla="*/ 108111 h 1157547"/>
                    <a:gd name="connsiteX6" fmla="*/ 44858 w 600093"/>
                    <a:gd name="connsiteY6" fmla="*/ 210912 h 1157547"/>
                    <a:gd name="connsiteX7" fmla="*/ 39567 w 600093"/>
                    <a:gd name="connsiteY7" fmla="*/ 308446 h 1157547"/>
                    <a:gd name="connsiteX8" fmla="*/ 73753 w 600093"/>
                    <a:gd name="connsiteY8" fmla="*/ 421087 h 1157547"/>
                    <a:gd name="connsiteX9" fmla="*/ 91542 w 600093"/>
                    <a:gd name="connsiteY9" fmla="*/ 627465 h 1157547"/>
                    <a:gd name="connsiteX10" fmla="*/ 226786 w 600093"/>
                    <a:gd name="connsiteY10" fmla="*/ 878802 h 1157547"/>
                    <a:gd name="connsiteX11" fmla="*/ 440994 w 600093"/>
                    <a:gd name="connsiteY11" fmla="*/ 1098931 h 1157547"/>
                    <a:gd name="connsiteX12" fmla="*/ 591719 w 600093"/>
                    <a:gd name="connsiteY12" fmla="*/ 1139125 h 1157547"/>
                    <a:gd name="connsiteX13" fmla="*/ 491236 w 600093"/>
                    <a:gd name="connsiteY13" fmla="*/ 988399 h 1157547"/>
                    <a:gd name="connsiteX14" fmla="*/ 392609 w 600093"/>
                    <a:gd name="connsiteY14" fmla="*/ 730528 h 1157547"/>
                    <a:gd name="connsiteX15" fmla="*/ 340510 w 600093"/>
                    <a:gd name="connsiteY15" fmla="*/ 656804 h 1157547"/>
                    <a:gd name="connsiteX16" fmla="*/ 250075 w 600093"/>
                    <a:gd name="connsiteY16" fmla="*/ 566368 h 1157547"/>
                    <a:gd name="connsiteX17" fmla="*/ 189785 w 600093"/>
                    <a:gd name="connsiteY17" fmla="*/ 506078 h 1157547"/>
                    <a:gd name="connsiteX18" fmla="*/ 139543 w 600093"/>
                    <a:gd name="connsiteY18" fmla="*/ 405595 h 1157547"/>
                    <a:gd name="connsiteX0" fmla="*/ 139543 w 600093"/>
                    <a:gd name="connsiteY0" fmla="*/ 405595 h 1157547"/>
                    <a:gd name="connsiteX1" fmla="*/ 96754 w 600093"/>
                    <a:gd name="connsiteY1" fmla="*/ 275643 h 1157547"/>
                    <a:gd name="connsiteX2" fmla="*/ 79731 w 600093"/>
                    <a:gd name="connsiteY2" fmla="*/ 218039 h 1157547"/>
                    <a:gd name="connsiteX3" fmla="*/ 57821 w 600093"/>
                    <a:gd name="connsiteY3" fmla="*/ 111241 h 1157547"/>
                    <a:gd name="connsiteX4" fmla="*/ 53070 w 600093"/>
                    <a:gd name="connsiteY4" fmla="*/ 13141 h 1157547"/>
                    <a:gd name="connsiteX5" fmla="*/ 29359 w 600093"/>
                    <a:gd name="connsiteY5" fmla="*/ 32392 h 1157547"/>
                    <a:gd name="connsiteX6" fmla="*/ 2583 w 600093"/>
                    <a:gd name="connsiteY6" fmla="*/ 108111 h 1157547"/>
                    <a:gd name="connsiteX7" fmla="*/ 44858 w 600093"/>
                    <a:gd name="connsiteY7" fmla="*/ 210912 h 1157547"/>
                    <a:gd name="connsiteX8" fmla="*/ 39567 w 600093"/>
                    <a:gd name="connsiteY8" fmla="*/ 308446 h 1157547"/>
                    <a:gd name="connsiteX9" fmla="*/ 73753 w 600093"/>
                    <a:gd name="connsiteY9" fmla="*/ 421087 h 1157547"/>
                    <a:gd name="connsiteX10" fmla="*/ 91542 w 600093"/>
                    <a:gd name="connsiteY10" fmla="*/ 627465 h 1157547"/>
                    <a:gd name="connsiteX11" fmla="*/ 226786 w 600093"/>
                    <a:gd name="connsiteY11" fmla="*/ 878802 h 1157547"/>
                    <a:gd name="connsiteX12" fmla="*/ 440994 w 600093"/>
                    <a:gd name="connsiteY12" fmla="*/ 1098931 h 1157547"/>
                    <a:gd name="connsiteX13" fmla="*/ 591719 w 600093"/>
                    <a:gd name="connsiteY13" fmla="*/ 1139125 h 1157547"/>
                    <a:gd name="connsiteX14" fmla="*/ 491236 w 600093"/>
                    <a:gd name="connsiteY14" fmla="*/ 988399 h 1157547"/>
                    <a:gd name="connsiteX15" fmla="*/ 392609 w 600093"/>
                    <a:gd name="connsiteY15" fmla="*/ 730528 h 1157547"/>
                    <a:gd name="connsiteX16" fmla="*/ 340510 w 600093"/>
                    <a:gd name="connsiteY16" fmla="*/ 656804 h 1157547"/>
                    <a:gd name="connsiteX17" fmla="*/ 250075 w 600093"/>
                    <a:gd name="connsiteY17" fmla="*/ 566368 h 1157547"/>
                    <a:gd name="connsiteX18" fmla="*/ 189785 w 600093"/>
                    <a:gd name="connsiteY18" fmla="*/ 506078 h 1157547"/>
                    <a:gd name="connsiteX19" fmla="*/ 139543 w 600093"/>
                    <a:gd name="connsiteY19" fmla="*/ 405595 h 1157547"/>
                    <a:gd name="connsiteX0" fmla="*/ 139543 w 600093"/>
                    <a:gd name="connsiteY0" fmla="*/ 405595 h 1157547"/>
                    <a:gd name="connsiteX1" fmla="*/ 95774 w 600093"/>
                    <a:gd name="connsiteY1" fmla="*/ 247267 h 1157547"/>
                    <a:gd name="connsiteX2" fmla="*/ 79731 w 600093"/>
                    <a:gd name="connsiteY2" fmla="*/ 218039 h 1157547"/>
                    <a:gd name="connsiteX3" fmla="*/ 57821 w 600093"/>
                    <a:gd name="connsiteY3" fmla="*/ 111241 h 1157547"/>
                    <a:gd name="connsiteX4" fmla="*/ 53070 w 600093"/>
                    <a:gd name="connsiteY4" fmla="*/ 13141 h 1157547"/>
                    <a:gd name="connsiteX5" fmla="*/ 29359 w 600093"/>
                    <a:gd name="connsiteY5" fmla="*/ 32392 h 1157547"/>
                    <a:gd name="connsiteX6" fmla="*/ 2583 w 600093"/>
                    <a:gd name="connsiteY6" fmla="*/ 108111 h 1157547"/>
                    <a:gd name="connsiteX7" fmla="*/ 44858 w 600093"/>
                    <a:gd name="connsiteY7" fmla="*/ 210912 h 1157547"/>
                    <a:gd name="connsiteX8" fmla="*/ 39567 w 600093"/>
                    <a:gd name="connsiteY8" fmla="*/ 308446 h 1157547"/>
                    <a:gd name="connsiteX9" fmla="*/ 73753 w 600093"/>
                    <a:gd name="connsiteY9" fmla="*/ 421087 h 1157547"/>
                    <a:gd name="connsiteX10" fmla="*/ 91542 w 600093"/>
                    <a:gd name="connsiteY10" fmla="*/ 627465 h 1157547"/>
                    <a:gd name="connsiteX11" fmla="*/ 226786 w 600093"/>
                    <a:gd name="connsiteY11" fmla="*/ 878802 h 1157547"/>
                    <a:gd name="connsiteX12" fmla="*/ 440994 w 600093"/>
                    <a:gd name="connsiteY12" fmla="*/ 1098931 h 1157547"/>
                    <a:gd name="connsiteX13" fmla="*/ 591719 w 600093"/>
                    <a:gd name="connsiteY13" fmla="*/ 1139125 h 1157547"/>
                    <a:gd name="connsiteX14" fmla="*/ 491236 w 600093"/>
                    <a:gd name="connsiteY14" fmla="*/ 988399 h 1157547"/>
                    <a:gd name="connsiteX15" fmla="*/ 392609 w 600093"/>
                    <a:gd name="connsiteY15" fmla="*/ 730528 h 1157547"/>
                    <a:gd name="connsiteX16" fmla="*/ 340510 w 600093"/>
                    <a:gd name="connsiteY16" fmla="*/ 656804 h 1157547"/>
                    <a:gd name="connsiteX17" fmla="*/ 250075 w 600093"/>
                    <a:gd name="connsiteY17" fmla="*/ 566368 h 1157547"/>
                    <a:gd name="connsiteX18" fmla="*/ 189785 w 600093"/>
                    <a:gd name="connsiteY18" fmla="*/ 506078 h 1157547"/>
                    <a:gd name="connsiteX19" fmla="*/ 139543 w 600093"/>
                    <a:gd name="connsiteY19" fmla="*/ 405595 h 1157547"/>
                    <a:gd name="connsiteX0" fmla="*/ 139543 w 600093"/>
                    <a:gd name="connsiteY0" fmla="*/ 405595 h 1157547"/>
                    <a:gd name="connsiteX1" fmla="*/ 95774 w 600093"/>
                    <a:gd name="connsiteY1" fmla="*/ 247267 h 1157547"/>
                    <a:gd name="connsiteX2" fmla="*/ 79731 w 600093"/>
                    <a:gd name="connsiteY2" fmla="*/ 218039 h 1157547"/>
                    <a:gd name="connsiteX3" fmla="*/ 57821 w 600093"/>
                    <a:gd name="connsiteY3" fmla="*/ 111241 h 1157547"/>
                    <a:gd name="connsiteX4" fmla="*/ 53070 w 600093"/>
                    <a:gd name="connsiteY4" fmla="*/ 13141 h 1157547"/>
                    <a:gd name="connsiteX5" fmla="*/ 29359 w 600093"/>
                    <a:gd name="connsiteY5" fmla="*/ 32392 h 1157547"/>
                    <a:gd name="connsiteX6" fmla="*/ 2583 w 600093"/>
                    <a:gd name="connsiteY6" fmla="*/ 108111 h 1157547"/>
                    <a:gd name="connsiteX7" fmla="*/ 44858 w 600093"/>
                    <a:gd name="connsiteY7" fmla="*/ 210912 h 1157547"/>
                    <a:gd name="connsiteX8" fmla="*/ 39567 w 600093"/>
                    <a:gd name="connsiteY8" fmla="*/ 308446 h 1157547"/>
                    <a:gd name="connsiteX9" fmla="*/ 73753 w 600093"/>
                    <a:gd name="connsiteY9" fmla="*/ 421087 h 1157547"/>
                    <a:gd name="connsiteX10" fmla="*/ 91542 w 600093"/>
                    <a:gd name="connsiteY10" fmla="*/ 627465 h 1157547"/>
                    <a:gd name="connsiteX11" fmla="*/ 226786 w 600093"/>
                    <a:gd name="connsiteY11" fmla="*/ 878802 h 1157547"/>
                    <a:gd name="connsiteX12" fmla="*/ 440994 w 600093"/>
                    <a:gd name="connsiteY12" fmla="*/ 1098931 h 1157547"/>
                    <a:gd name="connsiteX13" fmla="*/ 591719 w 600093"/>
                    <a:gd name="connsiteY13" fmla="*/ 1139125 h 1157547"/>
                    <a:gd name="connsiteX14" fmla="*/ 491236 w 600093"/>
                    <a:gd name="connsiteY14" fmla="*/ 988399 h 1157547"/>
                    <a:gd name="connsiteX15" fmla="*/ 392609 w 600093"/>
                    <a:gd name="connsiteY15" fmla="*/ 730528 h 1157547"/>
                    <a:gd name="connsiteX16" fmla="*/ 340510 w 600093"/>
                    <a:gd name="connsiteY16" fmla="*/ 656804 h 1157547"/>
                    <a:gd name="connsiteX17" fmla="*/ 250075 w 600093"/>
                    <a:gd name="connsiteY17" fmla="*/ 566368 h 1157547"/>
                    <a:gd name="connsiteX18" fmla="*/ 159516 w 600093"/>
                    <a:gd name="connsiteY18" fmla="*/ 506936 h 1157547"/>
                    <a:gd name="connsiteX19" fmla="*/ 139543 w 600093"/>
                    <a:gd name="connsiteY19" fmla="*/ 405595 h 1157547"/>
                    <a:gd name="connsiteX0" fmla="*/ 139543 w 600093"/>
                    <a:gd name="connsiteY0" fmla="*/ 405595 h 1157547"/>
                    <a:gd name="connsiteX1" fmla="*/ 95774 w 600093"/>
                    <a:gd name="connsiteY1" fmla="*/ 247267 h 1157547"/>
                    <a:gd name="connsiteX2" fmla="*/ 79731 w 600093"/>
                    <a:gd name="connsiteY2" fmla="*/ 218039 h 1157547"/>
                    <a:gd name="connsiteX3" fmla="*/ 57821 w 600093"/>
                    <a:gd name="connsiteY3" fmla="*/ 111241 h 1157547"/>
                    <a:gd name="connsiteX4" fmla="*/ 53070 w 600093"/>
                    <a:gd name="connsiteY4" fmla="*/ 13141 h 1157547"/>
                    <a:gd name="connsiteX5" fmla="*/ 29359 w 600093"/>
                    <a:gd name="connsiteY5" fmla="*/ 32392 h 1157547"/>
                    <a:gd name="connsiteX6" fmla="*/ 2583 w 600093"/>
                    <a:gd name="connsiteY6" fmla="*/ 108111 h 1157547"/>
                    <a:gd name="connsiteX7" fmla="*/ 44858 w 600093"/>
                    <a:gd name="connsiteY7" fmla="*/ 210912 h 1157547"/>
                    <a:gd name="connsiteX8" fmla="*/ 39567 w 600093"/>
                    <a:gd name="connsiteY8" fmla="*/ 308446 h 1157547"/>
                    <a:gd name="connsiteX9" fmla="*/ 73753 w 600093"/>
                    <a:gd name="connsiteY9" fmla="*/ 421087 h 1157547"/>
                    <a:gd name="connsiteX10" fmla="*/ 91542 w 600093"/>
                    <a:gd name="connsiteY10" fmla="*/ 627465 h 1157547"/>
                    <a:gd name="connsiteX11" fmla="*/ 226786 w 600093"/>
                    <a:gd name="connsiteY11" fmla="*/ 878802 h 1157547"/>
                    <a:gd name="connsiteX12" fmla="*/ 440994 w 600093"/>
                    <a:gd name="connsiteY12" fmla="*/ 1098931 h 1157547"/>
                    <a:gd name="connsiteX13" fmla="*/ 591719 w 600093"/>
                    <a:gd name="connsiteY13" fmla="*/ 1139125 h 1157547"/>
                    <a:gd name="connsiteX14" fmla="*/ 491236 w 600093"/>
                    <a:gd name="connsiteY14" fmla="*/ 988399 h 1157547"/>
                    <a:gd name="connsiteX15" fmla="*/ 392609 w 600093"/>
                    <a:gd name="connsiteY15" fmla="*/ 730528 h 1157547"/>
                    <a:gd name="connsiteX16" fmla="*/ 340510 w 600093"/>
                    <a:gd name="connsiteY16" fmla="*/ 656804 h 1157547"/>
                    <a:gd name="connsiteX17" fmla="*/ 250075 w 600093"/>
                    <a:gd name="connsiteY17" fmla="*/ 566368 h 1157547"/>
                    <a:gd name="connsiteX18" fmla="*/ 220930 w 600093"/>
                    <a:gd name="connsiteY18" fmla="*/ 586477 h 1157547"/>
                    <a:gd name="connsiteX19" fmla="*/ 159516 w 600093"/>
                    <a:gd name="connsiteY19" fmla="*/ 506936 h 1157547"/>
                    <a:gd name="connsiteX20" fmla="*/ 139543 w 600093"/>
                    <a:gd name="connsiteY20" fmla="*/ 405595 h 1157547"/>
                    <a:gd name="connsiteX0" fmla="*/ 139543 w 600093"/>
                    <a:gd name="connsiteY0" fmla="*/ 405595 h 1157547"/>
                    <a:gd name="connsiteX1" fmla="*/ 95774 w 600093"/>
                    <a:gd name="connsiteY1" fmla="*/ 247267 h 1157547"/>
                    <a:gd name="connsiteX2" fmla="*/ 79731 w 600093"/>
                    <a:gd name="connsiteY2" fmla="*/ 218039 h 1157547"/>
                    <a:gd name="connsiteX3" fmla="*/ 57821 w 600093"/>
                    <a:gd name="connsiteY3" fmla="*/ 111241 h 1157547"/>
                    <a:gd name="connsiteX4" fmla="*/ 53070 w 600093"/>
                    <a:gd name="connsiteY4" fmla="*/ 13141 h 1157547"/>
                    <a:gd name="connsiteX5" fmla="*/ 29359 w 600093"/>
                    <a:gd name="connsiteY5" fmla="*/ 32392 h 1157547"/>
                    <a:gd name="connsiteX6" fmla="*/ 2583 w 600093"/>
                    <a:gd name="connsiteY6" fmla="*/ 108111 h 1157547"/>
                    <a:gd name="connsiteX7" fmla="*/ 44858 w 600093"/>
                    <a:gd name="connsiteY7" fmla="*/ 210912 h 1157547"/>
                    <a:gd name="connsiteX8" fmla="*/ 39567 w 600093"/>
                    <a:gd name="connsiteY8" fmla="*/ 308446 h 1157547"/>
                    <a:gd name="connsiteX9" fmla="*/ 73753 w 600093"/>
                    <a:gd name="connsiteY9" fmla="*/ 421087 h 1157547"/>
                    <a:gd name="connsiteX10" fmla="*/ 91542 w 600093"/>
                    <a:gd name="connsiteY10" fmla="*/ 627465 h 1157547"/>
                    <a:gd name="connsiteX11" fmla="*/ 226786 w 600093"/>
                    <a:gd name="connsiteY11" fmla="*/ 878802 h 1157547"/>
                    <a:gd name="connsiteX12" fmla="*/ 440994 w 600093"/>
                    <a:gd name="connsiteY12" fmla="*/ 1098931 h 1157547"/>
                    <a:gd name="connsiteX13" fmla="*/ 591719 w 600093"/>
                    <a:gd name="connsiteY13" fmla="*/ 1139125 h 1157547"/>
                    <a:gd name="connsiteX14" fmla="*/ 491236 w 600093"/>
                    <a:gd name="connsiteY14" fmla="*/ 988399 h 1157547"/>
                    <a:gd name="connsiteX15" fmla="*/ 392609 w 600093"/>
                    <a:gd name="connsiteY15" fmla="*/ 730528 h 1157547"/>
                    <a:gd name="connsiteX16" fmla="*/ 340510 w 600093"/>
                    <a:gd name="connsiteY16" fmla="*/ 656804 h 1157547"/>
                    <a:gd name="connsiteX17" fmla="*/ 286622 w 600093"/>
                    <a:gd name="connsiteY17" fmla="*/ 589035 h 1157547"/>
                    <a:gd name="connsiteX18" fmla="*/ 220930 w 600093"/>
                    <a:gd name="connsiteY18" fmla="*/ 586477 h 1157547"/>
                    <a:gd name="connsiteX19" fmla="*/ 159516 w 600093"/>
                    <a:gd name="connsiteY19" fmla="*/ 506936 h 1157547"/>
                    <a:gd name="connsiteX20" fmla="*/ 139543 w 600093"/>
                    <a:gd name="connsiteY20" fmla="*/ 405595 h 11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0093" h="1157547">
                      <a:moveTo>
                        <a:pt x="139543" y="405595"/>
                      </a:moveTo>
                      <a:cubicBezTo>
                        <a:pt x="128919" y="362317"/>
                        <a:pt x="112437" y="263458"/>
                        <a:pt x="95774" y="247267"/>
                      </a:cubicBezTo>
                      <a:cubicBezTo>
                        <a:pt x="86759" y="221640"/>
                        <a:pt x="86057" y="240710"/>
                        <a:pt x="79731" y="218039"/>
                      </a:cubicBezTo>
                      <a:cubicBezTo>
                        <a:pt x="73406" y="195368"/>
                        <a:pt x="63218" y="151023"/>
                        <a:pt x="57821" y="111241"/>
                      </a:cubicBezTo>
                      <a:cubicBezTo>
                        <a:pt x="48751" y="77258"/>
                        <a:pt x="57814" y="26282"/>
                        <a:pt x="53070" y="13141"/>
                      </a:cubicBezTo>
                      <a:cubicBezTo>
                        <a:pt x="48326" y="0"/>
                        <a:pt x="37773" y="16564"/>
                        <a:pt x="29359" y="32392"/>
                      </a:cubicBezTo>
                      <a:cubicBezTo>
                        <a:pt x="20945" y="48220"/>
                        <a:pt x="0" y="78358"/>
                        <a:pt x="2583" y="108111"/>
                      </a:cubicBezTo>
                      <a:cubicBezTo>
                        <a:pt x="5166" y="137864"/>
                        <a:pt x="38694" y="177523"/>
                        <a:pt x="44858" y="210912"/>
                      </a:cubicBezTo>
                      <a:cubicBezTo>
                        <a:pt x="51022" y="244301"/>
                        <a:pt x="34751" y="273417"/>
                        <a:pt x="39567" y="308446"/>
                      </a:cubicBezTo>
                      <a:cubicBezTo>
                        <a:pt x="44383" y="343475"/>
                        <a:pt x="65091" y="367917"/>
                        <a:pt x="73753" y="421087"/>
                      </a:cubicBezTo>
                      <a:cubicBezTo>
                        <a:pt x="82415" y="474257"/>
                        <a:pt x="66036" y="551179"/>
                        <a:pt x="91542" y="627465"/>
                      </a:cubicBezTo>
                      <a:cubicBezTo>
                        <a:pt x="117048" y="703751"/>
                        <a:pt x="168544" y="800224"/>
                        <a:pt x="226786" y="878802"/>
                      </a:cubicBezTo>
                      <a:cubicBezTo>
                        <a:pt x="285028" y="957380"/>
                        <a:pt x="380172" y="1055544"/>
                        <a:pt x="440994" y="1098931"/>
                      </a:cubicBezTo>
                      <a:cubicBezTo>
                        <a:pt x="501816" y="1142318"/>
                        <a:pt x="583345" y="1157547"/>
                        <a:pt x="591719" y="1139125"/>
                      </a:cubicBezTo>
                      <a:cubicBezTo>
                        <a:pt x="600093" y="1120703"/>
                        <a:pt x="524421" y="1056498"/>
                        <a:pt x="491236" y="988399"/>
                      </a:cubicBezTo>
                      <a:cubicBezTo>
                        <a:pt x="458051" y="920300"/>
                        <a:pt x="417730" y="785794"/>
                        <a:pt x="392609" y="730528"/>
                      </a:cubicBezTo>
                      <a:cubicBezTo>
                        <a:pt x="367488" y="675262"/>
                        <a:pt x="358174" y="680386"/>
                        <a:pt x="340510" y="656804"/>
                      </a:cubicBezTo>
                      <a:cubicBezTo>
                        <a:pt x="322846" y="633222"/>
                        <a:pt x="306552" y="600756"/>
                        <a:pt x="286622" y="589035"/>
                      </a:cubicBezTo>
                      <a:cubicBezTo>
                        <a:pt x="266692" y="577314"/>
                        <a:pt x="242114" y="600160"/>
                        <a:pt x="220930" y="586477"/>
                      </a:cubicBezTo>
                      <a:cubicBezTo>
                        <a:pt x="199746" y="572794"/>
                        <a:pt x="173081" y="537083"/>
                        <a:pt x="159516" y="506936"/>
                      </a:cubicBezTo>
                      <a:cubicBezTo>
                        <a:pt x="145951" y="476789"/>
                        <a:pt x="150167" y="448873"/>
                        <a:pt x="139543" y="405595"/>
                      </a:cubicBezTo>
                      <a:close/>
                    </a:path>
                  </a:pathLst>
                </a:custGeom>
                <a:grpFill/>
                <a:ln w="3175">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46" name="45 Forma libre"/>
                <p:cNvSpPr/>
                <p:nvPr/>
              </p:nvSpPr>
              <p:spPr bwMode="auto">
                <a:xfrm rot="21409529">
                  <a:off x="3698735" y="4300440"/>
                  <a:ext cx="296869" cy="369283"/>
                </a:xfrm>
                <a:custGeom>
                  <a:avLst/>
                  <a:gdLst>
                    <a:gd name="connsiteX0" fmla="*/ 385186 w 388535"/>
                    <a:gd name="connsiteY0" fmla="*/ 427054 h 494044"/>
                    <a:gd name="connsiteX1" fmla="*/ 294751 w 388535"/>
                    <a:gd name="connsiteY1" fmla="*/ 256233 h 494044"/>
                    <a:gd name="connsiteX2" fmla="*/ 154074 w 388535"/>
                    <a:gd name="connsiteY2" fmla="*/ 105507 h 494044"/>
                    <a:gd name="connsiteX3" fmla="*/ 93784 w 388535"/>
                    <a:gd name="connsiteY3" fmla="*/ 5024 h 494044"/>
                    <a:gd name="connsiteX4" fmla="*/ 3349 w 388535"/>
                    <a:gd name="connsiteY4" fmla="*/ 75362 h 494044"/>
                    <a:gd name="connsiteX5" fmla="*/ 73687 w 388535"/>
                    <a:gd name="connsiteY5" fmla="*/ 246184 h 494044"/>
                    <a:gd name="connsiteX6" fmla="*/ 184219 w 388535"/>
                    <a:gd name="connsiteY6" fmla="*/ 406958 h 494044"/>
                    <a:gd name="connsiteX7" fmla="*/ 314847 w 388535"/>
                    <a:gd name="connsiteY7" fmla="*/ 487345 h 494044"/>
                    <a:gd name="connsiteX8" fmla="*/ 385186 w 388535"/>
                    <a:gd name="connsiteY8" fmla="*/ 427054 h 49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535" h="494044">
                      <a:moveTo>
                        <a:pt x="385186" y="427054"/>
                      </a:moveTo>
                      <a:cubicBezTo>
                        <a:pt x="381837" y="388535"/>
                        <a:pt x="333270" y="309824"/>
                        <a:pt x="294751" y="256233"/>
                      </a:cubicBezTo>
                      <a:cubicBezTo>
                        <a:pt x="256232" y="202642"/>
                        <a:pt x="187568" y="147375"/>
                        <a:pt x="154074" y="105507"/>
                      </a:cubicBezTo>
                      <a:cubicBezTo>
                        <a:pt x="120580" y="63639"/>
                        <a:pt x="118905" y="10048"/>
                        <a:pt x="93784" y="5024"/>
                      </a:cubicBezTo>
                      <a:cubicBezTo>
                        <a:pt x="68663" y="0"/>
                        <a:pt x="6698" y="35169"/>
                        <a:pt x="3349" y="75362"/>
                      </a:cubicBezTo>
                      <a:cubicBezTo>
                        <a:pt x="0" y="115555"/>
                        <a:pt x="43542" y="190918"/>
                        <a:pt x="73687" y="246184"/>
                      </a:cubicBezTo>
                      <a:cubicBezTo>
                        <a:pt x="103832" y="301450"/>
                        <a:pt x="144026" y="366765"/>
                        <a:pt x="184219" y="406958"/>
                      </a:cubicBezTo>
                      <a:cubicBezTo>
                        <a:pt x="224412" y="447151"/>
                        <a:pt x="281353" y="480646"/>
                        <a:pt x="314847" y="487345"/>
                      </a:cubicBezTo>
                      <a:cubicBezTo>
                        <a:pt x="348341" y="494044"/>
                        <a:pt x="388535" y="465573"/>
                        <a:pt x="385186" y="427054"/>
                      </a:cubicBezTo>
                      <a:close/>
                    </a:path>
                  </a:pathLst>
                </a:custGeom>
                <a:grpFill/>
                <a:ln w="3175">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47" name="46 Forma libre"/>
                <p:cNvSpPr/>
                <p:nvPr/>
              </p:nvSpPr>
              <p:spPr bwMode="auto">
                <a:xfrm rot="21409529">
                  <a:off x="1992221" y="2036763"/>
                  <a:ext cx="137116" cy="234836"/>
                </a:xfrm>
                <a:custGeom>
                  <a:avLst/>
                  <a:gdLst>
                    <a:gd name="connsiteX0" fmla="*/ 163286 w 176684"/>
                    <a:gd name="connsiteY0" fmla="*/ 211854 h 285542"/>
                    <a:gd name="connsiteX1" fmla="*/ 62803 w 176684"/>
                    <a:gd name="connsiteY1" fmla="*/ 156588 h 285542"/>
                    <a:gd name="connsiteX2" fmla="*/ 62803 w 176684"/>
                    <a:gd name="connsiteY2" fmla="*/ 96297 h 285542"/>
                    <a:gd name="connsiteX3" fmla="*/ 42706 w 176684"/>
                    <a:gd name="connsiteY3" fmla="*/ 56104 h 285542"/>
                    <a:gd name="connsiteX4" fmla="*/ 17585 w 176684"/>
                    <a:gd name="connsiteY4" fmla="*/ 10886 h 285542"/>
                    <a:gd name="connsiteX5" fmla="*/ 2512 w 176684"/>
                    <a:gd name="connsiteY5" fmla="*/ 121418 h 285542"/>
                    <a:gd name="connsiteX6" fmla="*/ 32657 w 176684"/>
                    <a:gd name="connsiteY6" fmla="*/ 196781 h 285542"/>
                    <a:gd name="connsiteX7" fmla="*/ 128117 w 176684"/>
                    <a:gd name="connsiteY7" fmla="*/ 272144 h 285542"/>
                    <a:gd name="connsiteX8" fmla="*/ 143189 w 176684"/>
                    <a:gd name="connsiteY8" fmla="*/ 277168 h 285542"/>
                    <a:gd name="connsiteX9" fmla="*/ 163286 w 176684"/>
                    <a:gd name="connsiteY9" fmla="*/ 211854 h 285542"/>
                    <a:gd name="connsiteX0" fmla="*/ 165133 w 178531"/>
                    <a:gd name="connsiteY0" fmla="*/ 211854 h 283030"/>
                    <a:gd name="connsiteX1" fmla="*/ 64650 w 178531"/>
                    <a:gd name="connsiteY1" fmla="*/ 156588 h 283030"/>
                    <a:gd name="connsiteX2" fmla="*/ 64650 w 178531"/>
                    <a:gd name="connsiteY2" fmla="*/ 96297 h 283030"/>
                    <a:gd name="connsiteX3" fmla="*/ 44553 w 178531"/>
                    <a:gd name="connsiteY3" fmla="*/ 56104 h 283030"/>
                    <a:gd name="connsiteX4" fmla="*/ 19432 w 178531"/>
                    <a:gd name="connsiteY4" fmla="*/ 10886 h 283030"/>
                    <a:gd name="connsiteX5" fmla="*/ 4359 w 178531"/>
                    <a:gd name="connsiteY5" fmla="*/ 121418 h 283030"/>
                    <a:gd name="connsiteX6" fmla="*/ 45587 w 178531"/>
                    <a:gd name="connsiteY6" fmla="*/ 241116 h 283030"/>
                    <a:gd name="connsiteX7" fmla="*/ 129964 w 178531"/>
                    <a:gd name="connsiteY7" fmla="*/ 272144 h 283030"/>
                    <a:gd name="connsiteX8" fmla="*/ 145036 w 178531"/>
                    <a:gd name="connsiteY8" fmla="*/ 277168 h 283030"/>
                    <a:gd name="connsiteX9" fmla="*/ 165133 w 178531"/>
                    <a:gd name="connsiteY9" fmla="*/ 211854 h 283030"/>
                    <a:gd name="connsiteX0" fmla="*/ 165133 w 171141"/>
                    <a:gd name="connsiteY0" fmla="*/ 211854 h 316281"/>
                    <a:gd name="connsiteX1" fmla="*/ 64650 w 171141"/>
                    <a:gd name="connsiteY1" fmla="*/ 156588 h 316281"/>
                    <a:gd name="connsiteX2" fmla="*/ 64650 w 171141"/>
                    <a:gd name="connsiteY2" fmla="*/ 96297 h 316281"/>
                    <a:gd name="connsiteX3" fmla="*/ 44553 w 171141"/>
                    <a:gd name="connsiteY3" fmla="*/ 56104 h 316281"/>
                    <a:gd name="connsiteX4" fmla="*/ 19432 w 171141"/>
                    <a:gd name="connsiteY4" fmla="*/ 10886 h 316281"/>
                    <a:gd name="connsiteX5" fmla="*/ 4359 w 171141"/>
                    <a:gd name="connsiteY5" fmla="*/ 121418 h 316281"/>
                    <a:gd name="connsiteX6" fmla="*/ 45587 w 171141"/>
                    <a:gd name="connsiteY6" fmla="*/ 241116 h 316281"/>
                    <a:gd name="connsiteX7" fmla="*/ 129964 w 171141"/>
                    <a:gd name="connsiteY7" fmla="*/ 272144 h 316281"/>
                    <a:gd name="connsiteX8" fmla="*/ 100701 w 171141"/>
                    <a:gd name="connsiteY8" fmla="*/ 310419 h 316281"/>
                    <a:gd name="connsiteX9" fmla="*/ 165133 w 171141"/>
                    <a:gd name="connsiteY9" fmla="*/ 211854 h 316281"/>
                    <a:gd name="connsiteX0" fmla="*/ 165133 w 171141"/>
                    <a:gd name="connsiteY0" fmla="*/ 211854 h 325085"/>
                    <a:gd name="connsiteX1" fmla="*/ 64650 w 171141"/>
                    <a:gd name="connsiteY1" fmla="*/ 156588 h 325085"/>
                    <a:gd name="connsiteX2" fmla="*/ 64650 w 171141"/>
                    <a:gd name="connsiteY2" fmla="*/ 96297 h 325085"/>
                    <a:gd name="connsiteX3" fmla="*/ 44553 w 171141"/>
                    <a:gd name="connsiteY3" fmla="*/ 56104 h 325085"/>
                    <a:gd name="connsiteX4" fmla="*/ 19432 w 171141"/>
                    <a:gd name="connsiteY4" fmla="*/ 10886 h 325085"/>
                    <a:gd name="connsiteX5" fmla="*/ 4359 w 171141"/>
                    <a:gd name="connsiteY5" fmla="*/ 121418 h 325085"/>
                    <a:gd name="connsiteX6" fmla="*/ 45587 w 171141"/>
                    <a:gd name="connsiteY6" fmla="*/ 241116 h 325085"/>
                    <a:gd name="connsiteX7" fmla="*/ 69004 w 171141"/>
                    <a:gd name="connsiteY7" fmla="*/ 299853 h 325085"/>
                    <a:gd name="connsiteX8" fmla="*/ 100701 w 171141"/>
                    <a:gd name="connsiteY8" fmla="*/ 310419 h 325085"/>
                    <a:gd name="connsiteX9" fmla="*/ 165133 w 171141"/>
                    <a:gd name="connsiteY9" fmla="*/ 211854 h 325085"/>
                    <a:gd name="connsiteX0" fmla="*/ 165133 w 179454"/>
                    <a:gd name="connsiteY0" fmla="*/ 211854 h 303091"/>
                    <a:gd name="connsiteX1" fmla="*/ 64650 w 179454"/>
                    <a:gd name="connsiteY1" fmla="*/ 156588 h 303091"/>
                    <a:gd name="connsiteX2" fmla="*/ 64650 w 179454"/>
                    <a:gd name="connsiteY2" fmla="*/ 96297 h 303091"/>
                    <a:gd name="connsiteX3" fmla="*/ 44553 w 179454"/>
                    <a:gd name="connsiteY3" fmla="*/ 56104 h 303091"/>
                    <a:gd name="connsiteX4" fmla="*/ 19432 w 179454"/>
                    <a:gd name="connsiteY4" fmla="*/ 10886 h 303091"/>
                    <a:gd name="connsiteX5" fmla="*/ 4359 w 179454"/>
                    <a:gd name="connsiteY5" fmla="*/ 121418 h 303091"/>
                    <a:gd name="connsiteX6" fmla="*/ 45587 w 179454"/>
                    <a:gd name="connsiteY6" fmla="*/ 241116 h 303091"/>
                    <a:gd name="connsiteX7" fmla="*/ 69004 w 179454"/>
                    <a:gd name="connsiteY7" fmla="*/ 299853 h 303091"/>
                    <a:gd name="connsiteX8" fmla="*/ 150577 w 179454"/>
                    <a:gd name="connsiteY8" fmla="*/ 260543 h 303091"/>
                    <a:gd name="connsiteX9" fmla="*/ 165133 w 179454"/>
                    <a:gd name="connsiteY9" fmla="*/ 211854 h 303091"/>
                    <a:gd name="connsiteX0" fmla="*/ 165133 w 179454"/>
                    <a:gd name="connsiteY0" fmla="*/ 211854 h 325258"/>
                    <a:gd name="connsiteX1" fmla="*/ 64650 w 179454"/>
                    <a:gd name="connsiteY1" fmla="*/ 156588 h 325258"/>
                    <a:gd name="connsiteX2" fmla="*/ 64650 w 179454"/>
                    <a:gd name="connsiteY2" fmla="*/ 96297 h 325258"/>
                    <a:gd name="connsiteX3" fmla="*/ 44553 w 179454"/>
                    <a:gd name="connsiteY3" fmla="*/ 56104 h 325258"/>
                    <a:gd name="connsiteX4" fmla="*/ 19432 w 179454"/>
                    <a:gd name="connsiteY4" fmla="*/ 10886 h 325258"/>
                    <a:gd name="connsiteX5" fmla="*/ 4359 w 179454"/>
                    <a:gd name="connsiteY5" fmla="*/ 121418 h 325258"/>
                    <a:gd name="connsiteX6" fmla="*/ 45587 w 179454"/>
                    <a:gd name="connsiteY6" fmla="*/ 241116 h 325258"/>
                    <a:gd name="connsiteX7" fmla="*/ 141048 w 179454"/>
                    <a:gd name="connsiteY7" fmla="*/ 322020 h 325258"/>
                    <a:gd name="connsiteX8" fmla="*/ 150577 w 179454"/>
                    <a:gd name="connsiteY8" fmla="*/ 260543 h 325258"/>
                    <a:gd name="connsiteX9" fmla="*/ 165133 w 179454"/>
                    <a:gd name="connsiteY9" fmla="*/ 211854 h 325258"/>
                    <a:gd name="connsiteX0" fmla="*/ 165133 w 179454"/>
                    <a:gd name="connsiteY0" fmla="*/ 211854 h 314175"/>
                    <a:gd name="connsiteX1" fmla="*/ 64650 w 179454"/>
                    <a:gd name="connsiteY1" fmla="*/ 156588 h 314175"/>
                    <a:gd name="connsiteX2" fmla="*/ 64650 w 179454"/>
                    <a:gd name="connsiteY2" fmla="*/ 96297 h 314175"/>
                    <a:gd name="connsiteX3" fmla="*/ 44553 w 179454"/>
                    <a:gd name="connsiteY3" fmla="*/ 56104 h 314175"/>
                    <a:gd name="connsiteX4" fmla="*/ 19432 w 179454"/>
                    <a:gd name="connsiteY4" fmla="*/ 10886 h 314175"/>
                    <a:gd name="connsiteX5" fmla="*/ 4359 w 179454"/>
                    <a:gd name="connsiteY5" fmla="*/ 121418 h 314175"/>
                    <a:gd name="connsiteX6" fmla="*/ 45587 w 179454"/>
                    <a:gd name="connsiteY6" fmla="*/ 241116 h 314175"/>
                    <a:gd name="connsiteX7" fmla="*/ 124423 w 179454"/>
                    <a:gd name="connsiteY7" fmla="*/ 310937 h 314175"/>
                    <a:gd name="connsiteX8" fmla="*/ 150577 w 179454"/>
                    <a:gd name="connsiteY8" fmla="*/ 260543 h 314175"/>
                    <a:gd name="connsiteX9" fmla="*/ 165133 w 179454"/>
                    <a:gd name="connsiteY9" fmla="*/ 211854 h 31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454" h="314175">
                      <a:moveTo>
                        <a:pt x="165133" y="211854"/>
                      </a:moveTo>
                      <a:cubicBezTo>
                        <a:pt x="150812" y="194528"/>
                        <a:pt x="81397" y="175847"/>
                        <a:pt x="64650" y="156588"/>
                      </a:cubicBezTo>
                      <a:cubicBezTo>
                        <a:pt x="47903" y="137329"/>
                        <a:pt x="67999" y="113044"/>
                        <a:pt x="64650" y="96297"/>
                      </a:cubicBezTo>
                      <a:cubicBezTo>
                        <a:pt x="61301" y="79550"/>
                        <a:pt x="52089" y="70339"/>
                        <a:pt x="44553" y="56104"/>
                      </a:cubicBezTo>
                      <a:cubicBezTo>
                        <a:pt x="37017" y="41869"/>
                        <a:pt x="26131" y="0"/>
                        <a:pt x="19432" y="10886"/>
                      </a:cubicBezTo>
                      <a:cubicBezTo>
                        <a:pt x="12733" y="21772"/>
                        <a:pt x="0" y="83046"/>
                        <a:pt x="4359" y="121418"/>
                      </a:cubicBezTo>
                      <a:cubicBezTo>
                        <a:pt x="8718" y="159790"/>
                        <a:pt x="25576" y="209530"/>
                        <a:pt x="45587" y="241116"/>
                      </a:cubicBezTo>
                      <a:cubicBezTo>
                        <a:pt x="65598" y="272702"/>
                        <a:pt x="106925" y="307699"/>
                        <a:pt x="124423" y="310937"/>
                      </a:cubicBezTo>
                      <a:cubicBezTo>
                        <a:pt x="141921" y="314175"/>
                        <a:pt x="143792" y="277057"/>
                        <a:pt x="150577" y="260543"/>
                      </a:cubicBezTo>
                      <a:cubicBezTo>
                        <a:pt x="157362" y="244029"/>
                        <a:pt x="179454" y="229180"/>
                        <a:pt x="165133" y="211854"/>
                      </a:cubicBezTo>
                      <a:close/>
                    </a:path>
                  </a:pathLst>
                </a:custGeom>
                <a:grpFill/>
                <a:ln w="3175">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48" name="47 Forma libre"/>
                <p:cNvSpPr/>
                <p:nvPr/>
              </p:nvSpPr>
              <p:spPr bwMode="auto">
                <a:xfrm rot="21409529">
                  <a:off x="2679749" y="2453455"/>
                  <a:ext cx="233424" cy="401448"/>
                </a:xfrm>
                <a:custGeom>
                  <a:avLst/>
                  <a:gdLst>
                    <a:gd name="connsiteX0" fmla="*/ 139003 w 296427"/>
                    <a:gd name="connsiteY0" fmla="*/ 1675 h 480646"/>
                    <a:gd name="connsiteX1" fmla="*/ 18422 w 296427"/>
                    <a:gd name="connsiteY1" fmla="*/ 122255 h 480646"/>
                    <a:gd name="connsiteX2" fmla="*/ 28471 w 296427"/>
                    <a:gd name="connsiteY2" fmla="*/ 373464 h 480646"/>
                    <a:gd name="connsiteX3" fmla="*/ 159099 w 296427"/>
                    <a:gd name="connsiteY3" fmla="*/ 473947 h 480646"/>
                    <a:gd name="connsiteX4" fmla="*/ 249534 w 296427"/>
                    <a:gd name="connsiteY4" fmla="*/ 413657 h 480646"/>
                    <a:gd name="connsiteX5" fmla="*/ 229438 w 296427"/>
                    <a:gd name="connsiteY5" fmla="*/ 303125 h 480646"/>
                    <a:gd name="connsiteX6" fmla="*/ 279680 w 296427"/>
                    <a:gd name="connsiteY6" fmla="*/ 212690 h 480646"/>
                    <a:gd name="connsiteX7" fmla="*/ 279680 w 296427"/>
                    <a:gd name="connsiteY7" fmla="*/ 132303 h 480646"/>
                    <a:gd name="connsiteX8" fmla="*/ 139003 w 296427"/>
                    <a:gd name="connsiteY8" fmla="*/ 1675 h 480646"/>
                    <a:gd name="connsiteX0" fmla="*/ 154421 w 311845"/>
                    <a:gd name="connsiteY0" fmla="*/ 17148 h 496119"/>
                    <a:gd name="connsiteX1" fmla="*/ 20097 w 311845"/>
                    <a:gd name="connsiteY1" fmla="*/ 44893 h 496119"/>
                    <a:gd name="connsiteX2" fmla="*/ 33840 w 311845"/>
                    <a:gd name="connsiteY2" fmla="*/ 137728 h 496119"/>
                    <a:gd name="connsiteX3" fmla="*/ 43889 w 311845"/>
                    <a:gd name="connsiteY3" fmla="*/ 388937 h 496119"/>
                    <a:gd name="connsiteX4" fmla="*/ 174517 w 311845"/>
                    <a:gd name="connsiteY4" fmla="*/ 489420 h 496119"/>
                    <a:gd name="connsiteX5" fmla="*/ 264952 w 311845"/>
                    <a:gd name="connsiteY5" fmla="*/ 429130 h 496119"/>
                    <a:gd name="connsiteX6" fmla="*/ 244856 w 311845"/>
                    <a:gd name="connsiteY6" fmla="*/ 318598 h 496119"/>
                    <a:gd name="connsiteX7" fmla="*/ 295098 w 311845"/>
                    <a:gd name="connsiteY7" fmla="*/ 228163 h 496119"/>
                    <a:gd name="connsiteX8" fmla="*/ 295098 w 311845"/>
                    <a:gd name="connsiteY8" fmla="*/ 147776 h 496119"/>
                    <a:gd name="connsiteX9" fmla="*/ 154421 w 311845"/>
                    <a:gd name="connsiteY9" fmla="*/ 17148 h 496119"/>
                    <a:gd name="connsiteX0" fmla="*/ 147370 w 304794"/>
                    <a:gd name="connsiteY0" fmla="*/ 50291 h 529262"/>
                    <a:gd name="connsiteX1" fmla="*/ 22387 w 304794"/>
                    <a:gd name="connsiteY1" fmla="*/ 4624 h 529262"/>
                    <a:gd name="connsiteX2" fmla="*/ 13046 w 304794"/>
                    <a:gd name="connsiteY2" fmla="*/ 78036 h 529262"/>
                    <a:gd name="connsiteX3" fmla="*/ 26789 w 304794"/>
                    <a:gd name="connsiteY3" fmla="*/ 170871 h 529262"/>
                    <a:gd name="connsiteX4" fmla="*/ 36838 w 304794"/>
                    <a:gd name="connsiteY4" fmla="*/ 422080 h 529262"/>
                    <a:gd name="connsiteX5" fmla="*/ 167466 w 304794"/>
                    <a:gd name="connsiteY5" fmla="*/ 522563 h 529262"/>
                    <a:gd name="connsiteX6" fmla="*/ 257901 w 304794"/>
                    <a:gd name="connsiteY6" fmla="*/ 462273 h 529262"/>
                    <a:gd name="connsiteX7" fmla="*/ 237805 w 304794"/>
                    <a:gd name="connsiteY7" fmla="*/ 351741 h 529262"/>
                    <a:gd name="connsiteX8" fmla="*/ 288047 w 304794"/>
                    <a:gd name="connsiteY8" fmla="*/ 261306 h 529262"/>
                    <a:gd name="connsiteX9" fmla="*/ 288047 w 304794"/>
                    <a:gd name="connsiteY9" fmla="*/ 180919 h 529262"/>
                    <a:gd name="connsiteX10" fmla="*/ 147370 w 304794"/>
                    <a:gd name="connsiteY10" fmla="*/ 50291 h 529262"/>
                    <a:gd name="connsiteX0" fmla="*/ 147090 w 304514"/>
                    <a:gd name="connsiteY0" fmla="*/ 58107 h 537078"/>
                    <a:gd name="connsiteX1" fmla="*/ 145410 w 304514"/>
                    <a:gd name="connsiteY1" fmla="*/ 11214 h 537078"/>
                    <a:gd name="connsiteX2" fmla="*/ 22107 w 304514"/>
                    <a:gd name="connsiteY2" fmla="*/ 12440 h 537078"/>
                    <a:gd name="connsiteX3" fmla="*/ 12766 w 304514"/>
                    <a:gd name="connsiteY3" fmla="*/ 85852 h 537078"/>
                    <a:gd name="connsiteX4" fmla="*/ 26509 w 304514"/>
                    <a:gd name="connsiteY4" fmla="*/ 178687 h 537078"/>
                    <a:gd name="connsiteX5" fmla="*/ 36558 w 304514"/>
                    <a:gd name="connsiteY5" fmla="*/ 429896 h 537078"/>
                    <a:gd name="connsiteX6" fmla="*/ 167186 w 304514"/>
                    <a:gd name="connsiteY6" fmla="*/ 530379 h 537078"/>
                    <a:gd name="connsiteX7" fmla="*/ 257621 w 304514"/>
                    <a:gd name="connsiteY7" fmla="*/ 470089 h 537078"/>
                    <a:gd name="connsiteX8" fmla="*/ 237525 w 304514"/>
                    <a:gd name="connsiteY8" fmla="*/ 359557 h 537078"/>
                    <a:gd name="connsiteX9" fmla="*/ 287767 w 304514"/>
                    <a:gd name="connsiteY9" fmla="*/ 269122 h 537078"/>
                    <a:gd name="connsiteX10" fmla="*/ 287767 w 304514"/>
                    <a:gd name="connsiteY10" fmla="*/ 188735 h 537078"/>
                    <a:gd name="connsiteX11" fmla="*/ 147090 w 304514"/>
                    <a:gd name="connsiteY11" fmla="*/ 58107 h 537078"/>
                    <a:gd name="connsiteX0" fmla="*/ 181366 w 305501"/>
                    <a:gd name="connsiteY0" fmla="*/ 68266 h 537078"/>
                    <a:gd name="connsiteX1" fmla="*/ 145410 w 305501"/>
                    <a:gd name="connsiteY1" fmla="*/ 11214 h 537078"/>
                    <a:gd name="connsiteX2" fmla="*/ 22107 w 305501"/>
                    <a:gd name="connsiteY2" fmla="*/ 12440 h 537078"/>
                    <a:gd name="connsiteX3" fmla="*/ 12766 w 305501"/>
                    <a:gd name="connsiteY3" fmla="*/ 85852 h 537078"/>
                    <a:gd name="connsiteX4" fmla="*/ 26509 w 305501"/>
                    <a:gd name="connsiteY4" fmla="*/ 178687 h 537078"/>
                    <a:gd name="connsiteX5" fmla="*/ 36558 w 305501"/>
                    <a:gd name="connsiteY5" fmla="*/ 429896 h 537078"/>
                    <a:gd name="connsiteX6" fmla="*/ 167186 w 305501"/>
                    <a:gd name="connsiteY6" fmla="*/ 530379 h 537078"/>
                    <a:gd name="connsiteX7" fmla="*/ 257621 w 305501"/>
                    <a:gd name="connsiteY7" fmla="*/ 470089 h 537078"/>
                    <a:gd name="connsiteX8" fmla="*/ 237525 w 305501"/>
                    <a:gd name="connsiteY8" fmla="*/ 359557 h 537078"/>
                    <a:gd name="connsiteX9" fmla="*/ 287767 w 305501"/>
                    <a:gd name="connsiteY9" fmla="*/ 269122 h 537078"/>
                    <a:gd name="connsiteX10" fmla="*/ 287767 w 305501"/>
                    <a:gd name="connsiteY10" fmla="*/ 188735 h 537078"/>
                    <a:gd name="connsiteX11" fmla="*/ 181366 w 305501"/>
                    <a:gd name="connsiteY11" fmla="*/ 68266 h 53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501" h="537078">
                      <a:moveTo>
                        <a:pt x="181366" y="68266"/>
                      </a:moveTo>
                      <a:cubicBezTo>
                        <a:pt x="157640" y="38679"/>
                        <a:pt x="171953" y="20518"/>
                        <a:pt x="145410" y="11214"/>
                      </a:cubicBezTo>
                      <a:cubicBezTo>
                        <a:pt x="118867" y="1910"/>
                        <a:pt x="44214" y="0"/>
                        <a:pt x="22107" y="12440"/>
                      </a:cubicBezTo>
                      <a:cubicBezTo>
                        <a:pt x="0" y="24880"/>
                        <a:pt x="12032" y="58144"/>
                        <a:pt x="12766" y="85852"/>
                      </a:cubicBezTo>
                      <a:cubicBezTo>
                        <a:pt x="13500" y="113560"/>
                        <a:pt x="22544" y="121346"/>
                        <a:pt x="26509" y="178687"/>
                      </a:cubicBezTo>
                      <a:cubicBezTo>
                        <a:pt x="30474" y="236028"/>
                        <a:pt x="13112" y="371281"/>
                        <a:pt x="36558" y="429896"/>
                      </a:cubicBezTo>
                      <a:cubicBezTo>
                        <a:pt x="60004" y="488511"/>
                        <a:pt x="130342" y="523680"/>
                        <a:pt x="167186" y="530379"/>
                      </a:cubicBezTo>
                      <a:cubicBezTo>
                        <a:pt x="204030" y="537078"/>
                        <a:pt x="245898" y="498559"/>
                        <a:pt x="257621" y="470089"/>
                      </a:cubicBezTo>
                      <a:cubicBezTo>
                        <a:pt x="269344" y="441619"/>
                        <a:pt x="232501" y="393052"/>
                        <a:pt x="237525" y="359557"/>
                      </a:cubicBezTo>
                      <a:cubicBezTo>
                        <a:pt x="242549" y="326063"/>
                        <a:pt x="279393" y="297592"/>
                        <a:pt x="287767" y="269122"/>
                      </a:cubicBezTo>
                      <a:cubicBezTo>
                        <a:pt x="296141" y="240652"/>
                        <a:pt x="305501" y="222211"/>
                        <a:pt x="287767" y="188735"/>
                      </a:cubicBezTo>
                      <a:cubicBezTo>
                        <a:pt x="270034" y="155259"/>
                        <a:pt x="205092" y="97853"/>
                        <a:pt x="181366" y="68266"/>
                      </a:cubicBezTo>
                      <a:close/>
                    </a:path>
                  </a:pathLst>
                </a:custGeom>
                <a:grpFill/>
                <a:ln w="3175">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sp>
              <p:nvSpPr>
                <p:cNvPr id="49" name="48 Forma libre"/>
                <p:cNvSpPr/>
                <p:nvPr/>
              </p:nvSpPr>
              <p:spPr bwMode="auto">
                <a:xfrm rot="21409529">
                  <a:off x="2703448" y="2591717"/>
                  <a:ext cx="234934" cy="258711"/>
                </a:xfrm>
                <a:custGeom>
                  <a:avLst/>
                  <a:gdLst>
                    <a:gd name="connsiteX0" fmla="*/ 139003 w 296427"/>
                    <a:gd name="connsiteY0" fmla="*/ 1675 h 480646"/>
                    <a:gd name="connsiteX1" fmla="*/ 18422 w 296427"/>
                    <a:gd name="connsiteY1" fmla="*/ 122255 h 480646"/>
                    <a:gd name="connsiteX2" fmla="*/ 28471 w 296427"/>
                    <a:gd name="connsiteY2" fmla="*/ 373464 h 480646"/>
                    <a:gd name="connsiteX3" fmla="*/ 159099 w 296427"/>
                    <a:gd name="connsiteY3" fmla="*/ 473947 h 480646"/>
                    <a:gd name="connsiteX4" fmla="*/ 249534 w 296427"/>
                    <a:gd name="connsiteY4" fmla="*/ 413657 h 480646"/>
                    <a:gd name="connsiteX5" fmla="*/ 229438 w 296427"/>
                    <a:gd name="connsiteY5" fmla="*/ 303125 h 480646"/>
                    <a:gd name="connsiteX6" fmla="*/ 279680 w 296427"/>
                    <a:gd name="connsiteY6" fmla="*/ 212690 h 480646"/>
                    <a:gd name="connsiteX7" fmla="*/ 279680 w 296427"/>
                    <a:gd name="connsiteY7" fmla="*/ 132303 h 480646"/>
                    <a:gd name="connsiteX8" fmla="*/ 139003 w 296427"/>
                    <a:gd name="connsiteY8" fmla="*/ 1675 h 480646"/>
                    <a:gd name="connsiteX0" fmla="*/ 143575 w 300999"/>
                    <a:gd name="connsiteY0" fmla="*/ 13565 h 492536"/>
                    <a:gd name="connsiteX1" fmla="*/ 18422 w 300999"/>
                    <a:gd name="connsiteY1" fmla="*/ 225585 h 492536"/>
                    <a:gd name="connsiteX2" fmla="*/ 33043 w 300999"/>
                    <a:gd name="connsiteY2" fmla="*/ 385354 h 492536"/>
                    <a:gd name="connsiteX3" fmla="*/ 163671 w 300999"/>
                    <a:gd name="connsiteY3" fmla="*/ 485837 h 492536"/>
                    <a:gd name="connsiteX4" fmla="*/ 254106 w 300999"/>
                    <a:gd name="connsiteY4" fmla="*/ 425547 h 492536"/>
                    <a:gd name="connsiteX5" fmla="*/ 234010 w 300999"/>
                    <a:gd name="connsiteY5" fmla="*/ 315015 h 492536"/>
                    <a:gd name="connsiteX6" fmla="*/ 284252 w 300999"/>
                    <a:gd name="connsiteY6" fmla="*/ 224580 h 492536"/>
                    <a:gd name="connsiteX7" fmla="*/ 284252 w 300999"/>
                    <a:gd name="connsiteY7" fmla="*/ 144193 h 492536"/>
                    <a:gd name="connsiteX8" fmla="*/ 143575 w 300999"/>
                    <a:gd name="connsiteY8" fmla="*/ 13565 h 492536"/>
                    <a:gd name="connsiteX0" fmla="*/ 307698 w 352003"/>
                    <a:gd name="connsiteY0" fmla="*/ 167 h 348510"/>
                    <a:gd name="connsiteX1" fmla="*/ 41868 w 352003"/>
                    <a:gd name="connsiteY1" fmla="*/ 81559 h 348510"/>
                    <a:gd name="connsiteX2" fmla="*/ 56489 w 352003"/>
                    <a:gd name="connsiteY2" fmla="*/ 241328 h 348510"/>
                    <a:gd name="connsiteX3" fmla="*/ 187117 w 352003"/>
                    <a:gd name="connsiteY3" fmla="*/ 341811 h 348510"/>
                    <a:gd name="connsiteX4" fmla="*/ 277552 w 352003"/>
                    <a:gd name="connsiteY4" fmla="*/ 281521 h 348510"/>
                    <a:gd name="connsiteX5" fmla="*/ 257456 w 352003"/>
                    <a:gd name="connsiteY5" fmla="*/ 170989 h 348510"/>
                    <a:gd name="connsiteX6" fmla="*/ 307698 w 352003"/>
                    <a:gd name="connsiteY6" fmla="*/ 80554 h 348510"/>
                    <a:gd name="connsiteX7" fmla="*/ 307698 w 352003"/>
                    <a:gd name="connsiteY7" fmla="*/ 167 h 348510"/>
                    <a:gd name="connsiteX0" fmla="*/ 307698 w 352003"/>
                    <a:gd name="connsiteY0" fmla="*/ 167 h 348510"/>
                    <a:gd name="connsiteX1" fmla="*/ 41868 w 352003"/>
                    <a:gd name="connsiteY1" fmla="*/ 81559 h 348510"/>
                    <a:gd name="connsiteX2" fmla="*/ 56489 w 352003"/>
                    <a:gd name="connsiteY2" fmla="*/ 241328 h 348510"/>
                    <a:gd name="connsiteX3" fmla="*/ 187117 w 352003"/>
                    <a:gd name="connsiteY3" fmla="*/ 341811 h 348510"/>
                    <a:gd name="connsiteX4" fmla="*/ 277552 w 352003"/>
                    <a:gd name="connsiteY4" fmla="*/ 281521 h 348510"/>
                    <a:gd name="connsiteX5" fmla="*/ 257456 w 352003"/>
                    <a:gd name="connsiteY5" fmla="*/ 170989 h 348510"/>
                    <a:gd name="connsiteX6" fmla="*/ 307698 w 352003"/>
                    <a:gd name="connsiteY6" fmla="*/ 80554 h 348510"/>
                    <a:gd name="connsiteX7" fmla="*/ 307698 w 352003"/>
                    <a:gd name="connsiteY7" fmla="*/ 167 h 348510"/>
                    <a:gd name="connsiteX0" fmla="*/ 314073 w 358378"/>
                    <a:gd name="connsiteY0" fmla="*/ 167 h 348510"/>
                    <a:gd name="connsiteX1" fmla="*/ 48243 w 358378"/>
                    <a:gd name="connsiteY1" fmla="*/ 81559 h 348510"/>
                    <a:gd name="connsiteX2" fmla="*/ 69189 w 358378"/>
                    <a:gd name="connsiteY2" fmla="*/ 190192 h 348510"/>
                    <a:gd name="connsiteX3" fmla="*/ 62864 w 358378"/>
                    <a:gd name="connsiteY3" fmla="*/ 241328 h 348510"/>
                    <a:gd name="connsiteX4" fmla="*/ 193492 w 358378"/>
                    <a:gd name="connsiteY4" fmla="*/ 341811 h 348510"/>
                    <a:gd name="connsiteX5" fmla="*/ 283927 w 358378"/>
                    <a:gd name="connsiteY5" fmla="*/ 281521 h 348510"/>
                    <a:gd name="connsiteX6" fmla="*/ 263831 w 358378"/>
                    <a:gd name="connsiteY6" fmla="*/ 170989 h 348510"/>
                    <a:gd name="connsiteX7" fmla="*/ 314073 w 358378"/>
                    <a:gd name="connsiteY7" fmla="*/ 80554 h 348510"/>
                    <a:gd name="connsiteX8" fmla="*/ 314073 w 358378"/>
                    <a:gd name="connsiteY8" fmla="*/ 167 h 348510"/>
                    <a:gd name="connsiteX0" fmla="*/ 314073 w 358378"/>
                    <a:gd name="connsiteY0" fmla="*/ 167 h 348510"/>
                    <a:gd name="connsiteX1" fmla="*/ 48243 w 358378"/>
                    <a:gd name="connsiteY1" fmla="*/ 81559 h 348510"/>
                    <a:gd name="connsiteX2" fmla="*/ 50901 w 358378"/>
                    <a:gd name="connsiteY2" fmla="*/ 208480 h 348510"/>
                    <a:gd name="connsiteX3" fmla="*/ 62864 w 358378"/>
                    <a:gd name="connsiteY3" fmla="*/ 241328 h 348510"/>
                    <a:gd name="connsiteX4" fmla="*/ 193492 w 358378"/>
                    <a:gd name="connsiteY4" fmla="*/ 341811 h 348510"/>
                    <a:gd name="connsiteX5" fmla="*/ 283927 w 358378"/>
                    <a:gd name="connsiteY5" fmla="*/ 281521 h 348510"/>
                    <a:gd name="connsiteX6" fmla="*/ 263831 w 358378"/>
                    <a:gd name="connsiteY6" fmla="*/ 170989 h 348510"/>
                    <a:gd name="connsiteX7" fmla="*/ 314073 w 358378"/>
                    <a:gd name="connsiteY7" fmla="*/ 80554 h 348510"/>
                    <a:gd name="connsiteX8" fmla="*/ 314073 w 358378"/>
                    <a:gd name="connsiteY8" fmla="*/ 167 h 348510"/>
                    <a:gd name="connsiteX0" fmla="*/ 314073 w 358378"/>
                    <a:gd name="connsiteY0" fmla="*/ 167 h 346116"/>
                    <a:gd name="connsiteX1" fmla="*/ 48243 w 358378"/>
                    <a:gd name="connsiteY1" fmla="*/ 81559 h 346116"/>
                    <a:gd name="connsiteX2" fmla="*/ 50901 w 358378"/>
                    <a:gd name="connsiteY2" fmla="*/ 208480 h 346116"/>
                    <a:gd name="connsiteX3" fmla="*/ 62864 w 358378"/>
                    <a:gd name="connsiteY3" fmla="*/ 241328 h 346116"/>
                    <a:gd name="connsiteX4" fmla="*/ 116053 w 358378"/>
                    <a:gd name="connsiteY4" fmla="*/ 307354 h 346116"/>
                    <a:gd name="connsiteX5" fmla="*/ 193492 w 358378"/>
                    <a:gd name="connsiteY5" fmla="*/ 341811 h 346116"/>
                    <a:gd name="connsiteX6" fmla="*/ 283927 w 358378"/>
                    <a:gd name="connsiteY6" fmla="*/ 281521 h 346116"/>
                    <a:gd name="connsiteX7" fmla="*/ 263831 w 358378"/>
                    <a:gd name="connsiteY7" fmla="*/ 170989 h 346116"/>
                    <a:gd name="connsiteX8" fmla="*/ 314073 w 358378"/>
                    <a:gd name="connsiteY8" fmla="*/ 80554 h 346116"/>
                    <a:gd name="connsiteX9" fmla="*/ 314073 w 358378"/>
                    <a:gd name="connsiteY9" fmla="*/ 167 h 346116"/>
                    <a:gd name="connsiteX0" fmla="*/ 263172 w 307477"/>
                    <a:gd name="connsiteY0" fmla="*/ 167 h 346116"/>
                    <a:gd name="connsiteX1" fmla="*/ 0 w 307477"/>
                    <a:gd name="connsiteY1" fmla="*/ 208480 h 346116"/>
                    <a:gd name="connsiteX2" fmla="*/ 11963 w 307477"/>
                    <a:gd name="connsiteY2" fmla="*/ 241328 h 346116"/>
                    <a:gd name="connsiteX3" fmla="*/ 65152 w 307477"/>
                    <a:gd name="connsiteY3" fmla="*/ 307354 h 346116"/>
                    <a:gd name="connsiteX4" fmla="*/ 142591 w 307477"/>
                    <a:gd name="connsiteY4" fmla="*/ 341811 h 346116"/>
                    <a:gd name="connsiteX5" fmla="*/ 233026 w 307477"/>
                    <a:gd name="connsiteY5" fmla="*/ 281521 h 346116"/>
                    <a:gd name="connsiteX6" fmla="*/ 212930 w 307477"/>
                    <a:gd name="connsiteY6" fmla="*/ 170989 h 346116"/>
                    <a:gd name="connsiteX7" fmla="*/ 263172 w 307477"/>
                    <a:gd name="connsiteY7" fmla="*/ 80554 h 346116"/>
                    <a:gd name="connsiteX8" fmla="*/ 263172 w 307477"/>
                    <a:gd name="connsiteY8" fmla="*/ 167 h 346116"/>
                    <a:gd name="connsiteX0" fmla="*/ 263172 w 307477"/>
                    <a:gd name="connsiteY0" fmla="*/ 167 h 346116"/>
                    <a:gd name="connsiteX1" fmla="*/ 0 w 307477"/>
                    <a:gd name="connsiteY1" fmla="*/ 208480 h 346116"/>
                    <a:gd name="connsiteX2" fmla="*/ 11963 w 307477"/>
                    <a:gd name="connsiteY2" fmla="*/ 241328 h 346116"/>
                    <a:gd name="connsiteX3" fmla="*/ 65152 w 307477"/>
                    <a:gd name="connsiteY3" fmla="*/ 307354 h 346116"/>
                    <a:gd name="connsiteX4" fmla="*/ 142591 w 307477"/>
                    <a:gd name="connsiteY4" fmla="*/ 341811 h 346116"/>
                    <a:gd name="connsiteX5" fmla="*/ 233026 w 307477"/>
                    <a:gd name="connsiteY5" fmla="*/ 281521 h 346116"/>
                    <a:gd name="connsiteX6" fmla="*/ 242606 w 307477"/>
                    <a:gd name="connsiteY6" fmla="*/ 167195 h 346116"/>
                    <a:gd name="connsiteX7" fmla="*/ 263172 w 307477"/>
                    <a:gd name="connsiteY7" fmla="*/ 80554 h 346116"/>
                    <a:gd name="connsiteX8" fmla="*/ 263172 w 307477"/>
                    <a:gd name="connsiteY8" fmla="*/ 167 h 34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477" h="346116">
                      <a:moveTo>
                        <a:pt x="263172" y="167"/>
                      </a:moveTo>
                      <a:lnTo>
                        <a:pt x="0" y="208480"/>
                      </a:lnTo>
                      <a:cubicBezTo>
                        <a:pt x="2437" y="235108"/>
                        <a:pt x="1104" y="224849"/>
                        <a:pt x="11963" y="241328"/>
                      </a:cubicBezTo>
                      <a:cubicBezTo>
                        <a:pt x="22822" y="257807"/>
                        <a:pt x="43381" y="290607"/>
                        <a:pt x="65152" y="307354"/>
                      </a:cubicBezTo>
                      <a:cubicBezTo>
                        <a:pt x="86923" y="324101"/>
                        <a:pt x="114612" y="346116"/>
                        <a:pt x="142591" y="341811"/>
                      </a:cubicBezTo>
                      <a:cubicBezTo>
                        <a:pt x="170570" y="337506"/>
                        <a:pt x="216357" y="310624"/>
                        <a:pt x="233026" y="281521"/>
                      </a:cubicBezTo>
                      <a:cubicBezTo>
                        <a:pt x="249695" y="252418"/>
                        <a:pt x="237582" y="200690"/>
                        <a:pt x="242606" y="167195"/>
                      </a:cubicBezTo>
                      <a:cubicBezTo>
                        <a:pt x="247630" y="133701"/>
                        <a:pt x="259744" y="108392"/>
                        <a:pt x="263172" y="80554"/>
                      </a:cubicBezTo>
                      <a:cubicBezTo>
                        <a:pt x="266600" y="52716"/>
                        <a:pt x="307477" y="0"/>
                        <a:pt x="263172" y="167"/>
                      </a:cubicBezTo>
                      <a:close/>
                    </a:path>
                  </a:pathLst>
                </a:custGeom>
                <a:grpFill/>
                <a:ln w="3175">
                  <a:noFill/>
                </a:ln>
                <a:effectLst/>
                <a:scene3d>
                  <a:camera prst="orthographicFront">
                    <a:rot lat="0" lon="0" rev="0"/>
                  </a:camera>
                  <a:lightRig rig="glow" dir="t">
                    <a:rot lat="0" lon="0" rev="14100000"/>
                  </a:lightRi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rgbClr val="FFFFFF"/>
                    </a:solidFill>
                  </a:endParaRPr>
                </a:p>
              </p:txBody>
            </p:sp>
          </p:grpSp>
        </p:grpSp>
        <p:sp>
          <p:nvSpPr>
            <p:cNvPr id="23" name="Forma libre 1"/>
            <p:cNvSpPr/>
            <p:nvPr/>
          </p:nvSpPr>
          <p:spPr>
            <a:xfrm>
              <a:off x="2772941" y="4702628"/>
              <a:ext cx="1312715" cy="887331"/>
            </a:xfrm>
            <a:custGeom>
              <a:avLst/>
              <a:gdLst>
                <a:gd name="connsiteX0" fmla="*/ 12574 w 1308364"/>
                <a:gd name="connsiteY0" fmla="*/ 867597 h 913701"/>
                <a:gd name="connsiteX1" fmla="*/ 20957 w 1308364"/>
                <a:gd name="connsiteY1" fmla="*/ 767006 h 913701"/>
                <a:gd name="connsiteX2" fmla="*/ 0 w 1308364"/>
                <a:gd name="connsiteY2" fmla="*/ 699945 h 913701"/>
                <a:gd name="connsiteX3" fmla="*/ 88019 w 1308364"/>
                <a:gd name="connsiteY3" fmla="*/ 523911 h 913701"/>
                <a:gd name="connsiteX4" fmla="*/ 305970 w 1308364"/>
                <a:gd name="connsiteY4" fmla="*/ 511337 h 913701"/>
                <a:gd name="connsiteX5" fmla="*/ 322735 w 1308364"/>
                <a:gd name="connsiteY5" fmla="*/ 452659 h 913701"/>
                <a:gd name="connsiteX6" fmla="*/ 280822 w 1308364"/>
                <a:gd name="connsiteY6" fmla="*/ 431703 h 913701"/>
                <a:gd name="connsiteX7" fmla="*/ 259865 w 1308364"/>
                <a:gd name="connsiteY7" fmla="*/ 393981 h 913701"/>
                <a:gd name="connsiteX8" fmla="*/ 150889 w 1308364"/>
                <a:gd name="connsiteY8" fmla="*/ 272433 h 913701"/>
                <a:gd name="connsiteX9" fmla="*/ 209568 w 1308364"/>
                <a:gd name="connsiteY9" fmla="*/ 272433 h 913701"/>
                <a:gd name="connsiteX10" fmla="*/ 217951 w 1308364"/>
                <a:gd name="connsiteY10" fmla="*/ 142503 h 913701"/>
                <a:gd name="connsiteX11" fmla="*/ 532304 w 1308364"/>
                <a:gd name="connsiteY11" fmla="*/ 155077 h 913701"/>
                <a:gd name="connsiteX12" fmla="*/ 561644 w 1308364"/>
                <a:gd name="connsiteY12" fmla="*/ 108973 h 913701"/>
                <a:gd name="connsiteX13" fmla="*/ 649662 w 1308364"/>
                <a:gd name="connsiteY13" fmla="*/ 0 h 913701"/>
                <a:gd name="connsiteX14" fmla="*/ 699959 w 1308364"/>
                <a:gd name="connsiteY14" fmla="*/ 4191 h 913701"/>
                <a:gd name="connsiteX15" fmla="*/ 729298 w 1308364"/>
                <a:gd name="connsiteY15" fmla="*/ 46104 h 913701"/>
                <a:gd name="connsiteX16" fmla="*/ 729298 w 1308364"/>
                <a:gd name="connsiteY16" fmla="*/ 71252 h 913701"/>
                <a:gd name="connsiteX17" fmla="*/ 704150 w 1308364"/>
                <a:gd name="connsiteY17" fmla="*/ 146695 h 913701"/>
                <a:gd name="connsiteX18" fmla="*/ 691576 w 1308364"/>
                <a:gd name="connsiteY18" fmla="*/ 243094 h 913701"/>
                <a:gd name="connsiteX19" fmla="*/ 699959 w 1308364"/>
                <a:gd name="connsiteY19" fmla="*/ 293390 h 913701"/>
                <a:gd name="connsiteX20" fmla="*/ 720916 w 1308364"/>
                <a:gd name="connsiteY20" fmla="*/ 331112 h 913701"/>
                <a:gd name="connsiteX21" fmla="*/ 783786 w 1308364"/>
                <a:gd name="connsiteY21" fmla="*/ 347877 h 913701"/>
                <a:gd name="connsiteX22" fmla="*/ 783786 w 1308364"/>
                <a:gd name="connsiteY22" fmla="*/ 398172 h 913701"/>
                <a:gd name="connsiteX23" fmla="*/ 754447 w 1308364"/>
                <a:gd name="connsiteY23" fmla="*/ 414937 h 913701"/>
                <a:gd name="connsiteX24" fmla="*/ 691576 w 1308364"/>
                <a:gd name="connsiteY24" fmla="*/ 427511 h 913701"/>
                <a:gd name="connsiteX25" fmla="*/ 649662 w 1308364"/>
                <a:gd name="connsiteY25" fmla="*/ 481998 h 913701"/>
                <a:gd name="connsiteX26" fmla="*/ 586792 w 1308364"/>
                <a:gd name="connsiteY26" fmla="*/ 557441 h 913701"/>
                <a:gd name="connsiteX27" fmla="*/ 586792 w 1308364"/>
                <a:gd name="connsiteY27" fmla="*/ 557441 h 913701"/>
                <a:gd name="connsiteX28" fmla="*/ 637088 w 1308364"/>
                <a:gd name="connsiteY28" fmla="*/ 561633 h 913701"/>
                <a:gd name="connsiteX29" fmla="*/ 641280 w 1308364"/>
                <a:gd name="connsiteY29" fmla="*/ 561633 h 913701"/>
                <a:gd name="connsiteX30" fmla="*/ 674811 w 1308364"/>
                <a:gd name="connsiteY30" fmla="*/ 561633 h 913701"/>
                <a:gd name="connsiteX31" fmla="*/ 708342 w 1308364"/>
                <a:gd name="connsiteY31" fmla="*/ 590972 h 913701"/>
                <a:gd name="connsiteX32" fmla="*/ 716724 w 1308364"/>
                <a:gd name="connsiteY32" fmla="*/ 590972 h 913701"/>
                <a:gd name="connsiteX33" fmla="*/ 762829 w 1308364"/>
                <a:gd name="connsiteY33" fmla="*/ 557441 h 913701"/>
                <a:gd name="connsiteX34" fmla="*/ 825700 w 1308364"/>
                <a:gd name="connsiteY34" fmla="*/ 570015 h 913701"/>
                <a:gd name="connsiteX35" fmla="*/ 917910 w 1308364"/>
                <a:gd name="connsiteY35" fmla="*/ 586780 h 913701"/>
                <a:gd name="connsiteX36" fmla="*/ 1031077 w 1308364"/>
                <a:gd name="connsiteY36" fmla="*/ 586780 h 913701"/>
                <a:gd name="connsiteX37" fmla="*/ 1106522 w 1308364"/>
                <a:gd name="connsiteY37" fmla="*/ 544867 h 913701"/>
                <a:gd name="connsiteX38" fmla="*/ 1123287 w 1308364"/>
                <a:gd name="connsiteY38" fmla="*/ 536485 h 913701"/>
                <a:gd name="connsiteX39" fmla="*/ 1165201 w 1308364"/>
                <a:gd name="connsiteY39" fmla="*/ 557441 h 913701"/>
                <a:gd name="connsiteX40" fmla="*/ 1181967 w 1308364"/>
                <a:gd name="connsiteY40" fmla="*/ 561633 h 913701"/>
                <a:gd name="connsiteX41" fmla="*/ 1232263 w 1308364"/>
                <a:gd name="connsiteY41" fmla="*/ 561633 h 913701"/>
                <a:gd name="connsiteX42" fmla="*/ 1257411 w 1308364"/>
                <a:gd name="connsiteY42" fmla="*/ 540676 h 913701"/>
                <a:gd name="connsiteX43" fmla="*/ 1274177 w 1308364"/>
                <a:gd name="connsiteY43" fmla="*/ 536485 h 913701"/>
                <a:gd name="connsiteX44" fmla="*/ 1307708 w 1308364"/>
                <a:gd name="connsiteY44" fmla="*/ 540676 h 913701"/>
                <a:gd name="connsiteX45" fmla="*/ 1303516 w 1308364"/>
                <a:gd name="connsiteY45" fmla="*/ 821493 h 913701"/>
                <a:gd name="connsiteX46" fmla="*/ 1295134 w 1308364"/>
                <a:gd name="connsiteY46" fmla="*/ 834066 h 913701"/>
                <a:gd name="connsiteX47" fmla="*/ 1303516 w 1308364"/>
                <a:gd name="connsiteY47" fmla="*/ 855023 h 913701"/>
                <a:gd name="connsiteX48" fmla="*/ 1307708 w 1308364"/>
                <a:gd name="connsiteY48" fmla="*/ 867597 h 913701"/>
                <a:gd name="connsiteX49" fmla="*/ 1295134 w 1308364"/>
                <a:gd name="connsiteY49" fmla="*/ 867597 h 913701"/>
                <a:gd name="connsiteX50" fmla="*/ 1295134 w 1308364"/>
                <a:gd name="connsiteY50" fmla="*/ 867597 h 913701"/>
                <a:gd name="connsiteX51" fmla="*/ 1102331 w 1308364"/>
                <a:gd name="connsiteY51" fmla="*/ 884362 h 913701"/>
                <a:gd name="connsiteX52" fmla="*/ 1001738 w 1308364"/>
                <a:gd name="connsiteY52" fmla="*/ 909510 h 913701"/>
                <a:gd name="connsiteX53" fmla="*/ 968207 w 1308364"/>
                <a:gd name="connsiteY53" fmla="*/ 913701 h 913701"/>
                <a:gd name="connsiteX54" fmla="*/ 846657 w 1308364"/>
                <a:gd name="connsiteY54" fmla="*/ 905318 h 913701"/>
                <a:gd name="connsiteX55" fmla="*/ 813126 w 1308364"/>
                <a:gd name="connsiteY55" fmla="*/ 901127 h 913701"/>
                <a:gd name="connsiteX56" fmla="*/ 54488 w 1308364"/>
                <a:gd name="connsiteY56" fmla="*/ 896936 h 913701"/>
                <a:gd name="connsiteX57" fmla="*/ 37722 w 1308364"/>
                <a:gd name="connsiteY57" fmla="*/ 892745 h 913701"/>
                <a:gd name="connsiteX58" fmla="*/ 25148 w 1308364"/>
                <a:gd name="connsiteY58" fmla="*/ 888553 h 913701"/>
                <a:gd name="connsiteX59" fmla="*/ 12574 w 1308364"/>
                <a:gd name="connsiteY59" fmla="*/ 867597 h 913701"/>
                <a:gd name="connsiteX0" fmla="*/ 12574 w 1308364"/>
                <a:gd name="connsiteY0" fmla="*/ 867597 h 913970"/>
                <a:gd name="connsiteX1" fmla="*/ 20957 w 1308364"/>
                <a:gd name="connsiteY1" fmla="*/ 767006 h 913970"/>
                <a:gd name="connsiteX2" fmla="*/ 0 w 1308364"/>
                <a:gd name="connsiteY2" fmla="*/ 699945 h 913970"/>
                <a:gd name="connsiteX3" fmla="*/ 88019 w 1308364"/>
                <a:gd name="connsiteY3" fmla="*/ 523911 h 913970"/>
                <a:gd name="connsiteX4" fmla="*/ 305970 w 1308364"/>
                <a:gd name="connsiteY4" fmla="*/ 511337 h 913970"/>
                <a:gd name="connsiteX5" fmla="*/ 322735 w 1308364"/>
                <a:gd name="connsiteY5" fmla="*/ 452659 h 913970"/>
                <a:gd name="connsiteX6" fmla="*/ 280822 w 1308364"/>
                <a:gd name="connsiteY6" fmla="*/ 431703 h 913970"/>
                <a:gd name="connsiteX7" fmla="*/ 259865 w 1308364"/>
                <a:gd name="connsiteY7" fmla="*/ 393981 h 913970"/>
                <a:gd name="connsiteX8" fmla="*/ 150889 w 1308364"/>
                <a:gd name="connsiteY8" fmla="*/ 272433 h 913970"/>
                <a:gd name="connsiteX9" fmla="*/ 209568 w 1308364"/>
                <a:gd name="connsiteY9" fmla="*/ 272433 h 913970"/>
                <a:gd name="connsiteX10" fmla="*/ 217951 w 1308364"/>
                <a:gd name="connsiteY10" fmla="*/ 142503 h 913970"/>
                <a:gd name="connsiteX11" fmla="*/ 532304 w 1308364"/>
                <a:gd name="connsiteY11" fmla="*/ 155077 h 913970"/>
                <a:gd name="connsiteX12" fmla="*/ 561644 w 1308364"/>
                <a:gd name="connsiteY12" fmla="*/ 108973 h 913970"/>
                <a:gd name="connsiteX13" fmla="*/ 649662 w 1308364"/>
                <a:gd name="connsiteY13" fmla="*/ 0 h 913970"/>
                <a:gd name="connsiteX14" fmla="*/ 699959 w 1308364"/>
                <a:gd name="connsiteY14" fmla="*/ 4191 h 913970"/>
                <a:gd name="connsiteX15" fmla="*/ 729298 w 1308364"/>
                <a:gd name="connsiteY15" fmla="*/ 46104 h 913970"/>
                <a:gd name="connsiteX16" fmla="*/ 729298 w 1308364"/>
                <a:gd name="connsiteY16" fmla="*/ 71252 h 913970"/>
                <a:gd name="connsiteX17" fmla="*/ 704150 w 1308364"/>
                <a:gd name="connsiteY17" fmla="*/ 146695 h 913970"/>
                <a:gd name="connsiteX18" fmla="*/ 691576 w 1308364"/>
                <a:gd name="connsiteY18" fmla="*/ 243094 h 913970"/>
                <a:gd name="connsiteX19" fmla="*/ 699959 w 1308364"/>
                <a:gd name="connsiteY19" fmla="*/ 293390 h 913970"/>
                <a:gd name="connsiteX20" fmla="*/ 720916 w 1308364"/>
                <a:gd name="connsiteY20" fmla="*/ 331112 h 913970"/>
                <a:gd name="connsiteX21" fmla="*/ 783786 w 1308364"/>
                <a:gd name="connsiteY21" fmla="*/ 347877 h 913970"/>
                <a:gd name="connsiteX22" fmla="*/ 783786 w 1308364"/>
                <a:gd name="connsiteY22" fmla="*/ 398172 h 913970"/>
                <a:gd name="connsiteX23" fmla="*/ 754447 w 1308364"/>
                <a:gd name="connsiteY23" fmla="*/ 414937 h 913970"/>
                <a:gd name="connsiteX24" fmla="*/ 691576 w 1308364"/>
                <a:gd name="connsiteY24" fmla="*/ 427511 h 913970"/>
                <a:gd name="connsiteX25" fmla="*/ 649662 w 1308364"/>
                <a:gd name="connsiteY25" fmla="*/ 481998 h 913970"/>
                <a:gd name="connsiteX26" fmla="*/ 586792 w 1308364"/>
                <a:gd name="connsiteY26" fmla="*/ 557441 h 913970"/>
                <a:gd name="connsiteX27" fmla="*/ 586792 w 1308364"/>
                <a:gd name="connsiteY27" fmla="*/ 557441 h 913970"/>
                <a:gd name="connsiteX28" fmla="*/ 637088 w 1308364"/>
                <a:gd name="connsiteY28" fmla="*/ 561633 h 913970"/>
                <a:gd name="connsiteX29" fmla="*/ 641280 w 1308364"/>
                <a:gd name="connsiteY29" fmla="*/ 561633 h 913970"/>
                <a:gd name="connsiteX30" fmla="*/ 674811 w 1308364"/>
                <a:gd name="connsiteY30" fmla="*/ 561633 h 913970"/>
                <a:gd name="connsiteX31" fmla="*/ 708342 w 1308364"/>
                <a:gd name="connsiteY31" fmla="*/ 590972 h 913970"/>
                <a:gd name="connsiteX32" fmla="*/ 716724 w 1308364"/>
                <a:gd name="connsiteY32" fmla="*/ 590972 h 913970"/>
                <a:gd name="connsiteX33" fmla="*/ 762829 w 1308364"/>
                <a:gd name="connsiteY33" fmla="*/ 557441 h 913970"/>
                <a:gd name="connsiteX34" fmla="*/ 825700 w 1308364"/>
                <a:gd name="connsiteY34" fmla="*/ 570015 h 913970"/>
                <a:gd name="connsiteX35" fmla="*/ 917910 w 1308364"/>
                <a:gd name="connsiteY35" fmla="*/ 586780 h 913970"/>
                <a:gd name="connsiteX36" fmla="*/ 1031077 w 1308364"/>
                <a:gd name="connsiteY36" fmla="*/ 586780 h 913970"/>
                <a:gd name="connsiteX37" fmla="*/ 1106522 w 1308364"/>
                <a:gd name="connsiteY37" fmla="*/ 544867 h 913970"/>
                <a:gd name="connsiteX38" fmla="*/ 1123287 w 1308364"/>
                <a:gd name="connsiteY38" fmla="*/ 536485 h 913970"/>
                <a:gd name="connsiteX39" fmla="*/ 1165201 w 1308364"/>
                <a:gd name="connsiteY39" fmla="*/ 557441 h 913970"/>
                <a:gd name="connsiteX40" fmla="*/ 1181967 w 1308364"/>
                <a:gd name="connsiteY40" fmla="*/ 561633 h 913970"/>
                <a:gd name="connsiteX41" fmla="*/ 1232263 w 1308364"/>
                <a:gd name="connsiteY41" fmla="*/ 561633 h 913970"/>
                <a:gd name="connsiteX42" fmla="*/ 1257411 w 1308364"/>
                <a:gd name="connsiteY42" fmla="*/ 540676 h 913970"/>
                <a:gd name="connsiteX43" fmla="*/ 1274177 w 1308364"/>
                <a:gd name="connsiteY43" fmla="*/ 536485 h 913970"/>
                <a:gd name="connsiteX44" fmla="*/ 1307708 w 1308364"/>
                <a:gd name="connsiteY44" fmla="*/ 540676 h 913970"/>
                <a:gd name="connsiteX45" fmla="*/ 1303516 w 1308364"/>
                <a:gd name="connsiteY45" fmla="*/ 821493 h 913970"/>
                <a:gd name="connsiteX46" fmla="*/ 1295134 w 1308364"/>
                <a:gd name="connsiteY46" fmla="*/ 834066 h 913970"/>
                <a:gd name="connsiteX47" fmla="*/ 1303516 w 1308364"/>
                <a:gd name="connsiteY47" fmla="*/ 855023 h 913970"/>
                <a:gd name="connsiteX48" fmla="*/ 1307708 w 1308364"/>
                <a:gd name="connsiteY48" fmla="*/ 867597 h 913970"/>
                <a:gd name="connsiteX49" fmla="*/ 1295134 w 1308364"/>
                <a:gd name="connsiteY49" fmla="*/ 867597 h 913970"/>
                <a:gd name="connsiteX50" fmla="*/ 1295134 w 1308364"/>
                <a:gd name="connsiteY50" fmla="*/ 867597 h 913970"/>
                <a:gd name="connsiteX51" fmla="*/ 1001738 w 1308364"/>
                <a:gd name="connsiteY51" fmla="*/ 909510 h 913970"/>
                <a:gd name="connsiteX52" fmla="*/ 968207 w 1308364"/>
                <a:gd name="connsiteY52" fmla="*/ 913701 h 913970"/>
                <a:gd name="connsiteX53" fmla="*/ 846657 w 1308364"/>
                <a:gd name="connsiteY53" fmla="*/ 905318 h 913970"/>
                <a:gd name="connsiteX54" fmla="*/ 813126 w 1308364"/>
                <a:gd name="connsiteY54" fmla="*/ 901127 h 913970"/>
                <a:gd name="connsiteX55" fmla="*/ 54488 w 1308364"/>
                <a:gd name="connsiteY55" fmla="*/ 896936 h 913970"/>
                <a:gd name="connsiteX56" fmla="*/ 37722 w 1308364"/>
                <a:gd name="connsiteY56" fmla="*/ 892745 h 913970"/>
                <a:gd name="connsiteX57" fmla="*/ 25148 w 1308364"/>
                <a:gd name="connsiteY57" fmla="*/ 888553 h 913970"/>
                <a:gd name="connsiteX58" fmla="*/ 12574 w 1308364"/>
                <a:gd name="connsiteY58" fmla="*/ 867597 h 913970"/>
                <a:gd name="connsiteX0" fmla="*/ 12574 w 1308364"/>
                <a:gd name="connsiteY0" fmla="*/ 867597 h 913701"/>
                <a:gd name="connsiteX1" fmla="*/ 20957 w 1308364"/>
                <a:gd name="connsiteY1" fmla="*/ 767006 h 913701"/>
                <a:gd name="connsiteX2" fmla="*/ 0 w 1308364"/>
                <a:gd name="connsiteY2" fmla="*/ 699945 h 913701"/>
                <a:gd name="connsiteX3" fmla="*/ 88019 w 1308364"/>
                <a:gd name="connsiteY3" fmla="*/ 523911 h 913701"/>
                <a:gd name="connsiteX4" fmla="*/ 305970 w 1308364"/>
                <a:gd name="connsiteY4" fmla="*/ 511337 h 913701"/>
                <a:gd name="connsiteX5" fmla="*/ 322735 w 1308364"/>
                <a:gd name="connsiteY5" fmla="*/ 452659 h 913701"/>
                <a:gd name="connsiteX6" fmla="*/ 280822 w 1308364"/>
                <a:gd name="connsiteY6" fmla="*/ 431703 h 913701"/>
                <a:gd name="connsiteX7" fmla="*/ 259865 w 1308364"/>
                <a:gd name="connsiteY7" fmla="*/ 393981 h 913701"/>
                <a:gd name="connsiteX8" fmla="*/ 150889 w 1308364"/>
                <a:gd name="connsiteY8" fmla="*/ 272433 h 913701"/>
                <a:gd name="connsiteX9" fmla="*/ 209568 w 1308364"/>
                <a:gd name="connsiteY9" fmla="*/ 272433 h 913701"/>
                <a:gd name="connsiteX10" fmla="*/ 217951 w 1308364"/>
                <a:gd name="connsiteY10" fmla="*/ 142503 h 913701"/>
                <a:gd name="connsiteX11" fmla="*/ 532304 w 1308364"/>
                <a:gd name="connsiteY11" fmla="*/ 155077 h 913701"/>
                <a:gd name="connsiteX12" fmla="*/ 561644 w 1308364"/>
                <a:gd name="connsiteY12" fmla="*/ 108973 h 913701"/>
                <a:gd name="connsiteX13" fmla="*/ 649662 w 1308364"/>
                <a:gd name="connsiteY13" fmla="*/ 0 h 913701"/>
                <a:gd name="connsiteX14" fmla="*/ 699959 w 1308364"/>
                <a:gd name="connsiteY14" fmla="*/ 4191 h 913701"/>
                <a:gd name="connsiteX15" fmla="*/ 729298 w 1308364"/>
                <a:gd name="connsiteY15" fmla="*/ 46104 h 913701"/>
                <a:gd name="connsiteX16" fmla="*/ 729298 w 1308364"/>
                <a:gd name="connsiteY16" fmla="*/ 71252 h 913701"/>
                <a:gd name="connsiteX17" fmla="*/ 704150 w 1308364"/>
                <a:gd name="connsiteY17" fmla="*/ 146695 h 913701"/>
                <a:gd name="connsiteX18" fmla="*/ 691576 w 1308364"/>
                <a:gd name="connsiteY18" fmla="*/ 243094 h 913701"/>
                <a:gd name="connsiteX19" fmla="*/ 699959 w 1308364"/>
                <a:gd name="connsiteY19" fmla="*/ 293390 h 913701"/>
                <a:gd name="connsiteX20" fmla="*/ 720916 w 1308364"/>
                <a:gd name="connsiteY20" fmla="*/ 331112 h 913701"/>
                <a:gd name="connsiteX21" fmla="*/ 783786 w 1308364"/>
                <a:gd name="connsiteY21" fmla="*/ 347877 h 913701"/>
                <a:gd name="connsiteX22" fmla="*/ 783786 w 1308364"/>
                <a:gd name="connsiteY22" fmla="*/ 398172 h 913701"/>
                <a:gd name="connsiteX23" fmla="*/ 754447 w 1308364"/>
                <a:gd name="connsiteY23" fmla="*/ 414937 h 913701"/>
                <a:gd name="connsiteX24" fmla="*/ 691576 w 1308364"/>
                <a:gd name="connsiteY24" fmla="*/ 427511 h 913701"/>
                <a:gd name="connsiteX25" fmla="*/ 649662 w 1308364"/>
                <a:gd name="connsiteY25" fmla="*/ 481998 h 913701"/>
                <a:gd name="connsiteX26" fmla="*/ 586792 w 1308364"/>
                <a:gd name="connsiteY26" fmla="*/ 557441 h 913701"/>
                <a:gd name="connsiteX27" fmla="*/ 586792 w 1308364"/>
                <a:gd name="connsiteY27" fmla="*/ 557441 h 913701"/>
                <a:gd name="connsiteX28" fmla="*/ 637088 w 1308364"/>
                <a:gd name="connsiteY28" fmla="*/ 561633 h 913701"/>
                <a:gd name="connsiteX29" fmla="*/ 641280 w 1308364"/>
                <a:gd name="connsiteY29" fmla="*/ 561633 h 913701"/>
                <a:gd name="connsiteX30" fmla="*/ 674811 w 1308364"/>
                <a:gd name="connsiteY30" fmla="*/ 561633 h 913701"/>
                <a:gd name="connsiteX31" fmla="*/ 708342 w 1308364"/>
                <a:gd name="connsiteY31" fmla="*/ 590972 h 913701"/>
                <a:gd name="connsiteX32" fmla="*/ 716724 w 1308364"/>
                <a:gd name="connsiteY32" fmla="*/ 590972 h 913701"/>
                <a:gd name="connsiteX33" fmla="*/ 762829 w 1308364"/>
                <a:gd name="connsiteY33" fmla="*/ 557441 h 913701"/>
                <a:gd name="connsiteX34" fmla="*/ 825700 w 1308364"/>
                <a:gd name="connsiteY34" fmla="*/ 570015 h 913701"/>
                <a:gd name="connsiteX35" fmla="*/ 917910 w 1308364"/>
                <a:gd name="connsiteY35" fmla="*/ 586780 h 913701"/>
                <a:gd name="connsiteX36" fmla="*/ 1031077 w 1308364"/>
                <a:gd name="connsiteY36" fmla="*/ 586780 h 913701"/>
                <a:gd name="connsiteX37" fmla="*/ 1106522 w 1308364"/>
                <a:gd name="connsiteY37" fmla="*/ 544867 h 913701"/>
                <a:gd name="connsiteX38" fmla="*/ 1123287 w 1308364"/>
                <a:gd name="connsiteY38" fmla="*/ 536485 h 913701"/>
                <a:gd name="connsiteX39" fmla="*/ 1165201 w 1308364"/>
                <a:gd name="connsiteY39" fmla="*/ 557441 h 913701"/>
                <a:gd name="connsiteX40" fmla="*/ 1181967 w 1308364"/>
                <a:gd name="connsiteY40" fmla="*/ 561633 h 913701"/>
                <a:gd name="connsiteX41" fmla="*/ 1232263 w 1308364"/>
                <a:gd name="connsiteY41" fmla="*/ 561633 h 913701"/>
                <a:gd name="connsiteX42" fmla="*/ 1257411 w 1308364"/>
                <a:gd name="connsiteY42" fmla="*/ 540676 h 913701"/>
                <a:gd name="connsiteX43" fmla="*/ 1274177 w 1308364"/>
                <a:gd name="connsiteY43" fmla="*/ 536485 h 913701"/>
                <a:gd name="connsiteX44" fmla="*/ 1307708 w 1308364"/>
                <a:gd name="connsiteY44" fmla="*/ 540676 h 913701"/>
                <a:gd name="connsiteX45" fmla="*/ 1303516 w 1308364"/>
                <a:gd name="connsiteY45" fmla="*/ 821493 h 913701"/>
                <a:gd name="connsiteX46" fmla="*/ 1295134 w 1308364"/>
                <a:gd name="connsiteY46" fmla="*/ 834066 h 913701"/>
                <a:gd name="connsiteX47" fmla="*/ 1303516 w 1308364"/>
                <a:gd name="connsiteY47" fmla="*/ 855023 h 913701"/>
                <a:gd name="connsiteX48" fmla="*/ 1307708 w 1308364"/>
                <a:gd name="connsiteY48" fmla="*/ 867597 h 913701"/>
                <a:gd name="connsiteX49" fmla="*/ 1295134 w 1308364"/>
                <a:gd name="connsiteY49" fmla="*/ 867597 h 913701"/>
                <a:gd name="connsiteX50" fmla="*/ 1295134 w 1308364"/>
                <a:gd name="connsiteY50" fmla="*/ 867597 h 913701"/>
                <a:gd name="connsiteX51" fmla="*/ 968207 w 1308364"/>
                <a:gd name="connsiteY51" fmla="*/ 913701 h 913701"/>
                <a:gd name="connsiteX52" fmla="*/ 846657 w 1308364"/>
                <a:gd name="connsiteY52" fmla="*/ 905318 h 913701"/>
                <a:gd name="connsiteX53" fmla="*/ 813126 w 1308364"/>
                <a:gd name="connsiteY53" fmla="*/ 901127 h 913701"/>
                <a:gd name="connsiteX54" fmla="*/ 54488 w 1308364"/>
                <a:gd name="connsiteY54" fmla="*/ 896936 h 913701"/>
                <a:gd name="connsiteX55" fmla="*/ 37722 w 1308364"/>
                <a:gd name="connsiteY55" fmla="*/ 892745 h 913701"/>
                <a:gd name="connsiteX56" fmla="*/ 25148 w 1308364"/>
                <a:gd name="connsiteY56" fmla="*/ 888553 h 913701"/>
                <a:gd name="connsiteX57" fmla="*/ 12574 w 1308364"/>
                <a:gd name="connsiteY57" fmla="*/ 867597 h 913701"/>
                <a:gd name="connsiteX0" fmla="*/ 12574 w 1308364"/>
                <a:gd name="connsiteY0" fmla="*/ 867597 h 905318"/>
                <a:gd name="connsiteX1" fmla="*/ 20957 w 1308364"/>
                <a:gd name="connsiteY1" fmla="*/ 767006 h 905318"/>
                <a:gd name="connsiteX2" fmla="*/ 0 w 1308364"/>
                <a:gd name="connsiteY2" fmla="*/ 699945 h 905318"/>
                <a:gd name="connsiteX3" fmla="*/ 88019 w 1308364"/>
                <a:gd name="connsiteY3" fmla="*/ 523911 h 905318"/>
                <a:gd name="connsiteX4" fmla="*/ 305970 w 1308364"/>
                <a:gd name="connsiteY4" fmla="*/ 511337 h 905318"/>
                <a:gd name="connsiteX5" fmla="*/ 322735 w 1308364"/>
                <a:gd name="connsiteY5" fmla="*/ 452659 h 905318"/>
                <a:gd name="connsiteX6" fmla="*/ 280822 w 1308364"/>
                <a:gd name="connsiteY6" fmla="*/ 431703 h 905318"/>
                <a:gd name="connsiteX7" fmla="*/ 259865 w 1308364"/>
                <a:gd name="connsiteY7" fmla="*/ 393981 h 905318"/>
                <a:gd name="connsiteX8" fmla="*/ 150889 w 1308364"/>
                <a:gd name="connsiteY8" fmla="*/ 272433 h 905318"/>
                <a:gd name="connsiteX9" fmla="*/ 209568 w 1308364"/>
                <a:gd name="connsiteY9" fmla="*/ 272433 h 905318"/>
                <a:gd name="connsiteX10" fmla="*/ 217951 w 1308364"/>
                <a:gd name="connsiteY10" fmla="*/ 142503 h 905318"/>
                <a:gd name="connsiteX11" fmla="*/ 532304 w 1308364"/>
                <a:gd name="connsiteY11" fmla="*/ 155077 h 905318"/>
                <a:gd name="connsiteX12" fmla="*/ 561644 w 1308364"/>
                <a:gd name="connsiteY12" fmla="*/ 108973 h 905318"/>
                <a:gd name="connsiteX13" fmla="*/ 649662 w 1308364"/>
                <a:gd name="connsiteY13" fmla="*/ 0 h 905318"/>
                <a:gd name="connsiteX14" fmla="*/ 699959 w 1308364"/>
                <a:gd name="connsiteY14" fmla="*/ 4191 h 905318"/>
                <a:gd name="connsiteX15" fmla="*/ 729298 w 1308364"/>
                <a:gd name="connsiteY15" fmla="*/ 46104 h 905318"/>
                <a:gd name="connsiteX16" fmla="*/ 729298 w 1308364"/>
                <a:gd name="connsiteY16" fmla="*/ 71252 h 905318"/>
                <a:gd name="connsiteX17" fmla="*/ 704150 w 1308364"/>
                <a:gd name="connsiteY17" fmla="*/ 146695 h 905318"/>
                <a:gd name="connsiteX18" fmla="*/ 691576 w 1308364"/>
                <a:gd name="connsiteY18" fmla="*/ 243094 h 905318"/>
                <a:gd name="connsiteX19" fmla="*/ 699959 w 1308364"/>
                <a:gd name="connsiteY19" fmla="*/ 293390 h 905318"/>
                <a:gd name="connsiteX20" fmla="*/ 720916 w 1308364"/>
                <a:gd name="connsiteY20" fmla="*/ 331112 h 905318"/>
                <a:gd name="connsiteX21" fmla="*/ 783786 w 1308364"/>
                <a:gd name="connsiteY21" fmla="*/ 347877 h 905318"/>
                <a:gd name="connsiteX22" fmla="*/ 783786 w 1308364"/>
                <a:gd name="connsiteY22" fmla="*/ 398172 h 905318"/>
                <a:gd name="connsiteX23" fmla="*/ 754447 w 1308364"/>
                <a:gd name="connsiteY23" fmla="*/ 414937 h 905318"/>
                <a:gd name="connsiteX24" fmla="*/ 691576 w 1308364"/>
                <a:gd name="connsiteY24" fmla="*/ 427511 h 905318"/>
                <a:gd name="connsiteX25" fmla="*/ 649662 w 1308364"/>
                <a:gd name="connsiteY25" fmla="*/ 481998 h 905318"/>
                <a:gd name="connsiteX26" fmla="*/ 586792 w 1308364"/>
                <a:gd name="connsiteY26" fmla="*/ 557441 h 905318"/>
                <a:gd name="connsiteX27" fmla="*/ 586792 w 1308364"/>
                <a:gd name="connsiteY27" fmla="*/ 557441 h 905318"/>
                <a:gd name="connsiteX28" fmla="*/ 637088 w 1308364"/>
                <a:gd name="connsiteY28" fmla="*/ 561633 h 905318"/>
                <a:gd name="connsiteX29" fmla="*/ 641280 w 1308364"/>
                <a:gd name="connsiteY29" fmla="*/ 561633 h 905318"/>
                <a:gd name="connsiteX30" fmla="*/ 674811 w 1308364"/>
                <a:gd name="connsiteY30" fmla="*/ 561633 h 905318"/>
                <a:gd name="connsiteX31" fmla="*/ 708342 w 1308364"/>
                <a:gd name="connsiteY31" fmla="*/ 590972 h 905318"/>
                <a:gd name="connsiteX32" fmla="*/ 716724 w 1308364"/>
                <a:gd name="connsiteY32" fmla="*/ 590972 h 905318"/>
                <a:gd name="connsiteX33" fmla="*/ 762829 w 1308364"/>
                <a:gd name="connsiteY33" fmla="*/ 557441 h 905318"/>
                <a:gd name="connsiteX34" fmla="*/ 825700 w 1308364"/>
                <a:gd name="connsiteY34" fmla="*/ 570015 h 905318"/>
                <a:gd name="connsiteX35" fmla="*/ 917910 w 1308364"/>
                <a:gd name="connsiteY35" fmla="*/ 586780 h 905318"/>
                <a:gd name="connsiteX36" fmla="*/ 1031077 w 1308364"/>
                <a:gd name="connsiteY36" fmla="*/ 586780 h 905318"/>
                <a:gd name="connsiteX37" fmla="*/ 1106522 w 1308364"/>
                <a:gd name="connsiteY37" fmla="*/ 544867 h 905318"/>
                <a:gd name="connsiteX38" fmla="*/ 1123287 w 1308364"/>
                <a:gd name="connsiteY38" fmla="*/ 536485 h 905318"/>
                <a:gd name="connsiteX39" fmla="*/ 1165201 w 1308364"/>
                <a:gd name="connsiteY39" fmla="*/ 557441 h 905318"/>
                <a:gd name="connsiteX40" fmla="*/ 1181967 w 1308364"/>
                <a:gd name="connsiteY40" fmla="*/ 561633 h 905318"/>
                <a:gd name="connsiteX41" fmla="*/ 1232263 w 1308364"/>
                <a:gd name="connsiteY41" fmla="*/ 561633 h 905318"/>
                <a:gd name="connsiteX42" fmla="*/ 1257411 w 1308364"/>
                <a:gd name="connsiteY42" fmla="*/ 540676 h 905318"/>
                <a:gd name="connsiteX43" fmla="*/ 1274177 w 1308364"/>
                <a:gd name="connsiteY43" fmla="*/ 536485 h 905318"/>
                <a:gd name="connsiteX44" fmla="*/ 1307708 w 1308364"/>
                <a:gd name="connsiteY44" fmla="*/ 540676 h 905318"/>
                <a:gd name="connsiteX45" fmla="*/ 1303516 w 1308364"/>
                <a:gd name="connsiteY45" fmla="*/ 821493 h 905318"/>
                <a:gd name="connsiteX46" fmla="*/ 1295134 w 1308364"/>
                <a:gd name="connsiteY46" fmla="*/ 834066 h 905318"/>
                <a:gd name="connsiteX47" fmla="*/ 1303516 w 1308364"/>
                <a:gd name="connsiteY47" fmla="*/ 855023 h 905318"/>
                <a:gd name="connsiteX48" fmla="*/ 1307708 w 1308364"/>
                <a:gd name="connsiteY48" fmla="*/ 867597 h 905318"/>
                <a:gd name="connsiteX49" fmla="*/ 1295134 w 1308364"/>
                <a:gd name="connsiteY49" fmla="*/ 867597 h 905318"/>
                <a:gd name="connsiteX50" fmla="*/ 1295134 w 1308364"/>
                <a:gd name="connsiteY50" fmla="*/ 867597 h 905318"/>
                <a:gd name="connsiteX51" fmla="*/ 846657 w 1308364"/>
                <a:gd name="connsiteY51" fmla="*/ 905318 h 905318"/>
                <a:gd name="connsiteX52" fmla="*/ 813126 w 1308364"/>
                <a:gd name="connsiteY52" fmla="*/ 901127 h 905318"/>
                <a:gd name="connsiteX53" fmla="*/ 54488 w 1308364"/>
                <a:gd name="connsiteY53" fmla="*/ 896936 h 905318"/>
                <a:gd name="connsiteX54" fmla="*/ 37722 w 1308364"/>
                <a:gd name="connsiteY54" fmla="*/ 892745 h 905318"/>
                <a:gd name="connsiteX55" fmla="*/ 25148 w 1308364"/>
                <a:gd name="connsiteY55" fmla="*/ 888553 h 905318"/>
                <a:gd name="connsiteX56" fmla="*/ 12574 w 1308364"/>
                <a:gd name="connsiteY56" fmla="*/ 867597 h 905318"/>
                <a:gd name="connsiteX0" fmla="*/ 12574 w 1308364"/>
                <a:gd name="connsiteY0" fmla="*/ 867597 h 901127"/>
                <a:gd name="connsiteX1" fmla="*/ 20957 w 1308364"/>
                <a:gd name="connsiteY1" fmla="*/ 767006 h 901127"/>
                <a:gd name="connsiteX2" fmla="*/ 0 w 1308364"/>
                <a:gd name="connsiteY2" fmla="*/ 699945 h 901127"/>
                <a:gd name="connsiteX3" fmla="*/ 88019 w 1308364"/>
                <a:gd name="connsiteY3" fmla="*/ 523911 h 901127"/>
                <a:gd name="connsiteX4" fmla="*/ 305970 w 1308364"/>
                <a:gd name="connsiteY4" fmla="*/ 511337 h 901127"/>
                <a:gd name="connsiteX5" fmla="*/ 322735 w 1308364"/>
                <a:gd name="connsiteY5" fmla="*/ 452659 h 901127"/>
                <a:gd name="connsiteX6" fmla="*/ 280822 w 1308364"/>
                <a:gd name="connsiteY6" fmla="*/ 431703 h 901127"/>
                <a:gd name="connsiteX7" fmla="*/ 259865 w 1308364"/>
                <a:gd name="connsiteY7" fmla="*/ 393981 h 901127"/>
                <a:gd name="connsiteX8" fmla="*/ 150889 w 1308364"/>
                <a:gd name="connsiteY8" fmla="*/ 272433 h 901127"/>
                <a:gd name="connsiteX9" fmla="*/ 209568 w 1308364"/>
                <a:gd name="connsiteY9" fmla="*/ 272433 h 901127"/>
                <a:gd name="connsiteX10" fmla="*/ 217951 w 1308364"/>
                <a:gd name="connsiteY10" fmla="*/ 142503 h 901127"/>
                <a:gd name="connsiteX11" fmla="*/ 532304 w 1308364"/>
                <a:gd name="connsiteY11" fmla="*/ 155077 h 901127"/>
                <a:gd name="connsiteX12" fmla="*/ 561644 w 1308364"/>
                <a:gd name="connsiteY12" fmla="*/ 108973 h 901127"/>
                <a:gd name="connsiteX13" fmla="*/ 649662 w 1308364"/>
                <a:gd name="connsiteY13" fmla="*/ 0 h 901127"/>
                <a:gd name="connsiteX14" fmla="*/ 699959 w 1308364"/>
                <a:gd name="connsiteY14" fmla="*/ 4191 h 901127"/>
                <a:gd name="connsiteX15" fmla="*/ 729298 w 1308364"/>
                <a:gd name="connsiteY15" fmla="*/ 46104 h 901127"/>
                <a:gd name="connsiteX16" fmla="*/ 729298 w 1308364"/>
                <a:gd name="connsiteY16" fmla="*/ 71252 h 901127"/>
                <a:gd name="connsiteX17" fmla="*/ 704150 w 1308364"/>
                <a:gd name="connsiteY17" fmla="*/ 146695 h 901127"/>
                <a:gd name="connsiteX18" fmla="*/ 691576 w 1308364"/>
                <a:gd name="connsiteY18" fmla="*/ 243094 h 901127"/>
                <a:gd name="connsiteX19" fmla="*/ 699959 w 1308364"/>
                <a:gd name="connsiteY19" fmla="*/ 293390 h 901127"/>
                <a:gd name="connsiteX20" fmla="*/ 720916 w 1308364"/>
                <a:gd name="connsiteY20" fmla="*/ 331112 h 901127"/>
                <a:gd name="connsiteX21" fmla="*/ 783786 w 1308364"/>
                <a:gd name="connsiteY21" fmla="*/ 347877 h 901127"/>
                <a:gd name="connsiteX22" fmla="*/ 783786 w 1308364"/>
                <a:gd name="connsiteY22" fmla="*/ 398172 h 901127"/>
                <a:gd name="connsiteX23" fmla="*/ 754447 w 1308364"/>
                <a:gd name="connsiteY23" fmla="*/ 414937 h 901127"/>
                <a:gd name="connsiteX24" fmla="*/ 691576 w 1308364"/>
                <a:gd name="connsiteY24" fmla="*/ 427511 h 901127"/>
                <a:gd name="connsiteX25" fmla="*/ 649662 w 1308364"/>
                <a:gd name="connsiteY25" fmla="*/ 481998 h 901127"/>
                <a:gd name="connsiteX26" fmla="*/ 586792 w 1308364"/>
                <a:gd name="connsiteY26" fmla="*/ 557441 h 901127"/>
                <a:gd name="connsiteX27" fmla="*/ 586792 w 1308364"/>
                <a:gd name="connsiteY27" fmla="*/ 557441 h 901127"/>
                <a:gd name="connsiteX28" fmla="*/ 637088 w 1308364"/>
                <a:gd name="connsiteY28" fmla="*/ 561633 h 901127"/>
                <a:gd name="connsiteX29" fmla="*/ 641280 w 1308364"/>
                <a:gd name="connsiteY29" fmla="*/ 561633 h 901127"/>
                <a:gd name="connsiteX30" fmla="*/ 674811 w 1308364"/>
                <a:gd name="connsiteY30" fmla="*/ 561633 h 901127"/>
                <a:gd name="connsiteX31" fmla="*/ 708342 w 1308364"/>
                <a:gd name="connsiteY31" fmla="*/ 590972 h 901127"/>
                <a:gd name="connsiteX32" fmla="*/ 716724 w 1308364"/>
                <a:gd name="connsiteY32" fmla="*/ 590972 h 901127"/>
                <a:gd name="connsiteX33" fmla="*/ 762829 w 1308364"/>
                <a:gd name="connsiteY33" fmla="*/ 557441 h 901127"/>
                <a:gd name="connsiteX34" fmla="*/ 825700 w 1308364"/>
                <a:gd name="connsiteY34" fmla="*/ 570015 h 901127"/>
                <a:gd name="connsiteX35" fmla="*/ 917910 w 1308364"/>
                <a:gd name="connsiteY35" fmla="*/ 586780 h 901127"/>
                <a:gd name="connsiteX36" fmla="*/ 1031077 w 1308364"/>
                <a:gd name="connsiteY36" fmla="*/ 586780 h 901127"/>
                <a:gd name="connsiteX37" fmla="*/ 1106522 w 1308364"/>
                <a:gd name="connsiteY37" fmla="*/ 544867 h 901127"/>
                <a:gd name="connsiteX38" fmla="*/ 1123287 w 1308364"/>
                <a:gd name="connsiteY38" fmla="*/ 536485 h 901127"/>
                <a:gd name="connsiteX39" fmla="*/ 1165201 w 1308364"/>
                <a:gd name="connsiteY39" fmla="*/ 557441 h 901127"/>
                <a:gd name="connsiteX40" fmla="*/ 1181967 w 1308364"/>
                <a:gd name="connsiteY40" fmla="*/ 561633 h 901127"/>
                <a:gd name="connsiteX41" fmla="*/ 1232263 w 1308364"/>
                <a:gd name="connsiteY41" fmla="*/ 561633 h 901127"/>
                <a:gd name="connsiteX42" fmla="*/ 1257411 w 1308364"/>
                <a:gd name="connsiteY42" fmla="*/ 540676 h 901127"/>
                <a:gd name="connsiteX43" fmla="*/ 1274177 w 1308364"/>
                <a:gd name="connsiteY43" fmla="*/ 536485 h 901127"/>
                <a:gd name="connsiteX44" fmla="*/ 1307708 w 1308364"/>
                <a:gd name="connsiteY44" fmla="*/ 540676 h 901127"/>
                <a:gd name="connsiteX45" fmla="*/ 1303516 w 1308364"/>
                <a:gd name="connsiteY45" fmla="*/ 821493 h 901127"/>
                <a:gd name="connsiteX46" fmla="*/ 1295134 w 1308364"/>
                <a:gd name="connsiteY46" fmla="*/ 834066 h 901127"/>
                <a:gd name="connsiteX47" fmla="*/ 1303516 w 1308364"/>
                <a:gd name="connsiteY47" fmla="*/ 855023 h 901127"/>
                <a:gd name="connsiteX48" fmla="*/ 1307708 w 1308364"/>
                <a:gd name="connsiteY48" fmla="*/ 867597 h 901127"/>
                <a:gd name="connsiteX49" fmla="*/ 1295134 w 1308364"/>
                <a:gd name="connsiteY49" fmla="*/ 867597 h 901127"/>
                <a:gd name="connsiteX50" fmla="*/ 1295134 w 1308364"/>
                <a:gd name="connsiteY50" fmla="*/ 867597 h 901127"/>
                <a:gd name="connsiteX51" fmla="*/ 813126 w 1308364"/>
                <a:gd name="connsiteY51" fmla="*/ 901127 h 901127"/>
                <a:gd name="connsiteX52" fmla="*/ 54488 w 1308364"/>
                <a:gd name="connsiteY52" fmla="*/ 896936 h 901127"/>
                <a:gd name="connsiteX53" fmla="*/ 37722 w 1308364"/>
                <a:gd name="connsiteY53" fmla="*/ 892745 h 901127"/>
                <a:gd name="connsiteX54" fmla="*/ 25148 w 1308364"/>
                <a:gd name="connsiteY54" fmla="*/ 888553 h 901127"/>
                <a:gd name="connsiteX55" fmla="*/ 12574 w 1308364"/>
                <a:gd name="connsiteY55" fmla="*/ 867597 h 901127"/>
                <a:gd name="connsiteX0" fmla="*/ 12574 w 1308364"/>
                <a:gd name="connsiteY0" fmla="*/ 867597 h 896936"/>
                <a:gd name="connsiteX1" fmla="*/ 20957 w 1308364"/>
                <a:gd name="connsiteY1" fmla="*/ 767006 h 896936"/>
                <a:gd name="connsiteX2" fmla="*/ 0 w 1308364"/>
                <a:gd name="connsiteY2" fmla="*/ 699945 h 896936"/>
                <a:gd name="connsiteX3" fmla="*/ 88019 w 1308364"/>
                <a:gd name="connsiteY3" fmla="*/ 523911 h 896936"/>
                <a:gd name="connsiteX4" fmla="*/ 305970 w 1308364"/>
                <a:gd name="connsiteY4" fmla="*/ 511337 h 896936"/>
                <a:gd name="connsiteX5" fmla="*/ 322735 w 1308364"/>
                <a:gd name="connsiteY5" fmla="*/ 452659 h 896936"/>
                <a:gd name="connsiteX6" fmla="*/ 280822 w 1308364"/>
                <a:gd name="connsiteY6" fmla="*/ 431703 h 896936"/>
                <a:gd name="connsiteX7" fmla="*/ 259865 w 1308364"/>
                <a:gd name="connsiteY7" fmla="*/ 393981 h 896936"/>
                <a:gd name="connsiteX8" fmla="*/ 150889 w 1308364"/>
                <a:gd name="connsiteY8" fmla="*/ 272433 h 896936"/>
                <a:gd name="connsiteX9" fmla="*/ 209568 w 1308364"/>
                <a:gd name="connsiteY9" fmla="*/ 272433 h 896936"/>
                <a:gd name="connsiteX10" fmla="*/ 217951 w 1308364"/>
                <a:gd name="connsiteY10" fmla="*/ 142503 h 896936"/>
                <a:gd name="connsiteX11" fmla="*/ 532304 w 1308364"/>
                <a:gd name="connsiteY11" fmla="*/ 155077 h 896936"/>
                <a:gd name="connsiteX12" fmla="*/ 561644 w 1308364"/>
                <a:gd name="connsiteY12" fmla="*/ 108973 h 896936"/>
                <a:gd name="connsiteX13" fmla="*/ 649662 w 1308364"/>
                <a:gd name="connsiteY13" fmla="*/ 0 h 896936"/>
                <a:gd name="connsiteX14" fmla="*/ 699959 w 1308364"/>
                <a:gd name="connsiteY14" fmla="*/ 4191 h 896936"/>
                <a:gd name="connsiteX15" fmla="*/ 729298 w 1308364"/>
                <a:gd name="connsiteY15" fmla="*/ 46104 h 896936"/>
                <a:gd name="connsiteX16" fmla="*/ 729298 w 1308364"/>
                <a:gd name="connsiteY16" fmla="*/ 71252 h 896936"/>
                <a:gd name="connsiteX17" fmla="*/ 704150 w 1308364"/>
                <a:gd name="connsiteY17" fmla="*/ 146695 h 896936"/>
                <a:gd name="connsiteX18" fmla="*/ 691576 w 1308364"/>
                <a:gd name="connsiteY18" fmla="*/ 243094 h 896936"/>
                <a:gd name="connsiteX19" fmla="*/ 699959 w 1308364"/>
                <a:gd name="connsiteY19" fmla="*/ 293390 h 896936"/>
                <a:gd name="connsiteX20" fmla="*/ 720916 w 1308364"/>
                <a:gd name="connsiteY20" fmla="*/ 331112 h 896936"/>
                <a:gd name="connsiteX21" fmla="*/ 783786 w 1308364"/>
                <a:gd name="connsiteY21" fmla="*/ 347877 h 896936"/>
                <a:gd name="connsiteX22" fmla="*/ 783786 w 1308364"/>
                <a:gd name="connsiteY22" fmla="*/ 398172 h 896936"/>
                <a:gd name="connsiteX23" fmla="*/ 754447 w 1308364"/>
                <a:gd name="connsiteY23" fmla="*/ 414937 h 896936"/>
                <a:gd name="connsiteX24" fmla="*/ 691576 w 1308364"/>
                <a:gd name="connsiteY24" fmla="*/ 427511 h 896936"/>
                <a:gd name="connsiteX25" fmla="*/ 649662 w 1308364"/>
                <a:gd name="connsiteY25" fmla="*/ 481998 h 896936"/>
                <a:gd name="connsiteX26" fmla="*/ 586792 w 1308364"/>
                <a:gd name="connsiteY26" fmla="*/ 557441 h 896936"/>
                <a:gd name="connsiteX27" fmla="*/ 586792 w 1308364"/>
                <a:gd name="connsiteY27" fmla="*/ 557441 h 896936"/>
                <a:gd name="connsiteX28" fmla="*/ 637088 w 1308364"/>
                <a:gd name="connsiteY28" fmla="*/ 561633 h 896936"/>
                <a:gd name="connsiteX29" fmla="*/ 641280 w 1308364"/>
                <a:gd name="connsiteY29" fmla="*/ 561633 h 896936"/>
                <a:gd name="connsiteX30" fmla="*/ 674811 w 1308364"/>
                <a:gd name="connsiteY30" fmla="*/ 561633 h 896936"/>
                <a:gd name="connsiteX31" fmla="*/ 708342 w 1308364"/>
                <a:gd name="connsiteY31" fmla="*/ 590972 h 896936"/>
                <a:gd name="connsiteX32" fmla="*/ 716724 w 1308364"/>
                <a:gd name="connsiteY32" fmla="*/ 590972 h 896936"/>
                <a:gd name="connsiteX33" fmla="*/ 762829 w 1308364"/>
                <a:gd name="connsiteY33" fmla="*/ 557441 h 896936"/>
                <a:gd name="connsiteX34" fmla="*/ 825700 w 1308364"/>
                <a:gd name="connsiteY34" fmla="*/ 570015 h 896936"/>
                <a:gd name="connsiteX35" fmla="*/ 917910 w 1308364"/>
                <a:gd name="connsiteY35" fmla="*/ 586780 h 896936"/>
                <a:gd name="connsiteX36" fmla="*/ 1031077 w 1308364"/>
                <a:gd name="connsiteY36" fmla="*/ 586780 h 896936"/>
                <a:gd name="connsiteX37" fmla="*/ 1106522 w 1308364"/>
                <a:gd name="connsiteY37" fmla="*/ 544867 h 896936"/>
                <a:gd name="connsiteX38" fmla="*/ 1123287 w 1308364"/>
                <a:gd name="connsiteY38" fmla="*/ 536485 h 896936"/>
                <a:gd name="connsiteX39" fmla="*/ 1165201 w 1308364"/>
                <a:gd name="connsiteY39" fmla="*/ 557441 h 896936"/>
                <a:gd name="connsiteX40" fmla="*/ 1181967 w 1308364"/>
                <a:gd name="connsiteY40" fmla="*/ 561633 h 896936"/>
                <a:gd name="connsiteX41" fmla="*/ 1232263 w 1308364"/>
                <a:gd name="connsiteY41" fmla="*/ 561633 h 896936"/>
                <a:gd name="connsiteX42" fmla="*/ 1257411 w 1308364"/>
                <a:gd name="connsiteY42" fmla="*/ 540676 h 896936"/>
                <a:gd name="connsiteX43" fmla="*/ 1274177 w 1308364"/>
                <a:gd name="connsiteY43" fmla="*/ 536485 h 896936"/>
                <a:gd name="connsiteX44" fmla="*/ 1307708 w 1308364"/>
                <a:gd name="connsiteY44" fmla="*/ 540676 h 896936"/>
                <a:gd name="connsiteX45" fmla="*/ 1303516 w 1308364"/>
                <a:gd name="connsiteY45" fmla="*/ 821493 h 896936"/>
                <a:gd name="connsiteX46" fmla="*/ 1295134 w 1308364"/>
                <a:gd name="connsiteY46" fmla="*/ 834066 h 896936"/>
                <a:gd name="connsiteX47" fmla="*/ 1303516 w 1308364"/>
                <a:gd name="connsiteY47" fmla="*/ 855023 h 896936"/>
                <a:gd name="connsiteX48" fmla="*/ 1307708 w 1308364"/>
                <a:gd name="connsiteY48" fmla="*/ 867597 h 896936"/>
                <a:gd name="connsiteX49" fmla="*/ 1295134 w 1308364"/>
                <a:gd name="connsiteY49" fmla="*/ 867597 h 896936"/>
                <a:gd name="connsiteX50" fmla="*/ 1295134 w 1308364"/>
                <a:gd name="connsiteY50" fmla="*/ 867597 h 896936"/>
                <a:gd name="connsiteX51" fmla="*/ 54488 w 1308364"/>
                <a:gd name="connsiteY51" fmla="*/ 896936 h 896936"/>
                <a:gd name="connsiteX52" fmla="*/ 37722 w 1308364"/>
                <a:gd name="connsiteY52" fmla="*/ 892745 h 896936"/>
                <a:gd name="connsiteX53" fmla="*/ 25148 w 1308364"/>
                <a:gd name="connsiteY53" fmla="*/ 888553 h 896936"/>
                <a:gd name="connsiteX54" fmla="*/ 12574 w 1308364"/>
                <a:gd name="connsiteY54" fmla="*/ 867597 h 896936"/>
                <a:gd name="connsiteX0" fmla="*/ 12574 w 1308364"/>
                <a:gd name="connsiteY0" fmla="*/ 867597 h 896936"/>
                <a:gd name="connsiteX1" fmla="*/ 20957 w 1308364"/>
                <a:gd name="connsiteY1" fmla="*/ 767006 h 896936"/>
                <a:gd name="connsiteX2" fmla="*/ 0 w 1308364"/>
                <a:gd name="connsiteY2" fmla="*/ 699945 h 896936"/>
                <a:gd name="connsiteX3" fmla="*/ 88019 w 1308364"/>
                <a:gd name="connsiteY3" fmla="*/ 523911 h 896936"/>
                <a:gd name="connsiteX4" fmla="*/ 305970 w 1308364"/>
                <a:gd name="connsiteY4" fmla="*/ 511337 h 896936"/>
                <a:gd name="connsiteX5" fmla="*/ 322735 w 1308364"/>
                <a:gd name="connsiteY5" fmla="*/ 452659 h 896936"/>
                <a:gd name="connsiteX6" fmla="*/ 280822 w 1308364"/>
                <a:gd name="connsiteY6" fmla="*/ 431703 h 896936"/>
                <a:gd name="connsiteX7" fmla="*/ 259865 w 1308364"/>
                <a:gd name="connsiteY7" fmla="*/ 393981 h 896936"/>
                <a:gd name="connsiteX8" fmla="*/ 150889 w 1308364"/>
                <a:gd name="connsiteY8" fmla="*/ 272433 h 896936"/>
                <a:gd name="connsiteX9" fmla="*/ 209568 w 1308364"/>
                <a:gd name="connsiteY9" fmla="*/ 272433 h 896936"/>
                <a:gd name="connsiteX10" fmla="*/ 217951 w 1308364"/>
                <a:gd name="connsiteY10" fmla="*/ 142503 h 896936"/>
                <a:gd name="connsiteX11" fmla="*/ 532304 w 1308364"/>
                <a:gd name="connsiteY11" fmla="*/ 155077 h 896936"/>
                <a:gd name="connsiteX12" fmla="*/ 561644 w 1308364"/>
                <a:gd name="connsiteY12" fmla="*/ 108973 h 896936"/>
                <a:gd name="connsiteX13" fmla="*/ 649662 w 1308364"/>
                <a:gd name="connsiteY13" fmla="*/ 0 h 896936"/>
                <a:gd name="connsiteX14" fmla="*/ 699959 w 1308364"/>
                <a:gd name="connsiteY14" fmla="*/ 4191 h 896936"/>
                <a:gd name="connsiteX15" fmla="*/ 729298 w 1308364"/>
                <a:gd name="connsiteY15" fmla="*/ 46104 h 896936"/>
                <a:gd name="connsiteX16" fmla="*/ 729298 w 1308364"/>
                <a:gd name="connsiteY16" fmla="*/ 71252 h 896936"/>
                <a:gd name="connsiteX17" fmla="*/ 704150 w 1308364"/>
                <a:gd name="connsiteY17" fmla="*/ 146695 h 896936"/>
                <a:gd name="connsiteX18" fmla="*/ 691576 w 1308364"/>
                <a:gd name="connsiteY18" fmla="*/ 243094 h 896936"/>
                <a:gd name="connsiteX19" fmla="*/ 699959 w 1308364"/>
                <a:gd name="connsiteY19" fmla="*/ 293390 h 896936"/>
                <a:gd name="connsiteX20" fmla="*/ 720916 w 1308364"/>
                <a:gd name="connsiteY20" fmla="*/ 331112 h 896936"/>
                <a:gd name="connsiteX21" fmla="*/ 783786 w 1308364"/>
                <a:gd name="connsiteY21" fmla="*/ 347877 h 896936"/>
                <a:gd name="connsiteX22" fmla="*/ 783786 w 1308364"/>
                <a:gd name="connsiteY22" fmla="*/ 398172 h 896936"/>
                <a:gd name="connsiteX23" fmla="*/ 754447 w 1308364"/>
                <a:gd name="connsiteY23" fmla="*/ 414937 h 896936"/>
                <a:gd name="connsiteX24" fmla="*/ 691576 w 1308364"/>
                <a:gd name="connsiteY24" fmla="*/ 427511 h 896936"/>
                <a:gd name="connsiteX25" fmla="*/ 649662 w 1308364"/>
                <a:gd name="connsiteY25" fmla="*/ 481998 h 896936"/>
                <a:gd name="connsiteX26" fmla="*/ 586792 w 1308364"/>
                <a:gd name="connsiteY26" fmla="*/ 557441 h 896936"/>
                <a:gd name="connsiteX27" fmla="*/ 586792 w 1308364"/>
                <a:gd name="connsiteY27" fmla="*/ 557441 h 896936"/>
                <a:gd name="connsiteX28" fmla="*/ 637088 w 1308364"/>
                <a:gd name="connsiteY28" fmla="*/ 561633 h 896936"/>
                <a:gd name="connsiteX29" fmla="*/ 641280 w 1308364"/>
                <a:gd name="connsiteY29" fmla="*/ 561633 h 896936"/>
                <a:gd name="connsiteX30" fmla="*/ 674811 w 1308364"/>
                <a:gd name="connsiteY30" fmla="*/ 561633 h 896936"/>
                <a:gd name="connsiteX31" fmla="*/ 708342 w 1308364"/>
                <a:gd name="connsiteY31" fmla="*/ 590972 h 896936"/>
                <a:gd name="connsiteX32" fmla="*/ 716724 w 1308364"/>
                <a:gd name="connsiteY32" fmla="*/ 590972 h 896936"/>
                <a:gd name="connsiteX33" fmla="*/ 762829 w 1308364"/>
                <a:gd name="connsiteY33" fmla="*/ 557441 h 896936"/>
                <a:gd name="connsiteX34" fmla="*/ 825700 w 1308364"/>
                <a:gd name="connsiteY34" fmla="*/ 570015 h 896936"/>
                <a:gd name="connsiteX35" fmla="*/ 917910 w 1308364"/>
                <a:gd name="connsiteY35" fmla="*/ 586780 h 896936"/>
                <a:gd name="connsiteX36" fmla="*/ 1031077 w 1308364"/>
                <a:gd name="connsiteY36" fmla="*/ 586780 h 896936"/>
                <a:gd name="connsiteX37" fmla="*/ 1106522 w 1308364"/>
                <a:gd name="connsiteY37" fmla="*/ 544867 h 896936"/>
                <a:gd name="connsiteX38" fmla="*/ 1123287 w 1308364"/>
                <a:gd name="connsiteY38" fmla="*/ 536485 h 896936"/>
                <a:gd name="connsiteX39" fmla="*/ 1165201 w 1308364"/>
                <a:gd name="connsiteY39" fmla="*/ 557441 h 896936"/>
                <a:gd name="connsiteX40" fmla="*/ 1181967 w 1308364"/>
                <a:gd name="connsiteY40" fmla="*/ 561633 h 896936"/>
                <a:gd name="connsiteX41" fmla="*/ 1232263 w 1308364"/>
                <a:gd name="connsiteY41" fmla="*/ 561633 h 896936"/>
                <a:gd name="connsiteX42" fmla="*/ 1257411 w 1308364"/>
                <a:gd name="connsiteY42" fmla="*/ 540676 h 896936"/>
                <a:gd name="connsiteX43" fmla="*/ 1274177 w 1308364"/>
                <a:gd name="connsiteY43" fmla="*/ 536485 h 896936"/>
                <a:gd name="connsiteX44" fmla="*/ 1307708 w 1308364"/>
                <a:gd name="connsiteY44" fmla="*/ 540676 h 896936"/>
                <a:gd name="connsiteX45" fmla="*/ 1303516 w 1308364"/>
                <a:gd name="connsiteY45" fmla="*/ 821493 h 896936"/>
                <a:gd name="connsiteX46" fmla="*/ 1295134 w 1308364"/>
                <a:gd name="connsiteY46" fmla="*/ 834066 h 896936"/>
                <a:gd name="connsiteX47" fmla="*/ 1303516 w 1308364"/>
                <a:gd name="connsiteY47" fmla="*/ 855023 h 896936"/>
                <a:gd name="connsiteX48" fmla="*/ 1307708 w 1308364"/>
                <a:gd name="connsiteY48" fmla="*/ 867597 h 896936"/>
                <a:gd name="connsiteX49" fmla="*/ 1295134 w 1308364"/>
                <a:gd name="connsiteY49" fmla="*/ 867597 h 896936"/>
                <a:gd name="connsiteX50" fmla="*/ 1295134 w 1308364"/>
                <a:gd name="connsiteY50" fmla="*/ 896936 h 896936"/>
                <a:gd name="connsiteX51" fmla="*/ 54488 w 1308364"/>
                <a:gd name="connsiteY51" fmla="*/ 896936 h 896936"/>
                <a:gd name="connsiteX52" fmla="*/ 37722 w 1308364"/>
                <a:gd name="connsiteY52" fmla="*/ 892745 h 896936"/>
                <a:gd name="connsiteX53" fmla="*/ 25148 w 1308364"/>
                <a:gd name="connsiteY53" fmla="*/ 888553 h 896936"/>
                <a:gd name="connsiteX54" fmla="*/ 12574 w 1308364"/>
                <a:gd name="connsiteY54" fmla="*/ 867597 h 896936"/>
                <a:gd name="connsiteX0" fmla="*/ 12574 w 1308364"/>
                <a:gd name="connsiteY0" fmla="*/ 867597 h 896936"/>
                <a:gd name="connsiteX1" fmla="*/ 20957 w 1308364"/>
                <a:gd name="connsiteY1" fmla="*/ 767006 h 896936"/>
                <a:gd name="connsiteX2" fmla="*/ 0 w 1308364"/>
                <a:gd name="connsiteY2" fmla="*/ 699945 h 896936"/>
                <a:gd name="connsiteX3" fmla="*/ 88019 w 1308364"/>
                <a:gd name="connsiteY3" fmla="*/ 523911 h 896936"/>
                <a:gd name="connsiteX4" fmla="*/ 305970 w 1308364"/>
                <a:gd name="connsiteY4" fmla="*/ 511337 h 896936"/>
                <a:gd name="connsiteX5" fmla="*/ 322735 w 1308364"/>
                <a:gd name="connsiteY5" fmla="*/ 452659 h 896936"/>
                <a:gd name="connsiteX6" fmla="*/ 280822 w 1308364"/>
                <a:gd name="connsiteY6" fmla="*/ 431703 h 896936"/>
                <a:gd name="connsiteX7" fmla="*/ 259865 w 1308364"/>
                <a:gd name="connsiteY7" fmla="*/ 393981 h 896936"/>
                <a:gd name="connsiteX8" fmla="*/ 150889 w 1308364"/>
                <a:gd name="connsiteY8" fmla="*/ 272433 h 896936"/>
                <a:gd name="connsiteX9" fmla="*/ 209568 w 1308364"/>
                <a:gd name="connsiteY9" fmla="*/ 272433 h 896936"/>
                <a:gd name="connsiteX10" fmla="*/ 217951 w 1308364"/>
                <a:gd name="connsiteY10" fmla="*/ 142503 h 896936"/>
                <a:gd name="connsiteX11" fmla="*/ 532304 w 1308364"/>
                <a:gd name="connsiteY11" fmla="*/ 138312 h 896936"/>
                <a:gd name="connsiteX12" fmla="*/ 561644 w 1308364"/>
                <a:gd name="connsiteY12" fmla="*/ 108973 h 896936"/>
                <a:gd name="connsiteX13" fmla="*/ 649662 w 1308364"/>
                <a:gd name="connsiteY13" fmla="*/ 0 h 896936"/>
                <a:gd name="connsiteX14" fmla="*/ 699959 w 1308364"/>
                <a:gd name="connsiteY14" fmla="*/ 4191 h 896936"/>
                <a:gd name="connsiteX15" fmla="*/ 729298 w 1308364"/>
                <a:gd name="connsiteY15" fmla="*/ 46104 h 896936"/>
                <a:gd name="connsiteX16" fmla="*/ 729298 w 1308364"/>
                <a:gd name="connsiteY16" fmla="*/ 71252 h 896936"/>
                <a:gd name="connsiteX17" fmla="*/ 704150 w 1308364"/>
                <a:gd name="connsiteY17" fmla="*/ 146695 h 896936"/>
                <a:gd name="connsiteX18" fmla="*/ 691576 w 1308364"/>
                <a:gd name="connsiteY18" fmla="*/ 243094 h 896936"/>
                <a:gd name="connsiteX19" fmla="*/ 699959 w 1308364"/>
                <a:gd name="connsiteY19" fmla="*/ 293390 h 896936"/>
                <a:gd name="connsiteX20" fmla="*/ 720916 w 1308364"/>
                <a:gd name="connsiteY20" fmla="*/ 331112 h 896936"/>
                <a:gd name="connsiteX21" fmla="*/ 783786 w 1308364"/>
                <a:gd name="connsiteY21" fmla="*/ 347877 h 896936"/>
                <a:gd name="connsiteX22" fmla="*/ 783786 w 1308364"/>
                <a:gd name="connsiteY22" fmla="*/ 398172 h 896936"/>
                <a:gd name="connsiteX23" fmla="*/ 754447 w 1308364"/>
                <a:gd name="connsiteY23" fmla="*/ 414937 h 896936"/>
                <a:gd name="connsiteX24" fmla="*/ 691576 w 1308364"/>
                <a:gd name="connsiteY24" fmla="*/ 427511 h 896936"/>
                <a:gd name="connsiteX25" fmla="*/ 649662 w 1308364"/>
                <a:gd name="connsiteY25" fmla="*/ 481998 h 896936"/>
                <a:gd name="connsiteX26" fmla="*/ 586792 w 1308364"/>
                <a:gd name="connsiteY26" fmla="*/ 557441 h 896936"/>
                <a:gd name="connsiteX27" fmla="*/ 586792 w 1308364"/>
                <a:gd name="connsiteY27" fmla="*/ 557441 h 896936"/>
                <a:gd name="connsiteX28" fmla="*/ 637088 w 1308364"/>
                <a:gd name="connsiteY28" fmla="*/ 561633 h 896936"/>
                <a:gd name="connsiteX29" fmla="*/ 641280 w 1308364"/>
                <a:gd name="connsiteY29" fmla="*/ 561633 h 896936"/>
                <a:gd name="connsiteX30" fmla="*/ 674811 w 1308364"/>
                <a:gd name="connsiteY30" fmla="*/ 561633 h 896936"/>
                <a:gd name="connsiteX31" fmla="*/ 708342 w 1308364"/>
                <a:gd name="connsiteY31" fmla="*/ 590972 h 896936"/>
                <a:gd name="connsiteX32" fmla="*/ 716724 w 1308364"/>
                <a:gd name="connsiteY32" fmla="*/ 590972 h 896936"/>
                <a:gd name="connsiteX33" fmla="*/ 762829 w 1308364"/>
                <a:gd name="connsiteY33" fmla="*/ 557441 h 896936"/>
                <a:gd name="connsiteX34" fmla="*/ 825700 w 1308364"/>
                <a:gd name="connsiteY34" fmla="*/ 570015 h 896936"/>
                <a:gd name="connsiteX35" fmla="*/ 917910 w 1308364"/>
                <a:gd name="connsiteY35" fmla="*/ 586780 h 896936"/>
                <a:gd name="connsiteX36" fmla="*/ 1031077 w 1308364"/>
                <a:gd name="connsiteY36" fmla="*/ 586780 h 896936"/>
                <a:gd name="connsiteX37" fmla="*/ 1106522 w 1308364"/>
                <a:gd name="connsiteY37" fmla="*/ 544867 h 896936"/>
                <a:gd name="connsiteX38" fmla="*/ 1123287 w 1308364"/>
                <a:gd name="connsiteY38" fmla="*/ 536485 h 896936"/>
                <a:gd name="connsiteX39" fmla="*/ 1165201 w 1308364"/>
                <a:gd name="connsiteY39" fmla="*/ 557441 h 896936"/>
                <a:gd name="connsiteX40" fmla="*/ 1181967 w 1308364"/>
                <a:gd name="connsiteY40" fmla="*/ 561633 h 896936"/>
                <a:gd name="connsiteX41" fmla="*/ 1232263 w 1308364"/>
                <a:gd name="connsiteY41" fmla="*/ 561633 h 896936"/>
                <a:gd name="connsiteX42" fmla="*/ 1257411 w 1308364"/>
                <a:gd name="connsiteY42" fmla="*/ 540676 h 896936"/>
                <a:gd name="connsiteX43" fmla="*/ 1274177 w 1308364"/>
                <a:gd name="connsiteY43" fmla="*/ 536485 h 896936"/>
                <a:gd name="connsiteX44" fmla="*/ 1307708 w 1308364"/>
                <a:gd name="connsiteY44" fmla="*/ 540676 h 896936"/>
                <a:gd name="connsiteX45" fmla="*/ 1303516 w 1308364"/>
                <a:gd name="connsiteY45" fmla="*/ 821493 h 896936"/>
                <a:gd name="connsiteX46" fmla="*/ 1295134 w 1308364"/>
                <a:gd name="connsiteY46" fmla="*/ 834066 h 896936"/>
                <a:gd name="connsiteX47" fmla="*/ 1303516 w 1308364"/>
                <a:gd name="connsiteY47" fmla="*/ 855023 h 896936"/>
                <a:gd name="connsiteX48" fmla="*/ 1307708 w 1308364"/>
                <a:gd name="connsiteY48" fmla="*/ 867597 h 896936"/>
                <a:gd name="connsiteX49" fmla="*/ 1295134 w 1308364"/>
                <a:gd name="connsiteY49" fmla="*/ 867597 h 896936"/>
                <a:gd name="connsiteX50" fmla="*/ 1295134 w 1308364"/>
                <a:gd name="connsiteY50" fmla="*/ 896936 h 896936"/>
                <a:gd name="connsiteX51" fmla="*/ 54488 w 1308364"/>
                <a:gd name="connsiteY51" fmla="*/ 896936 h 896936"/>
                <a:gd name="connsiteX52" fmla="*/ 37722 w 1308364"/>
                <a:gd name="connsiteY52" fmla="*/ 892745 h 896936"/>
                <a:gd name="connsiteX53" fmla="*/ 25148 w 1308364"/>
                <a:gd name="connsiteY53" fmla="*/ 888553 h 896936"/>
                <a:gd name="connsiteX54" fmla="*/ 12574 w 1308364"/>
                <a:gd name="connsiteY54" fmla="*/ 867597 h 896936"/>
                <a:gd name="connsiteX0" fmla="*/ 12574 w 1308364"/>
                <a:gd name="connsiteY0" fmla="*/ 867597 h 896936"/>
                <a:gd name="connsiteX1" fmla="*/ 20957 w 1308364"/>
                <a:gd name="connsiteY1" fmla="*/ 767006 h 896936"/>
                <a:gd name="connsiteX2" fmla="*/ 0 w 1308364"/>
                <a:gd name="connsiteY2" fmla="*/ 699945 h 896936"/>
                <a:gd name="connsiteX3" fmla="*/ 88019 w 1308364"/>
                <a:gd name="connsiteY3" fmla="*/ 523911 h 896936"/>
                <a:gd name="connsiteX4" fmla="*/ 305970 w 1308364"/>
                <a:gd name="connsiteY4" fmla="*/ 511337 h 896936"/>
                <a:gd name="connsiteX5" fmla="*/ 322735 w 1308364"/>
                <a:gd name="connsiteY5" fmla="*/ 452659 h 896936"/>
                <a:gd name="connsiteX6" fmla="*/ 280822 w 1308364"/>
                <a:gd name="connsiteY6" fmla="*/ 431703 h 896936"/>
                <a:gd name="connsiteX7" fmla="*/ 259865 w 1308364"/>
                <a:gd name="connsiteY7" fmla="*/ 393981 h 896936"/>
                <a:gd name="connsiteX8" fmla="*/ 150889 w 1308364"/>
                <a:gd name="connsiteY8" fmla="*/ 272433 h 896936"/>
                <a:gd name="connsiteX9" fmla="*/ 209568 w 1308364"/>
                <a:gd name="connsiteY9" fmla="*/ 272433 h 896936"/>
                <a:gd name="connsiteX10" fmla="*/ 217951 w 1308364"/>
                <a:gd name="connsiteY10" fmla="*/ 142503 h 896936"/>
                <a:gd name="connsiteX11" fmla="*/ 532304 w 1308364"/>
                <a:gd name="connsiteY11" fmla="*/ 150886 h 896936"/>
                <a:gd name="connsiteX12" fmla="*/ 561644 w 1308364"/>
                <a:gd name="connsiteY12" fmla="*/ 108973 h 896936"/>
                <a:gd name="connsiteX13" fmla="*/ 649662 w 1308364"/>
                <a:gd name="connsiteY13" fmla="*/ 0 h 896936"/>
                <a:gd name="connsiteX14" fmla="*/ 699959 w 1308364"/>
                <a:gd name="connsiteY14" fmla="*/ 4191 h 896936"/>
                <a:gd name="connsiteX15" fmla="*/ 729298 w 1308364"/>
                <a:gd name="connsiteY15" fmla="*/ 46104 h 896936"/>
                <a:gd name="connsiteX16" fmla="*/ 729298 w 1308364"/>
                <a:gd name="connsiteY16" fmla="*/ 71252 h 896936"/>
                <a:gd name="connsiteX17" fmla="*/ 704150 w 1308364"/>
                <a:gd name="connsiteY17" fmla="*/ 146695 h 896936"/>
                <a:gd name="connsiteX18" fmla="*/ 691576 w 1308364"/>
                <a:gd name="connsiteY18" fmla="*/ 243094 h 896936"/>
                <a:gd name="connsiteX19" fmla="*/ 699959 w 1308364"/>
                <a:gd name="connsiteY19" fmla="*/ 293390 h 896936"/>
                <a:gd name="connsiteX20" fmla="*/ 720916 w 1308364"/>
                <a:gd name="connsiteY20" fmla="*/ 331112 h 896936"/>
                <a:gd name="connsiteX21" fmla="*/ 783786 w 1308364"/>
                <a:gd name="connsiteY21" fmla="*/ 347877 h 896936"/>
                <a:gd name="connsiteX22" fmla="*/ 783786 w 1308364"/>
                <a:gd name="connsiteY22" fmla="*/ 398172 h 896936"/>
                <a:gd name="connsiteX23" fmla="*/ 754447 w 1308364"/>
                <a:gd name="connsiteY23" fmla="*/ 414937 h 896936"/>
                <a:gd name="connsiteX24" fmla="*/ 691576 w 1308364"/>
                <a:gd name="connsiteY24" fmla="*/ 427511 h 896936"/>
                <a:gd name="connsiteX25" fmla="*/ 649662 w 1308364"/>
                <a:gd name="connsiteY25" fmla="*/ 481998 h 896936"/>
                <a:gd name="connsiteX26" fmla="*/ 586792 w 1308364"/>
                <a:gd name="connsiteY26" fmla="*/ 557441 h 896936"/>
                <a:gd name="connsiteX27" fmla="*/ 586792 w 1308364"/>
                <a:gd name="connsiteY27" fmla="*/ 557441 h 896936"/>
                <a:gd name="connsiteX28" fmla="*/ 637088 w 1308364"/>
                <a:gd name="connsiteY28" fmla="*/ 561633 h 896936"/>
                <a:gd name="connsiteX29" fmla="*/ 641280 w 1308364"/>
                <a:gd name="connsiteY29" fmla="*/ 561633 h 896936"/>
                <a:gd name="connsiteX30" fmla="*/ 674811 w 1308364"/>
                <a:gd name="connsiteY30" fmla="*/ 561633 h 896936"/>
                <a:gd name="connsiteX31" fmla="*/ 708342 w 1308364"/>
                <a:gd name="connsiteY31" fmla="*/ 590972 h 896936"/>
                <a:gd name="connsiteX32" fmla="*/ 716724 w 1308364"/>
                <a:gd name="connsiteY32" fmla="*/ 590972 h 896936"/>
                <a:gd name="connsiteX33" fmla="*/ 762829 w 1308364"/>
                <a:gd name="connsiteY33" fmla="*/ 557441 h 896936"/>
                <a:gd name="connsiteX34" fmla="*/ 825700 w 1308364"/>
                <a:gd name="connsiteY34" fmla="*/ 570015 h 896936"/>
                <a:gd name="connsiteX35" fmla="*/ 917910 w 1308364"/>
                <a:gd name="connsiteY35" fmla="*/ 586780 h 896936"/>
                <a:gd name="connsiteX36" fmla="*/ 1031077 w 1308364"/>
                <a:gd name="connsiteY36" fmla="*/ 586780 h 896936"/>
                <a:gd name="connsiteX37" fmla="*/ 1106522 w 1308364"/>
                <a:gd name="connsiteY37" fmla="*/ 544867 h 896936"/>
                <a:gd name="connsiteX38" fmla="*/ 1123287 w 1308364"/>
                <a:gd name="connsiteY38" fmla="*/ 536485 h 896936"/>
                <a:gd name="connsiteX39" fmla="*/ 1165201 w 1308364"/>
                <a:gd name="connsiteY39" fmla="*/ 557441 h 896936"/>
                <a:gd name="connsiteX40" fmla="*/ 1181967 w 1308364"/>
                <a:gd name="connsiteY40" fmla="*/ 561633 h 896936"/>
                <a:gd name="connsiteX41" fmla="*/ 1232263 w 1308364"/>
                <a:gd name="connsiteY41" fmla="*/ 561633 h 896936"/>
                <a:gd name="connsiteX42" fmla="*/ 1257411 w 1308364"/>
                <a:gd name="connsiteY42" fmla="*/ 540676 h 896936"/>
                <a:gd name="connsiteX43" fmla="*/ 1274177 w 1308364"/>
                <a:gd name="connsiteY43" fmla="*/ 536485 h 896936"/>
                <a:gd name="connsiteX44" fmla="*/ 1307708 w 1308364"/>
                <a:gd name="connsiteY44" fmla="*/ 540676 h 896936"/>
                <a:gd name="connsiteX45" fmla="*/ 1303516 w 1308364"/>
                <a:gd name="connsiteY45" fmla="*/ 821493 h 896936"/>
                <a:gd name="connsiteX46" fmla="*/ 1295134 w 1308364"/>
                <a:gd name="connsiteY46" fmla="*/ 834066 h 896936"/>
                <a:gd name="connsiteX47" fmla="*/ 1303516 w 1308364"/>
                <a:gd name="connsiteY47" fmla="*/ 855023 h 896936"/>
                <a:gd name="connsiteX48" fmla="*/ 1307708 w 1308364"/>
                <a:gd name="connsiteY48" fmla="*/ 867597 h 896936"/>
                <a:gd name="connsiteX49" fmla="*/ 1295134 w 1308364"/>
                <a:gd name="connsiteY49" fmla="*/ 867597 h 896936"/>
                <a:gd name="connsiteX50" fmla="*/ 1295134 w 1308364"/>
                <a:gd name="connsiteY50" fmla="*/ 896936 h 896936"/>
                <a:gd name="connsiteX51" fmla="*/ 54488 w 1308364"/>
                <a:gd name="connsiteY51" fmla="*/ 896936 h 896936"/>
                <a:gd name="connsiteX52" fmla="*/ 37722 w 1308364"/>
                <a:gd name="connsiteY52" fmla="*/ 892745 h 896936"/>
                <a:gd name="connsiteX53" fmla="*/ 25148 w 1308364"/>
                <a:gd name="connsiteY53" fmla="*/ 888553 h 896936"/>
                <a:gd name="connsiteX54" fmla="*/ 12574 w 1308364"/>
                <a:gd name="connsiteY54" fmla="*/ 867597 h 896936"/>
                <a:gd name="connsiteX0" fmla="*/ 12574 w 1308297"/>
                <a:gd name="connsiteY0" fmla="*/ 867597 h 896936"/>
                <a:gd name="connsiteX1" fmla="*/ 20957 w 1308297"/>
                <a:gd name="connsiteY1" fmla="*/ 767006 h 896936"/>
                <a:gd name="connsiteX2" fmla="*/ 0 w 1308297"/>
                <a:gd name="connsiteY2" fmla="*/ 699945 h 896936"/>
                <a:gd name="connsiteX3" fmla="*/ 88019 w 1308297"/>
                <a:gd name="connsiteY3" fmla="*/ 523911 h 896936"/>
                <a:gd name="connsiteX4" fmla="*/ 305970 w 1308297"/>
                <a:gd name="connsiteY4" fmla="*/ 511337 h 896936"/>
                <a:gd name="connsiteX5" fmla="*/ 322735 w 1308297"/>
                <a:gd name="connsiteY5" fmla="*/ 452659 h 896936"/>
                <a:gd name="connsiteX6" fmla="*/ 280822 w 1308297"/>
                <a:gd name="connsiteY6" fmla="*/ 431703 h 896936"/>
                <a:gd name="connsiteX7" fmla="*/ 259865 w 1308297"/>
                <a:gd name="connsiteY7" fmla="*/ 393981 h 896936"/>
                <a:gd name="connsiteX8" fmla="*/ 150889 w 1308297"/>
                <a:gd name="connsiteY8" fmla="*/ 272433 h 896936"/>
                <a:gd name="connsiteX9" fmla="*/ 209568 w 1308297"/>
                <a:gd name="connsiteY9" fmla="*/ 272433 h 896936"/>
                <a:gd name="connsiteX10" fmla="*/ 217951 w 1308297"/>
                <a:gd name="connsiteY10" fmla="*/ 142503 h 896936"/>
                <a:gd name="connsiteX11" fmla="*/ 532304 w 1308297"/>
                <a:gd name="connsiteY11" fmla="*/ 150886 h 896936"/>
                <a:gd name="connsiteX12" fmla="*/ 561644 w 1308297"/>
                <a:gd name="connsiteY12" fmla="*/ 108973 h 896936"/>
                <a:gd name="connsiteX13" fmla="*/ 649662 w 1308297"/>
                <a:gd name="connsiteY13" fmla="*/ 0 h 896936"/>
                <a:gd name="connsiteX14" fmla="*/ 699959 w 1308297"/>
                <a:gd name="connsiteY14" fmla="*/ 4191 h 896936"/>
                <a:gd name="connsiteX15" fmla="*/ 729298 w 1308297"/>
                <a:gd name="connsiteY15" fmla="*/ 46104 h 896936"/>
                <a:gd name="connsiteX16" fmla="*/ 729298 w 1308297"/>
                <a:gd name="connsiteY16" fmla="*/ 71252 h 896936"/>
                <a:gd name="connsiteX17" fmla="*/ 704150 w 1308297"/>
                <a:gd name="connsiteY17" fmla="*/ 146695 h 896936"/>
                <a:gd name="connsiteX18" fmla="*/ 691576 w 1308297"/>
                <a:gd name="connsiteY18" fmla="*/ 243094 h 896936"/>
                <a:gd name="connsiteX19" fmla="*/ 699959 w 1308297"/>
                <a:gd name="connsiteY19" fmla="*/ 293390 h 896936"/>
                <a:gd name="connsiteX20" fmla="*/ 720916 w 1308297"/>
                <a:gd name="connsiteY20" fmla="*/ 331112 h 896936"/>
                <a:gd name="connsiteX21" fmla="*/ 783786 w 1308297"/>
                <a:gd name="connsiteY21" fmla="*/ 347877 h 896936"/>
                <a:gd name="connsiteX22" fmla="*/ 783786 w 1308297"/>
                <a:gd name="connsiteY22" fmla="*/ 398172 h 896936"/>
                <a:gd name="connsiteX23" fmla="*/ 754447 w 1308297"/>
                <a:gd name="connsiteY23" fmla="*/ 414937 h 896936"/>
                <a:gd name="connsiteX24" fmla="*/ 691576 w 1308297"/>
                <a:gd name="connsiteY24" fmla="*/ 427511 h 896936"/>
                <a:gd name="connsiteX25" fmla="*/ 649662 w 1308297"/>
                <a:gd name="connsiteY25" fmla="*/ 481998 h 896936"/>
                <a:gd name="connsiteX26" fmla="*/ 586792 w 1308297"/>
                <a:gd name="connsiteY26" fmla="*/ 557441 h 896936"/>
                <a:gd name="connsiteX27" fmla="*/ 586792 w 1308297"/>
                <a:gd name="connsiteY27" fmla="*/ 557441 h 896936"/>
                <a:gd name="connsiteX28" fmla="*/ 637088 w 1308297"/>
                <a:gd name="connsiteY28" fmla="*/ 561633 h 896936"/>
                <a:gd name="connsiteX29" fmla="*/ 641280 w 1308297"/>
                <a:gd name="connsiteY29" fmla="*/ 561633 h 896936"/>
                <a:gd name="connsiteX30" fmla="*/ 674811 w 1308297"/>
                <a:gd name="connsiteY30" fmla="*/ 561633 h 896936"/>
                <a:gd name="connsiteX31" fmla="*/ 708342 w 1308297"/>
                <a:gd name="connsiteY31" fmla="*/ 590972 h 896936"/>
                <a:gd name="connsiteX32" fmla="*/ 716724 w 1308297"/>
                <a:gd name="connsiteY32" fmla="*/ 590972 h 896936"/>
                <a:gd name="connsiteX33" fmla="*/ 762829 w 1308297"/>
                <a:gd name="connsiteY33" fmla="*/ 557441 h 896936"/>
                <a:gd name="connsiteX34" fmla="*/ 825700 w 1308297"/>
                <a:gd name="connsiteY34" fmla="*/ 570015 h 896936"/>
                <a:gd name="connsiteX35" fmla="*/ 917910 w 1308297"/>
                <a:gd name="connsiteY35" fmla="*/ 586780 h 896936"/>
                <a:gd name="connsiteX36" fmla="*/ 1031077 w 1308297"/>
                <a:gd name="connsiteY36" fmla="*/ 586780 h 896936"/>
                <a:gd name="connsiteX37" fmla="*/ 1106522 w 1308297"/>
                <a:gd name="connsiteY37" fmla="*/ 544867 h 896936"/>
                <a:gd name="connsiteX38" fmla="*/ 1123287 w 1308297"/>
                <a:gd name="connsiteY38" fmla="*/ 536485 h 896936"/>
                <a:gd name="connsiteX39" fmla="*/ 1165201 w 1308297"/>
                <a:gd name="connsiteY39" fmla="*/ 557441 h 896936"/>
                <a:gd name="connsiteX40" fmla="*/ 1181967 w 1308297"/>
                <a:gd name="connsiteY40" fmla="*/ 561633 h 896936"/>
                <a:gd name="connsiteX41" fmla="*/ 1232263 w 1308297"/>
                <a:gd name="connsiteY41" fmla="*/ 561633 h 896936"/>
                <a:gd name="connsiteX42" fmla="*/ 1257411 w 1308297"/>
                <a:gd name="connsiteY42" fmla="*/ 540676 h 896936"/>
                <a:gd name="connsiteX43" fmla="*/ 1274177 w 1308297"/>
                <a:gd name="connsiteY43" fmla="*/ 536485 h 896936"/>
                <a:gd name="connsiteX44" fmla="*/ 1307708 w 1308297"/>
                <a:gd name="connsiteY44" fmla="*/ 540676 h 896936"/>
                <a:gd name="connsiteX45" fmla="*/ 1303516 w 1308297"/>
                <a:gd name="connsiteY45" fmla="*/ 821493 h 896936"/>
                <a:gd name="connsiteX46" fmla="*/ 1303516 w 1308297"/>
                <a:gd name="connsiteY46" fmla="*/ 855023 h 896936"/>
                <a:gd name="connsiteX47" fmla="*/ 1307708 w 1308297"/>
                <a:gd name="connsiteY47" fmla="*/ 867597 h 896936"/>
                <a:gd name="connsiteX48" fmla="*/ 1295134 w 1308297"/>
                <a:gd name="connsiteY48" fmla="*/ 867597 h 896936"/>
                <a:gd name="connsiteX49" fmla="*/ 1295134 w 1308297"/>
                <a:gd name="connsiteY49" fmla="*/ 896936 h 896936"/>
                <a:gd name="connsiteX50" fmla="*/ 54488 w 1308297"/>
                <a:gd name="connsiteY50" fmla="*/ 896936 h 896936"/>
                <a:gd name="connsiteX51" fmla="*/ 37722 w 1308297"/>
                <a:gd name="connsiteY51" fmla="*/ 892745 h 896936"/>
                <a:gd name="connsiteX52" fmla="*/ 25148 w 1308297"/>
                <a:gd name="connsiteY52" fmla="*/ 888553 h 896936"/>
                <a:gd name="connsiteX53" fmla="*/ 12574 w 1308297"/>
                <a:gd name="connsiteY53" fmla="*/ 867597 h 896936"/>
                <a:gd name="connsiteX0" fmla="*/ 12574 w 1309153"/>
                <a:gd name="connsiteY0" fmla="*/ 867597 h 896936"/>
                <a:gd name="connsiteX1" fmla="*/ 20957 w 1309153"/>
                <a:gd name="connsiteY1" fmla="*/ 767006 h 896936"/>
                <a:gd name="connsiteX2" fmla="*/ 0 w 1309153"/>
                <a:gd name="connsiteY2" fmla="*/ 699945 h 896936"/>
                <a:gd name="connsiteX3" fmla="*/ 88019 w 1309153"/>
                <a:gd name="connsiteY3" fmla="*/ 523911 h 896936"/>
                <a:gd name="connsiteX4" fmla="*/ 305970 w 1309153"/>
                <a:gd name="connsiteY4" fmla="*/ 511337 h 896936"/>
                <a:gd name="connsiteX5" fmla="*/ 322735 w 1309153"/>
                <a:gd name="connsiteY5" fmla="*/ 452659 h 896936"/>
                <a:gd name="connsiteX6" fmla="*/ 280822 w 1309153"/>
                <a:gd name="connsiteY6" fmla="*/ 431703 h 896936"/>
                <a:gd name="connsiteX7" fmla="*/ 259865 w 1309153"/>
                <a:gd name="connsiteY7" fmla="*/ 393981 h 896936"/>
                <a:gd name="connsiteX8" fmla="*/ 150889 w 1309153"/>
                <a:gd name="connsiteY8" fmla="*/ 272433 h 896936"/>
                <a:gd name="connsiteX9" fmla="*/ 209568 w 1309153"/>
                <a:gd name="connsiteY9" fmla="*/ 272433 h 896936"/>
                <a:gd name="connsiteX10" fmla="*/ 217951 w 1309153"/>
                <a:gd name="connsiteY10" fmla="*/ 142503 h 896936"/>
                <a:gd name="connsiteX11" fmla="*/ 532304 w 1309153"/>
                <a:gd name="connsiteY11" fmla="*/ 150886 h 896936"/>
                <a:gd name="connsiteX12" fmla="*/ 561644 w 1309153"/>
                <a:gd name="connsiteY12" fmla="*/ 108973 h 896936"/>
                <a:gd name="connsiteX13" fmla="*/ 649662 w 1309153"/>
                <a:gd name="connsiteY13" fmla="*/ 0 h 896936"/>
                <a:gd name="connsiteX14" fmla="*/ 699959 w 1309153"/>
                <a:gd name="connsiteY14" fmla="*/ 4191 h 896936"/>
                <a:gd name="connsiteX15" fmla="*/ 729298 w 1309153"/>
                <a:gd name="connsiteY15" fmla="*/ 46104 h 896936"/>
                <a:gd name="connsiteX16" fmla="*/ 729298 w 1309153"/>
                <a:gd name="connsiteY16" fmla="*/ 71252 h 896936"/>
                <a:gd name="connsiteX17" fmla="*/ 704150 w 1309153"/>
                <a:gd name="connsiteY17" fmla="*/ 146695 h 896936"/>
                <a:gd name="connsiteX18" fmla="*/ 691576 w 1309153"/>
                <a:gd name="connsiteY18" fmla="*/ 243094 h 896936"/>
                <a:gd name="connsiteX19" fmla="*/ 699959 w 1309153"/>
                <a:gd name="connsiteY19" fmla="*/ 293390 h 896936"/>
                <a:gd name="connsiteX20" fmla="*/ 720916 w 1309153"/>
                <a:gd name="connsiteY20" fmla="*/ 331112 h 896936"/>
                <a:gd name="connsiteX21" fmla="*/ 783786 w 1309153"/>
                <a:gd name="connsiteY21" fmla="*/ 347877 h 896936"/>
                <a:gd name="connsiteX22" fmla="*/ 783786 w 1309153"/>
                <a:gd name="connsiteY22" fmla="*/ 398172 h 896936"/>
                <a:gd name="connsiteX23" fmla="*/ 754447 w 1309153"/>
                <a:gd name="connsiteY23" fmla="*/ 414937 h 896936"/>
                <a:gd name="connsiteX24" fmla="*/ 691576 w 1309153"/>
                <a:gd name="connsiteY24" fmla="*/ 427511 h 896936"/>
                <a:gd name="connsiteX25" fmla="*/ 649662 w 1309153"/>
                <a:gd name="connsiteY25" fmla="*/ 481998 h 896936"/>
                <a:gd name="connsiteX26" fmla="*/ 586792 w 1309153"/>
                <a:gd name="connsiteY26" fmla="*/ 557441 h 896936"/>
                <a:gd name="connsiteX27" fmla="*/ 586792 w 1309153"/>
                <a:gd name="connsiteY27" fmla="*/ 557441 h 896936"/>
                <a:gd name="connsiteX28" fmla="*/ 637088 w 1309153"/>
                <a:gd name="connsiteY28" fmla="*/ 561633 h 896936"/>
                <a:gd name="connsiteX29" fmla="*/ 641280 w 1309153"/>
                <a:gd name="connsiteY29" fmla="*/ 561633 h 896936"/>
                <a:gd name="connsiteX30" fmla="*/ 674811 w 1309153"/>
                <a:gd name="connsiteY30" fmla="*/ 561633 h 896936"/>
                <a:gd name="connsiteX31" fmla="*/ 708342 w 1309153"/>
                <a:gd name="connsiteY31" fmla="*/ 590972 h 896936"/>
                <a:gd name="connsiteX32" fmla="*/ 716724 w 1309153"/>
                <a:gd name="connsiteY32" fmla="*/ 590972 h 896936"/>
                <a:gd name="connsiteX33" fmla="*/ 762829 w 1309153"/>
                <a:gd name="connsiteY33" fmla="*/ 557441 h 896936"/>
                <a:gd name="connsiteX34" fmla="*/ 825700 w 1309153"/>
                <a:gd name="connsiteY34" fmla="*/ 570015 h 896936"/>
                <a:gd name="connsiteX35" fmla="*/ 917910 w 1309153"/>
                <a:gd name="connsiteY35" fmla="*/ 586780 h 896936"/>
                <a:gd name="connsiteX36" fmla="*/ 1031077 w 1309153"/>
                <a:gd name="connsiteY36" fmla="*/ 586780 h 896936"/>
                <a:gd name="connsiteX37" fmla="*/ 1106522 w 1309153"/>
                <a:gd name="connsiteY37" fmla="*/ 544867 h 896936"/>
                <a:gd name="connsiteX38" fmla="*/ 1123287 w 1309153"/>
                <a:gd name="connsiteY38" fmla="*/ 536485 h 896936"/>
                <a:gd name="connsiteX39" fmla="*/ 1165201 w 1309153"/>
                <a:gd name="connsiteY39" fmla="*/ 557441 h 896936"/>
                <a:gd name="connsiteX40" fmla="*/ 1181967 w 1309153"/>
                <a:gd name="connsiteY40" fmla="*/ 561633 h 896936"/>
                <a:gd name="connsiteX41" fmla="*/ 1232263 w 1309153"/>
                <a:gd name="connsiteY41" fmla="*/ 561633 h 896936"/>
                <a:gd name="connsiteX42" fmla="*/ 1257411 w 1309153"/>
                <a:gd name="connsiteY42" fmla="*/ 540676 h 896936"/>
                <a:gd name="connsiteX43" fmla="*/ 1274177 w 1309153"/>
                <a:gd name="connsiteY43" fmla="*/ 536485 h 896936"/>
                <a:gd name="connsiteX44" fmla="*/ 1307708 w 1309153"/>
                <a:gd name="connsiteY44" fmla="*/ 540676 h 896936"/>
                <a:gd name="connsiteX45" fmla="*/ 1303516 w 1309153"/>
                <a:gd name="connsiteY45" fmla="*/ 855023 h 896936"/>
                <a:gd name="connsiteX46" fmla="*/ 1307708 w 1309153"/>
                <a:gd name="connsiteY46" fmla="*/ 867597 h 896936"/>
                <a:gd name="connsiteX47" fmla="*/ 1295134 w 1309153"/>
                <a:gd name="connsiteY47" fmla="*/ 867597 h 896936"/>
                <a:gd name="connsiteX48" fmla="*/ 1295134 w 1309153"/>
                <a:gd name="connsiteY48" fmla="*/ 896936 h 896936"/>
                <a:gd name="connsiteX49" fmla="*/ 54488 w 1309153"/>
                <a:gd name="connsiteY49" fmla="*/ 896936 h 896936"/>
                <a:gd name="connsiteX50" fmla="*/ 37722 w 1309153"/>
                <a:gd name="connsiteY50" fmla="*/ 892745 h 896936"/>
                <a:gd name="connsiteX51" fmla="*/ 25148 w 1309153"/>
                <a:gd name="connsiteY51" fmla="*/ 888553 h 896936"/>
                <a:gd name="connsiteX52" fmla="*/ 12574 w 1309153"/>
                <a:gd name="connsiteY52" fmla="*/ 867597 h 896936"/>
                <a:gd name="connsiteX0" fmla="*/ 12574 w 1391011"/>
                <a:gd name="connsiteY0" fmla="*/ 867597 h 899109"/>
                <a:gd name="connsiteX1" fmla="*/ 20957 w 1391011"/>
                <a:gd name="connsiteY1" fmla="*/ 767006 h 899109"/>
                <a:gd name="connsiteX2" fmla="*/ 0 w 1391011"/>
                <a:gd name="connsiteY2" fmla="*/ 699945 h 899109"/>
                <a:gd name="connsiteX3" fmla="*/ 88019 w 1391011"/>
                <a:gd name="connsiteY3" fmla="*/ 523911 h 899109"/>
                <a:gd name="connsiteX4" fmla="*/ 305970 w 1391011"/>
                <a:gd name="connsiteY4" fmla="*/ 511337 h 899109"/>
                <a:gd name="connsiteX5" fmla="*/ 322735 w 1391011"/>
                <a:gd name="connsiteY5" fmla="*/ 452659 h 899109"/>
                <a:gd name="connsiteX6" fmla="*/ 280822 w 1391011"/>
                <a:gd name="connsiteY6" fmla="*/ 431703 h 899109"/>
                <a:gd name="connsiteX7" fmla="*/ 259865 w 1391011"/>
                <a:gd name="connsiteY7" fmla="*/ 393981 h 899109"/>
                <a:gd name="connsiteX8" fmla="*/ 150889 w 1391011"/>
                <a:gd name="connsiteY8" fmla="*/ 272433 h 899109"/>
                <a:gd name="connsiteX9" fmla="*/ 209568 w 1391011"/>
                <a:gd name="connsiteY9" fmla="*/ 272433 h 899109"/>
                <a:gd name="connsiteX10" fmla="*/ 217951 w 1391011"/>
                <a:gd name="connsiteY10" fmla="*/ 142503 h 899109"/>
                <a:gd name="connsiteX11" fmla="*/ 532304 w 1391011"/>
                <a:gd name="connsiteY11" fmla="*/ 150886 h 899109"/>
                <a:gd name="connsiteX12" fmla="*/ 561644 w 1391011"/>
                <a:gd name="connsiteY12" fmla="*/ 108973 h 899109"/>
                <a:gd name="connsiteX13" fmla="*/ 649662 w 1391011"/>
                <a:gd name="connsiteY13" fmla="*/ 0 h 899109"/>
                <a:gd name="connsiteX14" fmla="*/ 699959 w 1391011"/>
                <a:gd name="connsiteY14" fmla="*/ 4191 h 899109"/>
                <a:gd name="connsiteX15" fmla="*/ 729298 w 1391011"/>
                <a:gd name="connsiteY15" fmla="*/ 46104 h 899109"/>
                <a:gd name="connsiteX16" fmla="*/ 729298 w 1391011"/>
                <a:gd name="connsiteY16" fmla="*/ 71252 h 899109"/>
                <a:gd name="connsiteX17" fmla="*/ 704150 w 1391011"/>
                <a:gd name="connsiteY17" fmla="*/ 146695 h 899109"/>
                <a:gd name="connsiteX18" fmla="*/ 691576 w 1391011"/>
                <a:gd name="connsiteY18" fmla="*/ 243094 h 899109"/>
                <a:gd name="connsiteX19" fmla="*/ 699959 w 1391011"/>
                <a:gd name="connsiteY19" fmla="*/ 293390 h 899109"/>
                <a:gd name="connsiteX20" fmla="*/ 720916 w 1391011"/>
                <a:gd name="connsiteY20" fmla="*/ 331112 h 899109"/>
                <a:gd name="connsiteX21" fmla="*/ 783786 w 1391011"/>
                <a:gd name="connsiteY21" fmla="*/ 347877 h 899109"/>
                <a:gd name="connsiteX22" fmla="*/ 783786 w 1391011"/>
                <a:gd name="connsiteY22" fmla="*/ 398172 h 899109"/>
                <a:gd name="connsiteX23" fmla="*/ 754447 w 1391011"/>
                <a:gd name="connsiteY23" fmla="*/ 414937 h 899109"/>
                <a:gd name="connsiteX24" fmla="*/ 691576 w 1391011"/>
                <a:gd name="connsiteY24" fmla="*/ 427511 h 899109"/>
                <a:gd name="connsiteX25" fmla="*/ 649662 w 1391011"/>
                <a:gd name="connsiteY25" fmla="*/ 481998 h 899109"/>
                <a:gd name="connsiteX26" fmla="*/ 586792 w 1391011"/>
                <a:gd name="connsiteY26" fmla="*/ 557441 h 899109"/>
                <a:gd name="connsiteX27" fmla="*/ 586792 w 1391011"/>
                <a:gd name="connsiteY27" fmla="*/ 557441 h 899109"/>
                <a:gd name="connsiteX28" fmla="*/ 637088 w 1391011"/>
                <a:gd name="connsiteY28" fmla="*/ 561633 h 899109"/>
                <a:gd name="connsiteX29" fmla="*/ 641280 w 1391011"/>
                <a:gd name="connsiteY29" fmla="*/ 561633 h 899109"/>
                <a:gd name="connsiteX30" fmla="*/ 674811 w 1391011"/>
                <a:gd name="connsiteY30" fmla="*/ 561633 h 899109"/>
                <a:gd name="connsiteX31" fmla="*/ 708342 w 1391011"/>
                <a:gd name="connsiteY31" fmla="*/ 590972 h 899109"/>
                <a:gd name="connsiteX32" fmla="*/ 716724 w 1391011"/>
                <a:gd name="connsiteY32" fmla="*/ 590972 h 899109"/>
                <a:gd name="connsiteX33" fmla="*/ 762829 w 1391011"/>
                <a:gd name="connsiteY33" fmla="*/ 557441 h 899109"/>
                <a:gd name="connsiteX34" fmla="*/ 825700 w 1391011"/>
                <a:gd name="connsiteY34" fmla="*/ 570015 h 899109"/>
                <a:gd name="connsiteX35" fmla="*/ 917910 w 1391011"/>
                <a:gd name="connsiteY35" fmla="*/ 586780 h 899109"/>
                <a:gd name="connsiteX36" fmla="*/ 1031077 w 1391011"/>
                <a:gd name="connsiteY36" fmla="*/ 586780 h 899109"/>
                <a:gd name="connsiteX37" fmla="*/ 1106522 w 1391011"/>
                <a:gd name="connsiteY37" fmla="*/ 544867 h 899109"/>
                <a:gd name="connsiteX38" fmla="*/ 1123287 w 1391011"/>
                <a:gd name="connsiteY38" fmla="*/ 536485 h 899109"/>
                <a:gd name="connsiteX39" fmla="*/ 1165201 w 1391011"/>
                <a:gd name="connsiteY39" fmla="*/ 557441 h 899109"/>
                <a:gd name="connsiteX40" fmla="*/ 1181967 w 1391011"/>
                <a:gd name="connsiteY40" fmla="*/ 561633 h 899109"/>
                <a:gd name="connsiteX41" fmla="*/ 1232263 w 1391011"/>
                <a:gd name="connsiteY41" fmla="*/ 561633 h 899109"/>
                <a:gd name="connsiteX42" fmla="*/ 1257411 w 1391011"/>
                <a:gd name="connsiteY42" fmla="*/ 540676 h 899109"/>
                <a:gd name="connsiteX43" fmla="*/ 1274177 w 1391011"/>
                <a:gd name="connsiteY43" fmla="*/ 536485 h 899109"/>
                <a:gd name="connsiteX44" fmla="*/ 1307708 w 1391011"/>
                <a:gd name="connsiteY44" fmla="*/ 540676 h 899109"/>
                <a:gd name="connsiteX45" fmla="*/ 1303516 w 1391011"/>
                <a:gd name="connsiteY45" fmla="*/ 855023 h 899109"/>
                <a:gd name="connsiteX46" fmla="*/ 1307708 w 1391011"/>
                <a:gd name="connsiteY46" fmla="*/ 867597 h 899109"/>
                <a:gd name="connsiteX47" fmla="*/ 1295134 w 1391011"/>
                <a:gd name="connsiteY47" fmla="*/ 896936 h 899109"/>
                <a:gd name="connsiteX48" fmla="*/ 54488 w 1391011"/>
                <a:gd name="connsiteY48" fmla="*/ 896936 h 899109"/>
                <a:gd name="connsiteX49" fmla="*/ 37722 w 1391011"/>
                <a:gd name="connsiteY49" fmla="*/ 892745 h 899109"/>
                <a:gd name="connsiteX50" fmla="*/ 25148 w 1391011"/>
                <a:gd name="connsiteY50" fmla="*/ 888553 h 899109"/>
                <a:gd name="connsiteX51" fmla="*/ 12574 w 1391011"/>
                <a:gd name="connsiteY51" fmla="*/ 867597 h 899109"/>
                <a:gd name="connsiteX0" fmla="*/ 12574 w 1389395"/>
                <a:gd name="connsiteY0" fmla="*/ 867597 h 900040"/>
                <a:gd name="connsiteX1" fmla="*/ 20957 w 1389395"/>
                <a:gd name="connsiteY1" fmla="*/ 767006 h 900040"/>
                <a:gd name="connsiteX2" fmla="*/ 0 w 1389395"/>
                <a:gd name="connsiteY2" fmla="*/ 699945 h 900040"/>
                <a:gd name="connsiteX3" fmla="*/ 88019 w 1389395"/>
                <a:gd name="connsiteY3" fmla="*/ 523911 h 900040"/>
                <a:gd name="connsiteX4" fmla="*/ 305970 w 1389395"/>
                <a:gd name="connsiteY4" fmla="*/ 511337 h 900040"/>
                <a:gd name="connsiteX5" fmla="*/ 322735 w 1389395"/>
                <a:gd name="connsiteY5" fmla="*/ 452659 h 900040"/>
                <a:gd name="connsiteX6" fmla="*/ 280822 w 1389395"/>
                <a:gd name="connsiteY6" fmla="*/ 431703 h 900040"/>
                <a:gd name="connsiteX7" fmla="*/ 259865 w 1389395"/>
                <a:gd name="connsiteY7" fmla="*/ 393981 h 900040"/>
                <a:gd name="connsiteX8" fmla="*/ 150889 w 1389395"/>
                <a:gd name="connsiteY8" fmla="*/ 272433 h 900040"/>
                <a:gd name="connsiteX9" fmla="*/ 209568 w 1389395"/>
                <a:gd name="connsiteY9" fmla="*/ 272433 h 900040"/>
                <a:gd name="connsiteX10" fmla="*/ 217951 w 1389395"/>
                <a:gd name="connsiteY10" fmla="*/ 142503 h 900040"/>
                <a:gd name="connsiteX11" fmla="*/ 532304 w 1389395"/>
                <a:gd name="connsiteY11" fmla="*/ 150886 h 900040"/>
                <a:gd name="connsiteX12" fmla="*/ 561644 w 1389395"/>
                <a:gd name="connsiteY12" fmla="*/ 108973 h 900040"/>
                <a:gd name="connsiteX13" fmla="*/ 649662 w 1389395"/>
                <a:gd name="connsiteY13" fmla="*/ 0 h 900040"/>
                <a:gd name="connsiteX14" fmla="*/ 699959 w 1389395"/>
                <a:gd name="connsiteY14" fmla="*/ 4191 h 900040"/>
                <a:gd name="connsiteX15" fmla="*/ 729298 w 1389395"/>
                <a:gd name="connsiteY15" fmla="*/ 46104 h 900040"/>
                <a:gd name="connsiteX16" fmla="*/ 729298 w 1389395"/>
                <a:gd name="connsiteY16" fmla="*/ 71252 h 900040"/>
                <a:gd name="connsiteX17" fmla="*/ 704150 w 1389395"/>
                <a:gd name="connsiteY17" fmla="*/ 146695 h 900040"/>
                <a:gd name="connsiteX18" fmla="*/ 691576 w 1389395"/>
                <a:gd name="connsiteY18" fmla="*/ 243094 h 900040"/>
                <a:gd name="connsiteX19" fmla="*/ 699959 w 1389395"/>
                <a:gd name="connsiteY19" fmla="*/ 293390 h 900040"/>
                <a:gd name="connsiteX20" fmla="*/ 720916 w 1389395"/>
                <a:gd name="connsiteY20" fmla="*/ 331112 h 900040"/>
                <a:gd name="connsiteX21" fmla="*/ 783786 w 1389395"/>
                <a:gd name="connsiteY21" fmla="*/ 347877 h 900040"/>
                <a:gd name="connsiteX22" fmla="*/ 783786 w 1389395"/>
                <a:gd name="connsiteY22" fmla="*/ 398172 h 900040"/>
                <a:gd name="connsiteX23" fmla="*/ 754447 w 1389395"/>
                <a:gd name="connsiteY23" fmla="*/ 414937 h 900040"/>
                <a:gd name="connsiteX24" fmla="*/ 691576 w 1389395"/>
                <a:gd name="connsiteY24" fmla="*/ 427511 h 900040"/>
                <a:gd name="connsiteX25" fmla="*/ 649662 w 1389395"/>
                <a:gd name="connsiteY25" fmla="*/ 481998 h 900040"/>
                <a:gd name="connsiteX26" fmla="*/ 586792 w 1389395"/>
                <a:gd name="connsiteY26" fmla="*/ 557441 h 900040"/>
                <a:gd name="connsiteX27" fmla="*/ 586792 w 1389395"/>
                <a:gd name="connsiteY27" fmla="*/ 557441 h 900040"/>
                <a:gd name="connsiteX28" fmla="*/ 637088 w 1389395"/>
                <a:gd name="connsiteY28" fmla="*/ 561633 h 900040"/>
                <a:gd name="connsiteX29" fmla="*/ 641280 w 1389395"/>
                <a:gd name="connsiteY29" fmla="*/ 561633 h 900040"/>
                <a:gd name="connsiteX30" fmla="*/ 674811 w 1389395"/>
                <a:gd name="connsiteY30" fmla="*/ 561633 h 900040"/>
                <a:gd name="connsiteX31" fmla="*/ 708342 w 1389395"/>
                <a:gd name="connsiteY31" fmla="*/ 590972 h 900040"/>
                <a:gd name="connsiteX32" fmla="*/ 716724 w 1389395"/>
                <a:gd name="connsiteY32" fmla="*/ 590972 h 900040"/>
                <a:gd name="connsiteX33" fmla="*/ 762829 w 1389395"/>
                <a:gd name="connsiteY33" fmla="*/ 557441 h 900040"/>
                <a:gd name="connsiteX34" fmla="*/ 825700 w 1389395"/>
                <a:gd name="connsiteY34" fmla="*/ 570015 h 900040"/>
                <a:gd name="connsiteX35" fmla="*/ 917910 w 1389395"/>
                <a:gd name="connsiteY35" fmla="*/ 586780 h 900040"/>
                <a:gd name="connsiteX36" fmla="*/ 1031077 w 1389395"/>
                <a:gd name="connsiteY36" fmla="*/ 586780 h 900040"/>
                <a:gd name="connsiteX37" fmla="*/ 1106522 w 1389395"/>
                <a:gd name="connsiteY37" fmla="*/ 544867 h 900040"/>
                <a:gd name="connsiteX38" fmla="*/ 1123287 w 1389395"/>
                <a:gd name="connsiteY38" fmla="*/ 536485 h 900040"/>
                <a:gd name="connsiteX39" fmla="*/ 1165201 w 1389395"/>
                <a:gd name="connsiteY39" fmla="*/ 557441 h 900040"/>
                <a:gd name="connsiteX40" fmla="*/ 1181967 w 1389395"/>
                <a:gd name="connsiteY40" fmla="*/ 561633 h 900040"/>
                <a:gd name="connsiteX41" fmla="*/ 1232263 w 1389395"/>
                <a:gd name="connsiteY41" fmla="*/ 561633 h 900040"/>
                <a:gd name="connsiteX42" fmla="*/ 1257411 w 1389395"/>
                <a:gd name="connsiteY42" fmla="*/ 540676 h 900040"/>
                <a:gd name="connsiteX43" fmla="*/ 1274177 w 1389395"/>
                <a:gd name="connsiteY43" fmla="*/ 536485 h 900040"/>
                <a:gd name="connsiteX44" fmla="*/ 1307708 w 1389395"/>
                <a:gd name="connsiteY44" fmla="*/ 540676 h 900040"/>
                <a:gd name="connsiteX45" fmla="*/ 1303516 w 1389395"/>
                <a:gd name="connsiteY45" fmla="*/ 855023 h 900040"/>
                <a:gd name="connsiteX46" fmla="*/ 1295134 w 1389395"/>
                <a:gd name="connsiteY46" fmla="*/ 896936 h 900040"/>
                <a:gd name="connsiteX47" fmla="*/ 54488 w 1389395"/>
                <a:gd name="connsiteY47" fmla="*/ 896936 h 900040"/>
                <a:gd name="connsiteX48" fmla="*/ 37722 w 1389395"/>
                <a:gd name="connsiteY48" fmla="*/ 892745 h 900040"/>
                <a:gd name="connsiteX49" fmla="*/ 25148 w 1389395"/>
                <a:gd name="connsiteY49" fmla="*/ 888553 h 900040"/>
                <a:gd name="connsiteX50" fmla="*/ 12574 w 1389395"/>
                <a:gd name="connsiteY50" fmla="*/ 867597 h 900040"/>
                <a:gd name="connsiteX0" fmla="*/ 12574 w 1392171"/>
                <a:gd name="connsiteY0" fmla="*/ 867597 h 923325"/>
                <a:gd name="connsiteX1" fmla="*/ 20957 w 1392171"/>
                <a:gd name="connsiteY1" fmla="*/ 767006 h 923325"/>
                <a:gd name="connsiteX2" fmla="*/ 0 w 1392171"/>
                <a:gd name="connsiteY2" fmla="*/ 699945 h 923325"/>
                <a:gd name="connsiteX3" fmla="*/ 88019 w 1392171"/>
                <a:gd name="connsiteY3" fmla="*/ 523911 h 923325"/>
                <a:gd name="connsiteX4" fmla="*/ 305970 w 1392171"/>
                <a:gd name="connsiteY4" fmla="*/ 511337 h 923325"/>
                <a:gd name="connsiteX5" fmla="*/ 322735 w 1392171"/>
                <a:gd name="connsiteY5" fmla="*/ 452659 h 923325"/>
                <a:gd name="connsiteX6" fmla="*/ 280822 w 1392171"/>
                <a:gd name="connsiteY6" fmla="*/ 431703 h 923325"/>
                <a:gd name="connsiteX7" fmla="*/ 259865 w 1392171"/>
                <a:gd name="connsiteY7" fmla="*/ 393981 h 923325"/>
                <a:gd name="connsiteX8" fmla="*/ 150889 w 1392171"/>
                <a:gd name="connsiteY8" fmla="*/ 272433 h 923325"/>
                <a:gd name="connsiteX9" fmla="*/ 209568 w 1392171"/>
                <a:gd name="connsiteY9" fmla="*/ 272433 h 923325"/>
                <a:gd name="connsiteX10" fmla="*/ 217951 w 1392171"/>
                <a:gd name="connsiteY10" fmla="*/ 142503 h 923325"/>
                <a:gd name="connsiteX11" fmla="*/ 532304 w 1392171"/>
                <a:gd name="connsiteY11" fmla="*/ 150886 h 923325"/>
                <a:gd name="connsiteX12" fmla="*/ 561644 w 1392171"/>
                <a:gd name="connsiteY12" fmla="*/ 108973 h 923325"/>
                <a:gd name="connsiteX13" fmla="*/ 649662 w 1392171"/>
                <a:gd name="connsiteY13" fmla="*/ 0 h 923325"/>
                <a:gd name="connsiteX14" fmla="*/ 699959 w 1392171"/>
                <a:gd name="connsiteY14" fmla="*/ 4191 h 923325"/>
                <a:gd name="connsiteX15" fmla="*/ 729298 w 1392171"/>
                <a:gd name="connsiteY15" fmla="*/ 46104 h 923325"/>
                <a:gd name="connsiteX16" fmla="*/ 729298 w 1392171"/>
                <a:gd name="connsiteY16" fmla="*/ 71252 h 923325"/>
                <a:gd name="connsiteX17" fmla="*/ 704150 w 1392171"/>
                <a:gd name="connsiteY17" fmla="*/ 146695 h 923325"/>
                <a:gd name="connsiteX18" fmla="*/ 691576 w 1392171"/>
                <a:gd name="connsiteY18" fmla="*/ 243094 h 923325"/>
                <a:gd name="connsiteX19" fmla="*/ 699959 w 1392171"/>
                <a:gd name="connsiteY19" fmla="*/ 293390 h 923325"/>
                <a:gd name="connsiteX20" fmla="*/ 720916 w 1392171"/>
                <a:gd name="connsiteY20" fmla="*/ 331112 h 923325"/>
                <a:gd name="connsiteX21" fmla="*/ 783786 w 1392171"/>
                <a:gd name="connsiteY21" fmla="*/ 347877 h 923325"/>
                <a:gd name="connsiteX22" fmla="*/ 783786 w 1392171"/>
                <a:gd name="connsiteY22" fmla="*/ 398172 h 923325"/>
                <a:gd name="connsiteX23" fmla="*/ 754447 w 1392171"/>
                <a:gd name="connsiteY23" fmla="*/ 414937 h 923325"/>
                <a:gd name="connsiteX24" fmla="*/ 691576 w 1392171"/>
                <a:gd name="connsiteY24" fmla="*/ 427511 h 923325"/>
                <a:gd name="connsiteX25" fmla="*/ 649662 w 1392171"/>
                <a:gd name="connsiteY25" fmla="*/ 481998 h 923325"/>
                <a:gd name="connsiteX26" fmla="*/ 586792 w 1392171"/>
                <a:gd name="connsiteY26" fmla="*/ 557441 h 923325"/>
                <a:gd name="connsiteX27" fmla="*/ 586792 w 1392171"/>
                <a:gd name="connsiteY27" fmla="*/ 557441 h 923325"/>
                <a:gd name="connsiteX28" fmla="*/ 637088 w 1392171"/>
                <a:gd name="connsiteY28" fmla="*/ 561633 h 923325"/>
                <a:gd name="connsiteX29" fmla="*/ 641280 w 1392171"/>
                <a:gd name="connsiteY29" fmla="*/ 561633 h 923325"/>
                <a:gd name="connsiteX30" fmla="*/ 674811 w 1392171"/>
                <a:gd name="connsiteY30" fmla="*/ 561633 h 923325"/>
                <a:gd name="connsiteX31" fmla="*/ 708342 w 1392171"/>
                <a:gd name="connsiteY31" fmla="*/ 590972 h 923325"/>
                <a:gd name="connsiteX32" fmla="*/ 716724 w 1392171"/>
                <a:gd name="connsiteY32" fmla="*/ 590972 h 923325"/>
                <a:gd name="connsiteX33" fmla="*/ 762829 w 1392171"/>
                <a:gd name="connsiteY33" fmla="*/ 557441 h 923325"/>
                <a:gd name="connsiteX34" fmla="*/ 825700 w 1392171"/>
                <a:gd name="connsiteY34" fmla="*/ 570015 h 923325"/>
                <a:gd name="connsiteX35" fmla="*/ 917910 w 1392171"/>
                <a:gd name="connsiteY35" fmla="*/ 586780 h 923325"/>
                <a:gd name="connsiteX36" fmla="*/ 1031077 w 1392171"/>
                <a:gd name="connsiteY36" fmla="*/ 586780 h 923325"/>
                <a:gd name="connsiteX37" fmla="*/ 1106522 w 1392171"/>
                <a:gd name="connsiteY37" fmla="*/ 544867 h 923325"/>
                <a:gd name="connsiteX38" fmla="*/ 1123287 w 1392171"/>
                <a:gd name="connsiteY38" fmla="*/ 536485 h 923325"/>
                <a:gd name="connsiteX39" fmla="*/ 1165201 w 1392171"/>
                <a:gd name="connsiteY39" fmla="*/ 557441 h 923325"/>
                <a:gd name="connsiteX40" fmla="*/ 1181967 w 1392171"/>
                <a:gd name="connsiteY40" fmla="*/ 561633 h 923325"/>
                <a:gd name="connsiteX41" fmla="*/ 1232263 w 1392171"/>
                <a:gd name="connsiteY41" fmla="*/ 561633 h 923325"/>
                <a:gd name="connsiteX42" fmla="*/ 1257411 w 1392171"/>
                <a:gd name="connsiteY42" fmla="*/ 540676 h 923325"/>
                <a:gd name="connsiteX43" fmla="*/ 1274177 w 1392171"/>
                <a:gd name="connsiteY43" fmla="*/ 536485 h 923325"/>
                <a:gd name="connsiteX44" fmla="*/ 1307708 w 1392171"/>
                <a:gd name="connsiteY44" fmla="*/ 540676 h 923325"/>
                <a:gd name="connsiteX45" fmla="*/ 1295134 w 1392171"/>
                <a:gd name="connsiteY45" fmla="*/ 896936 h 923325"/>
                <a:gd name="connsiteX46" fmla="*/ 54488 w 1392171"/>
                <a:gd name="connsiteY46" fmla="*/ 896936 h 923325"/>
                <a:gd name="connsiteX47" fmla="*/ 37722 w 1392171"/>
                <a:gd name="connsiteY47" fmla="*/ 892745 h 923325"/>
                <a:gd name="connsiteX48" fmla="*/ 25148 w 1392171"/>
                <a:gd name="connsiteY48" fmla="*/ 888553 h 923325"/>
                <a:gd name="connsiteX49" fmla="*/ 12574 w 1392171"/>
                <a:gd name="connsiteY49" fmla="*/ 867597 h 923325"/>
                <a:gd name="connsiteX0" fmla="*/ 12574 w 1307708"/>
                <a:gd name="connsiteY0" fmla="*/ 867597 h 923325"/>
                <a:gd name="connsiteX1" fmla="*/ 20957 w 1307708"/>
                <a:gd name="connsiteY1" fmla="*/ 767006 h 923325"/>
                <a:gd name="connsiteX2" fmla="*/ 0 w 1307708"/>
                <a:gd name="connsiteY2" fmla="*/ 699945 h 923325"/>
                <a:gd name="connsiteX3" fmla="*/ 88019 w 1307708"/>
                <a:gd name="connsiteY3" fmla="*/ 523911 h 923325"/>
                <a:gd name="connsiteX4" fmla="*/ 305970 w 1307708"/>
                <a:gd name="connsiteY4" fmla="*/ 511337 h 923325"/>
                <a:gd name="connsiteX5" fmla="*/ 322735 w 1307708"/>
                <a:gd name="connsiteY5" fmla="*/ 452659 h 923325"/>
                <a:gd name="connsiteX6" fmla="*/ 280822 w 1307708"/>
                <a:gd name="connsiteY6" fmla="*/ 431703 h 923325"/>
                <a:gd name="connsiteX7" fmla="*/ 259865 w 1307708"/>
                <a:gd name="connsiteY7" fmla="*/ 393981 h 923325"/>
                <a:gd name="connsiteX8" fmla="*/ 150889 w 1307708"/>
                <a:gd name="connsiteY8" fmla="*/ 272433 h 923325"/>
                <a:gd name="connsiteX9" fmla="*/ 209568 w 1307708"/>
                <a:gd name="connsiteY9" fmla="*/ 272433 h 923325"/>
                <a:gd name="connsiteX10" fmla="*/ 217951 w 1307708"/>
                <a:gd name="connsiteY10" fmla="*/ 142503 h 923325"/>
                <a:gd name="connsiteX11" fmla="*/ 532304 w 1307708"/>
                <a:gd name="connsiteY11" fmla="*/ 150886 h 923325"/>
                <a:gd name="connsiteX12" fmla="*/ 561644 w 1307708"/>
                <a:gd name="connsiteY12" fmla="*/ 108973 h 923325"/>
                <a:gd name="connsiteX13" fmla="*/ 649662 w 1307708"/>
                <a:gd name="connsiteY13" fmla="*/ 0 h 923325"/>
                <a:gd name="connsiteX14" fmla="*/ 699959 w 1307708"/>
                <a:gd name="connsiteY14" fmla="*/ 4191 h 923325"/>
                <a:gd name="connsiteX15" fmla="*/ 729298 w 1307708"/>
                <a:gd name="connsiteY15" fmla="*/ 46104 h 923325"/>
                <a:gd name="connsiteX16" fmla="*/ 729298 w 1307708"/>
                <a:gd name="connsiteY16" fmla="*/ 71252 h 923325"/>
                <a:gd name="connsiteX17" fmla="*/ 704150 w 1307708"/>
                <a:gd name="connsiteY17" fmla="*/ 146695 h 923325"/>
                <a:gd name="connsiteX18" fmla="*/ 691576 w 1307708"/>
                <a:gd name="connsiteY18" fmla="*/ 243094 h 923325"/>
                <a:gd name="connsiteX19" fmla="*/ 699959 w 1307708"/>
                <a:gd name="connsiteY19" fmla="*/ 293390 h 923325"/>
                <a:gd name="connsiteX20" fmla="*/ 720916 w 1307708"/>
                <a:gd name="connsiteY20" fmla="*/ 331112 h 923325"/>
                <a:gd name="connsiteX21" fmla="*/ 783786 w 1307708"/>
                <a:gd name="connsiteY21" fmla="*/ 347877 h 923325"/>
                <a:gd name="connsiteX22" fmla="*/ 783786 w 1307708"/>
                <a:gd name="connsiteY22" fmla="*/ 398172 h 923325"/>
                <a:gd name="connsiteX23" fmla="*/ 754447 w 1307708"/>
                <a:gd name="connsiteY23" fmla="*/ 414937 h 923325"/>
                <a:gd name="connsiteX24" fmla="*/ 691576 w 1307708"/>
                <a:gd name="connsiteY24" fmla="*/ 427511 h 923325"/>
                <a:gd name="connsiteX25" fmla="*/ 649662 w 1307708"/>
                <a:gd name="connsiteY25" fmla="*/ 481998 h 923325"/>
                <a:gd name="connsiteX26" fmla="*/ 586792 w 1307708"/>
                <a:gd name="connsiteY26" fmla="*/ 557441 h 923325"/>
                <a:gd name="connsiteX27" fmla="*/ 586792 w 1307708"/>
                <a:gd name="connsiteY27" fmla="*/ 557441 h 923325"/>
                <a:gd name="connsiteX28" fmla="*/ 637088 w 1307708"/>
                <a:gd name="connsiteY28" fmla="*/ 561633 h 923325"/>
                <a:gd name="connsiteX29" fmla="*/ 641280 w 1307708"/>
                <a:gd name="connsiteY29" fmla="*/ 561633 h 923325"/>
                <a:gd name="connsiteX30" fmla="*/ 674811 w 1307708"/>
                <a:gd name="connsiteY30" fmla="*/ 561633 h 923325"/>
                <a:gd name="connsiteX31" fmla="*/ 708342 w 1307708"/>
                <a:gd name="connsiteY31" fmla="*/ 590972 h 923325"/>
                <a:gd name="connsiteX32" fmla="*/ 716724 w 1307708"/>
                <a:gd name="connsiteY32" fmla="*/ 590972 h 923325"/>
                <a:gd name="connsiteX33" fmla="*/ 762829 w 1307708"/>
                <a:gd name="connsiteY33" fmla="*/ 557441 h 923325"/>
                <a:gd name="connsiteX34" fmla="*/ 825700 w 1307708"/>
                <a:gd name="connsiteY34" fmla="*/ 570015 h 923325"/>
                <a:gd name="connsiteX35" fmla="*/ 917910 w 1307708"/>
                <a:gd name="connsiteY35" fmla="*/ 586780 h 923325"/>
                <a:gd name="connsiteX36" fmla="*/ 1031077 w 1307708"/>
                <a:gd name="connsiteY36" fmla="*/ 586780 h 923325"/>
                <a:gd name="connsiteX37" fmla="*/ 1106522 w 1307708"/>
                <a:gd name="connsiteY37" fmla="*/ 544867 h 923325"/>
                <a:gd name="connsiteX38" fmla="*/ 1123287 w 1307708"/>
                <a:gd name="connsiteY38" fmla="*/ 536485 h 923325"/>
                <a:gd name="connsiteX39" fmla="*/ 1165201 w 1307708"/>
                <a:gd name="connsiteY39" fmla="*/ 557441 h 923325"/>
                <a:gd name="connsiteX40" fmla="*/ 1181967 w 1307708"/>
                <a:gd name="connsiteY40" fmla="*/ 561633 h 923325"/>
                <a:gd name="connsiteX41" fmla="*/ 1232263 w 1307708"/>
                <a:gd name="connsiteY41" fmla="*/ 561633 h 923325"/>
                <a:gd name="connsiteX42" fmla="*/ 1257411 w 1307708"/>
                <a:gd name="connsiteY42" fmla="*/ 540676 h 923325"/>
                <a:gd name="connsiteX43" fmla="*/ 1274177 w 1307708"/>
                <a:gd name="connsiteY43" fmla="*/ 536485 h 923325"/>
                <a:gd name="connsiteX44" fmla="*/ 1307708 w 1307708"/>
                <a:gd name="connsiteY44" fmla="*/ 540676 h 923325"/>
                <a:gd name="connsiteX45" fmla="*/ 1295134 w 1307708"/>
                <a:gd name="connsiteY45" fmla="*/ 896936 h 923325"/>
                <a:gd name="connsiteX46" fmla="*/ 54488 w 1307708"/>
                <a:gd name="connsiteY46" fmla="*/ 896936 h 923325"/>
                <a:gd name="connsiteX47" fmla="*/ 37722 w 1307708"/>
                <a:gd name="connsiteY47" fmla="*/ 892745 h 923325"/>
                <a:gd name="connsiteX48" fmla="*/ 25148 w 1307708"/>
                <a:gd name="connsiteY48" fmla="*/ 888553 h 923325"/>
                <a:gd name="connsiteX49" fmla="*/ 12574 w 1307708"/>
                <a:gd name="connsiteY49" fmla="*/ 867597 h 923325"/>
                <a:gd name="connsiteX0" fmla="*/ 12574 w 1307708"/>
                <a:gd name="connsiteY0" fmla="*/ 867597 h 923325"/>
                <a:gd name="connsiteX1" fmla="*/ 20957 w 1307708"/>
                <a:gd name="connsiteY1" fmla="*/ 767006 h 923325"/>
                <a:gd name="connsiteX2" fmla="*/ 0 w 1307708"/>
                <a:gd name="connsiteY2" fmla="*/ 699945 h 923325"/>
                <a:gd name="connsiteX3" fmla="*/ 88019 w 1307708"/>
                <a:gd name="connsiteY3" fmla="*/ 523911 h 923325"/>
                <a:gd name="connsiteX4" fmla="*/ 305970 w 1307708"/>
                <a:gd name="connsiteY4" fmla="*/ 511337 h 923325"/>
                <a:gd name="connsiteX5" fmla="*/ 322735 w 1307708"/>
                <a:gd name="connsiteY5" fmla="*/ 452659 h 923325"/>
                <a:gd name="connsiteX6" fmla="*/ 280822 w 1307708"/>
                <a:gd name="connsiteY6" fmla="*/ 431703 h 923325"/>
                <a:gd name="connsiteX7" fmla="*/ 259865 w 1307708"/>
                <a:gd name="connsiteY7" fmla="*/ 393981 h 923325"/>
                <a:gd name="connsiteX8" fmla="*/ 150889 w 1307708"/>
                <a:gd name="connsiteY8" fmla="*/ 272433 h 923325"/>
                <a:gd name="connsiteX9" fmla="*/ 209568 w 1307708"/>
                <a:gd name="connsiteY9" fmla="*/ 272433 h 923325"/>
                <a:gd name="connsiteX10" fmla="*/ 217951 w 1307708"/>
                <a:gd name="connsiteY10" fmla="*/ 142503 h 923325"/>
                <a:gd name="connsiteX11" fmla="*/ 532304 w 1307708"/>
                <a:gd name="connsiteY11" fmla="*/ 150886 h 923325"/>
                <a:gd name="connsiteX12" fmla="*/ 561644 w 1307708"/>
                <a:gd name="connsiteY12" fmla="*/ 108973 h 923325"/>
                <a:gd name="connsiteX13" fmla="*/ 649662 w 1307708"/>
                <a:gd name="connsiteY13" fmla="*/ 0 h 923325"/>
                <a:gd name="connsiteX14" fmla="*/ 699959 w 1307708"/>
                <a:gd name="connsiteY14" fmla="*/ 4191 h 923325"/>
                <a:gd name="connsiteX15" fmla="*/ 729298 w 1307708"/>
                <a:gd name="connsiteY15" fmla="*/ 46104 h 923325"/>
                <a:gd name="connsiteX16" fmla="*/ 729298 w 1307708"/>
                <a:gd name="connsiteY16" fmla="*/ 71252 h 923325"/>
                <a:gd name="connsiteX17" fmla="*/ 704150 w 1307708"/>
                <a:gd name="connsiteY17" fmla="*/ 146695 h 923325"/>
                <a:gd name="connsiteX18" fmla="*/ 691576 w 1307708"/>
                <a:gd name="connsiteY18" fmla="*/ 243094 h 923325"/>
                <a:gd name="connsiteX19" fmla="*/ 699959 w 1307708"/>
                <a:gd name="connsiteY19" fmla="*/ 293390 h 923325"/>
                <a:gd name="connsiteX20" fmla="*/ 720916 w 1307708"/>
                <a:gd name="connsiteY20" fmla="*/ 331112 h 923325"/>
                <a:gd name="connsiteX21" fmla="*/ 783786 w 1307708"/>
                <a:gd name="connsiteY21" fmla="*/ 347877 h 923325"/>
                <a:gd name="connsiteX22" fmla="*/ 783786 w 1307708"/>
                <a:gd name="connsiteY22" fmla="*/ 398172 h 923325"/>
                <a:gd name="connsiteX23" fmla="*/ 754447 w 1307708"/>
                <a:gd name="connsiteY23" fmla="*/ 414937 h 923325"/>
                <a:gd name="connsiteX24" fmla="*/ 691576 w 1307708"/>
                <a:gd name="connsiteY24" fmla="*/ 427511 h 923325"/>
                <a:gd name="connsiteX25" fmla="*/ 649662 w 1307708"/>
                <a:gd name="connsiteY25" fmla="*/ 481998 h 923325"/>
                <a:gd name="connsiteX26" fmla="*/ 586792 w 1307708"/>
                <a:gd name="connsiteY26" fmla="*/ 557441 h 923325"/>
                <a:gd name="connsiteX27" fmla="*/ 586792 w 1307708"/>
                <a:gd name="connsiteY27" fmla="*/ 557441 h 923325"/>
                <a:gd name="connsiteX28" fmla="*/ 637088 w 1307708"/>
                <a:gd name="connsiteY28" fmla="*/ 561633 h 923325"/>
                <a:gd name="connsiteX29" fmla="*/ 641280 w 1307708"/>
                <a:gd name="connsiteY29" fmla="*/ 561633 h 923325"/>
                <a:gd name="connsiteX30" fmla="*/ 674811 w 1307708"/>
                <a:gd name="connsiteY30" fmla="*/ 561633 h 923325"/>
                <a:gd name="connsiteX31" fmla="*/ 708342 w 1307708"/>
                <a:gd name="connsiteY31" fmla="*/ 590972 h 923325"/>
                <a:gd name="connsiteX32" fmla="*/ 716724 w 1307708"/>
                <a:gd name="connsiteY32" fmla="*/ 590972 h 923325"/>
                <a:gd name="connsiteX33" fmla="*/ 762829 w 1307708"/>
                <a:gd name="connsiteY33" fmla="*/ 557441 h 923325"/>
                <a:gd name="connsiteX34" fmla="*/ 825700 w 1307708"/>
                <a:gd name="connsiteY34" fmla="*/ 570015 h 923325"/>
                <a:gd name="connsiteX35" fmla="*/ 917910 w 1307708"/>
                <a:gd name="connsiteY35" fmla="*/ 586780 h 923325"/>
                <a:gd name="connsiteX36" fmla="*/ 1031077 w 1307708"/>
                <a:gd name="connsiteY36" fmla="*/ 586780 h 923325"/>
                <a:gd name="connsiteX37" fmla="*/ 1106522 w 1307708"/>
                <a:gd name="connsiteY37" fmla="*/ 544867 h 923325"/>
                <a:gd name="connsiteX38" fmla="*/ 1123287 w 1307708"/>
                <a:gd name="connsiteY38" fmla="*/ 536485 h 923325"/>
                <a:gd name="connsiteX39" fmla="*/ 1165201 w 1307708"/>
                <a:gd name="connsiteY39" fmla="*/ 557441 h 923325"/>
                <a:gd name="connsiteX40" fmla="*/ 1181967 w 1307708"/>
                <a:gd name="connsiteY40" fmla="*/ 561633 h 923325"/>
                <a:gd name="connsiteX41" fmla="*/ 1232263 w 1307708"/>
                <a:gd name="connsiteY41" fmla="*/ 561633 h 923325"/>
                <a:gd name="connsiteX42" fmla="*/ 1257411 w 1307708"/>
                <a:gd name="connsiteY42" fmla="*/ 540676 h 923325"/>
                <a:gd name="connsiteX43" fmla="*/ 1274177 w 1307708"/>
                <a:gd name="connsiteY43" fmla="*/ 536485 h 923325"/>
                <a:gd name="connsiteX44" fmla="*/ 1307708 w 1307708"/>
                <a:gd name="connsiteY44" fmla="*/ 540676 h 923325"/>
                <a:gd name="connsiteX45" fmla="*/ 1295134 w 1307708"/>
                <a:gd name="connsiteY45" fmla="*/ 896936 h 923325"/>
                <a:gd name="connsiteX46" fmla="*/ 54488 w 1307708"/>
                <a:gd name="connsiteY46" fmla="*/ 896936 h 923325"/>
                <a:gd name="connsiteX47" fmla="*/ 37722 w 1307708"/>
                <a:gd name="connsiteY47" fmla="*/ 892745 h 923325"/>
                <a:gd name="connsiteX48" fmla="*/ 12574 w 1307708"/>
                <a:gd name="connsiteY48" fmla="*/ 867597 h 923325"/>
                <a:gd name="connsiteX0" fmla="*/ 63817 w 1358951"/>
                <a:gd name="connsiteY0" fmla="*/ 867597 h 923325"/>
                <a:gd name="connsiteX1" fmla="*/ 72200 w 1358951"/>
                <a:gd name="connsiteY1" fmla="*/ 767006 h 923325"/>
                <a:gd name="connsiteX2" fmla="*/ 51243 w 1358951"/>
                <a:gd name="connsiteY2" fmla="*/ 699945 h 923325"/>
                <a:gd name="connsiteX3" fmla="*/ 139262 w 1358951"/>
                <a:gd name="connsiteY3" fmla="*/ 523911 h 923325"/>
                <a:gd name="connsiteX4" fmla="*/ 357213 w 1358951"/>
                <a:gd name="connsiteY4" fmla="*/ 511337 h 923325"/>
                <a:gd name="connsiteX5" fmla="*/ 373978 w 1358951"/>
                <a:gd name="connsiteY5" fmla="*/ 452659 h 923325"/>
                <a:gd name="connsiteX6" fmla="*/ 332065 w 1358951"/>
                <a:gd name="connsiteY6" fmla="*/ 431703 h 923325"/>
                <a:gd name="connsiteX7" fmla="*/ 311108 w 1358951"/>
                <a:gd name="connsiteY7" fmla="*/ 393981 h 923325"/>
                <a:gd name="connsiteX8" fmla="*/ 202132 w 1358951"/>
                <a:gd name="connsiteY8" fmla="*/ 272433 h 923325"/>
                <a:gd name="connsiteX9" fmla="*/ 260811 w 1358951"/>
                <a:gd name="connsiteY9" fmla="*/ 272433 h 923325"/>
                <a:gd name="connsiteX10" fmla="*/ 269194 w 1358951"/>
                <a:gd name="connsiteY10" fmla="*/ 142503 h 923325"/>
                <a:gd name="connsiteX11" fmla="*/ 583547 w 1358951"/>
                <a:gd name="connsiteY11" fmla="*/ 150886 h 923325"/>
                <a:gd name="connsiteX12" fmla="*/ 612887 w 1358951"/>
                <a:gd name="connsiteY12" fmla="*/ 108973 h 923325"/>
                <a:gd name="connsiteX13" fmla="*/ 700905 w 1358951"/>
                <a:gd name="connsiteY13" fmla="*/ 0 h 923325"/>
                <a:gd name="connsiteX14" fmla="*/ 751202 w 1358951"/>
                <a:gd name="connsiteY14" fmla="*/ 4191 h 923325"/>
                <a:gd name="connsiteX15" fmla="*/ 780541 w 1358951"/>
                <a:gd name="connsiteY15" fmla="*/ 46104 h 923325"/>
                <a:gd name="connsiteX16" fmla="*/ 780541 w 1358951"/>
                <a:gd name="connsiteY16" fmla="*/ 71252 h 923325"/>
                <a:gd name="connsiteX17" fmla="*/ 755393 w 1358951"/>
                <a:gd name="connsiteY17" fmla="*/ 146695 h 923325"/>
                <a:gd name="connsiteX18" fmla="*/ 742819 w 1358951"/>
                <a:gd name="connsiteY18" fmla="*/ 243094 h 923325"/>
                <a:gd name="connsiteX19" fmla="*/ 751202 w 1358951"/>
                <a:gd name="connsiteY19" fmla="*/ 293390 h 923325"/>
                <a:gd name="connsiteX20" fmla="*/ 772159 w 1358951"/>
                <a:gd name="connsiteY20" fmla="*/ 331112 h 923325"/>
                <a:gd name="connsiteX21" fmla="*/ 835029 w 1358951"/>
                <a:gd name="connsiteY21" fmla="*/ 347877 h 923325"/>
                <a:gd name="connsiteX22" fmla="*/ 835029 w 1358951"/>
                <a:gd name="connsiteY22" fmla="*/ 398172 h 923325"/>
                <a:gd name="connsiteX23" fmla="*/ 805690 w 1358951"/>
                <a:gd name="connsiteY23" fmla="*/ 414937 h 923325"/>
                <a:gd name="connsiteX24" fmla="*/ 742819 w 1358951"/>
                <a:gd name="connsiteY24" fmla="*/ 427511 h 923325"/>
                <a:gd name="connsiteX25" fmla="*/ 700905 w 1358951"/>
                <a:gd name="connsiteY25" fmla="*/ 481998 h 923325"/>
                <a:gd name="connsiteX26" fmla="*/ 638035 w 1358951"/>
                <a:gd name="connsiteY26" fmla="*/ 557441 h 923325"/>
                <a:gd name="connsiteX27" fmla="*/ 638035 w 1358951"/>
                <a:gd name="connsiteY27" fmla="*/ 557441 h 923325"/>
                <a:gd name="connsiteX28" fmla="*/ 688331 w 1358951"/>
                <a:gd name="connsiteY28" fmla="*/ 561633 h 923325"/>
                <a:gd name="connsiteX29" fmla="*/ 692523 w 1358951"/>
                <a:gd name="connsiteY29" fmla="*/ 561633 h 923325"/>
                <a:gd name="connsiteX30" fmla="*/ 726054 w 1358951"/>
                <a:gd name="connsiteY30" fmla="*/ 561633 h 923325"/>
                <a:gd name="connsiteX31" fmla="*/ 759585 w 1358951"/>
                <a:gd name="connsiteY31" fmla="*/ 590972 h 923325"/>
                <a:gd name="connsiteX32" fmla="*/ 767967 w 1358951"/>
                <a:gd name="connsiteY32" fmla="*/ 590972 h 923325"/>
                <a:gd name="connsiteX33" fmla="*/ 814072 w 1358951"/>
                <a:gd name="connsiteY33" fmla="*/ 557441 h 923325"/>
                <a:gd name="connsiteX34" fmla="*/ 876943 w 1358951"/>
                <a:gd name="connsiteY34" fmla="*/ 570015 h 923325"/>
                <a:gd name="connsiteX35" fmla="*/ 969153 w 1358951"/>
                <a:gd name="connsiteY35" fmla="*/ 586780 h 923325"/>
                <a:gd name="connsiteX36" fmla="*/ 1082320 w 1358951"/>
                <a:gd name="connsiteY36" fmla="*/ 586780 h 923325"/>
                <a:gd name="connsiteX37" fmla="*/ 1157765 w 1358951"/>
                <a:gd name="connsiteY37" fmla="*/ 544867 h 923325"/>
                <a:gd name="connsiteX38" fmla="*/ 1174530 w 1358951"/>
                <a:gd name="connsiteY38" fmla="*/ 536485 h 923325"/>
                <a:gd name="connsiteX39" fmla="*/ 1216444 w 1358951"/>
                <a:gd name="connsiteY39" fmla="*/ 557441 h 923325"/>
                <a:gd name="connsiteX40" fmla="*/ 1233210 w 1358951"/>
                <a:gd name="connsiteY40" fmla="*/ 561633 h 923325"/>
                <a:gd name="connsiteX41" fmla="*/ 1283506 w 1358951"/>
                <a:gd name="connsiteY41" fmla="*/ 561633 h 923325"/>
                <a:gd name="connsiteX42" fmla="*/ 1308654 w 1358951"/>
                <a:gd name="connsiteY42" fmla="*/ 540676 h 923325"/>
                <a:gd name="connsiteX43" fmla="*/ 1325420 w 1358951"/>
                <a:gd name="connsiteY43" fmla="*/ 536485 h 923325"/>
                <a:gd name="connsiteX44" fmla="*/ 1358951 w 1358951"/>
                <a:gd name="connsiteY44" fmla="*/ 540676 h 923325"/>
                <a:gd name="connsiteX45" fmla="*/ 1346377 w 1358951"/>
                <a:gd name="connsiteY45" fmla="*/ 896936 h 923325"/>
                <a:gd name="connsiteX46" fmla="*/ 105731 w 1358951"/>
                <a:gd name="connsiteY46" fmla="*/ 896936 h 923325"/>
                <a:gd name="connsiteX47" fmla="*/ 63817 w 1358951"/>
                <a:gd name="connsiteY47" fmla="*/ 867597 h 923325"/>
                <a:gd name="connsiteX0" fmla="*/ 12574 w 1393461"/>
                <a:gd name="connsiteY0" fmla="*/ 867597 h 918740"/>
                <a:gd name="connsiteX1" fmla="*/ 20957 w 1393461"/>
                <a:gd name="connsiteY1" fmla="*/ 767006 h 918740"/>
                <a:gd name="connsiteX2" fmla="*/ 0 w 1393461"/>
                <a:gd name="connsiteY2" fmla="*/ 699945 h 918740"/>
                <a:gd name="connsiteX3" fmla="*/ 88019 w 1393461"/>
                <a:gd name="connsiteY3" fmla="*/ 523911 h 918740"/>
                <a:gd name="connsiteX4" fmla="*/ 305970 w 1393461"/>
                <a:gd name="connsiteY4" fmla="*/ 511337 h 918740"/>
                <a:gd name="connsiteX5" fmla="*/ 322735 w 1393461"/>
                <a:gd name="connsiteY5" fmla="*/ 452659 h 918740"/>
                <a:gd name="connsiteX6" fmla="*/ 280822 w 1393461"/>
                <a:gd name="connsiteY6" fmla="*/ 431703 h 918740"/>
                <a:gd name="connsiteX7" fmla="*/ 259865 w 1393461"/>
                <a:gd name="connsiteY7" fmla="*/ 393981 h 918740"/>
                <a:gd name="connsiteX8" fmla="*/ 150889 w 1393461"/>
                <a:gd name="connsiteY8" fmla="*/ 272433 h 918740"/>
                <a:gd name="connsiteX9" fmla="*/ 209568 w 1393461"/>
                <a:gd name="connsiteY9" fmla="*/ 272433 h 918740"/>
                <a:gd name="connsiteX10" fmla="*/ 217951 w 1393461"/>
                <a:gd name="connsiteY10" fmla="*/ 142503 h 918740"/>
                <a:gd name="connsiteX11" fmla="*/ 532304 w 1393461"/>
                <a:gd name="connsiteY11" fmla="*/ 150886 h 918740"/>
                <a:gd name="connsiteX12" fmla="*/ 561644 w 1393461"/>
                <a:gd name="connsiteY12" fmla="*/ 108973 h 918740"/>
                <a:gd name="connsiteX13" fmla="*/ 649662 w 1393461"/>
                <a:gd name="connsiteY13" fmla="*/ 0 h 918740"/>
                <a:gd name="connsiteX14" fmla="*/ 699959 w 1393461"/>
                <a:gd name="connsiteY14" fmla="*/ 4191 h 918740"/>
                <a:gd name="connsiteX15" fmla="*/ 729298 w 1393461"/>
                <a:gd name="connsiteY15" fmla="*/ 46104 h 918740"/>
                <a:gd name="connsiteX16" fmla="*/ 729298 w 1393461"/>
                <a:gd name="connsiteY16" fmla="*/ 71252 h 918740"/>
                <a:gd name="connsiteX17" fmla="*/ 704150 w 1393461"/>
                <a:gd name="connsiteY17" fmla="*/ 146695 h 918740"/>
                <a:gd name="connsiteX18" fmla="*/ 691576 w 1393461"/>
                <a:gd name="connsiteY18" fmla="*/ 243094 h 918740"/>
                <a:gd name="connsiteX19" fmla="*/ 699959 w 1393461"/>
                <a:gd name="connsiteY19" fmla="*/ 293390 h 918740"/>
                <a:gd name="connsiteX20" fmla="*/ 720916 w 1393461"/>
                <a:gd name="connsiteY20" fmla="*/ 331112 h 918740"/>
                <a:gd name="connsiteX21" fmla="*/ 783786 w 1393461"/>
                <a:gd name="connsiteY21" fmla="*/ 347877 h 918740"/>
                <a:gd name="connsiteX22" fmla="*/ 783786 w 1393461"/>
                <a:gd name="connsiteY22" fmla="*/ 398172 h 918740"/>
                <a:gd name="connsiteX23" fmla="*/ 754447 w 1393461"/>
                <a:gd name="connsiteY23" fmla="*/ 414937 h 918740"/>
                <a:gd name="connsiteX24" fmla="*/ 691576 w 1393461"/>
                <a:gd name="connsiteY24" fmla="*/ 427511 h 918740"/>
                <a:gd name="connsiteX25" fmla="*/ 649662 w 1393461"/>
                <a:gd name="connsiteY25" fmla="*/ 481998 h 918740"/>
                <a:gd name="connsiteX26" fmla="*/ 586792 w 1393461"/>
                <a:gd name="connsiteY26" fmla="*/ 557441 h 918740"/>
                <a:gd name="connsiteX27" fmla="*/ 586792 w 1393461"/>
                <a:gd name="connsiteY27" fmla="*/ 557441 h 918740"/>
                <a:gd name="connsiteX28" fmla="*/ 637088 w 1393461"/>
                <a:gd name="connsiteY28" fmla="*/ 561633 h 918740"/>
                <a:gd name="connsiteX29" fmla="*/ 641280 w 1393461"/>
                <a:gd name="connsiteY29" fmla="*/ 561633 h 918740"/>
                <a:gd name="connsiteX30" fmla="*/ 674811 w 1393461"/>
                <a:gd name="connsiteY30" fmla="*/ 561633 h 918740"/>
                <a:gd name="connsiteX31" fmla="*/ 708342 w 1393461"/>
                <a:gd name="connsiteY31" fmla="*/ 590972 h 918740"/>
                <a:gd name="connsiteX32" fmla="*/ 716724 w 1393461"/>
                <a:gd name="connsiteY32" fmla="*/ 590972 h 918740"/>
                <a:gd name="connsiteX33" fmla="*/ 762829 w 1393461"/>
                <a:gd name="connsiteY33" fmla="*/ 557441 h 918740"/>
                <a:gd name="connsiteX34" fmla="*/ 825700 w 1393461"/>
                <a:gd name="connsiteY34" fmla="*/ 570015 h 918740"/>
                <a:gd name="connsiteX35" fmla="*/ 917910 w 1393461"/>
                <a:gd name="connsiteY35" fmla="*/ 586780 h 918740"/>
                <a:gd name="connsiteX36" fmla="*/ 1031077 w 1393461"/>
                <a:gd name="connsiteY36" fmla="*/ 586780 h 918740"/>
                <a:gd name="connsiteX37" fmla="*/ 1106522 w 1393461"/>
                <a:gd name="connsiteY37" fmla="*/ 544867 h 918740"/>
                <a:gd name="connsiteX38" fmla="*/ 1123287 w 1393461"/>
                <a:gd name="connsiteY38" fmla="*/ 536485 h 918740"/>
                <a:gd name="connsiteX39" fmla="*/ 1165201 w 1393461"/>
                <a:gd name="connsiteY39" fmla="*/ 557441 h 918740"/>
                <a:gd name="connsiteX40" fmla="*/ 1181967 w 1393461"/>
                <a:gd name="connsiteY40" fmla="*/ 561633 h 918740"/>
                <a:gd name="connsiteX41" fmla="*/ 1232263 w 1393461"/>
                <a:gd name="connsiteY41" fmla="*/ 561633 h 918740"/>
                <a:gd name="connsiteX42" fmla="*/ 1257411 w 1393461"/>
                <a:gd name="connsiteY42" fmla="*/ 540676 h 918740"/>
                <a:gd name="connsiteX43" fmla="*/ 1274177 w 1393461"/>
                <a:gd name="connsiteY43" fmla="*/ 536485 h 918740"/>
                <a:gd name="connsiteX44" fmla="*/ 1307708 w 1393461"/>
                <a:gd name="connsiteY44" fmla="*/ 540676 h 918740"/>
                <a:gd name="connsiteX45" fmla="*/ 1295134 w 1393461"/>
                <a:gd name="connsiteY45" fmla="*/ 896936 h 918740"/>
                <a:gd name="connsiteX46" fmla="*/ 12574 w 1393461"/>
                <a:gd name="connsiteY46" fmla="*/ 867597 h 918740"/>
                <a:gd name="connsiteX0" fmla="*/ 12574 w 1410009"/>
                <a:gd name="connsiteY0" fmla="*/ 867597 h 918740"/>
                <a:gd name="connsiteX1" fmla="*/ 20957 w 1410009"/>
                <a:gd name="connsiteY1" fmla="*/ 767006 h 918740"/>
                <a:gd name="connsiteX2" fmla="*/ 0 w 1410009"/>
                <a:gd name="connsiteY2" fmla="*/ 699945 h 918740"/>
                <a:gd name="connsiteX3" fmla="*/ 88019 w 1410009"/>
                <a:gd name="connsiteY3" fmla="*/ 523911 h 918740"/>
                <a:gd name="connsiteX4" fmla="*/ 305970 w 1410009"/>
                <a:gd name="connsiteY4" fmla="*/ 511337 h 918740"/>
                <a:gd name="connsiteX5" fmla="*/ 322735 w 1410009"/>
                <a:gd name="connsiteY5" fmla="*/ 452659 h 918740"/>
                <a:gd name="connsiteX6" fmla="*/ 280822 w 1410009"/>
                <a:gd name="connsiteY6" fmla="*/ 431703 h 918740"/>
                <a:gd name="connsiteX7" fmla="*/ 259865 w 1410009"/>
                <a:gd name="connsiteY7" fmla="*/ 393981 h 918740"/>
                <a:gd name="connsiteX8" fmla="*/ 150889 w 1410009"/>
                <a:gd name="connsiteY8" fmla="*/ 272433 h 918740"/>
                <a:gd name="connsiteX9" fmla="*/ 209568 w 1410009"/>
                <a:gd name="connsiteY9" fmla="*/ 272433 h 918740"/>
                <a:gd name="connsiteX10" fmla="*/ 217951 w 1410009"/>
                <a:gd name="connsiteY10" fmla="*/ 142503 h 918740"/>
                <a:gd name="connsiteX11" fmla="*/ 532304 w 1410009"/>
                <a:gd name="connsiteY11" fmla="*/ 150886 h 918740"/>
                <a:gd name="connsiteX12" fmla="*/ 561644 w 1410009"/>
                <a:gd name="connsiteY12" fmla="*/ 108973 h 918740"/>
                <a:gd name="connsiteX13" fmla="*/ 649662 w 1410009"/>
                <a:gd name="connsiteY13" fmla="*/ 0 h 918740"/>
                <a:gd name="connsiteX14" fmla="*/ 699959 w 1410009"/>
                <a:gd name="connsiteY14" fmla="*/ 4191 h 918740"/>
                <a:gd name="connsiteX15" fmla="*/ 729298 w 1410009"/>
                <a:gd name="connsiteY15" fmla="*/ 46104 h 918740"/>
                <a:gd name="connsiteX16" fmla="*/ 729298 w 1410009"/>
                <a:gd name="connsiteY16" fmla="*/ 71252 h 918740"/>
                <a:gd name="connsiteX17" fmla="*/ 704150 w 1410009"/>
                <a:gd name="connsiteY17" fmla="*/ 146695 h 918740"/>
                <a:gd name="connsiteX18" fmla="*/ 691576 w 1410009"/>
                <a:gd name="connsiteY18" fmla="*/ 243094 h 918740"/>
                <a:gd name="connsiteX19" fmla="*/ 699959 w 1410009"/>
                <a:gd name="connsiteY19" fmla="*/ 293390 h 918740"/>
                <a:gd name="connsiteX20" fmla="*/ 720916 w 1410009"/>
                <a:gd name="connsiteY20" fmla="*/ 331112 h 918740"/>
                <a:gd name="connsiteX21" fmla="*/ 783786 w 1410009"/>
                <a:gd name="connsiteY21" fmla="*/ 347877 h 918740"/>
                <a:gd name="connsiteX22" fmla="*/ 783786 w 1410009"/>
                <a:gd name="connsiteY22" fmla="*/ 398172 h 918740"/>
                <a:gd name="connsiteX23" fmla="*/ 754447 w 1410009"/>
                <a:gd name="connsiteY23" fmla="*/ 414937 h 918740"/>
                <a:gd name="connsiteX24" fmla="*/ 691576 w 1410009"/>
                <a:gd name="connsiteY24" fmla="*/ 427511 h 918740"/>
                <a:gd name="connsiteX25" fmla="*/ 649662 w 1410009"/>
                <a:gd name="connsiteY25" fmla="*/ 481998 h 918740"/>
                <a:gd name="connsiteX26" fmla="*/ 586792 w 1410009"/>
                <a:gd name="connsiteY26" fmla="*/ 557441 h 918740"/>
                <a:gd name="connsiteX27" fmla="*/ 586792 w 1410009"/>
                <a:gd name="connsiteY27" fmla="*/ 557441 h 918740"/>
                <a:gd name="connsiteX28" fmla="*/ 637088 w 1410009"/>
                <a:gd name="connsiteY28" fmla="*/ 561633 h 918740"/>
                <a:gd name="connsiteX29" fmla="*/ 641280 w 1410009"/>
                <a:gd name="connsiteY29" fmla="*/ 561633 h 918740"/>
                <a:gd name="connsiteX30" fmla="*/ 674811 w 1410009"/>
                <a:gd name="connsiteY30" fmla="*/ 561633 h 918740"/>
                <a:gd name="connsiteX31" fmla="*/ 708342 w 1410009"/>
                <a:gd name="connsiteY31" fmla="*/ 590972 h 918740"/>
                <a:gd name="connsiteX32" fmla="*/ 716724 w 1410009"/>
                <a:gd name="connsiteY32" fmla="*/ 590972 h 918740"/>
                <a:gd name="connsiteX33" fmla="*/ 762829 w 1410009"/>
                <a:gd name="connsiteY33" fmla="*/ 557441 h 918740"/>
                <a:gd name="connsiteX34" fmla="*/ 825700 w 1410009"/>
                <a:gd name="connsiteY34" fmla="*/ 570015 h 918740"/>
                <a:gd name="connsiteX35" fmla="*/ 917910 w 1410009"/>
                <a:gd name="connsiteY35" fmla="*/ 586780 h 918740"/>
                <a:gd name="connsiteX36" fmla="*/ 1031077 w 1410009"/>
                <a:gd name="connsiteY36" fmla="*/ 586780 h 918740"/>
                <a:gd name="connsiteX37" fmla="*/ 1106522 w 1410009"/>
                <a:gd name="connsiteY37" fmla="*/ 544867 h 918740"/>
                <a:gd name="connsiteX38" fmla="*/ 1123287 w 1410009"/>
                <a:gd name="connsiteY38" fmla="*/ 536485 h 918740"/>
                <a:gd name="connsiteX39" fmla="*/ 1165201 w 1410009"/>
                <a:gd name="connsiteY39" fmla="*/ 557441 h 918740"/>
                <a:gd name="connsiteX40" fmla="*/ 1181967 w 1410009"/>
                <a:gd name="connsiteY40" fmla="*/ 561633 h 918740"/>
                <a:gd name="connsiteX41" fmla="*/ 1232263 w 1410009"/>
                <a:gd name="connsiteY41" fmla="*/ 561633 h 918740"/>
                <a:gd name="connsiteX42" fmla="*/ 1257411 w 1410009"/>
                <a:gd name="connsiteY42" fmla="*/ 540676 h 918740"/>
                <a:gd name="connsiteX43" fmla="*/ 1274177 w 1410009"/>
                <a:gd name="connsiteY43" fmla="*/ 536485 h 918740"/>
                <a:gd name="connsiteX44" fmla="*/ 1307708 w 1410009"/>
                <a:gd name="connsiteY44" fmla="*/ 540676 h 918740"/>
                <a:gd name="connsiteX45" fmla="*/ 1295134 w 1410009"/>
                <a:gd name="connsiteY45" fmla="*/ 896936 h 918740"/>
                <a:gd name="connsiteX46" fmla="*/ 12574 w 1410009"/>
                <a:gd name="connsiteY46" fmla="*/ 867597 h 918740"/>
                <a:gd name="connsiteX0" fmla="*/ 12574 w 1394685"/>
                <a:gd name="connsiteY0" fmla="*/ 867597 h 918740"/>
                <a:gd name="connsiteX1" fmla="*/ 20957 w 1394685"/>
                <a:gd name="connsiteY1" fmla="*/ 767006 h 918740"/>
                <a:gd name="connsiteX2" fmla="*/ 0 w 1394685"/>
                <a:gd name="connsiteY2" fmla="*/ 699945 h 918740"/>
                <a:gd name="connsiteX3" fmla="*/ 88019 w 1394685"/>
                <a:gd name="connsiteY3" fmla="*/ 523911 h 918740"/>
                <a:gd name="connsiteX4" fmla="*/ 305970 w 1394685"/>
                <a:gd name="connsiteY4" fmla="*/ 511337 h 918740"/>
                <a:gd name="connsiteX5" fmla="*/ 322735 w 1394685"/>
                <a:gd name="connsiteY5" fmla="*/ 452659 h 918740"/>
                <a:gd name="connsiteX6" fmla="*/ 280822 w 1394685"/>
                <a:gd name="connsiteY6" fmla="*/ 431703 h 918740"/>
                <a:gd name="connsiteX7" fmla="*/ 259865 w 1394685"/>
                <a:gd name="connsiteY7" fmla="*/ 393981 h 918740"/>
                <a:gd name="connsiteX8" fmla="*/ 150889 w 1394685"/>
                <a:gd name="connsiteY8" fmla="*/ 272433 h 918740"/>
                <a:gd name="connsiteX9" fmla="*/ 209568 w 1394685"/>
                <a:gd name="connsiteY9" fmla="*/ 272433 h 918740"/>
                <a:gd name="connsiteX10" fmla="*/ 217951 w 1394685"/>
                <a:gd name="connsiteY10" fmla="*/ 142503 h 918740"/>
                <a:gd name="connsiteX11" fmla="*/ 532304 w 1394685"/>
                <a:gd name="connsiteY11" fmla="*/ 150886 h 918740"/>
                <a:gd name="connsiteX12" fmla="*/ 561644 w 1394685"/>
                <a:gd name="connsiteY12" fmla="*/ 108973 h 918740"/>
                <a:gd name="connsiteX13" fmla="*/ 649662 w 1394685"/>
                <a:gd name="connsiteY13" fmla="*/ 0 h 918740"/>
                <a:gd name="connsiteX14" fmla="*/ 699959 w 1394685"/>
                <a:gd name="connsiteY14" fmla="*/ 4191 h 918740"/>
                <a:gd name="connsiteX15" fmla="*/ 729298 w 1394685"/>
                <a:gd name="connsiteY15" fmla="*/ 46104 h 918740"/>
                <a:gd name="connsiteX16" fmla="*/ 729298 w 1394685"/>
                <a:gd name="connsiteY16" fmla="*/ 71252 h 918740"/>
                <a:gd name="connsiteX17" fmla="*/ 704150 w 1394685"/>
                <a:gd name="connsiteY17" fmla="*/ 146695 h 918740"/>
                <a:gd name="connsiteX18" fmla="*/ 691576 w 1394685"/>
                <a:gd name="connsiteY18" fmla="*/ 243094 h 918740"/>
                <a:gd name="connsiteX19" fmla="*/ 699959 w 1394685"/>
                <a:gd name="connsiteY19" fmla="*/ 293390 h 918740"/>
                <a:gd name="connsiteX20" fmla="*/ 720916 w 1394685"/>
                <a:gd name="connsiteY20" fmla="*/ 331112 h 918740"/>
                <a:gd name="connsiteX21" fmla="*/ 783786 w 1394685"/>
                <a:gd name="connsiteY21" fmla="*/ 347877 h 918740"/>
                <a:gd name="connsiteX22" fmla="*/ 783786 w 1394685"/>
                <a:gd name="connsiteY22" fmla="*/ 398172 h 918740"/>
                <a:gd name="connsiteX23" fmla="*/ 754447 w 1394685"/>
                <a:gd name="connsiteY23" fmla="*/ 414937 h 918740"/>
                <a:gd name="connsiteX24" fmla="*/ 691576 w 1394685"/>
                <a:gd name="connsiteY24" fmla="*/ 427511 h 918740"/>
                <a:gd name="connsiteX25" fmla="*/ 649662 w 1394685"/>
                <a:gd name="connsiteY25" fmla="*/ 481998 h 918740"/>
                <a:gd name="connsiteX26" fmla="*/ 586792 w 1394685"/>
                <a:gd name="connsiteY26" fmla="*/ 557441 h 918740"/>
                <a:gd name="connsiteX27" fmla="*/ 586792 w 1394685"/>
                <a:gd name="connsiteY27" fmla="*/ 557441 h 918740"/>
                <a:gd name="connsiteX28" fmla="*/ 637088 w 1394685"/>
                <a:gd name="connsiteY28" fmla="*/ 561633 h 918740"/>
                <a:gd name="connsiteX29" fmla="*/ 641280 w 1394685"/>
                <a:gd name="connsiteY29" fmla="*/ 561633 h 918740"/>
                <a:gd name="connsiteX30" fmla="*/ 674811 w 1394685"/>
                <a:gd name="connsiteY30" fmla="*/ 561633 h 918740"/>
                <a:gd name="connsiteX31" fmla="*/ 708342 w 1394685"/>
                <a:gd name="connsiteY31" fmla="*/ 590972 h 918740"/>
                <a:gd name="connsiteX32" fmla="*/ 716724 w 1394685"/>
                <a:gd name="connsiteY32" fmla="*/ 590972 h 918740"/>
                <a:gd name="connsiteX33" fmla="*/ 762829 w 1394685"/>
                <a:gd name="connsiteY33" fmla="*/ 557441 h 918740"/>
                <a:gd name="connsiteX34" fmla="*/ 825700 w 1394685"/>
                <a:gd name="connsiteY34" fmla="*/ 570015 h 918740"/>
                <a:gd name="connsiteX35" fmla="*/ 917910 w 1394685"/>
                <a:gd name="connsiteY35" fmla="*/ 586780 h 918740"/>
                <a:gd name="connsiteX36" fmla="*/ 1031077 w 1394685"/>
                <a:gd name="connsiteY36" fmla="*/ 586780 h 918740"/>
                <a:gd name="connsiteX37" fmla="*/ 1106522 w 1394685"/>
                <a:gd name="connsiteY37" fmla="*/ 544867 h 918740"/>
                <a:gd name="connsiteX38" fmla="*/ 1123287 w 1394685"/>
                <a:gd name="connsiteY38" fmla="*/ 536485 h 918740"/>
                <a:gd name="connsiteX39" fmla="*/ 1165201 w 1394685"/>
                <a:gd name="connsiteY39" fmla="*/ 557441 h 918740"/>
                <a:gd name="connsiteX40" fmla="*/ 1181967 w 1394685"/>
                <a:gd name="connsiteY40" fmla="*/ 561633 h 918740"/>
                <a:gd name="connsiteX41" fmla="*/ 1232263 w 1394685"/>
                <a:gd name="connsiteY41" fmla="*/ 561633 h 918740"/>
                <a:gd name="connsiteX42" fmla="*/ 1257411 w 1394685"/>
                <a:gd name="connsiteY42" fmla="*/ 540676 h 918740"/>
                <a:gd name="connsiteX43" fmla="*/ 1274177 w 1394685"/>
                <a:gd name="connsiteY43" fmla="*/ 536485 h 918740"/>
                <a:gd name="connsiteX44" fmla="*/ 1307708 w 1394685"/>
                <a:gd name="connsiteY44" fmla="*/ 540676 h 918740"/>
                <a:gd name="connsiteX45" fmla="*/ 1295134 w 1394685"/>
                <a:gd name="connsiteY45" fmla="*/ 896936 h 918740"/>
                <a:gd name="connsiteX46" fmla="*/ 12574 w 1394685"/>
                <a:gd name="connsiteY46" fmla="*/ 867597 h 918740"/>
                <a:gd name="connsiteX0" fmla="*/ 12574 w 1309161"/>
                <a:gd name="connsiteY0" fmla="*/ 867597 h 896936"/>
                <a:gd name="connsiteX1" fmla="*/ 20957 w 1309161"/>
                <a:gd name="connsiteY1" fmla="*/ 767006 h 896936"/>
                <a:gd name="connsiteX2" fmla="*/ 0 w 1309161"/>
                <a:gd name="connsiteY2" fmla="*/ 699945 h 896936"/>
                <a:gd name="connsiteX3" fmla="*/ 88019 w 1309161"/>
                <a:gd name="connsiteY3" fmla="*/ 523911 h 896936"/>
                <a:gd name="connsiteX4" fmla="*/ 305970 w 1309161"/>
                <a:gd name="connsiteY4" fmla="*/ 511337 h 896936"/>
                <a:gd name="connsiteX5" fmla="*/ 322735 w 1309161"/>
                <a:gd name="connsiteY5" fmla="*/ 452659 h 896936"/>
                <a:gd name="connsiteX6" fmla="*/ 280822 w 1309161"/>
                <a:gd name="connsiteY6" fmla="*/ 431703 h 896936"/>
                <a:gd name="connsiteX7" fmla="*/ 259865 w 1309161"/>
                <a:gd name="connsiteY7" fmla="*/ 393981 h 896936"/>
                <a:gd name="connsiteX8" fmla="*/ 150889 w 1309161"/>
                <a:gd name="connsiteY8" fmla="*/ 272433 h 896936"/>
                <a:gd name="connsiteX9" fmla="*/ 209568 w 1309161"/>
                <a:gd name="connsiteY9" fmla="*/ 272433 h 896936"/>
                <a:gd name="connsiteX10" fmla="*/ 217951 w 1309161"/>
                <a:gd name="connsiteY10" fmla="*/ 142503 h 896936"/>
                <a:gd name="connsiteX11" fmla="*/ 532304 w 1309161"/>
                <a:gd name="connsiteY11" fmla="*/ 150886 h 896936"/>
                <a:gd name="connsiteX12" fmla="*/ 561644 w 1309161"/>
                <a:gd name="connsiteY12" fmla="*/ 108973 h 896936"/>
                <a:gd name="connsiteX13" fmla="*/ 649662 w 1309161"/>
                <a:gd name="connsiteY13" fmla="*/ 0 h 896936"/>
                <a:gd name="connsiteX14" fmla="*/ 699959 w 1309161"/>
                <a:gd name="connsiteY14" fmla="*/ 4191 h 896936"/>
                <a:gd name="connsiteX15" fmla="*/ 729298 w 1309161"/>
                <a:gd name="connsiteY15" fmla="*/ 46104 h 896936"/>
                <a:gd name="connsiteX16" fmla="*/ 729298 w 1309161"/>
                <a:gd name="connsiteY16" fmla="*/ 71252 h 896936"/>
                <a:gd name="connsiteX17" fmla="*/ 704150 w 1309161"/>
                <a:gd name="connsiteY17" fmla="*/ 146695 h 896936"/>
                <a:gd name="connsiteX18" fmla="*/ 691576 w 1309161"/>
                <a:gd name="connsiteY18" fmla="*/ 243094 h 896936"/>
                <a:gd name="connsiteX19" fmla="*/ 699959 w 1309161"/>
                <a:gd name="connsiteY19" fmla="*/ 293390 h 896936"/>
                <a:gd name="connsiteX20" fmla="*/ 720916 w 1309161"/>
                <a:gd name="connsiteY20" fmla="*/ 331112 h 896936"/>
                <a:gd name="connsiteX21" fmla="*/ 783786 w 1309161"/>
                <a:gd name="connsiteY21" fmla="*/ 347877 h 896936"/>
                <a:gd name="connsiteX22" fmla="*/ 783786 w 1309161"/>
                <a:gd name="connsiteY22" fmla="*/ 398172 h 896936"/>
                <a:gd name="connsiteX23" fmla="*/ 754447 w 1309161"/>
                <a:gd name="connsiteY23" fmla="*/ 414937 h 896936"/>
                <a:gd name="connsiteX24" fmla="*/ 691576 w 1309161"/>
                <a:gd name="connsiteY24" fmla="*/ 427511 h 896936"/>
                <a:gd name="connsiteX25" fmla="*/ 649662 w 1309161"/>
                <a:gd name="connsiteY25" fmla="*/ 481998 h 896936"/>
                <a:gd name="connsiteX26" fmla="*/ 586792 w 1309161"/>
                <a:gd name="connsiteY26" fmla="*/ 557441 h 896936"/>
                <a:gd name="connsiteX27" fmla="*/ 586792 w 1309161"/>
                <a:gd name="connsiteY27" fmla="*/ 557441 h 896936"/>
                <a:gd name="connsiteX28" fmla="*/ 637088 w 1309161"/>
                <a:gd name="connsiteY28" fmla="*/ 561633 h 896936"/>
                <a:gd name="connsiteX29" fmla="*/ 641280 w 1309161"/>
                <a:gd name="connsiteY29" fmla="*/ 561633 h 896936"/>
                <a:gd name="connsiteX30" fmla="*/ 674811 w 1309161"/>
                <a:gd name="connsiteY30" fmla="*/ 561633 h 896936"/>
                <a:gd name="connsiteX31" fmla="*/ 708342 w 1309161"/>
                <a:gd name="connsiteY31" fmla="*/ 590972 h 896936"/>
                <a:gd name="connsiteX32" fmla="*/ 716724 w 1309161"/>
                <a:gd name="connsiteY32" fmla="*/ 590972 h 896936"/>
                <a:gd name="connsiteX33" fmla="*/ 762829 w 1309161"/>
                <a:gd name="connsiteY33" fmla="*/ 557441 h 896936"/>
                <a:gd name="connsiteX34" fmla="*/ 825700 w 1309161"/>
                <a:gd name="connsiteY34" fmla="*/ 570015 h 896936"/>
                <a:gd name="connsiteX35" fmla="*/ 917910 w 1309161"/>
                <a:gd name="connsiteY35" fmla="*/ 586780 h 896936"/>
                <a:gd name="connsiteX36" fmla="*/ 1031077 w 1309161"/>
                <a:gd name="connsiteY36" fmla="*/ 586780 h 896936"/>
                <a:gd name="connsiteX37" fmla="*/ 1106522 w 1309161"/>
                <a:gd name="connsiteY37" fmla="*/ 544867 h 896936"/>
                <a:gd name="connsiteX38" fmla="*/ 1123287 w 1309161"/>
                <a:gd name="connsiteY38" fmla="*/ 536485 h 896936"/>
                <a:gd name="connsiteX39" fmla="*/ 1165201 w 1309161"/>
                <a:gd name="connsiteY39" fmla="*/ 557441 h 896936"/>
                <a:gd name="connsiteX40" fmla="*/ 1181967 w 1309161"/>
                <a:gd name="connsiteY40" fmla="*/ 561633 h 896936"/>
                <a:gd name="connsiteX41" fmla="*/ 1232263 w 1309161"/>
                <a:gd name="connsiteY41" fmla="*/ 561633 h 896936"/>
                <a:gd name="connsiteX42" fmla="*/ 1257411 w 1309161"/>
                <a:gd name="connsiteY42" fmla="*/ 540676 h 896936"/>
                <a:gd name="connsiteX43" fmla="*/ 1274177 w 1309161"/>
                <a:gd name="connsiteY43" fmla="*/ 536485 h 896936"/>
                <a:gd name="connsiteX44" fmla="*/ 1307708 w 1309161"/>
                <a:gd name="connsiteY44" fmla="*/ 540676 h 896936"/>
                <a:gd name="connsiteX45" fmla="*/ 1295134 w 1309161"/>
                <a:gd name="connsiteY45" fmla="*/ 896936 h 896936"/>
                <a:gd name="connsiteX46" fmla="*/ 12574 w 1309161"/>
                <a:gd name="connsiteY46" fmla="*/ 867597 h 896936"/>
                <a:gd name="connsiteX0" fmla="*/ 12574 w 1308156"/>
                <a:gd name="connsiteY0" fmla="*/ 867597 h 897770"/>
                <a:gd name="connsiteX1" fmla="*/ 20957 w 1308156"/>
                <a:gd name="connsiteY1" fmla="*/ 767006 h 897770"/>
                <a:gd name="connsiteX2" fmla="*/ 0 w 1308156"/>
                <a:gd name="connsiteY2" fmla="*/ 699945 h 897770"/>
                <a:gd name="connsiteX3" fmla="*/ 88019 w 1308156"/>
                <a:gd name="connsiteY3" fmla="*/ 523911 h 897770"/>
                <a:gd name="connsiteX4" fmla="*/ 305970 w 1308156"/>
                <a:gd name="connsiteY4" fmla="*/ 511337 h 897770"/>
                <a:gd name="connsiteX5" fmla="*/ 322735 w 1308156"/>
                <a:gd name="connsiteY5" fmla="*/ 452659 h 897770"/>
                <a:gd name="connsiteX6" fmla="*/ 280822 w 1308156"/>
                <a:gd name="connsiteY6" fmla="*/ 431703 h 897770"/>
                <a:gd name="connsiteX7" fmla="*/ 259865 w 1308156"/>
                <a:gd name="connsiteY7" fmla="*/ 393981 h 897770"/>
                <a:gd name="connsiteX8" fmla="*/ 150889 w 1308156"/>
                <a:gd name="connsiteY8" fmla="*/ 272433 h 897770"/>
                <a:gd name="connsiteX9" fmla="*/ 209568 w 1308156"/>
                <a:gd name="connsiteY9" fmla="*/ 272433 h 897770"/>
                <a:gd name="connsiteX10" fmla="*/ 217951 w 1308156"/>
                <a:gd name="connsiteY10" fmla="*/ 142503 h 897770"/>
                <a:gd name="connsiteX11" fmla="*/ 532304 w 1308156"/>
                <a:gd name="connsiteY11" fmla="*/ 150886 h 897770"/>
                <a:gd name="connsiteX12" fmla="*/ 561644 w 1308156"/>
                <a:gd name="connsiteY12" fmla="*/ 108973 h 897770"/>
                <a:gd name="connsiteX13" fmla="*/ 649662 w 1308156"/>
                <a:gd name="connsiteY13" fmla="*/ 0 h 897770"/>
                <a:gd name="connsiteX14" fmla="*/ 699959 w 1308156"/>
                <a:gd name="connsiteY14" fmla="*/ 4191 h 897770"/>
                <a:gd name="connsiteX15" fmla="*/ 729298 w 1308156"/>
                <a:gd name="connsiteY15" fmla="*/ 46104 h 897770"/>
                <a:gd name="connsiteX16" fmla="*/ 729298 w 1308156"/>
                <a:gd name="connsiteY16" fmla="*/ 71252 h 897770"/>
                <a:gd name="connsiteX17" fmla="*/ 704150 w 1308156"/>
                <a:gd name="connsiteY17" fmla="*/ 146695 h 897770"/>
                <a:gd name="connsiteX18" fmla="*/ 691576 w 1308156"/>
                <a:gd name="connsiteY18" fmla="*/ 243094 h 897770"/>
                <a:gd name="connsiteX19" fmla="*/ 699959 w 1308156"/>
                <a:gd name="connsiteY19" fmla="*/ 293390 h 897770"/>
                <a:gd name="connsiteX20" fmla="*/ 720916 w 1308156"/>
                <a:gd name="connsiteY20" fmla="*/ 331112 h 897770"/>
                <a:gd name="connsiteX21" fmla="*/ 783786 w 1308156"/>
                <a:gd name="connsiteY21" fmla="*/ 347877 h 897770"/>
                <a:gd name="connsiteX22" fmla="*/ 783786 w 1308156"/>
                <a:gd name="connsiteY22" fmla="*/ 398172 h 897770"/>
                <a:gd name="connsiteX23" fmla="*/ 754447 w 1308156"/>
                <a:gd name="connsiteY23" fmla="*/ 414937 h 897770"/>
                <a:gd name="connsiteX24" fmla="*/ 691576 w 1308156"/>
                <a:gd name="connsiteY24" fmla="*/ 427511 h 897770"/>
                <a:gd name="connsiteX25" fmla="*/ 649662 w 1308156"/>
                <a:gd name="connsiteY25" fmla="*/ 481998 h 897770"/>
                <a:gd name="connsiteX26" fmla="*/ 586792 w 1308156"/>
                <a:gd name="connsiteY26" fmla="*/ 557441 h 897770"/>
                <a:gd name="connsiteX27" fmla="*/ 586792 w 1308156"/>
                <a:gd name="connsiteY27" fmla="*/ 557441 h 897770"/>
                <a:gd name="connsiteX28" fmla="*/ 637088 w 1308156"/>
                <a:gd name="connsiteY28" fmla="*/ 561633 h 897770"/>
                <a:gd name="connsiteX29" fmla="*/ 641280 w 1308156"/>
                <a:gd name="connsiteY29" fmla="*/ 561633 h 897770"/>
                <a:gd name="connsiteX30" fmla="*/ 674811 w 1308156"/>
                <a:gd name="connsiteY30" fmla="*/ 561633 h 897770"/>
                <a:gd name="connsiteX31" fmla="*/ 708342 w 1308156"/>
                <a:gd name="connsiteY31" fmla="*/ 590972 h 897770"/>
                <a:gd name="connsiteX32" fmla="*/ 716724 w 1308156"/>
                <a:gd name="connsiteY32" fmla="*/ 590972 h 897770"/>
                <a:gd name="connsiteX33" fmla="*/ 762829 w 1308156"/>
                <a:gd name="connsiteY33" fmla="*/ 557441 h 897770"/>
                <a:gd name="connsiteX34" fmla="*/ 825700 w 1308156"/>
                <a:gd name="connsiteY34" fmla="*/ 570015 h 897770"/>
                <a:gd name="connsiteX35" fmla="*/ 917910 w 1308156"/>
                <a:gd name="connsiteY35" fmla="*/ 586780 h 897770"/>
                <a:gd name="connsiteX36" fmla="*/ 1031077 w 1308156"/>
                <a:gd name="connsiteY36" fmla="*/ 586780 h 897770"/>
                <a:gd name="connsiteX37" fmla="*/ 1106522 w 1308156"/>
                <a:gd name="connsiteY37" fmla="*/ 544867 h 897770"/>
                <a:gd name="connsiteX38" fmla="*/ 1123287 w 1308156"/>
                <a:gd name="connsiteY38" fmla="*/ 536485 h 897770"/>
                <a:gd name="connsiteX39" fmla="*/ 1165201 w 1308156"/>
                <a:gd name="connsiteY39" fmla="*/ 557441 h 897770"/>
                <a:gd name="connsiteX40" fmla="*/ 1181967 w 1308156"/>
                <a:gd name="connsiteY40" fmla="*/ 561633 h 897770"/>
                <a:gd name="connsiteX41" fmla="*/ 1232263 w 1308156"/>
                <a:gd name="connsiteY41" fmla="*/ 561633 h 897770"/>
                <a:gd name="connsiteX42" fmla="*/ 1257411 w 1308156"/>
                <a:gd name="connsiteY42" fmla="*/ 540676 h 897770"/>
                <a:gd name="connsiteX43" fmla="*/ 1274177 w 1308156"/>
                <a:gd name="connsiteY43" fmla="*/ 536485 h 897770"/>
                <a:gd name="connsiteX44" fmla="*/ 1307708 w 1308156"/>
                <a:gd name="connsiteY44" fmla="*/ 540676 h 897770"/>
                <a:gd name="connsiteX45" fmla="*/ 1295134 w 1308156"/>
                <a:gd name="connsiteY45" fmla="*/ 896936 h 897770"/>
                <a:gd name="connsiteX46" fmla="*/ 12574 w 1308156"/>
                <a:gd name="connsiteY46" fmla="*/ 867597 h 897770"/>
                <a:gd name="connsiteX0" fmla="*/ 12574 w 1308156"/>
                <a:gd name="connsiteY0" fmla="*/ 867597 h 897415"/>
                <a:gd name="connsiteX1" fmla="*/ 20957 w 1308156"/>
                <a:gd name="connsiteY1" fmla="*/ 767006 h 897415"/>
                <a:gd name="connsiteX2" fmla="*/ 0 w 1308156"/>
                <a:gd name="connsiteY2" fmla="*/ 699945 h 897415"/>
                <a:gd name="connsiteX3" fmla="*/ 88019 w 1308156"/>
                <a:gd name="connsiteY3" fmla="*/ 523911 h 897415"/>
                <a:gd name="connsiteX4" fmla="*/ 305970 w 1308156"/>
                <a:gd name="connsiteY4" fmla="*/ 511337 h 897415"/>
                <a:gd name="connsiteX5" fmla="*/ 322735 w 1308156"/>
                <a:gd name="connsiteY5" fmla="*/ 452659 h 897415"/>
                <a:gd name="connsiteX6" fmla="*/ 280822 w 1308156"/>
                <a:gd name="connsiteY6" fmla="*/ 431703 h 897415"/>
                <a:gd name="connsiteX7" fmla="*/ 259865 w 1308156"/>
                <a:gd name="connsiteY7" fmla="*/ 393981 h 897415"/>
                <a:gd name="connsiteX8" fmla="*/ 150889 w 1308156"/>
                <a:gd name="connsiteY8" fmla="*/ 272433 h 897415"/>
                <a:gd name="connsiteX9" fmla="*/ 209568 w 1308156"/>
                <a:gd name="connsiteY9" fmla="*/ 272433 h 897415"/>
                <a:gd name="connsiteX10" fmla="*/ 217951 w 1308156"/>
                <a:gd name="connsiteY10" fmla="*/ 142503 h 897415"/>
                <a:gd name="connsiteX11" fmla="*/ 532304 w 1308156"/>
                <a:gd name="connsiteY11" fmla="*/ 150886 h 897415"/>
                <a:gd name="connsiteX12" fmla="*/ 561644 w 1308156"/>
                <a:gd name="connsiteY12" fmla="*/ 108973 h 897415"/>
                <a:gd name="connsiteX13" fmla="*/ 649662 w 1308156"/>
                <a:gd name="connsiteY13" fmla="*/ 0 h 897415"/>
                <a:gd name="connsiteX14" fmla="*/ 699959 w 1308156"/>
                <a:gd name="connsiteY14" fmla="*/ 4191 h 897415"/>
                <a:gd name="connsiteX15" fmla="*/ 729298 w 1308156"/>
                <a:gd name="connsiteY15" fmla="*/ 46104 h 897415"/>
                <a:gd name="connsiteX16" fmla="*/ 729298 w 1308156"/>
                <a:gd name="connsiteY16" fmla="*/ 71252 h 897415"/>
                <a:gd name="connsiteX17" fmla="*/ 704150 w 1308156"/>
                <a:gd name="connsiteY17" fmla="*/ 146695 h 897415"/>
                <a:gd name="connsiteX18" fmla="*/ 691576 w 1308156"/>
                <a:gd name="connsiteY18" fmla="*/ 243094 h 897415"/>
                <a:gd name="connsiteX19" fmla="*/ 699959 w 1308156"/>
                <a:gd name="connsiteY19" fmla="*/ 293390 h 897415"/>
                <a:gd name="connsiteX20" fmla="*/ 720916 w 1308156"/>
                <a:gd name="connsiteY20" fmla="*/ 331112 h 897415"/>
                <a:gd name="connsiteX21" fmla="*/ 783786 w 1308156"/>
                <a:gd name="connsiteY21" fmla="*/ 347877 h 897415"/>
                <a:gd name="connsiteX22" fmla="*/ 783786 w 1308156"/>
                <a:gd name="connsiteY22" fmla="*/ 398172 h 897415"/>
                <a:gd name="connsiteX23" fmla="*/ 754447 w 1308156"/>
                <a:gd name="connsiteY23" fmla="*/ 414937 h 897415"/>
                <a:gd name="connsiteX24" fmla="*/ 691576 w 1308156"/>
                <a:gd name="connsiteY24" fmla="*/ 427511 h 897415"/>
                <a:gd name="connsiteX25" fmla="*/ 649662 w 1308156"/>
                <a:gd name="connsiteY25" fmla="*/ 481998 h 897415"/>
                <a:gd name="connsiteX26" fmla="*/ 586792 w 1308156"/>
                <a:gd name="connsiteY26" fmla="*/ 557441 h 897415"/>
                <a:gd name="connsiteX27" fmla="*/ 586792 w 1308156"/>
                <a:gd name="connsiteY27" fmla="*/ 557441 h 897415"/>
                <a:gd name="connsiteX28" fmla="*/ 637088 w 1308156"/>
                <a:gd name="connsiteY28" fmla="*/ 561633 h 897415"/>
                <a:gd name="connsiteX29" fmla="*/ 641280 w 1308156"/>
                <a:gd name="connsiteY29" fmla="*/ 561633 h 897415"/>
                <a:gd name="connsiteX30" fmla="*/ 674811 w 1308156"/>
                <a:gd name="connsiteY30" fmla="*/ 561633 h 897415"/>
                <a:gd name="connsiteX31" fmla="*/ 708342 w 1308156"/>
                <a:gd name="connsiteY31" fmla="*/ 590972 h 897415"/>
                <a:gd name="connsiteX32" fmla="*/ 716724 w 1308156"/>
                <a:gd name="connsiteY32" fmla="*/ 590972 h 897415"/>
                <a:gd name="connsiteX33" fmla="*/ 762829 w 1308156"/>
                <a:gd name="connsiteY33" fmla="*/ 557441 h 897415"/>
                <a:gd name="connsiteX34" fmla="*/ 825700 w 1308156"/>
                <a:gd name="connsiteY34" fmla="*/ 570015 h 897415"/>
                <a:gd name="connsiteX35" fmla="*/ 917910 w 1308156"/>
                <a:gd name="connsiteY35" fmla="*/ 586780 h 897415"/>
                <a:gd name="connsiteX36" fmla="*/ 1031077 w 1308156"/>
                <a:gd name="connsiteY36" fmla="*/ 586780 h 897415"/>
                <a:gd name="connsiteX37" fmla="*/ 1106522 w 1308156"/>
                <a:gd name="connsiteY37" fmla="*/ 544867 h 897415"/>
                <a:gd name="connsiteX38" fmla="*/ 1123287 w 1308156"/>
                <a:gd name="connsiteY38" fmla="*/ 536485 h 897415"/>
                <a:gd name="connsiteX39" fmla="*/ 1165201 w 1308156"/>
                <a:gd name="connsiteY39" fmla="*/ 557441 h 897415"/>
                <a:gd name="connsiteX40" fmla="*/ 1181967 w 1308156"/>
                <a:gd name="connsiteY40" fmla="*/ 561633 h 897415"/>
                <a:gd name="connsiteX41" fmla="*/ 1232263 w 1308156"/>
                <a:gd name="connsiteY41" fmla="*/ 561633 h 897415"/>
                <a:gd name="connsiteX42" fmla="*/ 1257411 w 1308156"/>
                <a:gd name="connsiteY42" fmla="*/ 540676 h 897415"/>
                <a:gd name="connsiteX43" fmla="*/ 1274177 w 1308156"/>
                <a:gd name="connsiteY43" fmla="*/ 536485 h 897415"/>
                <a:gd name="connsiteX44" fmla="*/ 1307708 w 1308156"/>
                <a:gd name="connsiteY44" fmla="*/ 540676 h 897415"/>
                <a:gd name="connsiteX45" fmla="*/ 1295134 w 1308156"/>
                <a:gd name="connsiteY45" fmla="*/ 896936 h 897415"/>
                <a:gd name="connsiteX46" fmla="*/ 12574 w 1308156"/>
                <a:gd name="connsiteY46" fmla="*/ 867597 h 897415"/>
                <a:gd name="connsiteX0" fmla="*/ 12574 w 1308156"/>
                <a:gd name="connsiteY0" fmla="*/ 867597 h 897415"/>
                <a:gd name="connsiteX1" fmla="*/ 20957 w 1308156"/>
                <a:gd name="connsiteY1" fmla="*/ 767006 h 897415"/>
                <a:gd name="connsiteX2" fmla="*/ 0 w 1308156"/>
                <a:gd name="connsiteY2" fmla="*/ 699945 h 897415"/>
                <a:gd name="connsiteX3" fmla="*/ 88019 w 1308156"/>
                <a:gd name="connsiteY3" fmla="*/ 523911 h 897415"/>
                <a:gd name="connsiteX4" fmla="*/ 305970 w 1308156"/>
                <a:gd name="connsiteY4" fmla="*/ 511337 h 897415"/>
                <a:gd name="connsiteX5" fmla="*/ 322735 w 1308156"/>
                <a:gd name="connsiteY5" fmla="*/ 452659 h 897415"/>
                <a:gd name="connsiteX6" fmla="*/ 280822 w 1308156"/>
                <a:gd name="connsiteY6" fmla="*/ 431703 h 897415"/>
                <a:gd name="connsiteX7" fmla="*/ 259865 w 1308156"/>
                <a:gd name="connsiteY7" fmla="*/ 393981 h 897415"/>
                <a:gd name="connsiteX8" fmla="*/ 150889 w 1308156"/>
                <a:gd name="connsiteY8" fmla="*/ 272433 h 897415"/>
                <a:gd name="connsiteX9" fmla="*/ 209568 w 1308156"/>
                <a:gd name="connsiteY9" fmla="*/ 272433 h 897415"/>
                <a:gd name="connsiteX10" fmla="*/ 217951 w 1308156"/>
                <a:gd name="connsiteY10" fmla="*/ 142503 h 897415"/>
                <a:gd name="connsiteX11" fmla="*/ 532304 w 1308156"/>
                <a:gd name="connsiteY11" fmla="*/ 150886 h 897415"/>
                <a:gd name="connsiteX12" fmla="*/ 561644 w 1308156"/>
                <a:gd name="connsiteY12" fmla="*/ 108973 h 897415"/>
                <a:gd name="connsiteX13" fmla="*/ 649662 w 1308156"/>
                <a:gd name="connsiteY13" fmla="*/ 0 h 897415"/>
                <a:gd name="connsiteX14" fmla="*/ 699959 w 1308156"/>
                <a:gd name="connsiteY14" fmla="*/ 4191 h 897415"/>
                <a:gd name="connsiteX15" fmla="*/ 729298 w 1308156"/>
                <a:gd name="connsiteY15" fmla="*/ 46104 h 897415"/>
                <a:gd name="connsiteX16" fmla="*/ 729298 w 1308156"/>
                <a:gd name="connsiteY16" fmla="*/ 71252 h 897415"/>
                <a:gd name="connsiteX17" fmla="*/ 704150 w 1308156"/>
                <a:gd name="connsiteY17" fmla="*/ 146695 h 897415"/>
                <a:gd name="connsiteX18" fmla="*/ 691576 w 1308156"/>
                <a:gd name="connsiteY18" fmla="*/ 243094 h 897415"/>
                <a:gd name="connsiteX19" fmla="*/ 699959 w 1308156"/>
                <a:gd name="connsiteY19" fmla="*/ 293390 h 897415"/>
                <a:gd name="connsiteX20" fmla="*/ 720916 w 1308156"/>
                <a:gd name="connsiteY20" fmla="*/ 331112 h 897415"/>
                <a:gd name="connsiteX21" fmla="*/ 783786 w 1308156"/>
                <a:gd name="connsiteY21" fmla="*/ 347877 h 897415"/>
                <a:gd name="connsiteX22" fmla="*/ 783786 w 1308156"/>
                <a:gd name="connsiteY22" fmla="*/ 398172 h 897415"/>
                <a:gd name="connsiteX23" fmla="*/ 754447 w 1308156"/>
                <a:gd name="connsiteY23" fmla="*/ 414937 h 897415"/>
                <a:gd name="connsiteX24" fmla="*/ 691576 w 1308156"/>
                <a:gd name="connsiteY24" fmla="*/ 427511 h 897415"/>
                <a:gd name="connsiteX25" fmla="*/ 649662 w 1308156"/>
                <a:gd name="connsiteY25" fmla="*/ 481998 h 897415"/>
                <a:gd name="connsiteX26" fmla="*/ 586792 w 1308156"/>
                <a:gd name="connsiteY26" fmla="*/ 557441 h 897415"/>
                <a:gd name="connsiteX27" fmla="*/ 586792 w 1308156"/>
                <a:gd name="connsiteY27" fmla="*/ 557441 h 897415"/>
                <a:gd name="connsiteX28" fmla="*/ 637088 w 1308156"/>
                <a:gd name="connsiteY28" fmla="*/ 561633 h 897415"/>
                <a:gd name="connsiteX29" fmla="*/ 641280 w 1308156"/>
                <a:gd name="connsiteY29" fmla="*/ 561633 h 897415"/>
                <a:gd name="connsiteX30" fmla="*/ 674811 w 1308156"/>
                <a:gd name="connsiteY30" fmla="*/ 561633 h 897415"/>
                <a:gd name="connsiteX31" fmla="*/ 708342 w 1308156"/>
                <a:gd name="connsiteY31" fmla="*/ 590972 h 897415"/>
                <a:gd name="connsiteX32" fmla="*/ 716724 w 1308156"/>
                <a:gd name="connsiteY32" fmla="*/ 590972 h 897415"/>
                <a:gd name="connsiteX33" fmla="*/ 762829 w 1308156"/>
                <a:gd name="connsiteY33" fmla="*/ 557441 h 897415"/>
                <a:gd name="connsiteX34" fmla="*/ 825700 w 1308156"/>
                <a:gd name="connsiteY34" fmla="*/ 570015 h 897415"/>
                <a:gd name="connsiteX35" fmla="*/ 917910 w 1308156"/>
                <a:gd name="connsiteY35" fmla="*/ 586780 h 897415"/>
                <a:gd name="connsiteX36" fmla="*/ 1031077 w 1308156"/>
                <a:gd name="connsiteY36" fmla="*/ 586780 h 897415"/>
                <a:gd name="connsiteX37" fmla="*/ 1106522 w 1308156"/>
                <a:gd name="connsiteY37" fmla="*/ 544867 h 897415"/>
                <a:gd name="connsiteX38" fmla="*/ 1123287 w 1308156"/>
                <a:gd name="connsiteY38" fmla="*/ 536485 h 897415"/>
                <a:gd name="connsiteX39" fmla="*/ 1165201 w 1308156"/>
                <a:gd name="connsiteY39" fmla="*/ 557441 h 897415"/>
                <a:gd name="connsiteX40" fmla="*/ 1181967 w 1308156"/>
                <a:gd name="connsiteY40" fmla="*/ 561633 h 897415"/>
                <a:gd name="connsiteX41" fmla="*/ 1232263 w 1308156"/>
                <a:gd name="connsiteY41" fmla="*/ 561633 h 897415"/>
                <a:gd name="connsiteX42" fmla="*/ 1257411 w 1308156"/>
                <a:gd name="connsiteY42" fmla="*/ 540676 h 897415"/>
                <a:gd name="connsiteX43" fmla="*/ 1274177 w 1308156"/>
                <a:gd name="connsiteY43" fmla="*/ 536485 h 897415"/>
                <a:gd name="connsiteX44" fmla="*/ 1307708 w 1308156"/>
                <a:gd name="connsiteY44" fmla="*/ 540676 h 897415"/>
                <a:gd name="connsiteX45" fmla="*/ 1295134 w 1308156"/>
                <a:gd name="connsiteY45" fmla="*/ 896936 h 897415"/>
                <a:gd name="connsiteX46" fmla="*/ 12574 w 1308156"/>
                <a:gd name="connsiteY46" fmla="*/ 867597 h 897415"/>
                <a:gd name="connsiteX0" fmla="*/ 12574 w 1308156"/>
                <a:gd name="connsiteY0" fmla="*/ 867597 h 897415"/>
                <a:gd name="connsiteX1" fmla="*/ 20957 w 1308156"/>
                <a:gd name="connsiteY1" fmla="*/ 767006 h 897415"/>
                <a:gd name="connsiteX2" fmla="*/ 0 w 1308156"/>
                <a:gd name="connsiteY2" fmla="*/ 699945 h 897415"/>
                <a:gd name="connsiteX3" fmla="*/ 88019 w 1308156"/>
                <a:gd name="connsiteY3" fmla="*/ 523911 h 897415"/>
                <a:gd name="connsiteX4" fmla="*/ 305970 w 1308156"/>
                <a:gd name="connsiteY4" fmla="*/ 511337 h 897415"/>
                <a:gd name="connsiteX5" fmla="*/ 322735 w 1308156"/>
                <a:gd name="connsiteY5" fmla="*/ 452659 h 897415"/>
                <a:gd name="connsiteX6" fmla="*/ 280822 w 1308156"/>
                <a:gd name="connsiteY6" fmla="*/ 431703 h 897415"/>
                <a:gd name="connsiteX7" fmla="*/ 259865 w 1308156"/>
                <a:gd name="connsiteY7" fmla="*/ 393981 h 897415"/>
                <a:gd name="connsiteX8" fmla="*/ 150889 w 1308156"/>
                <a:gd name="connsiteY8" fmla="*/ 272433 h 897415"/>
                <a:gd name="connsiteX9" fmla="*/ 209568 w 1308156"/>
                <a:gd name="connsiteY9" fmla="*/ 272433 h 897415"/>
                <a:gd name="connsiteX10" fmla="*/ 217951 w 1308156"/>
                <a:gd name="connsiteY10" fmla="*/ 142503 h 897415"/>
                <a:gd name="connsiteX11" fmla="*/ 532304 w 1308156"/>
                <a:gd name="connsiteY11" fmla="*/ 150886 h 897415"/>
                <a:gd name="connsiteX12" fmla="*/ 561644 w 1308156"/>
                <a:gd name="connsiteY12" fmla="*/ 108973 h 897415"/>
                <a:gd name="connsiteX13" fmla="*/ 649662 w 1308156"/>
                <a:gd name="connsiteY13" fmla="*/ 0 h 897415"/>
                <a:gd name="connsiteX14" fmla="*/ 699959 w 1308156"/>
                <a:gd name="connsiteY14" fmla="*/ 4191 h 897415"/>
                <a:gd name="connsiteX15" fmla="*/ 729298 w 1308156"/>
                <a:gd name="connsiteY15" fmla="*/ 46104 h 897415"/>
                <a:gd name="connsiteX16" fmla="*/ 729298 w 1308156"/>
                <a:gd name="connsiteY16" fmla="*/ 71252 h 897415"/>
                <a:gd name="connsiteX17" fmla="*/ 704150 w 1308156"/>
                <a:gd name="connsiteY17" fmla="*/ 146695 h 897415"/>
                <a:gd name="connsiteX18" fmla="*/ 691576 w 1308156"/>
                <a:gd name="connsiteY18" fmla="*/ 243094 h 897415"/>
                <a:gd name="connsiteX19" fmla="*/ 699959 w 1308156"/>
                <a:gd name="connsiteY19" fmla="*/ 293390 h 897415"/>
                <a:gd name="connsiteX20" fmla="*/ 720916 w 1308156"/>
                <a:gd name="connsiteY20" fmla="*/ 331112 h 897415"/>
                <a:gd name="connsiteX21" fmla="*/ 783786 w 1308156"/>
                <a:gd name="connsiteY21" fmla="*/ 347877 h 897415"/>
                <a:gd name="connsiteX22" fmla="*/ 783786 w 1308156"/>
                <a:gd name="connsiteY22" fmla="*/ 398172 h 897415"/>
                <a:gd name="connsiteX23" fmla="*/ 754447 w 1308156"/>
                <a:gd name="connsiteY23" fmla="*/ 414937 h 897415"/>
                <a:gd name="connsiteX24" fmla="*/ 691576 w 1308156"/>
                <a:gd name="connsiteY24" fmla="*/ 427511 h 897415"/>
                <a:gd name="connsiteX25" fmla="*/ 649662 w 1308156"/>
                <a:gd name="connsiteY25" fmla="*/ 481998 h 897415"/>
                <a:gd name="connsiteX26" fmla="*/ 586792 w 1308156"/>
                <a:gd name="connsiteY26" fmla="*/ 557441 h 897415"/>
                <a:gd name="connsiteX27" fmla="*/ 586792 w 1308156"/>
                <a:gd name="connsiteY27" fmla="*/ 557441 h 897415"/>
                <a:gd name="connsiteX28" fmla="*/ 637088 w 1308156"/>
                <a:gd name="connsiteY28" fmla="*/ 561633 h 897415"/>
                <a:gd name="connsiteX29" fmla="*/ 641280 w 1308156"/>
                <a:gd name="connsiteY29" fmla="*/ 561633 h 897415"/>
                <a:gd name="connsiteX30" fmla="*/ 674811 w 1308156"/>
                <a:gd name="connsiteY30" fmla="*/ 561633 h 897415"/>
                <a:gd name="connsiteX31" fmla="*/ 708342 w 1308156"/>
                <a:gd name="connsiteY31" fmla="*/ 590972 h 897415"/>
                <a:gd name="connsiteX32" fmla="*/ 716724 w 1308156"/>
                <a:gd name="connsiteY32" fmla="*/ 590972 h 897415"/>
                <a:gd name="connsiteX33" fmla="*/ 762829 w 1308156"/>
                <a:gd name="connsiteY33" fmla="*/ 557441 h 897415"/>
                <a:gd name="connsiteX34" fmla="*/ 825700 w 1308156"/>
                <a:gd name="connsiteY34" fmla="*/ 570015 h 897415"/>
                <a:gd name="connsiteX35" fmla="*/ 917910 w 1308156"/>
                <a:gd name="connsiteY35" fmla="*/ 586780 h 897415"/>
                <a:gd name="connsiteX36" fmla="*/ 1031077 w 1308156"/>
                <a:gd name="connsiteY36" fmla="*/ 586780 h 897415"/>
                <a:gd name="connsiteX37" fmla="*/ 1106522 w 1308156"/>
                <a:gd name="connsiteY37" fmla="*/ 544867 h 897415"/>
                <a:gd name="connsiteX38" fmla="*/ 1123287 w 1308156"/>
                <a:gd name="connsiteY38" fmla="*/ 536485 h 897415"/>
                <a:gd name="connsiteX39" fmla="*/ 1165201 w 1308156"/>
                <a:gd name="connsiteY39" fmla="*/ 557441 h 897415"/>
                <a:gd name="connsiteX40" fmla="*/ 1181967 w 1308156"/>
                <a:gd name="connsiteY40" fmla="*/ 561633 h 897415"/>
                <a:gd name="connsiteX41" fmla="*/ 1232263 w 1308156"/>
                <a:gd name="connsiteY41" fmla="*/ 561633 h 897415"/>
                <a:gd name="connsiteX42" fmla="*/ 1257411 w 1308156"/>
                <a:gd name="connsiteY42" fmla="*/ 540676 h 897415"/>
                <a:gd name="connsiteX43" fmla="*/ 1274177 w 1308156"/>
                <a:gd name="connsiteY43" fmla="*/ 536485 h 897415"/>
                <a:gd name="connsiteX44" fmla="*/ 1307708 w 1308156"/>
                <a:gd name="connsiteY44" fmla="*/ 540676 h 897415"/>
                <a:gd name="connsiteX45" fmla="*/ 1295134 w 1308156"/>
                <a:gd name="connsiteY45" fmla="*/ 896936 h 897415"/>
                <a:gd name="connsiteX46" fmla="*/ 12574 w 1308156"/>
                <a:gd name="connsiteY46" fmla="*/ 867597 h 897415"/>
                <a:gd name="connsiteX0" fmla="*/ 12574 w 1307814"/>
                <a:gd name="connsiteY0" fmla="*/ 867597 h 897415"/>
                <a:gd name="connsiteX1" fmla="*/ 20957 w 1307814"/>
                <a:gd name="connsiteY1" fmla="*/ 767006 h 897415"/>
                <a:gd name="connsiteX2" fmla="*/ 0 w 1307814"/>
                <a:gd name="connsiteY2" fmla="*/ 699945 h 897415"/>
                <a:gd name="connsiteX3" fmla="*/ 88019 w 1307814"/>
                <a:gd name="connsiteY3" fmla="*/ 523911 h 897415"/>
                <a:gd name="connsiteX4" fmla="*/ 305970 w 1307814"/>
                <a:gd name="connsiteY4" fmla="*/ 511337 h 897415"/>
                <a:gd name="connsiteX5" fmla="*/ 322735 w 1307814"/>
                <a:gd name="connsiteY5" fmla="*/ 452659 h 897415"/>
                <a:gd name="connsiteX6" fmla="*/ 280822 w 1307814"/>
                <a:gd name="connsiteY6" fmla="*/ 431703 h 897415"/>
                <a:gd name="connsiteX7" fmla="*/ 259865 w 1307814"/>
                <a:gd name="connsiteY7" fmla="*/ 393981 h 897415"/>
                <a:gd name="connsiteX8" fmla="*/ 150889 w 1307814"/>
                <a:gd name="connsiteY8" fmla="*/ 272433 h 897415"/>
                <a:gd name="connsiteX9" fmla="*/ 209568 w 1307814"/>
                <a:gd name="connsiteY9" fmla="*/ 272433 h 897415"/>
                <a:gd name="connsiteX10" fmla="*/ 217951 w 1307814"/>
                <a:gd name="connsiteY10" fmla="*/ 142503 h 897415"/>
                <a:gd name="connsiteX11" fmla="*/ 532304 w 1307814"/>
                <a:gd name="connsiteY11" fmla="*/ 150886 h 897415"/>
                <a:gd name="connsiteX12" fmla="*/ 561644 w 1307814"/>
                <a:gd name="connsiteY12" fmla="*/ 108973 h 897415"/>
                <a:gd name="connsiteX13" fmla="*/ 649662 w 1307814"/>
                <a:gd name="connsiteY13" fmla="*/ 0 h 897415"/>
                <a:gd name="connsiteX14" fmla="*/ 699959 w 1307814"/>
                <a:gd name="connsiteY14" fmla="*/ 4191 h 897415"/>
                <a:gd name="connsiteX15" fmla="*/ 729298 w 1307814"/>
                <a:gd name="connsiteY15" fmla="*/ 46104 h 897415"/>
                <a:gd name="connsiteX16" fmla="*/ 729298 w 1307814"/>
                <a:gd name="connsiteY16" fmla="*/ 71252 h 897415"/>
                <a:gd name="connsiteX17" fmla="*/ 704150 w 1307814"/>
                <a:gd name="connsiteY17" fmla="*/ 146695 h 897415"/>
                <a:gd name="connsiteX18" fmla="*/ 691576 w 1307814"/>
                <a:gd name="connsiteY18" fmla="*/ 243094 h 897415"/>
                <a:gd name="connsiteX19" fmla="*/ 699959 w 1307814"/>
                <a:gd name="connsiteY19" fmla="*/ 293390 h 897415"/>
                <a:gd name="connsiteX20" fmla="*/ 720916 w 1307814"/>
                <a:gd name="connsiteY20" fmla="*/ 331112 h 897415"/>
                <a:gd name="connsiteX21" fmla="*/ 783786 w 1307814"/>
                <a:gd name="connsiteY21" fmla="*/ 347877 h 897415"/>
                <a:gd name="connsiteX22" fmla="*/ 783786 w 1307814"/>
                <a:gd name="connsiteY22" fmla="*/ 398172 h 897415"/>
                <a:gd name="connsiteX23" fmla="*/ 754447 w 1307814"/>
                <a:gd name="connsiteY23" fmla="*/ 414937 h 897415"/>
                <a:gd name="connsiteX24" fmla="*/ 691576 w 1307814"/>
                <a:gd name="connsiteY24" fmla="*/ 427511 h 897415"/>
                <a:gd name="connsiteX25" fmla="*/ 649662 w 1307814"/>
                <a:gd name="connsiteY25" fmla="*/ 481998 h 897415"/>
                <a:gd name="connsiteX26" fmla="*/ 586792 w 1307814"/>
                <a:gd name="connsiteY26" fmla="*/ 557441 h 897415"/>
                <a:gd name="connsiteX27" fmla="*/ 586792 w 1307814"/>
                <a:gd name="connsiteY27" fmla="*/ 557441 h 897415"/>
                <a:gd name="connsiteX28" fmla="*/ 637088 w 1307814"/>
                <a:gd name="connsiteY28" fmla="*/ 561633 h 897415"/>
                <a:gd name="connsiteX29" fmla="*/ 641280 w 1307814"/>
                <a:gd name="connsiteY29" fmla="*/ 561633 h 897415"/>
                <a:gd name="connsiteX30" fmla="*/ 674811 w 1307814"/>
                <a:gd name="connsiteY30" fmla="*/ 561633 h 897415"/>
                <a:gd name="connsiteX31" fmla="*/ 708342 w 1307814"/>
                <a:gd name="connsiteY31" fmla="*/ 590972 h 897415"/>
                <a:gd name="connsiteX32" fmla="*/ 716724 w 1307814"/>
                <a:gd name="connsiteY32" fmla="*/ 590972 h 897415"/>
                <a:gd name="connsiteX33" fmla="*/ 762829 w 1307814"/>
                <a:gd name="connsiteY33" fmla="*/ 557441 h 897415"/>
                <a:gd name="connsiteX34" fmla="*/ 825700 w 1307814"/>
                <a:gd name="connsiteY34" fmla="*/ 570015 h 897415"/>
                <a:gd name="connsiteX35" fmla="*/ 917910 w 1307814"/>
                <a:gd name="connsiteY35" fmla="*/ 586780 h 897415"/>
                <a:gd name="connsiteX36" fmla="*/ 1031077 w 1307814"/>
                <a:gd name="connsiteY36" fmla="*/ 586780 h 897415"/>
                <a:gd name="connsiteX37" fmla="*/ 1106522 w 1307814"/>
                <a:gd name="connsiteY37" fmla="*/ 544867 h 897415"/>
                <a:gd name="connsiteX38" fmla="*/ 1123287 w 1307814"/>
                <a:gd name="connsiteY38" fmla="*/ 536485 h 897415"/>
                <a:gd name="connsiteX39" fmla="*/ 1165201 w 1307814"/>
                <a:gd name="connsiteY39" fmla="*/ 557441 h 897415"/>
                <a:gd name="connsiteX40" fmla="*/ 1181967 w 1307814"/>
                <a:gd name="connsiteY40" fmla="*/ 561633 h 897415"/>
                <a:gd name="connsiteX41" fmla="*/ 1232263 w 1307814"/>
                <a:gd name="connsiteY41" fmla="*/ 561633 h 897415"/>
                <a:gd name="connsiteX42" fmla="*/ 1257411 w 1307814"/>
                <a:gd name="connsiteY42" fmla="*/ 540676 h 897415"/>
                <a:gd name="connsiteX43" fmla="*/ 1274177 w 1307814"/>
                <a:gd name="connsiteY43" fmla="*/ 536485 h 897415"/>
                <a:gd name="connsiteX44" fmla="*/ 1307708 w 1307814"/>
                <a:gd name="connsiteY44" fmla="*/ 540676 h 897415"/>
                <a:gd name="connsiteX45" fmla="*/ 1282560 w 1307814"/>
                <a:gd name="connsiteY45" fmla="*/ 896936 h 897415"/>
                <a:gd name="connsiteX46" fmla="*/ 12574 w 1307814"/>
                <a:gd name="connsiteY46" fmla="*/ 867597 h 897415"/>
                <a:gd name="connsiteX0" fmla="*/ 12574 w 1315385"/>
                <a:gd name="connsiteY0" fmla="*/ 867597 h 897415"/>
                <a:gd name="connsiteX1" fmla="*/ 20957 w 1315385"/>
                <a:gd name="connsiteY1" fmla="*/ 767006 h 897415"/>
                <a:gd name="connsiteX2" fmla="*/ 0 w 1315385"/>
                <a:gd name="connsiteY2" fmla="*/ 699945 h 897415"/>
                <a:gd name="connsiteX3" fmla="*/ 88019 w 1315385"/>
                <a:gd name="connsiteY3" fmla="*/ 523911 h 897415"/>
                <a:gd name="connsiteX4" fmla="*/ 305970 w 1315385"/>
                <a:gd name="connsiteY4" fmla="*/ 511337 h 897415"/>
                <a:gd name="connsiteX5" fmla="*/ 322735 w 1315385"/>
                <a:gd name="connsiteY5" fmla="*/ 452659 h 897415"/>
                <a:gd name="connsiteX6" fmla="*/ 280822 w 1315385"/>
                <a:gd name="connsiteY6" fmla="*/ 431703 h 897415"/>
                <a:gd name="connsiteX7" fmla="*/ 259865 w 1315385"/>
                <a:gd name="connsiteY7" fmla="*/ 393981 h 897415"/>
                <a:gd name="connsiteX8" fmla="*/ 150889 w 1315385"/>
                <a:gd name="connsiteY8" fmla="*/ 272433 h 897415"/>
                <a:gd name="connsiteX9" fmla="*/ 209568 w 1315385"/>
                <a:gd name="connsiteY9" fmla="*/ 272433 h 897415"/>
                <a:gd name="connsiteX10" fmla="*/ 217951 w 1315385"/>
                <a:gd name="connsiteY10" fmla="*/ 142503 h 897415"/>
                <a:gd name="connsiteX11" fmla="*/ 532304 w 1315385"/>
                <a:gd name="connsiteY11" fmla="*/ 150886 h 897415"/>
                <a:gd name="connsiteX12" fmla="*/ 561644 w 1315385"/>
                <a:gd name="connsiteY12" fmla="*/ 108973 h 897415"/>
                <a:gd name="connsiteX13" fmla="*/ 649662 w 1315385"/>
                <a:gd name="connsiteY13" fmla="*/ 0 h 897415"/>
                <a:gd name="connsiteX14" fmla="*/ 699959 w 1315385"/>
                <a:gd name="connsiteY14" fmla="*/ 4191 h 897415"/>
                <a:gd name="connsiteX15" fmla="*/ 729298 w 1315385"/>
                <a:gd name="connsiteY15" fmla="*/ 46104 h 897415"/>
                <a:gd name="connsiteX16" fmla="*/ 729298 w 1315385"/>
                <a:gd name="connsiteY16" fmla="*/ 71252 h 897415"/>
                <a:gd name="connsiteX17" fmla="*/ 704150 w 1315385"/>
                <a:gd name="connsiteY17" fmla="*/ 146695 h 897415"/>
                <a:gd name="connsiteX18" fmla="*/ 691576 w 1315385"/>
                <a:gd name="connsiteY18" fmla="*/ 243094 h 897415"/>
                <a:gd name="connsiteX19" fmla="*/ 699959 w 1315385"/>
                <a:gd name="connsiteY19" fmla="*/ 293390 h 897415"/>
                <a:gd name="connsiteX20" fmla="*/ 720916 w 1315385"/>
                <a:gd name="connsiteY20" fmla="*/ 331112 h 897415"/>
                <a:gd name="connsiteX21" fmla="*/ 783786 w 1315385"/>
                <a:gd name="connsiteY21" fmla="*/ 347877 h 897415"/>
                <a:gd name="connsiteX22" fmla="*/ 783786 w 1315385"/>
                <a:gd name="connsiteY22" fmla="*/ 398172 h 897415"/>
                <a:gd name="connsiteX23" fmla="*/ 754447 w 1315385"/>
                <a:gd name="connsiteY23" fmla="*/ 414937 h 897415"/>
                <a:gd name="connsiteX24" fmla="*/ 691576 w 1315385"/>
                <a:gd name="connsiteY24" fmla="*/ 427511 h 897415"/>
                <a:gd name="connsiteX25" fmla="*/ 649662 w 1315385"/>
                <a:gd name="connsiteY25" fmla="*/ 481998 h 897415"/>
                <a:gd name="connsiteX26" fmla="*/ 586792 w 1315385"/>
                <a:gd name="connsiteY26" fmla="*/ 557441 h 897415"/>
                <a:gd name="connsiteX27" fmla="*/ 586792 w 1315385"/>
                <a:gd name="connsiteY27" fmla="*/ 557441 h 897415"/>
                <a:gd name="connsiteX28" fmla="*/ 637088 w 1315385"/>
                <a:gd name="connsiteY28" fmla="*/ 561633 h 897415"/>
                <a:gd name="connsiteX29" fmla="*/ 641280 w 1315385"/>
                <a:gd name="connsiteY29" fmla="*/ 561633 h 897415"/>
                <a:gd name="connsiteX30" fmla="*/ 674811 w 1315385"/>
                <a:gd name="connsiteY30" fmla="*/ 561633 h 897415"/>
                <a:gd name="connsiteX31" fmla="*/ 708342 w 1315385"/>
                <a:gd name="connsiteY31" fmla="*/ 590972 h 897415"/>
                <a:gd name="connsiteX32" fmla="*/ 716724 w 1315385"/>
                <a:gd name="connsiteY32" fmla="*/ 590972 h 897415"/>
                <a:gd name="connsiteX33" fmla="*/ 762829 w 1315385"/>
                <a:gd name="connsiteY33" fmla="*/ 557441 h 897415"/>
                <a:gd name="connsiteX34" fmla="*/ 825700 w 1315385"/>
                <a:gd name="connsiteY34" fmla="*/ 570015 h 897415"/>
                <a:gd name="connsiteX35" fmla="*/ 917910 w 1315385"/>
                <a:gd name="connsiteY35" fmla="*/ 586780 h 897415"/>
                <a:gd name="connsiteX36" fmla="*/ 1031077 w 1315385"/>
                <a:gd name="connsiteY36" fmla="*/ 586780 h 897415"/>
                <a:gd name="connsiteX37" fmla="*/ 1106522 w 1315385"/>
                <a:gd name="connsiteY37" fmla="*/ 544867 h 897415"/>
                <a:gd name="connsiteX38" fmla="*/ 1123287 w 1315385"/>
                <a:gd name="connsiteY38" fmla="*/ 536485 h 897415"/>
                <a:gd name="connsiteX39" fmla="*/ 1165201 w 1315385"/>
                <a:gd name="connsiteY39" fmla="*/ 557441 h 897415"/>
                <a:gd name="connsiteX40" fmla="*/ 1181967 w 1315385"/>
                <a:gd name="connsiteY40" fmla="*/ 561633 h 897415"/>
                <a:gd name="connsiteX41" fmla="*/ 1232263 w 1315385"/>
                <a:gd name="connsiteY41" fmla="*/ 561633 h 897415"/>
                <a:gd name="connsiteX42" fmla="*/ 1257411 w 1315385"/>
                <a:gd name="connsiteY42" fmla="*/ 540676 h 897415"/>
                <a:gd name="connsiteX43" fmla="*/ 1274177 w 1315385"/>
                <a:gd name="connsiteY43" fmla="*/ 536485 h 897415"/>
                <a:gd name="connsiteX44" fmla="*/ 1307708 w 1315385"/>
                <a:gd name="connsiteY44" fmla="*/ 540676 h 897415"/>
                <a:gd name="connsiteX45" fmla="*/ 1307708 w 1315385"/>
                <a:gd name="connsiteY45" fmla="*/ 896936 h 897415"/>
                <a:gd name="connsiteX46" fmla="*/ 12574 w 1315385"/>
                <a:gd name="connsiteY46" fmla="*/ 867597 h 897415"/>
                <a:gd name="connsiteX0" fmla="*/ 12574 w 1315385"/>
                <a:gd name="connsiteY0" fmla="*/ 867597 h 897415"/>
                <a:gd name="connsiteX1" fmla="*/ 20957 w 1315385"/>
                <a:gd name="connsiteY1" fmla="*/ 767006 h 897415"/>
                <a:gd name="connsiteX2" fmla="*/ 0 w 1315385"/>
                <a:gd name="connsiteY2" fmla="*/ 699945 h 897415"/>
                <a:gd name="connsiteX3" fmla="*/ 88019 w 1315385"/>
                <a:gd name="connsiteY3" fmla="*/ 523911 h 897415"/>
                <a:gd name="connsiteX4" fmla="*/ 305970 w 1315385"/>
                <a:gd name="connsiteY4" fmla="*/ 511337 h 897415"/>
                <a:gd name="connsiteX5" fmla="*/ 322735 w 1315385"/>
                <a:gd name="connsiteY5" fmla="*/ 452659 h 897415"/>
                <a:gd name="connsiteX6" fmla="*/ 280822 w 1315385"/>
                <a:gd name="connsiteY6" fmla="*/ 431703 h 897415"/>
                <a:gd name="connsiteX7" fmla="*/ 259865 w 1315385"/>
                <a:gd name="connsiteY7" fmla="*/ 393981 h 897415"/>
                <a:gd name="connsiteX8" fmla="*/ 150889 w 1315385"/>
                <a:gd name="connsiteY8" fmla="*/ 272433 h 897415"/>
                <a:gd name="connsiteX9" fmla="*/ 209568 w 1315385"/>
                <a:gd name="connsiteY9" fmla="*/ 272433 h 897415"/>
                <a:gd name="connsiteX10" fmla="*/ 217951 w 1315385"/>
                <a:gd name="connsiteY10" fmla="*/ 142503 h 897415"/>
                <a:gd name="connsiteX11" fmla="*/ 532304 w 1315385"/>
                <a:gd name="connsiteY11" fmla="*/ 150886 h 897415"/>
                <a:gd name="connsiteX12" fmla="*/ 561644 w 1315385"/>
                <a:gd name="connsiteY12" fmla="*/ 108973 h 897415"/>
                <a:gd name="connsiteX13" fmla="*/ 649662 w 1315385"/>
                <a:gd name="connsiteY13" fmla="*/ 0 h 897415"/>
                <a:gd name="connsiteX14" fmla="*/ 699959 w 1315385"/>
                <a:gd name="connsiteY14" fmla="*/ 4191 h 897415"/>
                <a:gd name="connsiteX15" fmla="*/ 729298 w 1315385"/>
                <a:gd name="connsiteY15" fmla="*/ 46104 h 897415"/>
                <a:gd name="connsiteX16" fmla="*/ 729298 w 1315385"/>
                <a:gd name="connsiteY16" fmla="*/ 71252 h 897415"/>
                <a:gd name="connsiteX17" fmla="*/ 704150 w 1315385"/>
                <a:gd name="connsiteY17" fmla="*/ 146695 h 897415"/>
                <a:gd name="connsiteX18" fmla="*/ 691576 w 1315385"/>
                <a:gd name="connsiteY18" fmla="*/ 243094 h 897415"/>
                <a:gd name="connsiteX19" fmla="*/ 699959 w 1315385"/>
                <a:gd name="connsiteY19" fmla="*/ 293390 h 897415"/>
                <a:gd name="connsiteX20" fmla="*/ 720916 w 1315385"/>
                <a:gd name="connsiteY20" fmla="*/ 331112 h 897415"/>
                <a:gd name="connsiteX21" fmla="*/ 783786 w 1315385"/>
                <a:gd name="connsiteY21" fmla="*/ 347877 h 897415"/>
                <a:gd name="connsiteX22" fmla="*/ 783786 w 1315385"/>
                <a:gd name="connsiteY22" fmla="*/ 398172 h 897415"/>
                <a:gd name="connsiteX23" fmla="*/ 754447 w 1315385"/>
                <a:gd name="connsiteY23" fmla="*/ 414937 h 897415"/>
                <a:gd name="connsiteX24" fmla="*/ 691576 w 1315385"/>
                <a:gd name="connsiteY24" fmla="*/ 427511 h 897415"/>
                <a:gd name="connsiteX25" fmla="*/ 649662 w 1315385"/>
                <a:gd name="connsiteY25" fmla="*/ 481998 h 897415"/>
                <a:gd name="connsiteX26" fmla="*/ 586792 w 1315385"/>
                <a:gd name="connsiteY26" fmla="*/ 557441 h 897415"/>
                <a:gd name="connsiteX27" fmla="*/ 586792 w 1315385"/>
                <a:gd name="connsiteY27" fmla="*/ 557441 h 897415"/>
                <a:gd name="connsiteX28" fmla="*/ 637088 w 1315385"/>
                <a:gd name="connsiteY28" fmla="*/ 561633 h 897415"/>
                <a:gd name="connsiteX29" fmla="*/ 641280 w 1315385"/>
                <a:gd name="connsiteY29" fmla="*/ 561633 h 897415"/>
                <a:gd name="connsiteX30" fmla="*/ 674811 w 1315385"/>
                <a:gd name="connsiteY30" fmla="*/ 561633 h 897415"/>
                <a:gd name="connsiteX31" fmla="*/ 708342 w 1315385"/>
                <a:gd name="connsiteY31" fmla="*/ 590972 h 897415"/>
                <a:gd name="connsiteX32" fmla="*/ 716724 w 1315385"/>
                <a:gd name="connsiteY32" fmla="*/ 590972 h 897415"/>
                <a:gd name="connsiteX33" fmla="*/ 762829 w 1315385"/>
                <a:gd name="connsiteY33" fmla="*/ 557441 h 897415"/>
                <a:gd name="connsiteX34" fmla="*/ 825700 w 1315385"/>
                <a:gd name="connsiteY34" fmla="*/ 570015 h 897415"/>
                <a:gd name="connsiteX35" fmla="*/ 917910 w 1315385"/>
                <a:gd name="connsiteY35" fmla="*/ 586780 h 897415"/>
                <a:gd name="connsiteX36" fmla="*/ 1031077 w 1315385"/>
                <a:gd name="connsiteY36" fmla="*/ 586780 h 897415"/>
                <a:gd name="connsiteX37" fmla="*/ 1106522 w 1315385"/>
                <a:gd name="connsiteY37" fmla="*/ 544867 h 897415"/>
                <a:gd name="connsiteX38" fmla="*/ 1123287 w 1315385"/>
                <a:gd name="connsiteY38" fmla="*/ 536485 h 897415"/>
                <a:gd name="connsiteX39" fmla="*/ 1165201 w 1315385"/>
                <a:gd name="connsiteY39" fmla="*/ 557441 h 897415"/>
                <a:gd name="connsiteX40" fmla="*/ 1181967 w 1315385"/>
                <a:gd name="connsiteY40" fmla="*/ 561633 h 897415"/>
                <a:gd name="connsiteX41" fmla="*/ 1232263 w 1315385"/>
                <a:gd name="connsiteY41" fmla="*/ 561633 h 897415"/>
                <a:gd name="connsiteX42" fmla="*/ 1257411 w 1315385"/>
                <a:gd name="connsiteY42" fmla="*/ 540676 h 897415"/>
                <a:gd name="connsiteX43" fmla="*/ 1274177 w 1315385"/>
                <a:gd name="connsiteY43" fmla="*/ 536485 h 897415"/>
                <a:gd name="connsiteX44" fmla="*/ 1307708 w 1315385"/>
                <a:gd name="connsiteY44" fmla="*/ 540676 h 897415"/>
                <a:gd name="connsiteX45" fmla="*/ 1307708 w 1315385"/>
                <a:gd name="connsiteY45" fmla="*/ 896936 h 897415"/>
                <a:gd name="connsiteX46" fmla="*/ 12574 w 1315385"/>
                <a:gd name="connsiteY46" fmla="*/ 867597 h 897415"/>
                <a:gd name="connsiteX0" fmla="*/ 12574 w 1315385"/>
                <a:gd name="connsiteY0" fmla="*/ 867597 h 897415"/>
                <a:gd name="connsiteX1" fmla="*/ 20957 w 1315385"/>
                <a:gd name="connsiteY1" fmla="*/ 767006 h 897415"/>
                <a:gd name="connsiteX2" fmla="*/ 0 w 1315385"/>
                <a:gd name="connsiteY2" fmla="*/ 699945 h 897415"/>
                <a:gd name="connsiteX3" fmla="*/ 88019 w 1315385"/>
                <a:gd name="connsiteY3" fmla="*/ 523911 h 897415"/>
                <a:gd name="connsiteX4" fmla="*/ 305970 w 1315385"/>
                <a:gd name="connsiteY4" fmla="*/ 511337 h 897415"/>
                <a:gd name="connsiteX5" fmla="*/ 322735 w 1315385"/>
                <a:gd name="connsiteY5" fmla="*/ 452659 h 897415"/>
                <a:gd name="connsiteX6" fmla="*/ 280822 w 1315385"/>
                <a:gd name="connsiteY6" fmla="*/ 431703 h 897415"/>
                <a:gd name="connsiteX7" fmla="*/ 259865 w 1315385"/>
                <a:gd name="connsiteY7" fmla="*/ 393981 h 897415"/>
                <a:gd name="connsiteX8" fmla="*/ 150889 w 1315385"/>
                <a:gd name="connsiteY8" fmla="*/ 272433 h 897415"/>
                <a:gd name="connsiteX9" fmla="*/ 209568 w 1315385"/>
                <a:gd name="connsiteY9" fmla="*/ 272433 h 897415"/>
                <a:gd name="connsiteX10" fmla="*/ 217951 w 1315385"/>
                <a:gd name="connsiteY10" fmla="*/ 142503 h 897415"/>
                <a:gd name="connsiteX11" fmla="*/ 532304 w 1315385"/>
                <a:gd name="connsiteY11" fmla="*/ 150886 h 897415"/>
                <a:gd name="connsiteX12" fmla="*/ 561644 w 1315385"/>
                <a:gd name="connsiteY12" fmla="*/ 108973 h 897415"/>
                <a:gd name="connsiteX13" fmla="*/ 649662 w 1315385"/>
                <a:gd name="connsiteY13" fmla="*/ 0 h 897415"/>
                <a:gd name="connsiteX14" fmla="*/ 699959 w 1315385"/>
                <a:gd name="connsiteY14" fmla="*/ 4191 h 897415"/>
                <a:gd name="connsiteX15" fmla="*/ 729298 w 1315385"/>
                <a:gd name="connsiteY15" fmla="*/ 46104 h 897415"/>
                <a:gd name="connsiteX16" fmla="*/ 729298 w 1315385"/>
                <a:gd name="connsiteY16" fmla="*/ 71252 h 897415"/>
                <a:gd name="connsiteX17" fmla="*/ 704150 w 1315385"/>
                <a:gd name="connsiteY17" fmla="*/ 146695 h 897415"/>
                <a:gd name="connsiteX18" fmla="*/ 691576 w 1315385"/>
                <a:gd name="connsiteY18" fmla="*/ 243094 h 897415"/>
                <a:gd name="connsiteX19" fmla="*/ 699959 w 1315385"/>
                <a:gd name="connsiteY19" fmla="*/ 293390 h 897415"/>
                <a:gd name="connsiteX20" fmla="*/ 720916 w 1315385"/>
                <a:gd name="connsiteY20" fmla="*/ 331112 h 897415"/>
                <a:gd name="connsiteX21" fmla="*/ 783786 w 1315385"/>
                <a:gd name="connsiteY21" fmla="*/ 347877 h 897415"/>
                <a:gd name="connsiteX22" fmla="*/ 783786 w 1315385"/>
                <a:gd name="connsiteY22" fmla="*/ 398172 h 897415"/>
                <a:gd name="connsiteX23" fmla="*/ 754447 w 1315385"/>
                <a:gd name="connsiteY23" fmla="*/ 414937 h 897415"/>
                <a:gd name="connsiteX24" fmla="*/ 691576 w 1315385"/>
                <a:gd name="connsiteY24" fmla="*/ 427511 h 897415"/>
                <a:gd name="connsiteX25" fmla="*/ 649662 w 1315385"/>
                <a:gd name="connsiteY25" fmla="*/ 481998 h 897415"/>
                <a:gd name="connsiteX26" fmla="*/ 586792 w 1315385"/>
                <a:gd name="connsiteY26" fmla="*/ 557441 h 897415"/>
                <a:gd name="connsiteX27" fmla="*/ 586792 w 1315385"/>
                <a:gd name="connsiteY27" fmla="*/ 557441 h 897415"/>
                <a:gd name="connsiteX28" fmla="*/ 637088 w 1315385"/>
                <a:gd name="connsiteY28" fmla="*/ 561633 h 897415"/>
                <a:gd name="connsiteX29" fmla="*/ 641280 w 1315385"/>
                <a:gd name="connsiteY29" fmla="*/ 561633 h 897415"/>
                <a:gd name="connsiteX30" fmla="*/ 674811 w 1315385"/>
                <a:gd name="connsiteY30" fmla="*/ 561633 h 897415"/>
                <a:gd name="connsiteX31" fmla="*/ 708342 w 1315385"/>
                <a:gd name="connsiteY31" fmla="*/ 590972 h 897415"/>
                <a:gd name="connsiteX32" fmla="*/ 716724 w 1315385"/>
                <a:gd name="connsiteY32" fmla="*/ 590972 h 897415"/>
                <a:gd name="connsiteX33" fmla="*/ 762829 w 1315385"/>
                <a:gd name="connsiteY33" fmla="*/ 557441 h 897415"/>
                <a:gd name="connsiteX34" fmla="*/ 825700 w 1315385"/>
                <a:gd name="connsiteY34" fmla="*/ 570015 h 897415"/>
                <a:gd name="connsiteX35" fmla="*/ 917910 w 1315385"/>
                <a:gd name="connsiteY35" fmla="*/ 586780 h 897415"/>
                <a:gd name="connsiteX36" fmla="*/ 1031077 w 1315385"/>
                <a:gd name="connsiteY36" fmla="*/ 586780 h 897415"/>
                <a:gd name="connsiteX37" fmla="*/ 1106522 w 1315385"/>
                <a:gd name="connsiteY37" fmla="*/ 544867 h 897415"/>
                <a:gd name="connsiteX38" fmla="*/ 1123287 w 1315385"/>
                <a:gd name="connsiteY38" fmla="*/ 536485 h 897415"/>
                <a:gd name="connsiteX39" fmla="*/ 1165201 w 1315385"/>
                <a:gd name="connsiteY39" fmla="*/ 557441 h 897415"/>
                <a:gd name="connsiteX40" fmla="*/ 1181967 w 1315385"/>
                <a:gd name="connsiteY40" fmla="*/ 561633 h 897415"/>
                <a:gd name="connsiteX41" fmla="*/ 1232263 w 1315385"/>
                <a:gd name="connsiteY41" fmla="*/ 561633 h 897415"/>
                <a:gd name="connsiteX42" fmla="*/ 1257411 w 1315385"/>
                <a:gd name="connsiteY42" fmla="*/ 540676 h 897415"/>
                <a:gd name="connsiteX43" fmla="*/ 1274177 w 1315385"/>
                <a:gd name="connsiteY43" fmla="*/ 536485 h 897415"/>
                <a:gd name="connsiteX44" fmla="*/ 1307708 w 1315385"/>
                <a:gd name="connsiteY44" fmla="*/ 540676 h 897415"/>
                <a:gd name="connsiteX45" fmla="*/ 1307708 w 1315385"/>
                <a:gd name="connsiteY45" fmla="*/ 896936 h 897415"/>
                <a:gd name="connsiteX46" fmla="*/ 12574 w 1315385"/>
                <a:gd name="connsiteY46" fmla="*/ 867597 h 897415"/>
                <a:gd name="connsiteX0" fmla="*/ 12574 w 1315385"/>
                <a:gd name="connsiteY0" fmla="*/ 905318 h 908429"/>
                <a:gd name="connsiteX1" fmla="*/ 20957 w 1315385"/>
                <a:gd name="connsiteY1" fmla="*/ 767006 h 908429"/>
                <a:gd name="connsiteX2" fmla="*/ 0 w 1315385"/>
                <a:gd name="connsiteY2" fmla="*/ 699945 h 908429"/>
                <a:gd name="connsiteX3" fmla="*/ 88019 w 1315385"/>
                <a:gd name="connsiteY3" fmla="*/ 523911 h 908429"/>
                <a:gd name="connsiteX4" fmla="*/ 305970 w 1315385"/>
                <a:gd name="connsiteY4" fmla="*/ 511337 h 908429"/>
                <a:gd name="connsiteX5" fmla="*/ 322735 w 1315385"/>
                <a:gd name="connsiteY5" fmla="*/ 452659 h 908429"/>
                <a:gd name="connsiteX6" fmla="*/ 280822 w 1315385"/>
                <a:gd name="connsiteY6" fmla="*/ 431703 h 908429"/>
                <a:gd name="connsiteX7" fmla="*/ 259865 w 1315385"/>
                <a:gd name="connsiteY7" fmla="*/ 393981 h 908429"/>
                <a:gd name="connsiteX8" fmla="*/ 150889 w 1315385"/>
                <a:gd name="connsiteY8" fmla="*/ 272433 h 908429"/>
                <a:gd name="connsiteX9" fmla="*/ 209568 w 1315385"/>
                <a:gd name="connsiteY9" fmla="*/ 272433 h 908429"/>
                <a:gd name="connsiteX10" fmla="*/ 217951 w 1315385"/>
                <a:gd name="connsiteY10" fmla="*/ 142503 h 908429"/>
                <a:gd name="connsiteX11" fmla="*/ 532304 w 1315385"/>
                <a:gd name="connsiteY11" fmla="*/ 150886 h 908429"/>
                <a:gd name="connsiteX12" fmla="*/ 561644 w 1315385"/>
                <a:gd name="connsiteY12" fmla="*/ 108973 h 908429"/>
                <a:gd name="connsiteX13" fmla="*/ 649662 w 1315385"/>
                <a:gd name="connsiteY13" fmla="*/ 0 h 908429"/>
                <a:gd name="connsiteX14" fmla="*/ 699959 w 1315385"/>
                <a:gd name="connsiteY14" fmla="*/ 4191 h 908429"/>
                <a:gd name="connsiteX15" fmla="*/ 729298 w 1315385"/>
                <a:gd name="connsiteY15" fmla="*/ 46104 h 908429"/>
                <a:gd name="connsiteX16" fmla="*/ 729298 w 1315385"/>
                <a:gd name="connsiteY16" fmla="*/ 71252 h 908429"/>
                <a:gd name="connsiteX17" fmla="*/ 704150 w 1315385"/>
                <a:gd name="connsiteY17" fmla="*/ 146695 h 908429"/>
                <a:gd name="connsiteX18" fmla="*/ 691576 w 1315385"/>
                <a:gd name="connsiteY18" fmla="*/ 243094 h 908429"/>
                <a:gd name="connsiteX19" fmla="*/ 699959 w 1315385"/>
                <a:gd name="connsiteY19" fmla="*/ 293390 h 908429"/>
                <a:gd name="connsiteX20" fmla="*/ 720916 w 1315385"/>
                <a:gd name="connsiteY20" fmla="*/ 331112 h 908429"/>
                <a:gd name="connsiteX21" fmla="*/ 783786 w 1315385"/>
                <a:gd name="connsiteY21" fmla="*/ 347877 h 908429"/>
                <a:gd name="connsiteX22" fmla="*/ 783786 w 1315385"/>
                <a:gd name="connsiteY22" fmla="*/ 398172 h 908429"/>
                <a:gd name="connsiteX23" fmla="*/ 754447 w 1315385"/>
                <a:gd name="connsiteY23" fmla="*/ 414937 h 908429"/>
                <a:gd name="connsiteX24" fmla="*/ 691576 w 1315385"/>
                <a:gd name="connsiteY24" fmla="*/ 427511 h 908429"/>
                <a:gd name="connsiteX25" fmla="*/ 649662 w 1315385"/>
                <a:gd name="connsiteY25" fmla="*/ 481998 h 908429"/>
                <a:gd name="connsiteX26" fmla="*/ 586792 w 1315385"/>
                <a:gd name="connsiteY26" fmla="*/ 557441 h 908429"/>
                <a:gd name="connsiteX27" fmla="*/ 586792 w 1315385"/>
                <a:gd name="connsiteY27" fmla="*/ 557441 h 908429"/>
                <a:gd name="connsiteX28" fmla="*/ 637088 w 1315385"/>
                <a:gd name="connsiteY28" fmla="*/ 561633 h 908429"/>
                <a:gd name="connsiteX29" fmla="*/ 641280 w 1315385"/>
                <a:gd name="connsiteY29" fmla="*/ 561633 h 908429"/>
                <a:gd name="connsiteX30" fmla="*/ 674811 w 1315385"/>
                <a:gd name="connsiteY30" fmla="*/ 561633 h 908429"/>
                <a:gd name="connsiteX31" fmla="*/ 708342 w 1315385"/>
                <a:gd name="connsiteY31" fmla="*/ 590972 h 908429"/>
                <a:gd name="connsiteX32" fmla="*/ 716724 w 1315385"/>
                <a:gd name="connsiteY32" fmla="*/ 590972 h 908429"/>
                <a:gd name="connsiteX33" fmla="*/ 762829 w 1315385"/>
                <a:gd name="connsiteY33" fmla="*/ 557441 h 908429"/>
                <a:gd name="connsiteX34" fmla="*/ 825700 w 1315385"/>
                <a:gd name="connsiteY34" fmla="*/ 570015 h 908429"/>
                <a:gd name="connsiteX35" fmla="*/ 917910 w 1315385"/>
                <a:gd name="connsiteY35" fmla="*/ 586780 h 908429"/>
                <a:gd name="connsiteX36" fmla="*/ 1031077 w 1315385"/>
                <a:gd name="connsiteY36" fmla="*/ 586780 h 908429"/>
                <a:gd name="connsiteX37" fmla="*/ 1106522 w 1315385"/>
                <a:gd name="connsiteY37" fmla="*/ 544867 h 908429"/>
                <a:gd name="connsiteX38" fmla="*/ 1123287 w 1315385"/>
                <a:gd name="connsiteY38" fmla="*/ 536485 h 908429"/>
                <a:gd name="connsiteX39" fmla="*/ 1165201 w 1315385"/>
                <a:gd name="connsiteY39" fmla="*/ 557441 h 908429"/>
                <a:gd name="connsiteX40" fmla="*/ 1181967 w 1315385"/>
                <a:gd name="connsiteY40" fmla="*/ 561633 h 908429"/>
                <a:gd name="connsiteX41" fmla="*/ 1232263 w 1315385"/>
                <a:gd name="connsiteY41" fmla="*/ 561633 h 908429"/>
                <a:gd name="connsiteX42" fmla="*/ 1257411 w 1315385"/>
                <a:gd name="connsiteY42" fmla="*/ 540676 h 908429"/>
                <a:gd name="connsiteX43" fmla="*/ 1274177 w 1315385"/>
                <a:gd name="connsiteY43" fmla="*/ 536485 h 908429"/>
                <a:gd name="connsiteX44" fmla="*/ 1307708 w 1315385"/>
                <a:gd name="connsiteY44" fmla="*/ 540676 h 908429"/>
                <a:gd name="connsiteX45" fmla="*/ 1307708 w 1315385"/>
                <a:gd name="connsiteY45" fmla="*/ 896936 h 908429"/>
                <a:gd name="connsiteX46" fmla="*/ 12574 w 1315385"/>
                <a:gd name="connsiteY46" fmla="*/ 905318 h 908429"/>
                <a:gd name="connsiteX0" fmla="*/ 12574 w 1315385"/>
                <a:gd name="connsiteY0" fmla="*/ 880171 h 897803"/>
                <a:gd name="connsiteX1" fmla="*/ 20957 w 1315385"/>
                <a:gd name="connsiteY1" fmla="*/ 767006 h 897803"/>
                <a:gd name="connsiteX2" fmla="*/ 0 w 1315385"/>
                <a:gd name="connsiteY2" fmla="*/ 699945 h 897803"/>
                <a:gd name="connsiteX3" fmla="*/ 88019 w 1315385"/>
                <a:gd name="connsiteY3" fmla="*/ 523911 h 897803"/>
                <a:gd name="connsiteX4" fmla="*/ 305970 w 1315385"/>
                <a:gd name="connsiteY4" fmla="*/ 511337 h 897803"/>
                <a:gd name="connsiteX5" fmla="*/ 322735 w 1315385"/>
                <a:gd name="connsiteY5" fmla="*/ 452659 h 897803"/>
                <a:gd name="connsiteX6" fmla="*/ 280822 w 1315385"/>
                <a:gd name="connsiteY6" fmla="*/ 431703 h 897803"/>
                <a:gd name="connsiteX7" fmla="*/ 259865 w 1315385"/>
                <a:gd name="connsiteY7" fmla="*/ 393981 h 897803"/>
                <a:gd name="connsiteX8" fmla="*/ 150889 w 1315385"/>
                <a:gd name="connsiteY8" fmla="*/ 272433 h 897803"/>
                <a:gd name="connsiteX9" fmla="*/ 209568 w 1315385"/>
                <a:gd name="connsiteY9" fmla="*/ 272433 h 897803"/>
                <a:gd name="connsiteX10" fmla="*/ 217951 w 1315385"/>
                <a:gd name="connsiteY10" fmla="*/ 142503 h 897803"/>
                <a:gd name="connsiteX11" fmla="*/ 532304 w 1315385"/>
                <a:gd name="connsiteY11" fmla="*/ 150886 h 897803"/>
                <a:gd name="connsiteX12" fmla="*/ 561644 w 1315385"/>
                <a:gd name="connsiteY12" fmla="*/ 108973 h 897803"/>
                <a:gd name="connsiteX13" fmla="*/ 649662 w 1315385"/>
                <a:gd name="connsiteY13" fmla="*/ 0 h 897803"/>
                <a:gd name="connsiteX14" fmla="*/ 699959 w 1315385"/>
                <a:gd name="connsiteY14" fmla="*/ 4191 h 897803"/>
                <a:gd name="connsiteX15" fmla="*/ 729298 w 1315385"/>
                <a:gd name="connsiteY15" fmla="*/ 46104 h 897803"/>
                <a:gd name="connsiteX16" fmla="*/ 729298 w 1315385"/>
                <a:gd name="connsiteY16" fmla="*/ 71252 h 897803"/>
                <a:gd name="connsiteX17" fmla="*/ 704150 w 1315385"/>
                <a:gd name="connsiteY17" fmla="*/ 146695 h 897803"/>
                <a:gd name="connsiteX18" fmla="*/ 691576 w 1315385"/>
                <a:gd name="connsiteY18" fmla="*/ 243094 h 897803"/>
                <a:gd name="connsiteX19" fmla="*/ 699959 w 1315385"/>
                <a:gd name="connsiteY19" fmla="*/ 293390 h 897803"/>
                <a:gd name="connsiteX20" fmla="*/ 720916 w 1315385"/>
                <a:gd name="connsiteY20" fmla="*/ 331112 h 897803"/>
                <a:gd name="connsiteX21" fmla="*/ 783786 w 1315385"/>
                <a:gd name="connsiteY21" fmla="*/ 347877 h 897803"/>
                <a:gd name="connsiteX22" fmla="*/ 783786 w 1315385"/>
                <a:gd name="connsiteY22" fmla="*/ 398172 h 897803"/>
                <a:gd name="connsiteX23" fmla="*/ 754447 w 1315385"/>
                <a:gd name="connsiteY23" fmla="*/ 414937 h 897803"/>
                <a:gd name="connsiteX24" fmla="*/ 691576 w 1315385"/>
                <a:gd name="connsiteY24" fmla="*/ 427511 h 897803"/>
                <a:gd name="connsiteX25" fmla="*/ 649662 w 1315385"/>
                <a:gd name="connsiteY25" fmla="*/ 481998 h 897803"/>
                <a:gd name="connsiteX26" fmla="*/ 586792 w 1315385"/>
                <a:gd name="connsiteY26" fmla="*/ 557441 h 897803"/>
                <a:gd name="connsiteX27" fmla="*/ 586792 w 1315385"/>
                <a:gd name="connsiteY27" fmla="*/ 557441 h 897803"/>
                <a:gd name="connsiteX28" fmla="*/ 637088 w 1315385"/>
                <a:gd name="connsiteY28" fmla="*/ 561633 h 897803"/>
                <a:gd name="connsiteX29" fmla="*/ 641280 w 1315385"/>
                <a:gd name="connsiteY29" fmla="*/ 561633 h 897803"/>
                <a:gd name="connsiteX30" fmla="*/ 674811 w 1315385"/>
                <a:gd name="connsiteY30" fmla="*/ 561633 h 897803"/>
                <a:gd name="connsiteX31" fmla="*/ 708342 w 1315385"/>
                <a:gd name="connsiteY31" fmla="*/ 590972 h 897803"/>
                <a:gd name="connsiteX32" fmla="*/ 716724 w 1315385"/>
                <a:gd name="connsiteY32" fmla="*/ 590972 h 897803"/>
                <a:gd name="connsiteX33" fmla="*/ 762829 w 1315385"/>
                <a:gd name="connsiteY33" fmla="*/ 557441 h 897803"/>
                <a:gd name="connsiteX34" fmla="*/ 825700 w 1315385"/>
                <a:gd name="connsiteY34" fmla="*/ 570015 h 897803"/>
                <a:gd name="connsiteX35" fmla="*/ 917910 w 1315385"/>
                <a:gd name="connsiteY35" fmla="*/ 586780 h 897803"/>
                <a:gd name="connsiteX36" fmla="*/ 1031077 w 1315385"/>
                <a:gd name="connsiteY36" fmla="*/ 586780 h 897803"/>
                <a:gd name="connsiteX37" fmla="*/ 1106522 w 1315385"/>
                <a:gd name="connsiteY37" fmla="*/ 544867 h 897803"/>
                <a:gd name="connsiteX38" fmla="*/ 1123287 w 1315385"/>
                <a:gd name="connsiteY38" fmla="*/ 536485 h 897803"/>
                <a:gd name="connsiteX39" fmla="*/ 1165201 w 1315385"/>
                <a:gd name="connsiteY39" fmla="*/ 557441 h 897803"/>
                <a:gd name="connsiteX40" fmla="*/ 1181967 w 1315385"/>
                <a:gd name="connsiteY40" fmla="*/ 561633 h 897803"/>
                <a:gd name="connsiteX41" fmla="*/ 1232263 w 1315385"/>
                <a:gd name="connsiteY41" fmla="*/ 561633 h 897803"/>
                <a:gd name="connsiteX42" fmla="*/ 1257411 w 1315385"/>
                <a:gd name="connsiteY42" fmla="*/ 540676 h 897803"/>
                <a:gd name="connsiteX43" fmla="*/ 1274177 w 1315385"/>
                <a:gd name="connsiteY43" fmla="*/ 536485 h 897803"/>
                <a:gd name="connsiteX44" fmla="*/ 1307708 w 1315385"/>
                <a:gd name="connsiteY44" fmla="*/ 540676 h 897803"/>
                <a:gd name="connsiteX45" fmla="*/ 1307708 w 1315385"/>
                <a:gd name="connsiteY45" fmla="*/ 896936 h 897803"/>
                <a:gd name="connsiteX46" fmla="*/ 12574 w 1315385"/>
                <a:gd name="connsiteY46" fmla="*/ 880171 h 897803"/>
                <a:gd name="connsiteX0" fmla="*/ 12574 w 1312715"/>
                <a:gd name="connsiteY0" fmla="*/ 880171 h 887331"/>
                <a:gd name="connsiteX1" fmla="*/ 20957 w 1312715"/>
                <a:gd name="connsiteY1" fmla="*/ 767006 h 887331"/>
                <a:gd name="connsiteX2" fmla="*/ 0 w 1312715"/>
                <a:gd name="connsiteY2" fmla="*/ 699945 h 887331"/>
                <a:gd name="connsiteX3" fmla="*/ 88019 w 1312715"/>
                <a:gd name="connsiteY3" fmla="*/ 523911 h 887331"/>
                <a:gd name="connsiteX4" fmla="*/ 305970 w 1312715"/>
                <a:gd name="connsiteY4" fmla="*/ 511337 h 887331"/>
                <a:gd name="connsiteX5" fmla="*/ 322735 w 1312715"/>
                <a:gd name="connsiteY5" fmla="*/ 452659 h 887331"/>
                <a:gd name="connsiteX6" fmla="*/ 280822 w 1312715"/>
                <a:gd name="connsiteY6" fmla="*/ 431703 h 887331"/>
                <a:gd name="connsiteX7" fmla="*/ 259865 w 1312715"/>
                <a:gd name="connsiteY7" fmla="*/ 393981 h 887331"/>
                <a:gd name="connsiteX8" fmla="*/ 150889 w 1312715"/>
                <a:gd name="connsiteY8" fmla="*/ 272433 h 887331"/>
                <a:gd name="connsiteX9" fmla="*/ 209568 w 1312715"/>
                <a:gd name="connsiteY9" fmla="*/ 272433 h 887331"/>
                <a:gd name="connsiteX10" fmla="*/ 217951 w 1312715"/>
                <a:gd name="connsiteY10" fmla="*/ 142503 h 887331"/>
                <a:gd name="connsiteX11" fmla="*/ 532304 w 1312715"/>
                <a:gd name="connsiteY11" fmla="*/ 150886 h 887331"/>
                <a:gd name="connsiteX12" fmla="*/ 561644 w 1312715"/>
                <a:gd name="connsiteY12" fmla="*/ 108973 h 887331"/>
                <a:gd name="connsiteX13" fmla="*/ 649662 w 1312715"/>
                <a:gd name="connsiteY13" fmla="*/ 0 h 887331"/>
                <a:gd name="connsiteX14" fmla="*/ 699959 w 1312715"/>
                <a:gd name="connsiteY14" fmla="*/ 4191 h 887331"/>
                <a:gd name="connsiteX15" fmla="*/ 729298 w 1312715"/>
                <a:gd name="connsiteY15" fmla="*/ 46104 h 887331"/>
                <a:gd name="connsiteX16" fmla="*/ 729298 w 1312715"/>
                <a:gd name="connsiteY16" fmla="*/ 71252 h 887331"/>
                <a:gd name="connsiteX17" fmla="*/ 704150 w 1312715"/>
                <a:gd name="connsiteY17" fmla="*/ 146695 h 887331"/>
                <a:gd name="connsiteX18" fmla="*/ 691576 w 1312715"/>
                <a:gd name="connsiteY18" fmla="*/ 243094 h 887331"/>
                <a:gd name="connsiteX19" fmla="*/ 699959 w 1312715"/>
                <a:gd name="connsiteY19" fmla="*/ 293390 h 887331"/>
                <a:gd name="connsiteX20" fmla="*/ 720916 w 1312715"/>
                <a:gd name="connsiteY20" fmla="*/ 331112 h 887331"/>
                <a:gd name="connsiteX21" fmla="*/ 783786 w 1312715"/>
                <a:gd name="connsiteY21" fmla="*/ 347877 h 887331"/>
                <a:gd name="connsiteX22" fmla="*/ 783786 w 1312715"/>
                <a:gd name="connsiteY22" fmla="*/ 398172 h 887331"/>
                <a:gd name="connsiteX23" fmla="*/ 754447 w 1312715"/>
                <a:gd name="connsiteY23" fmla="*/ 414937 h 887331"/>
                <a:gd name="connsiteX24" fmla="*/ 691576 w 1312715"/>
                <a:gd name="connsiteY24" fmla="*/ 427511 h 887331"/>
                <a:gd name="connsiteX25" fmla="*/ 649662 w 1312715"/>
                <a:gd name="connsiteY25" fmla="*/ 481998 h 887331"/>
                <a:gd name="connsiteX26" fmla="*/ 586792 w 1312715"/>
                <a:gd name="connsiteY26" fmla="*/ 557441 h 887331"/>
                <a:gd name="connsiteX27" fmla="*/ 586792 w 1312715"/>
                <a:gd name="connsiteY27" fmla="*/ 557441 h 887331"/>
                <a:gd name="connsiteX28" fmla="*/ 637088 w 1312715"/>
                <a:gd name="connsiteY28" fmla="*/ 561633 h 887331"/>
                <a:gd name="connsiteX29" fmla="*/ 641280 w 1312715"/>
                <a:gd name="connsiteY29" fmla="*/ 561633 h 887331"/>
                <a:gd name="connsiteX30" fmla="*/ 674811 w 1312715"/>
                <a:gd name="connsiteY30" fmla="*/ 561633 h 887331"/>
                <a:gd name="connsiteX31" fmla="*/ 708342 w 1312715"/>
                <a:gd name="connsiteY31" fmla="*/ 590972 h 887331"/>
                <a:gd name="connsiteX32" fmla="*/ 716724 w 1312715"/>
                <a:gd name="connsiteY32" fmla="*/ 590972 h 887331"/>
                <a:gd name="connsiteX33" fmla="*/ 762829 w 1312715"/>
                <a:gd name="connsiteY33" fmla="*/ 557441 h 887331"/>
                <a:gd name="connsiteX34" fmla="*/ 825700 w 1312715"/>
                <a:gd name="connsiteY34" fmla="*/ 570015 h 887331"/>
                <a:gd name="connsiteX35" fmla="*/ 917910 w 1312715"/>
                <a:gd name="connsiteY35" fmla="*/ 586780 h 887331"/>
                <a:gd name="connsiteX36" fmla="*/ 1031077 w 1312715"/>
                <a:gd name="connsiteY36" fmla="*/ 586780 h 887331"/>
                <a:gd name="connsiteX37" fmla="*/ 1106522 w 1312715"/>
                <a:gd name="connsiteY37" fmla="*/ 544867 h 887331"/>
                <a:gd name="connsiteX38" fmla="*/ 1123287 w 1312715"/>
                <a:gd name="connsiteY38" fmla="*/ 536485 h 887331"/>
                <a:gd name="connsiteX39" fmla="*/ 1165201 w 1312715"/>
                <a:gd name="connsiteY39" fmla="*/ 557441 h 887331"/>
                <a:gd name="connsiteX40" fmla="*/ 1181967 w 1312715"/>
                <a:gd name="connsiteY40" fmla="*/ 561633 h 887331"/>
                <a:gd name="connsiteX41" fmla="*/ 1232263 w 1312715"/>
                <a:gd name="connsiteY41" fmla="*/ 561633 h 887331"/>
                <a:gd name="connsiteX42" fmla="*/ 1257411 w 1312715"/>
                <a:gd name="connsiteY42" fmla="*/ 540676 h 887331"/>
                <a:gd name="connsiteX43" fmla="*/ 1274177 w 1312715"/>
                <a:gd name="connsiteY43" fmla="*/ 536485 h 887331"/>
                <a:gd name="connsiteX44" fmla="*/ 1307708 w 1312715"/>
                <a:gd name="connsiteY44" fmla="*/ 540676 h 887331"/>
                <a:gd name="connsiteX45" fmla="*/ 1303516 w 1312715"/>
                <a:gd name="connsiteY45" fmla="*/ 884362 h 887331"/>
                <a:gd name="connsiteX46" fmla="*/ 12574 w 1312715"/>
                <a:gd name="connsiteY46" fmla="*/ 880171 h 88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12715" h="887331">
                  <a:moveTo>
                    <a:pt x="12574" y="880171"/>
                  </a:moveTo>
                  <a:cubicBezTo>
                    <a:pt x="15368" y="859215"/>
                    <a:pt x="18163" y="800536"/>
                    <a:pt x="20957" y="767006"/>
                  </a:cubicBezTo>
                  <a:lnTo>
                    <a:pt x="0" y="699945"/>
                  </a:lnTo>
                  <a:lnTo>
                    <a:pt x="88019" y="523911"/>
                  </a:lnTo>
                  <a:lnTo>
                    <a:pt x="305970" y="511337"/>
                  </a:lnTo>
                  <a:lnTo>
                    <a:pt x="322735" y="452659"/>
                  </a:lnTo>
                  <a:lnTo>
                    <a:pt x="280822" y="431703"/>
                  </a:lnTo>
                  <a:lnTo>
                    <a:pt x="259865" y="393981"/>
                  </a:lnTo>
                  <a:lnTo>
                    <a:pt x="150889" y="272433"/>
                  </a:lnTo>
                  <a:lnTo>
                    <a:pt x="209568" y="272433"/>
                  </a:lnTo>
                  <a:lnTo>
                    <a:pt x="217951" y="142503"/>
                  </a:lnTo>
                  <a:lnTo>
                    <a:pt x="532304" y="150886"/>
                  </a:lnTo>
                  <a:lnTo>
                    <a:pt x="561644" y="108973"/>
                  </a:lnTo>
                  <a:lnTo>
                    <a:pt x="649662" y="0"/>
                  </a:lnTo>
                  <a:cubicBezTo>
                    <a:pt x="697159" y="4317"/>
                    <a:pt x="680336" y="4191"/>
                    <a:pt x="699959" y="4191"/>
                  </a:cubicBezTo>
                  <a:lnTo>
                    <a:pt x="729298" y="46104"/>
                  </a:lnTo>
                  <a:lnTo>
                    <a:pt x="729298" y="71252"/>
                  </a:lnTo>
                  <a:lnTo>
                    <a:pt x="704150" y="146695"/>
                  </a:lnTo>
                  <a:lnTo>
                    <a:pt x="691576" y="243094"/>
                  </a:lnTo>
                  <a:lnTo>
                    <a:pt x="699959" y="293390"/>
                  </a:lnTo>
                  <a:lnTo>
                    <a:pt x="720916" y="331112"/>
                  </a:lnTo>
                  <a:lnTo>
                    <a:pt x="783786" y="347877"/>
                  </a:lnTo>
                  <a:lnTo>
                    <a:pt x="783786" y="398172"/>
                  </a:lnTo>
                  <a:lnTo>
                    <a:pt x="754447" y="414937"/>
                  </a:lnTo>
                  <a:lnTo>
                    <a:pt x="691576" y="427511"/>
                  </a:lnTo>
                  <a:lnTo>
                    <a:pt x="649662" y="481998"/>
                  </a:lnTo>
                  <a:lnTo>
                    <a:pt x="586792" y="557441"/>
                  </a:lnTo>
                  <a:lnTo>
                    <a:pt x="586792" y="557441"/>
                  </a:lnTo>
                  <a:lnTo>
                    <a:pt x="637088" y="561633"/>
                  </a:lnTo>
                  <a:lnTo>
                    <a:pt x="641280" y="561633"/>
                  </a:lnTo>
                  <a:lnTo>
                    <a:pt x="674811" y="561633"/>
                  </a:lnTo>
                  <a:cubicBezTo>
                    <a:pt x="705650" y="588066"/>
                    <a:pt x="695042" y="577672"/>
                    <a:pt x="708342" y="590972"/>
                  </a:cubicBezTo>
                  <a:lnTo>
                    <a:pt x="716724" y="590972"/>
                  </a:lnTo>
                  <a:lnTo>
                    <a:pt x="762829" y="557441"/>
                  </a:lnTo>
                  <a:lnTo>
                    <a:pt x="825700" y="570015"/>
                  </a:lnTo>
                  <a:lnTo>
                    <a:pt x="917910" y="586780"/>
                  </a:lnTo>
                  <a:lnTo>
                    <a:pt x="1031077" y="586780"/>
                  </a:lnTo>
                  <a:lnTo>
                    <a:pt x="1106522" y="544867"/>
                  </a:lnTo>
                  <a:lnTo>
                    <a:pt x="1123287" y="536485"/>
                  </a:lnTo>
                  <a:cubicBezTo>
                    <a:pt x="1160518" y="550446"/>
                    <a:pt x="1148377" y="540619"/>
                    <a:pt x="1165201" y="557441"/>
                  </a:cubicBezTo>
                  <a:lnTo>
                    <a:pt x="1181967" y="561633"/>
                  </a:lnTo>
                  <a:cubicBezTo>
                    <a:pt x="1204883" y="564179"/>
                    <a:pt x="1214391" y="570569"/>
                    <a:pt x="1232263" y="561633"/>
                  </a:cubicBezTo>
                  <a:cubicBezTo>
                    <a:pt x="1259688" y="547920"/>
                    <a:pt x="1229603" y="559214"/>
                    <a:pt x="1257411" y="540676"/>
                  </a:cubicBezTo>
                  <a:cubicBezTo>
                    <a:pt x="1264360" y="536043"/>
                    <a:pt x="1267765" y="536485"/>
                    <a:pt x="1274177" y="536485"/>
                  </a:cubicBezTo>
                  <a:cubicBezTo>
                    <a:pt x="1285354" y="537882"/>
                    <a:pt x="1302818" y="482697"/>
                    <a:pt x="1307708" y="540676"/>
                  </a:cubicBezTo>
                  <a:cubicBezTo>
                    <a:pt x="1312598" y="598655"/>
                    <a:pt x="1317560" y="871771"/>
                    <a:pt x="1303516" y="884362"/>
                  </a:cubicBezTo>
                  <a:cubicBezTo>
                    <a:pt x="1298840" y="888554"/>
                    <a:pt x="11177" y="889252"/>
                    <a:pt x="12574" y="880171"/>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srgbClr val="FFFFFF"/>
                </a:solidFill>
              </a:endParaRPr>
            </a:p>
          </p:txBody>
        </p:sp>
        <p:sp>
          <p:nvSpPr>
            <p:cNvPr id="24" name="Forma libre 2"/>
            <p:cNvSpPr/>
            <p:nvPr/>
          </p:nvSpPr>
          <p:spPr>
            <a:xfrm>
              <a:off x="273792" y="1542033"/>
              <a:ext cx="3813867" cy="1448816"/>
            </a:xfrm>
            <a:custGeom>
              <a:avLst/>
              <a:gdLst>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3566463 w 3801413"/>
                <a:gd name="connsiteY87" fmla="*/ 38100 h 1460500"/>
                <a:gd name="connsiteX88" fmla="*/ 3375963 w 3801413"/>
                <a:gd name="connsiteY88" fmla="*/ 76200 h 1460500"/>
                <a:gd name="connsiteX89" fmla="*/ 2855263 w 3801413"/>
                <a:gd name="connsiteY89" fmla="*/ 114300 h 1460500"/>
                <a:gd name="connsiteX90" fmla="*/ 1540813 w 3801413"/>
                <a:gd name="connsiteY90" fmla="*/ 95250 h 1460500"/>
                <a:gd name="connsiteX91" fmla="*/ 1261413 w 3801413"/>
                <a:gd name="connsiteY91" fmla="*/ 25400 h 1460500"/>
                <a:gd name="connsiteX92" fmla="*/ 1102663 w 3801413"/>
                <a:gd name="connsiteY92" fmla="*/ 19050 h 1460500"/>
                <a:gd name="connsiteX93" fmla="*/ 658163 w 3801413"/>
                <a:gd name="connsiteY93" fmla="*/ 31750 h 1460500"/>
                <a:gd name="connsiteX94" fmla="*/ 505763 w 3801413"/>
                <a:gd name="connsiteY94" fmla="*/ 44450 h 1460500"/>
                <a:gd name="connsiteX95" fmla="*/ 143813 w 3801413"/>
                <a:gd name="connsiteY95" fmla="*/ 31750 h 1460500"/>
                <a:gd name="connsiteX96" fmla="*/ 112063 w 3801413"/>
                <a:gd name="connsiteY96" fmla="*/ 19050 h 1460500"/>
                <a:gd name="connsiteX97" fmla="*/ 86663 w 3801413"/>
                <a:gd name="connsiteY97" fmla="*/ 6350 h 1460500"/>
                <a:gd name="connsiteX98" fmla="*/ 61263 w 3801413"/>
                <a:gd name="connsiteY98" fmla="*/ 0 h 1460500"/>
                <a:gd name="connsiteX99" fmla="*/ 29513 w 3801413"/>
                <a:gd name="connsiteY99" fmla="*/ 6350 h 1460500"/>
                <a:gd name="connsiteX100" fmla="*/ 4113 w 3801413"/>
                <a:gd name="connsiteY100" fmla="*/ 12700 h 1460500"/>
                <a:gd name="connsiteX101" fmla="*/ 10463 w 3801413"/>
                <a:gd name="connsiteY101" fmla="*/ 12700 h 1460500"/>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3566463 w 3801413"/>
                <a:gd name="connsiteY87" fmla="*/ 38100 h 1460500"/>
                <a:gd name="connsiteX88" fmla="*/ 3375963 w 3801413"/>
                <a:gd name="connsiteY88" fmla="*/ 76200 h 1460500"/>
                <a:gd name="connsiteX89" fmla="*/ 2855263 w 3801413"/>
                <a:gd name="connsiteY89" fmla="*/ 114300 h 1460500"/>
                <a:gd name="connsiteX90" fmla="*/ 1540813 w 3801413"/>
                <a:gd name="connsiteY90" fmla="*/ 95250 h 1460500"/>
                <a:gd name="connsiteX91" fmla="*/ 1261413 w 3801413"/>
                <a:gd name="connsiteY91" fmla="*/ 25400 h 1460500"/>
                <a:gd name="connsiteX92" fmla="*/ 1102663 w 3801413"/>
                <a:gd name="connsiteY92" fmla="*/ 19050 h 1460500"/>
                <a:gd name="connsiteX93" fmla="*/ 658163 w 3801413"/>
                <a:gd name="connsiteY93" fmla="*/ 31750 h 1460500"/>
                <a:gd name="connsiteX94" fmla="*/ 143813 w 3801413"/>
                <a:gd name="connsiteY94" fmla="*/ 31750 h 1460500"/>
                <a:gd name="connsiteX95" fmla="*/ 112063 w 3801413"/>
                <a:gd name="connsiteY95" fmla="*/ 19050 h 1460500"/>
                <a:gd name="connsiteX96" fmla="*/ 86663 w 3801413"/>
                <a:gd name="connsiteY96" fmla="*/ 6350 h 1460500"/>
                <a:gd name="connsiteX97" fmla="*/ 61263 w 3801413"/>
                <a:gd name="connsiteY97" fmla="*/ 0 h 1460500"/>
                <a:gd name="connsiteX98" fmla="*/ 29513 w 3801413"/>
                <a:gd name="connsiteY98" fmla="*/ 6350 h 1460500"/>
                <a:gd name="connsiteX99" fmla="*/ 4113 w 3801413"/>
                <a:gd name="connsiteY99" fmla="*/ 12700 h 1460500"/>
                <a:gd name="connsiteX100" fmla="*/ 10463 w 3801413"/>
                <a:gd name="connsiteY100" fmla="*/ 12700 h 1460500"/>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3566463 w 3801413"/>
                <a:gd name="connsiteY87" fmla="*/ 38100 h 1460500"/>
                <a:gd name="connsiteX88" fmla="*/ 3375963 w 3801413"/>
                <a:gd name="connsiteY88" fmla="*/ 76200 h 1460500"/>
                <a:gd name="connsiteX89" fmla="*/ 2855263 w 3801413"/>
                <a:gd name="connsiteY89" fmla="*/ 114300 h 1460500"/>
                <a:gd name="connsiteX90" fmla="*/ 1540813 w 3801413"/>
                <a:gd name="connsiteY90" fmla="*/ 95250 h 1460500"/>
                <a:gd name="connsiteX91" fmla="*/ 1261413 w 3801413"/>
                <a:gd name="connsiteY91" fmla="*/ 25400 h 1460500"/>
                <a:gd name="connsiteX92" fmla="*/ 1102663 w 3801413"/>
                <a:gd name="connsiteY92" fmla="*/ 19050 h 1460500"/>
                <a:gd name="connsiteX93" fmla="*/ 143813 w 3801413"/>
                <a:gd name="connsiteY93" fmla="*/ 31750 h 1460500"/>
                <a:gd name="connsiteX94" fmla="*/ 112063 w 3801413"/>
                <a:gd name="connsiteY94" fmla="*/ 19050 h 1460500"/>
                <a:gd name="connsiteX95" fmla="*/ 86663 w 3801413"/>
                <a:gd name="connsiteY95" fmla="*/ 6350 h 1460500"/>
                <a:gd name="connsiteX96" fmla="*/ 61263 w 3801413"/>
                <a:gd name="connsiteY96" fmla="*/ 0 h 1460500"/>
                <a:gd name="connsiteX97" fmla="*/ 29513 w 3801413"/>
                <a:gd name="connsiteY97" fmla="*/ 6350 h 1460500"/>
                <a:gd name="connsiteX98" fmla="*/ 4113 w 3801413"/>
                <a:gd name="connsiteY98" fmla="*/ 12700 h 1460500"/>
                <a:gd name="connsiteX99" fmla="*/ 10463 w 3801413"/>
                <a:gd name="connsiteY99" fmla="*/ 12700 h 1460500"/>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3566463 w 3801413"/>
                <a:gd name="connsiteY87" fmla="*/ 38100 h 1460500"/>
                <a:gd name="connsiteX88" fmla="*/ 3375963 w 3801413"/>
                <a:gd name="connsiteY88" fmla="*/ 76200 h 1460500"/>
                <a:gd name="connsiteX89" fmla="*/ 2855263 w 3801413"/>
                <a:gd name="connsiteY89" fmla="*/ 114300 h 1460500"/>
                <a:gd name="connsiteX90" fmla="*/ 1540813 w 3801413"/>
                <a:gd name="connsiteY90" fmla="*/ 95250 h 1460500"/>
                <a:gd name="connsiteX91" fmla="*/ 1102663 w 3801413"/>
                <a:gd name="connsiteY91" fmla="*/ 19050 h 1460500"/>
                <a:gd name="connsiteX92" fmla="*/ 143813 w 3801413"/>
                <a:gd name="connsiteY92" fmla="*/ 31750 h 1460500"/>
                <a:gd name="connsiteX93" fmla="*/ 112063 w 3801413"/>
                <a:gd name="connsiteY93" fmla="*/ 19050 h 1460500"/>
                <a:gd name="connsiteX94" fmla="*/ 86663 w 3801413"/>
                <a:gd name="connsiteY94" fmla="*/ 6350 h 1460500"/>
                <a:gd name="connsiteX95" fmla="*/ 61263 w 3801413"/>
                <a:gd name="connsiteY95" fmla="*/ 0 h 1460500"/>
                <a:gd name="connsiteX96" fmla="*/ 29513 w 3801413"/>
                <a:gd name="connsiteY96" fmla="*/ 6350 h 1460500"/>
                <a:gd name="connsiteX97" fmla="*/ 4113 w 3801413"/>
                <a:gd name="connsiteY97" fmla="*/ 12700 h 1460500"/>
                <a:gd name="connsiteX98" fmla="*/ 10463 w 3801413"/>
                <a:gd name="connsiteY98" fmla="*/ 12700 h 1460500"/>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3566463 w 3801413"/>
                <a:gd name="connsiteY87" fmla="*/ 38100 h 1460500"/>
                <a:gd name="connsiteX88" fmla="*/ 3375963 w 3801413"/>
                <a:gd name="connsiteY88" fmla="*/ 76200 h 1460500"/>
                <a:gd name="connsiteX89" fmla="*/ 2855263 w 3801413"/>
                <a:gd name="connsiteY89" fmla="*/ 114300 h 1460500"/>
                <a:gd name="connsiteX90" fmla="*/ 1102663 w 3801413"/>
                <a:gd name="connsiteY90" fmla="*/ 19050 h 1460500"/>
                <a:gd name="connsiteX91" fmla="*/ 143813 w 3801413"/>
                <a:gd name="connsiteY91" fmla="*/ 31750 h 1460500"/>
                <a:gd name="connsiteX92" fmla="*/ 112063 w 3801413"/>
                <a:gd name="connsiteY92" fmla="*/ 19050 h 1460500"/>
                <a:gd name="connsiteX93" fmla="*/ 86663 w 3801413"/>
                <a:gd name="connsiteY93" fmla="*/ 6350 h 1460500"/>
                <a:gd name="connsiteX94" fmla="*/ 61263 w 3801413"/>
                <a:gd name="connsiteY94" fmla="*/ 0 h 1460500"/>
                <a:gd name="connsiteX95" fmla="*/ 29513 w 3801413"/>
                <a:gd name="connsiteY95" fmla="*/ 6350 h 1460500"/>
                <a:gd name="connsiteX96" fmla="*/ 4113 w 3801413"/>
                <a:gd name="connsiteY96" fmla="*/ 12700 h 1460500"/>
                <a:gd name="connsiteX97" fmla="*/ 10463 w 3801413"/>
                <a:gd name="connsiteY97" fmla="*/ 12700 h 1460500"/>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3566463 w 3801413"/>
                <a:gd name="connsiteY87" fmla="*/ 38100 h 1460500"/>
                <a:gd name="connsiteX88" fmla="*/ 3375963 w 3801413"/>
                <a:gd name="connsiteY88" fmla="*/ 76200 h 1460500"/>
                <a:gd name="connsiteX89" fmla="*/ 1102663 w 3801413"/>
                <a:gd name="connsiteY89" fmla="*/ 19050 h 1460500"/>
                <a:gd name="connsiteX90" fmla="*/ 143813 w 3801413"/>
                <a:gd name="connsiteY90" fmla="*/ 31750 h 1460500"/>
                <a:gd name="connsiteX91" fmla="*/ 112063 w 3801413"/>
                <a:gd name="connsiteY91" fmla="*/ 19050 h 1460500"/>
                <a:gd name="connsiteX92" fmla="*/ 86663 w 3801413"/>
                <a:gd name="connsiteY92" fmla="*/ 6350 h 1460500"/>
                <a:gd name="connsiteX93" fmla="*/ 61263 w 3801413"/>
                <a:gd name="connsiteY93" fmla="*/ 0 h 1460500"/>
                <a:gd name="connsiteX94" fmla="*/ 29513 w 3801413"/>
                <a:gd name="connsiteY94" fmla="*/ 6350 h 1460500"/>
                <a:gd name="connsiteX95" fmla="*/ 4113 w 3801413"/>
                <a:gd name="connsiteY95" fmla="*/ 12700 h 1460500"/>
                <a:gd name="connsiteX96" fmla="*/ 10463 w 3801413"/>
                <a:gd name="connsiteY96" fmla="*/ 12700 h 1460500"/>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3566463 w 3801413"/>
                <a:gd name="connsiteY87" fmla="*/ 38100 h 1460500"/>
                <a:gd name="connsiteX88" fmla="*/ 1102663 w 3801413"/>
                <a:gd name="connsiteY88" fmla="*/ 19050 h 1460500"/>
                <a:gd name="connsiteX89" fmla="*/ 143813 w 3801413"/>
                <a:gd name="connsiteY89" fmla="*/ 31750 h 1460500"/>
                <a:gd name="connsiteX90" fmla="*/ 112063 w 3801413"/>
                <a:gd name="connsiteY90" fmla="*/ 19050 h 1460500"/>
                <a:gd name="connsiteX91" fmla="*/ 86663 w 3801413"/>
                <a:gd name="connsiteY91" fmla="*/ 6350 h 1460500"/>
                <a:gd name="connsiteX92" fmla="*/ 61263 w 3801413"/>
                <a:gd name="connsiteY92" fmla="*/ 0 h 1460500"/>
                <a:gd name="connsiteX93" fmla="*/ 29513 w 3801413"/>
                <a:gd name="connsiteY93" fmla="*/ 6350 h 1460500"/>
                <a:gd name="connsiteX94" fmla="*/ 4113 w 3801413"/>
                <a:gd name="connsiteY94" fmla="*/ 12700 h 1460500"/>
                <a:gd name="connsiteX95" fmla="*/ 10463 w 3801413"/>
                <a:gd name="connsiteY95" fmla="*/ 12700 h 1460500"/>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1102663 w 3801413"/>
                <a:gd name="connsiteY87" fmla="*/ 19050 h 1460500"/>
                <a:gd name="connsiteX88" fmla="*/ 143813 w 3801413"/>
                <a:gd name="connsiteY88" fmla="*/ 31750 h 1460500"/>
                <a:gd name="connsiteX89" fmla="*/ 112063 w 3801413"/>
                <a:gd name="connsiteY89" fmla="*/ 19050 h 1460500"/>
                <a:gd name="connsiteX90" fmla="*/ 86663 w 3801413"/>
                <a:gd name="connsiteY90" fmla="*/ 6350 h 1460500"/>
                <a:gd name="connsiteX91" fmla="*/ 61263 w 3801413"/>
                <a:gd name="connsiteY91" fmla="*/ 0 h 1460500"/>
                <a:gd name="connsiteX92" fmla="*/ 29513 w 3801413"/>
                <a:gd name="connsiteY92" fmla="*/ 6350 h 1460500"/>
                <a:gd name="connsiteX93" fmla="*/ 4113 w 3801413"/>
                <a:gd name="connsiteY93" fmla="*/ 12700 h 1460500"/>
                <a:gd name="connsiteX94" fmla="*/ 10463 w 3801413"/>
                <a:gd name="connsiteY94" fmla="*/ 12700 h 1460500"/>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1102663 w 3801413"/>
                <a:gd name="connsiteY87" fmla="*/ 19050 h 1460500"/>
                <a:gd name="connsiteX88" fmla="*/ 143813 w 3801413"/>
                <a:gd name="connsiteY88" fmla="*/ 31750 h 1460500"/>
                <a:gd name="connsiteX89" fmla="*/ 112063 w 3801413"/>
                <a:gd name="connsiteY89" fmla="*/ 19050 h 1460500"/>
                <a:gd name="connsiteX90" fmla="*/ 61263 w 3801413"/>
                <a:gd name="connsiteY90" fmla="*/ 0 h 1460500"/>
                <a:gd name="connsiteX91" fmla="*/ 29513 w 3801413"/>
                <a:gd name="connsiteY91" fmla="*/ 6350 h 1460500"/>
                <a:gd name="connsiteX92" fmla="*/ 4113 w 3801413"/>
                <a:gd name="connsiteY92" fmla="*/ 12700 h 1460500"/>
                <a:gd name="connsiteX93" fmla="*/ 10463 w 3801413"/>
                <a:gd name="connsiteY93" fmla="*/ 12700 h 1460500"/>
                <a:gd name="connsiteX0" fmla="*/ 10463 w 3801413"/>
                <a:gd name="connsiteY0" fmla="*/ 12700 h 1460500"/>
                <a:gd name="connsiteX1" fmla="*/ 10463 w 3801413"/>
                <a:gd name="connsiteY1" fmla="*/ 69850 h 1460500"/>
                <a:gd name="connsiteX2" fmla="*/ 118413 w 3801413"/>
                <a:gd name="connsiteY2" fmla="*/ 222250 h 1460500"/>
                <a:gd name="connsiteX3" fmla="*/ 194613 w 3801413"/>
                <a:gd name="connsiteY3" fmla="*/ 311150 h 1460500"/>
                <a:gd name="connsiteX4" fmla="*/ 289863 w 3801413"/>
                <a:gd name="connsiteY4" fmla="*/ 450850 h 1460500"/>
                <a:gd name="connsiteX5" fmla="*/ 321613 w 3801413"/>
                <a:gd name="connsiteY5" fmla="*/ 565150 h 1460500"/>
                <a:gd name="connsiteX6" fmla="*/ 385113 w 3801413"/>
                <a:gd name="connsiteY6" fmla="*/ 609600 h 1460500"/>
                <a:gd name="connsiteX7" fmla="*/ 404163 w 3801413"/>
                <a:gd name="connsiteY7" fmla="*/ 622300 h 1460500"/>
                <a:gd name="connsiteX8" fmla="*/ 442263 w 3801413"/>
                <a:gd name="connsiteY8" fmla="*/ 660400 h 1460500"/>
                <a:gd name="connsiteX9" fmla="*/ 499413 w 3801413"/>
                <a:gd name="connsiteY9" fmla="*/ 704850 h 1460500"/>
                <a:gd name="connsiteX10" fmla="*/ 518463 w 3801413"/>
                <a:gd name="connsiteY10" fmla="*/ 711200 h 1460500"/>
                <a:gd name="connsiteX11" fmla="*/ 524813 w 3801413"/>
                <a:gd name="connsiteY11" fmla="*/ 730250 h 1460500"/>
                <a:gd name="connsiteX12" fmla="*/ 550213 w 3801413"/>
                <a:gd name="connsiteY12" fmla="*/ 749300 h 1460500"/>
                <a:gd name="connsiteX13" fmla="*/ 607363 w 3801413"/>
                <a:gd name="connsiteY13" fmla="*/ 698500 h 1460500"/>
                <a:gd name="connsiteX14" fmla="*/ 651813 w 3801413"/>
                <a:gd name="connsiteY14" fmla="*/ 577850 h 1460500"/>
                <a:gd name="connsiteX15" fmla="*/ 715313 w 3801413"/>
                <a:gd name="connsiteY15" fmla="*/ 571500 h 1460500"/>
                <a:gd name="connsiteX16" fmla="*/ 734363 w 3801413"/>
                <a:gd name="connsiteY16" fmla="*/ 539750 h 1460500"/>
                <a:gd name="connsiteX17" fmla="*/ 855013 w 3801413"/>
                <a:gd name="connsiteY17" fmla="*/ 565150 h 1460500"/>
                <a:gd name="connsiteX18" fmla="*/ 918513 w 3801413"/>
                <a:gd name="connsiteY18" fmla="*/ 615950 h 1460500"/>
                <a:gd name="connsiteX19" fmla="*/ 1013763 w 3801413"/>
                <a:gd name="connsiteY19" fmla="*/ 698500 h 1460500"/>
                <a:gd name="connsiteX20" fmla="*/ 1020113 w 3801413"/>
                <a:gd name="connsiteY20" fmla="*/ 800100 h 1460500"/>
                <a:gd name="connsiteX21" fmla="*/ 1045513 w 3801413"/>
                <a:gd name="connsiteY21" fmla="*/ 838200 h 1460500"/>
                <a:gd name="connsiteX22" fmla="*/ 1064563 w 3801413"/>
                <a:gd name="connsiteY22" fmla="*/ 850900 h 1460500"/>
                <a:gd name="connsiteX23" fmla="*/ 1140763 w 3801413"/>
                <a:gd name="connsiteY23" fmla="*/ 996950 h 1460500"/>
                <a:gd name="connsiteX24" fmla="*/ 1178863 w 3801413"/>
                <a:gd name="connsiteY24" fmla="*/ 1041400 h 1460500"/>
                <a:gd name="connsiteX25" fmla="*/ 1185213 w 3801413"/>
                <a:gd name="connsiteY25" fmla="*/ 1060450 h 1460500"/>
                <a:gd name="connsiteX26" fmla="*/ 1204263 w 3801413"/>
                <a:gd name="connsiteY26" fmla="*/ 1073150 h 1460500"/>
                <a:gd name="connsiteX27" fmla="*/ 1242363 w 3801413"/>
                <a:gd name="connsiteY27" fmla="*/ 1206500 h 1460500"/>
                <a:gd name="connsiteX28" fmla="*/ 1261413 w 3801413"/>
                <a:gd name="connsiteY28" fmla="*/ 1263650 h 1460500"/>
                <a:gd name="connsiteX29" fmla="*/ 1280463 w 3801413"/>
                <a:gd name="connsiteY29" fmla="*/ 1276350 h 1460500"/>
                <a:gd name="connsiteX30" fmla="*/ 1293163 w 3801413"/>
                <a:gd name="connsiteY30" fmla="*/ 1295400 h 1460500"/>
                <a:gd name="connsiteX31" fmla="*/ 1280463 w 3801413"/>
                <a:gd name="connsiteY31" fmla="*/ 1333500 h 1460500"/>
                <a:gd name="connsiteX32" fmla="*/ 1369363 w 3801413"/>
                <a:gd name="connsiteY32" fmla="*/ 1397000 h 1460500"/>
                <a:gd name="connsiteX33" fmla="*/ 1420163 w 3801413"/>
                <a:gd name="connsiteY33" fmla="*/ 1422400 h 1460500"/>
                <a:gd name="connsiteX34" fmla="*/ 1445563 w 3801413"/>
                <a:gd name="connsiteY34" fmla="*/ 1428750 h 1460500"/>
                <a:gd name="connsiteX35" fmla="*/ 1528113 w 3801413"/>
                <a:gd name="connsiteY35" fmla="*/ 1454150 h 1460500"/>
                <a:gd name="connsiteX36" fmla="*/ 1642413 w 3801413"/>
                <a:gd name="connsiteY36" fmla="*/ 1460500 h 1460500"/>
                <a:gd name="connsiteX37" fmla="*/ 1597963 w 3801413"/>
                <a:gd name="connsiteY37" fmla="*/ 1384300 h 1460500"/>
                <a:gd name="connsiteX38" fmla="*/ 1578913 w 3801413"/>
                <a:gd name="connsiteY38" fmla="*/ 1282700 h 1460500"/>
                <a:gd name="connsiteX39" fmla="*/ 1572563 w 3801413"/>
                <a:gd name="connsiteY39" fmla="*/ 1200150 h 1460500"/>
                <a:gd name="connsiteX40" fmla="*/ 1807513 w 3801413"/>
                <a:gd name="connsiteY40" fmla="*/ 831850 h 1460500"/>
                <a:gd name="connsiteX41" fmla="*/ 1896413 w 3801413"/>
                <a:gd name="connsiteY41" fmla="*/ 806450 h 1460500"/>
                <a:gd name="connsiteX42" fmla="*/ 1978963 w 3801413"/>
                <a:gd name="connsiteY42" fmla="*/ 768350 h 1460500"/>
                <a:gd name="connsiteX43" fmla="*/ 2023413 w 3801413"/>
                <a:gd name="connsiteY43" fmla="*/ 742950 h 1460500"/>
                <a:gd name="connsiteX44" fmla="*/ 2029763 w 3801413"/>
                <a:gd name="connsiteY44" fmla="*/ 723900 h 1460500"/>
                <a:gd name="connsiteX45" fmla="*/ 2010713 w 3801413"/>
                <a:gd name="connsiteY45" fmla="*/ 717550 h 1460500"/>
                <a:gd name="connsiteX46" fmla="*/ 1991663 w 3801413"/>
                <a:gd name="connsiteY46" fmla="*/ 692150 h 1460500"/>
                <a:gd name="connsiteX47" fmla="*/ 2042463 w 3801413"/>
                <a:gd name="connsiteY47" fmla="*/ 647700 h 1460500"/>
                <a:gd name="connsiteX48" fmla="*/ 2042463 w 3801413"/>
                <a:gd name="connsiteY48" fmla="*/ 577850 h 1460500"/>
                <a:gd name="connsiteX49" fmla="*/ 2061513 w 3801413"/>
                <a:gd name="connsiteY49" fmla="*/ 635000 h 1460500"/>
                <a:gd name="connsiteX50" fmla="*/ 2118663 w 3801413"/>
                <a:gd name="connsiteY50" fmla="*/ 622300 h 1460500"/>
                <a:gd name="connsiteX51" fmla="*/ 2137713 w 3801413"/>
                <a:gd name="connsiteY51" fmla="*/ 615950 h 1460500"/>
                <a:gd name="connsiteX52" fmla="*/ 2156763 w 3801413"/>
                <a:gd name="connsiteY52" fmla="*/ 596900 h 1460500"/>
                <a:gd name="connsiteX53" fmla="*/ 2175813 w 3801413"/>
                <a:gd name="connsiteY53" fmla="*/ 590550 h 1460500"/>
                <a:gd name="connsiteX54" fmla="*/ 2188513 w 3801413"/>
                <a:gd name="connsiteY54" fmla="*/ 584200 h 1460500"/>
                <a:gd name="connsiteX55" fmla="*/ 2252013 w 3801413"/>
                <a:gd name="connsiteY55" fmla="*/ 558800 h 1460500"/>
                <a:gd name="connsiteX56" fmla="*/ 2328213 w 3801413"/>
                <a:gd name="connsiteY56" fmla="*/ 558800 h 1460500"/>
                <a:gd name="connsiteX57" fmla="*/ 2372663 w 3801413"/>
                <a:gd name="connsiteY57" fmla="*/ 577850 h 1460500"/>
                <a:gd name="connsiteX58" fmla="*/ 2461563 w 3801413"/>
                <a:gd name="connsiteY58" fmla="*/ 615950 h 1460500"/>
                <a:gd name="connsiteX59" fmla="*/ 2537763 w 3801413"/>
                <a:gd name="connsiteY59" fmla="*/ 609600 h 1460500"/>
                <a:gd name="connsiteX60" fmla="*/ 2594913 w 3801413"/>
                <a:gd name="connsiteY60" fmla="*/ 603250 h 1460500"/>
                <a:gd name="connsiteX61" fmla="*/ 2613963 w 3801413"/>
                <a:gd name="connsiteY61" fmla="*/ 596900 h 1460500"/>
                <a:gd name="connsiteX62" fmla="*/ 2652063 w 3801413"/>
                <a:gd name="connsiteY62" fmla="*/ 596900 h 1460500"/>
                <a:gd name="connsiteX63" fmla="*/ 2664763 w 3801413"/>
                <a:gd name="connsiteY63" fmla="*/ 704850 h 1460500"/>
                <a:gd name="connsiteX64" fmla="*/ 2728263 w 3801413"/>
                <a:gd name="connsiteY64" fmla="*/ 755650 h 1460500"/>
                <a:gd name="connsiteX65" fmla="*/ 2734613 w 3801413"/>
                <a:gd name="connsiteY65" fmla="*/ 768350 h 1460500"/>
                <a:gd name="connsiteX66" fmla="*/ 2804463 w 3801413"/>
                <a:gd name="connsiteY66" fmla="*/ 768350 h 1460500"/>
                <a:gd name="connsiteX67" fmla="*/ 2912413 w 3801413"/>
                <a:gd name="connsiteY67" fmla="*/ 647700 h 1460500"/>
                <a:gd name="connsiteX68" fmla="*/ 2956863 w 3801413"/>
                <a:gd name="connsiteY68" fmla="*/ 615950 h 1460500"/>
                <a:gd name="connsiteX69" fmla="*/ 2994963 w 3801413"/>
                <a:gd name="connsiteY69" fmla="*/ 596900 h 1460500"/>
                <a:gd name="connsiteX70" fmla="*/ 2994963 w 3801413"/>
                <a:gd name="connsiteY70" fmla="*/ 590550 h 1460500"/>
                <a:gd name="connsiteX71" fmla="*/ 3026713 w 3801413"/>
                <a:gd name="connsiteY71" fmla="*/ 552450 h 1460500"/>
                <a:gd name="connsiteX72" fmla="*/ 2994963 w 3801413"/>
                <a:gd name="connsiteY72" fmla="*/ 476250 h 1460500"/>
                <a:gd name="connsiteX73" fmla="*/ 2969563 w 3801413"/>
                <a:gd name="connsiteY73" fmla="*/ 488950 h 1460500"/>
                <a:gd name="connsiteX74" fmla="*/ 2969563 w 3801413"/>
                <a:gd name="connsiteY74" fmla="*/ 457200 h 1460500"/>
                <a:gd name="connsiteX75" fmla="*/ 3071163 w 3801413"/>
                <a:gd name="connsiteY75" fmla="*/ 450850 h 1460500"/>
                <a:gd name="connsiteX76" fmla="*/ 3083863 w 3801413"/>
                <a:gd name="connsiteY76" fmla="*/ 412750 h 1460500"/>
                <a:gd name="connsiteX77" fmla="*/ 3210863 w 3801413"/>
                <a:gd name="connsiteY77" fmla="*/ 425450 h 1460500"/>
                <a:gd name="connsiteX78" fmla="*/ 3261663 w 3801413"/>
                <a:gd name="connsiteY78" fmla="*/ 450850 h 1460500"/>
                <a:gd name="connsiteX79" fmla="*/ 3268013 w 3801413"/>
                <a:gd name="connsiteY79" fmla="*/ 457200 h 1460500"/>
                <a:gd name="connsiteX80" fmla="*/ 3363263 w 3801413"/>
                <a:gd name="connsiteY80" fmla="*/ 438150 h 1460500"/>
                <a:gd name="connsiteX81" fmla="*/ 3490263 w 3801413"/>
                <a:gd name="connsiteY81" fmla="*/ 412750 h 1460500"/>
                <a:gd name="connsiteX82" fmla="*/ 3572813 w 3801413"/>
                <a:gd name="connsiteY82" fmla="*/ 438150 h 1460500"/>
                <a:gd name="connsiteX83" fmla="*/ 3649013 w 3801413"/>
                <a:gd name="connsiteY83" fmla="*/ 488950 h 1460500"/>
                <a:gd name="connsiteX84" fmla="*/ 3706163 w 3801413"/>
                <a:gd name="connsiteY84" fmla="*/ 546100 h 1460500"/>
                <a:gd name="connsiteX85" fmla="*/ 3801413 w 3801413"/>
                <a:gd name="connsiteY85" fmla="*/ 558800 h 1460500"/>
                <a:gd name="connsiteX86" fmla="*/ 3801413 w 3801413"/>
                <a:gd name="connsiteY86" fmla="*/ 12700 h 1460500"/>
                <a:gd name="connsiteX87" fmla="*/ 1102663 w 3801413"/>
                <a:gd name="connsiteY87" fmla="*/ 19050 h 1460500"/>
                <a:gd name="connsiteX88" fmla="*/ 112063 w 3801413"/>
                <a:gd name="connsiteY88" fmla="*/ 19050 h 1460500"/>
                <a:gd name="connsiteX89" fmla="*/ 61263 w 3801413"/>
                <a:gd name="connsiteY89" fmla="*/ 0 h 1460500"/>
                <a:gd name="connsiteX90" fmla="*/ 29513 w 3801413"/>
                <a:gd name="connsiteY90" fmla="*/ 6350 h 1460500"/>
                <a:gd name="connsiteX91" fmla="*/ 4113 w 3801413"/>
                <a:gd name="connsiteY91" fmla="*/ 12700 h 1460500"/>
                <a:gd name="connsiteX92" fmla="*/ 10463 w 3801413"/>
                <a:gd name="connsiteY92" fmla="*/ 12700 h 1460500"/>
                <a:gd name="connsiteX0" fmla="*/ 10463 w 3801413"/>
                <a:gd name="connsiteY0" fmla="*/ 9047 h 1456847"/>
                <a:gd name="connsiteX1" fmla="*/ 10463 w 3801413"/>
                <a:gd name="connsiteY1" fmla="*/ 66197 h 1456847"/>
                <a:gd name="connsiteX2" fmla="*/ 118413 w 3801413"/>
                <a:gd name="connsiteY2" fmla="*/ 218597 h 1456847"/>
                <a:gd name="connsiteX3" fmla="*/ 194613 w 3801413"/>
                <a:gd name="connsiteY3" fmla="*/ 307497 h 1456847"/>
                <a:gd name="connsiteX4" fmla="*/ 289863 w 3801413"/>
                <a:gd name="connsiteY4" fmla="*/ 447197 h 1456847"/>
                <a:gd name="connsiteX5" fmla="*/ 321613 w 3801413"/>
                <a:gd name="connsiteY5" fmla="*/ 561497 h 1456847"/>
                <a:gd name="connsiteX6" fmla="*/ 385113 w 3801413"/>
                <a:gd name="connsiteY6" fmla="*/ 605947 h 1456847"/>
                <a:gd name="connsiteX7" fmla="*/ 404163 w 3801413"/>
                <a:gd name="connsiteY7" fmla="*/ 618647 h 1456847"/>
                <a:gd name="connsiteX8" fmla="*/ 442263 w 3801413"/>
                <a:gd name="connsiteY8" fmla="*/ 656747 h 1456847"/>
                <a:gd name="connsiteX9" fmla="*/ 499413 w 3801413"/>
                <a:gd name="connsiteY9" fmla="*/ 701197 h 1456847"/>
                <a:gd name="connsiteX10" fmla="*/ 518463 w 3801413"/>
                <a:gd name="connsiteY10" fmla="*/ 707547 h 1456847"/>
                <a:gd name="connsiteX11" fmla="*/ 524813 w 3801413"/>
                <a:gd name="connsiteY11" fmla="*/ 726597 h 1456847"/>
                <a:gd name="connsiteX12" fmla="*/ 550213 w 3801413"/>
                <a:gd name="connsiteY12" fmla="*/ 745647 h 1456847"/>
                <a:gd name="connsiteX13" fmla="*/ 607363 w 3801413"/>
                <a:gd name="connsiteY13" fmla="*/ 694847 h 1456847"/>
                <a:gd name="connsiteX14" fmla="*/ 651813 w 3801413"/>
                <a:gd name="connsiteY14" fmla="*/ 574197 h 1456847"/>
                <a:gd name="connsiteX15" fmla="*/ 715313 w 3801413"/>
                <a:gd name="connsiteY15" fmla="*/ 567847 h 1456847"/>
                <a:gd name="connsiteX16" fmla="*/ 734363 w 3801413"/>
                <a:gd name="connsiteY16" fmla="*/ 536097 h 1456847"/>
                <a:gd name="connsiteX17" fmla="*/ 855013 w 3801413"/>
                <a:gd name="connsiteY17" fmla="*/ 561497 h 1456847"/>
                <a:gd name="connsiteX18" fmla="*/ 918513 w 3801413"/>
                <a:gd name="connsiteY18" fmla="*/ 612297 h 1456847"/>
                <a:gd name="connsiteX19" fmla="*/ 1013763 w 3801413"/>
                <a:gd name="connsiteY19" fmla="*/ 694847 h 1456847"/>
                <a:gd name="connsiteX20" fmla="*/ 1020113 w 3801413"/>
                <a:gd name="connsiteY20" fmla="*/ 796447 h 1456847"/>
                <a:gd name="connsiteX21" fmla="*/ 1045513 w 3801413"/>
                <a:gd name="connsiteY21" fmla="*/ 834547 h 1456847"/>
                <a:gd name="connsiteX22" fmla="*/ 1064563 w 3801413"/>
                <a:gd name="connsiteY22" fmla="*/ 847247 h 1456847"/>
                <a:gd name="connsiteX23" fmla="*/ 1140763 w 3801413"/>
                <a:gd name="connsiteY23" fmla="*/ 993297 h 1456847"/>
                <a:gd name="connsiteX24" fmla="*/ 1178863 w 3801413"/>
                <a:gd name="connsiteY24" fmla="*/ 1037747 h 1456847"/>
                <a:gd name="connsiteX25" fmla="*/ 1185213 w 3801413"/>
                <a:gd name="connsiteY25" fmla="*/ 1056797 h 1456847"/>
                <a:gd name="connsiteX26" fmla="*/ 1204263 w 3801413"/>
                <a:gd name="connsiteY26" fmla="*/ 1069497 h 1456847"/>
                <a:gd name="connsiteX27" fmla="*/ 1242363 w 3801413"/>
                <a:gd name="connsiteY27" fmla="*/ 1202847 h 1456847"/>
                <a:gd name="connsiteX28" fmla="*/ 1261413 w 3801413"/>
                <a:gd name="connsiteY28" fmla="*/ 1259997 h 1456847"/>
                <a:gd name="connsiteX29" fmla="*/ 1280463 w 3801413"/>
                <a:gd name="connsiteY29" fmla="*/ 1272697 h 1456847"/>
                <a:gd name="connsiteX30" fmla="*/ 1293163 w 3801413"/>
                <a:gd name="connsiteY30" fmla="*/ 1291747 h 1456847"/>
                <a:gd name="connsiteX31" fmla="*/ 1280463 w 3801413"/>
                <a:gd name="connsiteY31" fmla="*/ 1329847 h 1456847"/>
                <a:gd name="connsiteX32" fmla="*/ 1369363 w 3801413"/>
                <a:gd name="connsiteY32" fmla="*/ 1393347 h 1456847"/>
                <a:gd name="connsiteX33" fmla="*/ 1420163 w 3801413"/>
                <a:gd name="connsiteY33" fmla="*/ 1418747 h 1456847"/>
                <a:gd name="connsiteX34" fmla="*/ 1445563 w 3801413"/>
                <a:gd name="connsiteY34" fmla="*/ 1425097 h 1456847"/>
                <a:gd name="connsiteX35" fmla="*/ 1528113 w 3801413"/>
                <a:gd name="connsiteY35" fmla="*/ 1450497 h 1456847"/>
                <a:gd name="connsiteX36" fmla="*/ 1642413 w 3801413"/>
                <a:gd name="connsiteY36" fmla="*/ 1456847 h 1456847"/>
                <a:gd name="connsiteX37" fmla="*/ 1597963 w 3801413"/>
                <a:gd name="connsiteY37" fmla="*/ 1380647 h 1456847"/>
                <a:gd name="connsiteX38" fmla="*/ 1578913 w 3801413"/>
                <a:gd name="connsiteY38" fmla="*/ 1279047 h 1456847"/>
                <a:gd name="connsiteX39" fmla="*/ 1572563 w 3801413"/>
                <a:gd name="connsiteY39" fmla="*/ 1196497 h 1456847"/>
                <a:gd name="connsiteX40" fmla="*/ 1807513 w 3801413"/>
                <a:gd name="connsiteY40" fmla="*/ 828197 h 1456847"/>
                <a:gd name="connsiteX41" fmla="*/ 1896413 w 3801413"/>
                <a:gd name="connsiteY41" fmla="*/ 802797 h 1456847"/>
                <a:gd name="connsiteX42" fmla="*/ 1978963 w 3801413"/>
                <a:gd name="connsiteY42" fmla="*/ 764697 h 1456847"/>
                <a:gd name="connsiteX43" fmla="*/ 2023413 w 3801413"/>
                <a:gd name="connsiteY43" fmla="*/ 739297 h 1456847"/>
                <a:gd name="connsiteX44" fmla="*/ 2029763 w 3801413"/>
                <a:gd name="connsiteY44" fmla="*/ 720247 h 1456847"/>
                <a:gd name="connsiteX45" fmla="*/ 2010713 w 3801413"/>
                <a:gd name="connsiteY45" fmla="*/ 713897 h 1456847"/>
                <a:gd name="connsiteX46" fmla="*/ 1991663 w 3801413"/>
                <a:gd name="connsiteY46" fmla="*/ 688497 h 1456847"/>
                <a:gd name="connsiteX47" fmla="*/ 2042463 w 3801413"/>
                <a:gd name="connsiteY47" fmla="*/ 644047 h 1456847"/>
                <a:gd name="connsiteX48" fmla="*/ 2042463 w 3801413"/>
                <a:gd name="connsiteY48" fmla="*/ 574197 h 1456847"/>
                <a:gd name="connsiteX49" fmla="*/ 2061513 w 3801413"/>
                <a:gd name="connsiteY49" fmla="*/ 631347 h 1456847"/>
                <a:gd name="connsiteX50" fmla="*/ 2118663 w 3801413"/>
                <a:gd name="connsiteY50" fmla="*/ 618647 h 1456847"/>
                <a:gd name="connsiteX51" fmla="*/ 2137713 w 3801413"/>
                <a:gd name="connsiteY51" fmla="*/ 612297 h 1456847"/>
                <a:gd name="connsiteX52" fmla="*/ 2156763 w 3801413"/>
                <a:gd name="connsiteY52" fmla="*/ 593247 h 1456847"/>
                <a:gd name="connsiteX53" fmla="*/ 2175813 w 3801413"/>
                <a:gd name="connsiteY53" fmla="*/ 586897 h 1456847"/>
                <a:gd name="connsiteX54" fmla="*/ 2188513 w 3801413"/>
                <a:gd name="connsiteY54" fmla="*/ 580547 h 1456847"/>
                <a:gd name="connsiteX55" fmla="*/ 2252013 w 3801413"/>
                <a:gd name="connsiteY55" fmla="*/ 555147 h 1456847"/>
                <a:gd name="connsiteX56" fmla="*/ 2328213 w 3801413"/>
                <a:gd name="connsiteY56" fmla="*/ 555147 h 1456847"/>
                <a:gd name="connsiteX57" fmla="*/ 2372663 w 3801413"/>
                <a:gd name="connsiteY57" fmla="*/ 574197 h 1456847"/>
                <a:gd name="connsiteX58" fmla="*/ 2461563 w 3801413"/>
                <a:gd name="connsiteY58" fmla="*/ 612297 h 1456847"/>
                <a:gd name="connsiteX59" fmla="*/ 2537763 w 3801413"/>
                <a:gd name="connsiteY59" fmla="*/ 605947 h 1456847"/>
                <a:gd name="connsiteX60" fmla="*/ 2594913 w 3801413"/>
                <a:gd name="connsiteY60" fmla="*/ 599597 h 1456847"/>
                <a:gd name="connsiteX61" fmla="*/ 2613963 w 3801413"/>
                <a:gd name="connsiteY61" fmla="*/ 593247 h 1456847"/>
                <a:gd name="connsiteX62" fmla="*/ 2652063 w 3801413"/>
                <a:gd name="connsiteY62" fmla="*/ 593247 h 1456847"/>
                <a:gd name="connsiteX63" fmla="*/ 2664763 w 3801413"/>
                <a:gd name="connsiteY63" fmla="*/ 701197 h 1456847"/>
                <a:gd name="connsiteX64" fmla="*/ 2728263 w 3801413"/>
                <a:gd name="connsiteY64" fmla="*/ 751997 h 1456847"/>
                <a:gd name="connsiteX65" fmla="*/ 2734613 w 3801413"/>
                <a:gd name="connsiteY65" fmla="*/ 764697 h 1456847"/>
                <a:gd name="connsiteX66" fmla="*/ 2804463 w 3801413"/>
                <a:gd name="connsiteY66" fmla="*/ 764697 h 1456847"/>
                <a:gd name="connsiteX67" fmla="*/ 2912413 w 3801413"/>
                <a:gd name="connsiteY67" fmla="*/ 644047 h 1456847"/>
                <a:gd name="connsiteX68" fmla="*/ 2956863 w 3801413"/>
                <a:gd name="connsiteY68" fmla="*/ 612297 h 1456847"/>
                <a:gd name="connsiteX69" fmla="*/ 2994963 w 3801413"/>
                <a:gd name="connsiteY69" fmla="*/ 593247 h 1456847"/>
                <a:gd name="connsiteX70" fmla="*/ 2994963 w 3801413"/>
                <a:gd name="connsiteY70" fmla="*/ 586897 h 1456847"/>
                <a:gd name="connsiteX71" fmla="*/ 3026713 w 3801413"/>
                <a:gd name="connsiteY71" fmla="*/ 548797 h 1456847"/>
                <a:gd name="connsiteX72" fmla="*/ 2994963 w 3801413"/>
                <a:gd name="connsiteY72" fmla="*/ 472597 h 1456847"/>
                <a:gd name="connsiteX73" fmla="*/ 2969563 w 3801413"/>
                <a:gd name="connsiteY73" fmla="*/ 485297 h 1456847"/>
                <a:gd name="connsiteX74" fmla="*/ 2969563 w 3801413"/>
                <a:gd name="connsiteY74" fmla="*/ 453547 h 1456847"/>
                <a:gd name="connsiteX75" fmla="*/ 3071163 w 3801413"/>
                <a:gd name="connsiteY75" fmla="*/ 447197 h 1456847"/>
                <a:gd name="connsiteX76" fmla="*/ 3083863 w 3801413"/>
                <a:gd name="connsiteY76" fmla="*/ 409097 h 1456847"/>
                <a:gd name="connsiteX77" fmla="*/ 3210863 w 3801413"/>
                <a:gd name="connsiteY77" fmla="*/ 421797 h 1456847"/>
                <a:gd name="connsiteX78" fmla="*/ 3261663 w 3801413"/>
                <a:gd name="connsiteY78" fmla="*/ 447197 h 1456847"/>
                <a:gd name="connsiteX79" fmla="*/ 3268013 w 3801413"/>
                <a:gd name="connsiteY79" fmla="*/ 453547 h 1456847"/>
                <a:gd name="connsiteX80" fmla="*/ 3363263 w 3801413"/>
                <a:gd name="connsiteY80" fmla="*/ 434497 h 1456847"/>
                <a:gd name="connsiteX81" fmla="*/ 3490263 w 3801413"/>
                <a:gd name="connsiteY81" fmla="*/ 409097 h 1456847"/>
                <a:gd name="connsiteX82" fmla="*/ 3572813 w 3801413"/>
                <a:gd name="connsiteY82" fmla="*/ 434497 h 1456847"/>
                <a:gd name="connsiteX83" fmla="*/ 3649013 w 3801413"/>
                <a:gd name="connsiteY83" fmla="*/ 485297 h 1456847"/>
                <a:gd name="connsiteX84" fmla="*/ 3706163 w 3801413"/>
                <a:gd name="connsiteY84" fmla="*/ 542447 h 1456847"/>
                <a:gd name="connsiteX85" fmla="*/ 3801413 w 3801413"/>
                <a:gd name="connsiteY85" fmla="*/ 555147 h 1456847"/>
                <a:gd name="connsiteX86" fmla="*/ 3801413 w 3801413"/>
                <a:gd name="connsiteY86" fmla="*/ 9047 h 1456847"/>
                <a:gd name="connsiteX87" fmla="*/ 1102663 w 3801413"/>
                <a:gd name="connsiteY87" fmla="*/ 15397 h 1456847"/>
                <a:gd name="connsiteX88" fmla="*/ 112063 w 3801413"/>
                <a:gd name="connsiteY88" fmla="*/ 15397 h 1456847"/>
                <a:gd name="connsiteX89" fmla="*/ 29513 w 3801413"/>
                <a:gd name="connsiteY89" fmla="*/ 2697 h 1456847"/>
                <a:gd name="connsiteX90" fmla="*/ 4113 w 3801413"/>
                <a:gd name="connsiteY90" fmla="*/ 9047 h 1456847"/>
                <a:gd name="connsiteX91" fmla="*/ 10463 w 3801413"/>
                <a:gd name="connsiteY91" fmla="*/ 9047 h 1456847"/>
                <a:gd name="connsiteX0" fmla="*/ 14832 w 3805782"/>
                <a:gd name="connsiteY0" fmla="*/ 9047 h 1456847"/>
                <a:gd name="connsiteX1" fmla="*/ 14832 w 3805782"/>
                <a:gd name="connsiteY1" fmla="*/ 66197 h 1456847"/>
                <a:gd name="connsiteX2" fmla="*/ 122782 w 3805782"/>
                <a:gd name="connsiteY2" fmla="*/ 218597 h 1456847"/>
                <a:gd name="connsiteX3" fmla="*/ 198982 w 3805782"/>
                <a:gd name="connsiteY3" fmla="*/ 307497 h 1456847"/>
                <a:gd name="connsiteX4" fmla="*/ 294232 w 3805782"/>
                <a:gd name="connsiteY4" fmla="*/ 447197 h 1456847"/>
                <a:gd name="connsiteX5" fmla="*/ 325982 w 3805782"/>
                <a:gd name="connsiteY5" fmla="*/ 561497 h 1456847"/>
                <a:gd name="connsiteX6" fmla="*/ 389482 w 3805782"/>
                <a:gd name="connsiteY6" fmla="*/ 605947 h 1456847"/>
                <a:gd name="connsiteX7" fmla="*/ 408532 w 3805782"/>
                <a:gd name="connsiteY7" fmla="*/ 618647 h 1456847"/>
                <a:gd name="connsiteX8" fmla="*/ 446632 w 3805782"/>
                <a:gd name="connsiteY8" fmla="*/ 656747 h 1456847"/>
                <a:gd name="connsiteX9" fmla="*/ 503782 w 3805782"/>
                <a:gd name="connsiteY9" fmla="*/ 701197 h 1456847"/>
                <a:gd name="connsiteX10" fmla="*/ 522832 w 3805782"/>
                <a:gd name="connsiteY10" fmla="*/ 707547 h 1456847"/>
                <a:gd name="connsiteX11" fmla="*/ 529182 w 3805782"/>
                <a:gd name="connsiteY11" fmla="*/ 726597 h 1456847"/>
                <a:gd name="connsiteX12" fmla="*/ 554582 w 3805782"/>
                <a:gd name="connsiteY12" fmla="*/ 745647 h 1456847"/>
                <a:gd name="connsiteX13" fmla="*/ 611732 w 3805782"/>
                <a:gd name="connsiteY13" fmla="*/ 694847 h 1456847"/>
                <a:gd name="connsiteX14" fmla="*/ 656182 w 3805782"/>
                <a:gd name="connsiteY14" fmla="*/ 574197 h 1456847"/>
                <a:gd name="connsiteX15" fmla="*/ 719682 w 3805782"/>
                <a:gd name="connsiteY15" fmla="*/ 567847 h 1456847"/>
                <a:gd name="connsiteX16" fmla="*/ 738732 w 3805782"/>
                <a:gd name="connsiteY16" fmla="*/ 536097 h 1456847"/>
                <a:gd name="connsiteX17" fmla="*/ 859382 w 3805782"/>
                <a:gd name="connsiteY17" fmla="*/ 561497 h 1456847"/>
                <a:gd name="connsiteX18" fmla="*/ 922882 w 3805782"/>
                <a:gd name="connsiteY18" fmla="*/ 612297 h 1456847"/>
                <a:gd name="connsiteX19" fmla="*/ 1018132 w 3805782"/>
                <a:gd name="connsiteY19" fmla="*/ 694847 h 1456847"/>
                <a:gd name="connsiteX20" fmla="*/ 1024482 w 3805782"/>
                <a:gd name="connsiteY20" fmla="*/ 796447 h 1456847"/>
                <a:gd name="connsiteX21" fmla="*/ 1049882 w 3805782"/>
                <a:gd name="connsiteY21" fmla="*/ 834547 h 1456847"/>
                <a:gd name="connsiteX22" fmla="*/ 1068932 w 3805782"/>
                <a:gd name="connsiteY22" fmla="*/ 847247 h 1456847"/>
                <a:gd name="connsiteX23" fmla="*/ 1145132 w 3805782"/>
                <a:gd name="connsiteY23" fmla="*/ 993297 h 1456847"/>
                <a:gd name="connsiteX24" fmla="*/ 1183232 w 3805782"/>
                <a:gd name="connsiteY24" fmla="*/ 1037747 h 1456847"/>
                <a:gd name="connsiteX25" fmla="*/ 1189582 w 3805782"/>
                <a:gd name="connsiteY25" fmla="*/ 1056797 h 1456847"/>
                <a:gd name="connsiteX26" fmla="*/ 1208632 w 3805782"/>
                <a:gd name="connsiteY26" fmla="*/ 1069497 h 1456847"/>
                <a:gd name="connsiteX27" fmla="*/ 1246732 w 3805782"/>
                <a:gd name="connsiteY27" fmla="*/ 1202847 h 1456847"/>
                <a:gd name="connsiteX28" fmla="*/ 1265782 w 3805782"/>
                <a:gd name="connsiteY28" fmla="*/ 1259997 h 1456847"/>
                <a:gd name="connsiteX29" fmla="*/ 1284832 w 3805782"/>
                <a:gd name="connsiteY29" fmla="*/ 1272697 h 1456847"/>
                <a:gd name="connsiteX30" fmla="*/ 1297532 w 3805782"/>
                <a:gd name="connsiteY30" fmla="*/ 1291747 h 1456847"/>
                <a:gd name="connsiteX31" fmla="*/ 1284832 w 3805782"/>
                <a:gd name="connsiteY31" fmla="*/ 1329847 h 1456847"/>
                <a:gd name="connsiteX32" fmla="*/ 1373732 w 3805782"/>
                <a:gd name="connsiteY32" fmla="*/ 1393347 h 1456847"/>
                <a:gd name="connsiteX33" fmla="*/ 1424532 w 3805782"/>
                <a:gd name="connsiteY33" fmla="*/ 1418747 h 1456847"/>
                <a:gd name="connsiteX34" fmla="*/ 1449932 w 3805782"/>
                <a:gd name="connsiteY34" fmla="*/ 1425097 h 1456847"/>
                <a:gd name="connsiteX35" fmla="*/ 1532482 w 3805782"/>
                <a:gd name="connsiteY35" fmla="*/ 1450497 h 1456847"/>
                <a:gd name="connsiteX36" fmla="*/ 1646782 w 3805782"/>
                <a:gd name="connsiteY36" fmla="*/ 1456847 h 1456847"/>
                <a:gd name="connsiteX37" fmla="*/ 1602332 w 3805782"/>
                <a:gd name="connsiteY37" fmla="*/ 1380647 h 1456847"/>
                <a:gd name="connsiteX38" fmla="*/ 1583282 w 3805782"/>
                <a:gd name="connsiteY38" fmla="*/ 1279047 h 1456847"/>
                <a:gd name="connsiteX39" fmla="*/ 1576932 w 3805782"/>
                <a:gd name="connsiteY39" fmla="*/ 1196497 h 1456847"/>
                <a:gd name="connsiteX40" fmla="*/ 1811882 w 3805782"/>
                <a:gd name="connsiteY40" fmla="*/ 828197 h 1456847"/>
                <a:gd name="connsiteX41" fmla="*/ 1900782 w 3805782"/>
                <a:gd name="connsiteY41" fmla="*/ 802797 h 1456847"/>
                <a:gd name="connsiteX42" fmla="*/ 1983332 w 3805782"/>
                <a:gd name="connsiteY42" fmla="*/ 764697 h 1456847"/>
                <a:gd name="connsiteX43" fmla="*/ 2027782 w 3805782"/>
                <a:gd name="connsiteY43" fmla="*/ 739297 h 1456847"/>
                <a:gd name="connsiteX44" fmla="*/ 2034132 w 3805782"/>
                <a:gd name="connsiteY44" fmla="*/ 720247 h 1456847"/>
                <a:gd name="connsiteX45" fmla="*/ 2015082 w 3805782"/>
                <a:gd name="connsiteY45" fmla="*/ 713897 h 1456847"/>
                <a:gd name="connsiteX46" fmla="*/ 1996032 w 3805782"/>
                <a:gd name="connsiteY46" fmla="*/ 688497 h 1456847"/>
                <a:gd name="connsiteX47" fmla="*/ 2046832 w 3805782"/>
                <a:gd name="connsiteY47" fmla="*/ 644047 h 1456847"/>
                <a:gd name="connsiteX48" fmla="*/ 2046832 w 3805782"/>
                <a:gd name="connsiteY48" fmla="*/ 574197 h 1456847"/>
                <a:gd name="connsiteX49" fmla="*/ 2065882 w 3805782"/>
                <a:gd name="connsiteY49" fmla="*/ 631347 h 1456847"/>
                <a:gd name="connsiteX50" fmla="*/ 2123032 w 3805782"/>
                <a:gd name="connsiteY50" fmla="*/ 618647 h 1456847"/>
                <a:gd name="connsiteX51" fmla="*/ 2142082 w 3805782"/>
                <a:gd name="connsiteY51" fmla="*/ 612297 h 1456847"/>
                <a:gd name="connsiteX52" fmla="*/ 2161132 w 3805782"/>
                <a:gd name="connsiteY52" fmla="*/ 593247 h 1456847"/>
                <a:gd name="connsiteX53" fmla="*/ 2180182 w 3805782"/>
                <a:gd name="connsiteY53" fmla="*/ 586897 h 1456847"/>
                <a:gd name="connsiteX54" fmla="*/ 2192882 w 3805782"/>
                <a:gd name="connsiteY54" fmla="*/ 580547 h 1456847"/>
                <a:gd name="connsiteX55" fmla="*/ 2256382 w 3805782"/>
                <a:gd name="connsiteY55" fmla="*/ 555147 h 1456847"/>
                <a:gd name="connsiteX56" fmla="*/ 2332582 w 3805782"/>
                <a:gd name="connsiteY56" fmla="*/ 555147 h 1456847"/>
                <a:gd name="connsiteX57" fmla="*/ 2377032 w 3805782"/>
                <a:gd name="connsiteY57" fmla="*/ 574197 h 1456847"/>
                <a:gd name="connsiteX58" fmla="*/ 2465932 w 3805782"/>
                <a:gd name="connsiteY58" fmla="*/ 612297 h 1456847"/>
                <a:gd name="connsiteX59" fmla="*/ 2542132 w 3805782"/>
                <a:gd name="connsiteY59" fmla="*/ 605947 h 1456847"/>
                <a:gd name="connsiteX60" fmla="*/ 2599282 w 3805782"/>
                <a:gd name="connsiteY60" fmla="*/ 599597 h 1456847"/>
                <a:gd name="connsiteX61" fmla="*/ 2618332 w 3805782"/>
                <a:gd name="connsiteY61" fmla="*/ 593247 h 1456847"/>
                <a:gd name="connsiteX62" fmla="*/ 2656432 w 3805782"/>
                <a:gd name="connsiteY62" fmla="*/ 593247 h 1456847"/>
                <a:gd name="connsiteX63" fmla="*/ 2669132 w 3805782"/>
                <a:gd name="connsiteY63" fmla="*/ 701197 h 1456847"/>
                <a:gd name="connsiteX64" fmla="*/ 2732632 w 3805782"/>
                <a:gd name="connsiteY64" fmla="*/ 751997 h 1456847"/>
                <a:gd name="connsiteX65" fmla="*/ 2738982 w 3805782"/>
                <a:gd name="connsiteY65" fmla="*/ 764697 h 1456847"/>
                <a:gd name="connsiteX66" fmla="*/ 2808832 w 3805782"/>
                <a:gd name="connsiteY66" fmla="*/ 764697 h 1456847"/>
                <a:gd name="connsiteX67" fmla="*/ 2916782 w 3805782"/>
                <a:gd name="connsiteY67" fmla="*/ 644047 h 1456847"/>
                <a:gd name="connsiteX68" fmla="*/ 2961232 w 3805782"/>
                <a:gd name="connsiteY68" fmla="*/ 612297 h 1456847"/>
                <a:gd name="connsiteX69" fmla="*/ 2999332 w 3805782"/>
                <a:gd name="connsiteY69" fmla="*/ 593247 h 1456847"/>
                <a:gd name="connsiteX70" fmla="*/ 2999332 w 3805782"/>
                <a:gd name="connsiteY70" fmla="*/ 586897 h 1456847"/>
                <a:gd name="connsiteX71" fmla="*/ 3031082 w 3805782"/>
                <a:gd name="connsiteY71" fmla="*/ 548797 h 1456847"/>
                <a:gd name="connsiteX72" fmla="*/ 2999332 w 3805782"/>
                <a:gd name="connsiteY72" fmla="*/ 472597 h 1456847"/>
                <a:gd name="connsiteX73" fmla="*/ 2973932 w 3805782"/>
                <a:gd name="connsiteY73" fmla="*/ 485297 h 1456847"/>
                <a:gd name="connsiteX74" fmla="*/ 2973932 w 3805782"/>
                <a:gd name="connsiteY74" fmla="*/ 453547 h 1456847"/>
                <a:gd name="connsiteX75" fmla="*/ 3075532 w 3805782"/>
                <a:gd name="connsiteY75" fmla="*/ 447197 h 1456847"/>
                <a:gd name="connsiteX76" fmla="*/ 3088232 w 3805782"/>
                <a:gd name="connsiteY76" fmla="*/ 409097 h 1456847"/>
                <a:gd name="connsiteX77" fmla="*/ 3215232 w 3805782"/>
                <a:gd name="connsiteY77" fmla="*/ 421797 h 1456847"/>
                <a:gd name="connsiteX78" fmla="*/ 3266032 w 3805782"/>
                <a:gd name="connsiteY78" fmla="*/ 447197 h 1456847"/>
                <a:gd name="connsiteX79" fmla="*/ 3272382 w 3805782"/>
                <a:gd name="connsiteY79" fmla="*/ 453547 h 1456847"/>
                <a:gd name="connsiteX80" fmla="*/ 3367632 w 3805782"/>
                <a:gd name="connsiteY80" fmla="*/ 434497 h 1456847"/>
                <a:gd name="connsiteX81" fmla="*/ 3494632 w 3805782"/>
                <a:gd name="connsiteY81" fmla="*/ 409097 h 1456847"/>
                <a:gd name="connsiteX82" fmla="*/ 3577182 w 3805782"/>
                <a:gd name="connsiteY82" fmla="*/ 434497 h 1456847"/>
                <a:gd name="connsiteX83" fmla="*/ 3653382 w 3805782"/>
                <a:gd name="connsiteY83" fmla="*/ 485297 h 1456847"/>
                <a:gd name="connsiteX84" fmla="*/ 3710532 w 3805782"/>
                <a:gd name="connsiteY84" fmla="*/ 542447 h 1456847"/>
                <a:gd name="connsiteX85" fmla="*/ 3805782 w 3805782"/>
                <a:gd name="connsiteY85" fmla="*/ 555147 h 1456847"/>
                <a:gd name="connsiteX86" fmla="*/ 3805782 w 3805782"/>
                <a:gd name="connsiteY86" fmla="*/ 9047 h 1456847"/>
                <a:gd name="connsiteX87" fmla="*/ 1107032 w 3805782"/>
                <a:gd name="connsiteY87" fmla="*/ 15397 h 1456847"/>
                <a:gd name="connsiteX88" fmla="*/ 116432 w 3805782"/>
                <a:gd name="connsiteY88" fmla="*/ 15397 h 1456847"/>
                <a:gd name="connsiteX89" fmla="*/ 8482 w 3805782"/>
                <a:gd name="connsiteY89" fmla="*/ 9047 h 1456847"/>
                <a:gd name="connsiteX90" fmla="*/ 14832 w 3805782"/>
                <a:gd name="connsiteY90" fmla="*/ 9047 h 1456847"/>
                <a:gd name="connsiteX0" fmla="*/ 10464 w 3801414"/>
                <a:gd name="connsiteY0" fmla="*/ 9047 h 1456847"/>
                <a:gd name="connsiteX1" fmla="*/ 10464 w 3801414"/>
                <a:gd name="connsiteY1" fmla="*/ 66197 h 1456847"/>
                <a:gd name="connsiteX2" fmla="*/ 118414 w 3801414"/>
                <a:gd name="connsiteY2" fmla="*/ 218597 h 1456847"/>
                <a:gd name="connsiteX3" fmla="*/ 194614 w 3801414"/>
                <a:gd name="connsiteY3" fmla="*/ 307497 h 1456847"/>
                <a:gd name="connsiteX4" fmla="*/ 289864 w 3801414"/>
                <a:gd name="connsiteY4" fmla="*/ 447197 h 1456847"/>
                <a:gd name="connsiteX5" fmla="*/ 321614 w 3801414"/>
                <a:gd name="connsiteY5" fmla="*/ 561497 h 1456847"/>
                <a:gd name="connsiteX6" fmla="*/ 385114 w 3801414"/>
                <a:gd name="connsiteY6" fmla="*/ 605947 h 1456847"/>
                <a:gd name="connsiteX7" fmla="*/ 404164 w 3801414"/>
                <a:gd name="connsiteY7" fmla="*/ 618647 h 1456847"/>
                <a:gd name="connsiteX8" fmla="*/ 442264 w 3801414"/>
                <a:gd name="connsiteY8" fmla="*/ 656747 h 1456847"/>
                <a:gd name="connsiteX9" fmla="*/ 499414 w 3801414"/>
                <a:gd name="connsiteY9" fmla="*/ 701197 h 1456847"/>
                <a:gd name="connsiteX10" fmla="*/ 518464 w 3801414"/>
                <a:gd name="connsiteY10" fmla="*/ 707547 h 1456847"/>
                <a:gd name="connsiteX11" fmla="*/ 524814 w 3801414"/>
                <a:gd name="connsiteY11" fmla="*/ 726597 h 1456847"/>
                <a:gd name="connsiteX12" fmla="*/ 550214 w 3801414"/>
                <a:gd name="connsiteY12" fmla="*/ 745647 h 1456847"/>
                <a:gd name="connsiteX13" fmla="*/ 607364 w 3801414"/>
                <a:gd name="connsiteY13" fmla="*/ 694847 h 1456847"/>
                <a:gd name="connsiteX14" fmla="*/ 651814 w 3801414"/>
                <a:gd name="connsiteY14" fmla="*/ 574197 h 1456847"/>
                <a:gd name="connsiteX15" fmla="*/ 715314 w 3801414"/>
                <a:gd name="connsiteY15" fmla="*/ 567847 h 1456847"/>
                <a:gd name="connsiteX16" fmla="*/ 734364 w 3801414"/>
                <a:gd name="connsiteY16" fmla="*/ 536097 h 1456847"/>
                <a:gd name="connsiteX17" fmla="*/ 855014 w 3801414"/>
                <a:gd name="connsiteY17" fmla="*/ 561497 h 1456847"/>
                <a:gd name="connsiteX18" fmla="*/ 918514 w 3801414"/>
                <a:gd name="connsiteY18" fmla="*/ 612297 h 1456847"/>
                <a:gd name="connsiteX19" fmla="*/ 1013764 w 3801414"/>
                <a:gd name="connsiteY19" fmla="*/ 694847 h 1456847"/>
                <a:gd name="connsiteX20" fmla="*/ 1020114 w 3801414"/>
                <a:gd name="connsiteY20" fmla="*/ 796447 h 1456847"/>
                <a:gd name="connsiteX21" fmla="*/ 1045514 w 3801414"/>
                <a:gd name="connsiteY21" fmla="*/ 834547 h 1456847"/>
                <a:gd name="connsiteX22" fmla="*/ 1064564 w 3801414"/>
                <a:gd name="connsiteY22" fmla="*/ 847247 h 1456847"/>
                <a:gd name="connsiteX23" fmla="*/ 1140764 w 3801414"/>
                <a:gd name="connsiteY23" fmla="*/ 993297 h 1456847"/>
                <a:gd name="connsiteX24" fmla="*/ 1178864 w 3801414"/>
                <a:gd name="connsiteY24" fmla="*/ 1037747 h 1456847"/>
                <a:gd name="connsiteX25" fmla="*/ 1185214 w 3801414"/>
                <a:gd name="connsiteY25" fmla="*/ 1056797 h 1456847"/>
                <a:gd name="connsiteX26" fmla="*/ 1204264 w 3801414"/>
                <a:gd name="connsiteY26" fmla="*/ 1069497 h 1456847"/>
                <a:gd name="connsiteX27" fmla="*/ 1242364 w 3801414"/>
                <a:gd name="connsiteY27" fmla="*/ 1202847 h 1456847"/>
                <a:gd name="connsiteX28" fmla="*/ 1261414 w 3801414"/>
                <a:gd name="connsiteY28" fmla="*/ 1259997 h 1456847"/>
                <a:gd name="connsiteX29" fmla="*/ 1280464 w 3801414"/>
                <a:gd name="connsiteY29" fmla="*/ 1272697 h 1456847"/>
                <a:gd name="connsiteX30" fmla="*/ 1293164 w 3801414"/>
                <a:gd name="connsiteY30" fmla="*/ 1291747 h 1456847"/>
                <a:gd name="connsiteX31" fmla="*/ 1280464 w 3801414"/>
                <a:gd name="connsiteY31" fmla="*/ 1329847 h 1456847"/>
                <a:gd name="connsiteX32" fmla="*/ 1369364 w 3801414"/>
                <a:gd name="connsiteY32" fmla="*/ 1393347 h 1456847"/>
                <a:gd name="connsiteX33" fmla="*/ 1420164 w 3801414"/>
                <a:gd name="connsiteY33" fmla="*/ 1418747 h 1456847"/>
                <a:gd name="connsiteX34" fmla="*/ 1445564 w 3801414"/>
                <a:gd name="connsiteY34" fmla="*/ 1425097 h 1456847"/>
                <a:gd name="connsiteX35" fmla="*/ 1528114 w 3801414"/>
                <a:gd name="connsiteY35" fmla="*/ 1450497 h 1456847"/>
                <a:gd name="connsiteX36" fmla="*/ 1642414 w 3801414"/>
                <a:gd name="connsiteY36" fmla="*/ 1456847 h 1456847"/>
                <a:gd name="connsiteX37" fmla="*/ 1597964 w 3801414"/>
                <a:gd name="connsiteY37" fmla="*/ 1380647 h 1456847"/>
                <a:gd name="connsiteX38" fmla="*/ 1578914 w 3801414"/>
                <a:gd name="connsiteY38" fmla="*/ 1279047 h 1456847"/>
                <a:gd name="connsiteX39" fmla="*/ 1572564 w 3801414"/>
                <a:gd name="connsiteY39" fmla="*/ 1196497 h 1456847"/>
                <a:gd name="connsiteX40" fmla="*/ 1807514 w 3801414"/>
                <a:gd name="connsiteY40" fmla="*/ 828197 h 1456847"/>
                <a:gd name="connsiteX41" fmla="*/ 1896414 w 3801414"/>
                <a:gd name="connsiteY41" fmla="*/ 802797 h 1456847"/>
                <a:gd name="connsiteX42" fmla="*/ 1978964 w 3801414"/>
                <a:gd name="connsiteY42" fmla="*/ 764697 h 1456847"/>
                <a:gd name="connsiteX43" fmla="*/ 2023414 w 3801414"/>
                <a:gd name="connsiteY43" fmla="*/ 739297 h 1456847"/>
                <a:gd name="connsiteX44" fmla="*/ 2029764 w 3801414"/>
                <a:gd name="connsiteY44" fmla="*/ 720247 h 1456847"/>
                <a:gd name="connsiteX45" fmla="*/ 2010714 w 3801414"/>
                <a:gd name="connsiteY45" fmla="*/ 713897 h 1456847"/>
                <a:gd name="connsiteX46" fmla="*/ 1991664 w 3801414"/>
                <a:gd name="connsiteY46" fmla="*/ 688497 h 1456847"/>
                <a:gd name="connsiteX47" fmla="*/ 2042464 w 3801414"/>
                <a:gd name="connsiteY47" fmla="*/ 644047 h 1456847"/>
                <a:gd name="connsiteX48" fmla="*/ 2042464 w 3801414"/>
                <a:gd name="connsiteY48" fmla="*/ 574197 h 1456847"/>
                <a:gd name="connsiteX49" fmla="*/ 2061514 w 3801414"/>
                <a:gd name="connsiteY49" fmla="*/ 631347 h 1456847"/>
                <a:gd name="connsiteX50" fmla="*/ 2118664 w 3801414"/>
                <a:gd name="connsiteY50" fmla="*/ 618647 h 1456847"/>
                <a:gd name="connsiteX51" fmla="*/ 2137714 w 3801414"/>
                <a:gd name="connsiteY51" fmla="*/ 612297 h 1456847"/>
                <a:gd name="connsiteX52" fmla="*/ 2156764 w 3801414"/>
                <a:gd name="connsiteY52" fmla="*/ 593247 h 1456847"/>
                <a:gd name="connsiteX53" fmla="*/ 2175814 w 3801414"/>
                <a:gd name="connsiteY53" fmla="*/ 586897 h 1456847"/>
                <a:gd name="connsiteX54" fmla="*/ 2188514 w 3801414"/>
                <a:gd name="connsiteY54" fmla="*/ 580547 h 1456847"/>
                <a:gd name="connsiteX55" fmla="*/ 2252014 w 3801414"/>
                <a:gd name="connsiteY55" fmla="*/ 555147 h 1456847"/>
                <a:gd name="connsiteX56" fmla="*/ 2328214 w 3801414"/>
                <a:gd name="connsiteY56" fmla="*/ 555147 h 1456847"/>
                <a:gd name="connsiteX57" fmla="*/ 2372664 w 3801414"/>
                <a:gd name="connsiteY57" fmla="*/ 574197 h 1456847"/>
                <a:gd name="connsiteX58" fmla="*/ 2461564 w 3801414"/>
                <a:gd name="connsiteY58" fmla="*/ 612297 h 1456847"/>
                <a:gd name="connsiteX59" fmla="*/ 2537764 w 3801414"/>
                <a:gd name="connsiteY59" fmla="*/ 605947 h 1456847"/>
                <a:gd name="connsiteX60" fmla="*/ 2594914 w 3801414"/>
                <a:gd name="connsiteY60" fmla="*/ 599597 h 1456847"/>
                <a:gd name="connsiteX61" fmla="*/ 2613964 w 3801414"/>
                <a:gd name="connsiteY61" fmla="*/ 593247 h 1456847"/>
                <a:gd name="connsiteX62" fmla="*/ 2652064 w 3801414"/>
                <a:gd name="connsiteY62" fmla="*/ 593247 h 1456847"/>
                <a:gd name="connsiteX63" fmla="*/ 2664764 w 3801414"/>
                <a:gd name="connsiteY63" fmla="*/ 701197 h 1456847"/>
                <a:gd name="connsiteX64" fmla="*/ 2728264 w 3801414"/>
                <a:gd name="connsiteY64" fmla="*/ 751997 h 1456847"/>
                <a:gd name="connsiteX65" fmla="*/ 2734614 w 3801414"/>
                <a:gd name="connsiteY65" fmla="*/ 764697 h 1456847"/>
                <a:gd name="connsiteX66" fmla="*/ 2804464 w 3801414"/>
                <a:gd name="connsiteY66" fmla="*/ 764697 h 1456847"/>
                <a:gd name="connsiteX67" fmla="*/ 2912414 w 3801414"/>
                <a:gd name="connsiteY67" fmla="*/ 644047 h 1456847"/>
                <a:gd name="connsiteX68" fmla="*/ 2956864 w 3801414"/>
                <a:gd name="connsiteY68" fmla="*/ 612297 h 1456847"/>
                <a:gd name="connsiteX69" fmla="*/ 2994964 w 3801414"/>
                <a:gd name="connsiteY69" fmla="*/ 593247 h 1456847"/>
                <a:gd name="connsiteX70" fmla="*/ 2994964 w 3801414"/>
                <a:gd name="connsiteY70" fmla="*/ 586897 h 1456847"/>
                <a:gd name="connsiteX71" fmla="*/ 3026714 w 3801414"/>
                <a:gd name="connsiteY71" fmla="*/ 548797 h 1456847"/>
                <a:gd name="connsiteX72" fmla="*/ 2994964 w 3801414"/>
                <a:gd name="connsiteY72" fmla="*/ 472597 h 1456847"/>
                <a:gd name="connsiteX73" fmla="*/ 2969564 w 3801414"/>
                <a:gd name="connsiteY73" fmla="*/ 485297 h 1456847"/>
                <a:gd name="connsiteX74" fmla="*/ 2969564 w 3801414"/>
                <a:gd name="connsiteY74" fmla="*/ 453547 h 1456847"/>
                <a:gd name="connsiteX75" fmla="*/ 3071164 w 3801414"/>
                <a:gd name="connsiteY75" fmla="*/ 447197 h 1456847"/>
                <a:gd name="connsiteX76" fmla="*/ 3083864 w 3801414"/>
                <a:gd name="connsiteY76" fmla="*/ 409097 h 1456847"/>
                <a:gd name="connsiteX77" fmla="*/ 3210864 w 3801414"/>
                <a:gd name="connsiteY77" fmla="*/ 421797 h 1456847"/>
                <a:gd name="connsiteX78" fmla="*/ 3261664 w 3801414"/>
                <a:gd name="connsiteY78" fmla="*/ 447197 h 1456847"/>
                <a:gd name="connsiteX79" fmla="*/ 3268014 w 3801414"/>
                <a:gd name="connsiteY79" fmla="*/ 453547 h 1456847"/>
                <a:gd name="connsiteX80" fmla="*/ 3363264 w 3801414"/>
                <a:gd name="connsiteY80" fmla="*/ 434497 h 1456847"/>
                <a:gd name="connsiteX81" fmla="*/ 3490264 w 3801414"/>
                <a:gd name="connsiteY81" fmla="*/ 409097 h 1456847"/>
                <a:gd name="connsiteX82" fmla="*/ 3572814 w 3801414"/>
                <a:gd name="connsiteY82" fmla="*/ 434497 h 1456847"/>
                <a:gd name="connsiteX83" fmla="*/ 3649014 w 3801414"/>
                <a:gd name="connsiteY83" fmla="*/ 485297 h 1456847"/>
                <a:gd name="connsiteX84" fmla="*/ 3706164 w 3801414"/>
                <a:gd name="connsiteY84" fmla="*/ 542447 h 1456847"/>
                <a:gd name="connsiteX85" fmla="*/ 3801414 w 3801414"/>
                <a:gd name="connsiteY85" fmla="*/ 555147 h 1456847"/>
                <a:gd name="connsiteX86" fmla="*/ 3801414 w 3801414"/>
                <a:gd name="connsiteY86" fmla="*/ 9047 h 1456847"/>
                <a:gd name="connsiteX87" fmla="*/ 1102664 w 3801414"/>
                <a:gd name="connsiteY87" fmla="*/ 15397 h 1456847"/>
                <a:gd name="connsiteX88" fmla="*/ 4114 w 3801414"/>
                <a:gd name="connsiteY88" fmla="*/ 9047 h 1456847"/>
                <a:gd name="connsiteX89" fmla="*/ 10464 w 3801414"/>
                <a:gd name="connsiteY89" fmla="*/ 9047 h 14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801414" h="1456847">
                  <a:moveTo>
                    <a:pt x="10464" y="9047"/>
                  </a:moveTo>
                  <a:lnTo>
                    <a:pt x="10464" y="66197"/>
                  </a:lnTo>
                  <a:lnTo>
                    <a:pt x="118414" y="218597"/>
                  </a:lnTo>
                  <a:lnTo>
                    <a:pt x="194614" y="307497"/>
                  </a:lnTo>
                  <a:lnTo>
                    <a:pt x="289864" y="447197"/>
                  </a:lnTo>
                  <a:lnTo>
                    <a:pt x="321614" y="561497"/>
                  </a:lnTo>
                  <a:lnTo>
                    <a:pt x="385114" y="605947"/>
                  </a:lnTo>
                  <a:cubicBezTo>
                    <a:pt x="391389" y="610291"/>
                    <a:pt x="398768" y="613251"/>
                    <a:pt x="404164" y="618647"/>
                  </a:cubicBezTo>
                  <a:lnTo>
                    <a:pt x="442264" y="656747"/>
                  </a:lnTo>
                  <a:cubicBezTo>
                    <a:pt x="458701" y="673184"/>
                    <a:pt x="476628" y="693602"/>
                    <a:pt x="499414" y="701197"/>
                  </a:cubicBezTo>
                  <a:lnTo>
                    <a:pt x="518464" y="707547"/>
                  </a:lnTo>
                  <a:cubicBezTo>
                    <a:pt x="520581" y="713897"/>
                    <a:pt x="520081" y="721864"/>
                    <a:pt x="524814" y="726597"/>
                  </a:cubicBezTo>
                  <a:cubicBezTo>
                    <a:pt x="564048" y="765831"/>
                    <a:pt x="529774" y="704766"/>
                    <a:pt x="550214" y="745647"/>
                  </a:cubicBezTo>
                  <a:lnTo>
                    <a:pt x="607364" y="694847"/>
                  </a:lnTo>
                  <a:lnTo>
                    <a:pt x="651814" y="574197"/>
                  </a:lnTo>
                  <a:cubicBezTo>
                    <a:pt x="672981" y="572080"/>
                    <a:pt x="696639" y="578033"/>
                    <a:pt x="715314" y="567847"/>
                  </a:cubicBezTo>
                  <a:cubicBezTo>
                    <a:pt x="781133" y="531946"/>
                    <a:pt x="687871" y="536097"/>
                    <a:pt x="734364" y="536097"/>
                  </a:cubicBezTo>
                  <a:lnTo>
                    <a:pt x="855014" y="561497"/>
                  </a:lnTo>
                  <a:cubicBezTo>
                    <a:pt x="920248" y="607161"/>
                    <a:pt x="918514" y="580110"/>
                    <a:pt x="918514" y="612297"/>
                  </a:cubicBezTo>
                  <a:lnTo>
                    <a:pt x="1013764" y="694847"/>
                  </a:lnTo>
                  <a:cubicBezTo>
                    <a:pt x="1015881" y="728714"/>
                    <a:pt x="1012594" y="763358"/>
                    <a:pt x="1020114" y="796447"/>
                  </a:cubicBezTo>
                  <a:cubicBezTo>
                    <a:pt x="1023497" y="811331"/>
                    <a:pt x="1031034" y="829720"/>
                    <a:pt x="1045514" y="834547"/>
                  </a:cubicBezTo>
                  <a:cubicBezTo>
                    <a:pt x="1066572" y="841566"/>
                    <a:pt x="1064564" y="834204"/>
                    <a:pt x="1064564" y="847247"/>
                  </a:cubicBezTo>
                  <a:lnTo>
                    <a:pt x="1140764" y="993297"/>
                  </a:lnTo>
                  <a:cubicBezTo>
                    <a:pt x="1153464" y="1008114"/>
                    <a:pt x="1167673" y="1021760"/>
                    <a:pt x="1178864" y="1037747"/>
                  </a:cubicBezTo>
                  <a:cubicBezTo>
                    <a:pt x="1182702" y="1043231"/>
                    <a:pt x="1181033" y="1051570"/>
                    <a:pt x="1185214" y="1056797"/>
                  </a:cubicBezTo>
                  <a:cubicBezTo>
                    <a:pt x="1189982" y="1062756"/>
                    <a:pt x="1204264" y="1069497"/>
                    <a:pt x="1204264" y="1069497"/>
                  </a:cubicBezTo>
                  <a:lnTo>
                    <a:pt x="1242364" y="1202847"/>
                  </a:lnTo>
                  <a:cubicBezTo>
                    <a:pt x="1248714" y="1221897"/>
                    <a:pt x="1251798" y="1242368"/>
                    <a:pt x="1261414" y="1259997"/>
                  </a:cubicBezTo>
                  <a:cubicBezTo>
                    <a:pt x="1265068" y="1266697"/>
                    <a:pt x="1275068" y="1267301"/>
                    <a:pt x="1280464" y="1272697"/>
                  </a:cubicBezTo>
                  <a:cubicBezTo>
                    <a:pt x="1285860" y="1278093"/>
                    <a:pt x="1288931" y="1285397"/>
                    <a:pt x="1293164" y="1291747"/>
                  </a:cubicBezTo>
                  <a:cubicBezTo>
                    <a:pt x="1286466" y="1331935"/>
                    <a:pt x="1299689" y="1329847"/>
                    <a:pt x="1280464" y="1329847"/>
                  </a:cubicBezTo>
                  <a:lnTo>
                    <a:pt x="1369364" y="1393347"/>
                  </a:lnTo>
                  <a:cubicBezTo>
                    <a:pt x="1386297" y="1401814"/>
                    <a:pt x="1402688" y="1411465"/>
                    <a:pt x="1420164" y="1418747"/>
                  </a:cubicBezTo>
                  <a:cubicBezTo>
                    <a:pt x="1428220" y="1422104"/>
                    <a:pt x="1445564" y="1425097"/>
                    <a:pt x="1445564" y="1425097"/>
                  </a:cubicBezTo>
                  <a:lnTo>
                    <a:pt x="1528114" y="1450497"/>
                  </a:lnTo>
                  <a:lnTo>
                    <a:pt x="1642414" y="1456847"/>
                  </a:lnTo>
                  <a:lnTo>
                    <a:pt x="1597964" y="1380647"/>
                  </a:lnTo>
                  <a:cubicBezTo>
                    <a:pt x="1591299" y="1280674"/>
                    <a:pt x="1620075" y="1299628"/>
                    <a:pt x="1578914" y="1279047"/>
                  </a:cubicBezTo>
                  <a:lnTo>
                    <a:pt x="1572564" y="1196497"/>
                  </a:lnTo>
                  <a:lnTo>
                    <a:pt x="1807514" y="828197"/>
                  </a:lnTo>
                  <a:cubicBezTo>
                    <a:pt x="1837147" y="819730"/>
                    <a:pt x="1867025" y="812078"/>
                    <a:pt x="1896414" y="802797"/>
                  </a:cubicBezTo>
                  <a:cubicBezTo>
                    <a:pt x="1923192" y="794341"/>
                    <a:pt x="1955422" y="776468"/>
                    <a:pt x="1978964" y="764697"/>
                  </a:cubicBezTo>
                  <a:cubicBezTo>
                    <a:pt x="2011190" y="748584"/>
                    <a:pt x="1996488" y="757248"/>
                    <a:pt x="2023414" y="739297"/>
                  </a:cubicBezTo>
                  <a:cubicBezTo>
                    <a:pt x="2025531" y="732947"/>
                    <a:pt x="2032757" y="726234"/>
                    <a:pt x="2029764" y="720247"/>
                  </a:cubicBezTo>
                  <a:cubicBezTo>
                    <a:pt x="2026771" y="714260"/>
                    <a:pt x="2016283" y="717610"/>
                    <a:pt x="2010714" y="713897"/>
                  </a:cubicBezTo>
                  <a:cubicBezTo>
                    <a:pt x="1990167" y="700199"/>
                    <a:pt x="1991664" y="702213"/>
                    <a:pt x="1991664" y="688497"/>
                  </a:cubicBezTo>
                  <a:lnTo>
                    <a:pt x="2042464" y="644047"/>
                  </a:lnTo>
                  <a:lnTo>
                    <a:pt x="2042464" y="574197"/>
                  </a:lnTo>
                  <a:lnTo>
                    <a:pt x="2061514" y="631347"/>
                  </a:lnTo>
                  <a:cubicBezTo>
                    <a:pt x="2080564" y="627114"/>
                    <a:pt x="2099732" y="623380"/>
                    <a:pt x="2118664" y="618647"/>
                  </a:cubicBezTo>
                  <a:cubicBezTo>
                    <a:pt x="2125158" y="617024"/>
                    <a:pt x="2132145" y="616010"/>
                    <a:pt x="2137714" y="612297"/>
                  </a:cubicBezTo>
                  <a:cubicBezTo>
                    <a:pt x="2145186" y="607316"/>
                    <a:pt x="2149292" y="598228"/>
                    <a:pt x="2156764" y="593247"/>
                  </a:cubicBezTo>
                  <a:cubicBezTo>
                    <a:pt x="2162333" y="589534"/>
                    <a:pt x="2169599" y="589383"/>
                    <a:pt x="2175814" y="586897"/>
                  </a:cubicBezTo>
                  <a:cubicBezTo>
                    <a:pt x="2180208" y="585139"/>
                    <a:pt x="2184281" y="582664"/>
                    <a:pt x="2188514" y="580547"/>
                  </a:cubicBezTo>
                  <a:lnTo>
                    <a:pt x="2252014" y="555147"/>
                  </a:lnTo>
                  <a:lnTo>
                    <a:pt x="2328214" y="555147"/>
                  </a:lnTo>
                  <a:lnTo>
                    <a:pt x="2372664" y="574197"/>
                  </a:lnTo>
                  <a:lnTo>
                    <a:pt x="2461564" y="612297"/>
                  </a:lnTo>
                  <a:lnTo>
                    <a:pt x="2537764" y="605947"/>
                  </a:lnTo>
                  <a:cubicBezTo>
                    <a:pt x="2556814" y="603830"/>
                    <a:pt x="2576008" y="602748"/>
                    <a:pt x="2594914" y="599597"/>
                  </a:cubicBezTo>
                  <a:cubicBezTo>
                    <a:pt x="2601516" y="598497"/>
                    <a:pt x="2607311" y="593986"/>
                    <a:pt x="2613964" y="593247"/>
                  </a:cubicBezTo>
                  <a:cubicBezTo>
                    <a:pt x="2626586" y="591845"/>
                    <a:pt x="2639364" y="593247"/>
                    <a:pt x="2652064" y="593247"/>
                  </a:cubicBezTo>
                  <a:lnTo>
                    <a:pt x="2664764" y="701197"/>
                  </a:lnTo>
                  <a:cubicBezTo>
                    <a:pt x="2686314" y="716590"/>
                    <a:pt x="2711237" y="730714"/>
                    <a:pt x="2728264" y="751997"/>
                  </a:cubicBezTo>
                  <a:cubicBezTo>
                    <a:pt x="2731221" y="755693"/>
                    <a:pt x="2732497" y="760464"/>
                    <a:pt x="2734614" y="764697"/>
                  </a:cubicBezTo>
                  <a:lnTo>
                    <a:pt x="2804464" y="764697"/>
                  </a:lnTo>
                  <a:lnTo>
                    <a:pt x="2912414" y="644047"/>
                  </a:lnTo>
                  <a:cubicBezTo>
                    <a:pt x="2927231" y="633464"/>
                    <a:pt x="2941251" y="621665"/>
                    <a:pt x="2956864" y="612297"/>
                  </a:cubicBezTo>
                  <a:cubicBezTo>
                    <a:pt x="2982687" y="596803"/>
                    <a:pt x="2970877" y="617334"/>
                    <a:pt x="2994964" y="593247"/>
                  </a:cubicBezTo>
                  <a:lnTo>
                    <a:pt x="2994964" y="586897"/>
                  </a:lnTo>
                  <a:lnTo>
                    <a:pt x="3026714" y="548797"/>
                  </a:lnTo>
                  <a:cubicBezTo>
                    <a:pt x="3021889" y="486067"/>
                    <a:pt x="3046444" y="450534"/>
                    <a:pt x="2994964" y="472597"/>
                  </a:cubicBezTo>
                  <a:cubicBezTo>
                    <a:pt x="2962591" y="486471"/>
                    <a:pt x="2986752" y="485297"/>
                    <a:pt x="2969564" y="485297"/>
                  </a:cubicBezTo>
                  <a:lnTo>
                    <a:pt x="2969564" y="453547"/>
                  </a:lnTo>
                  <a:cubicBezTo>
                    <a:pt x="3003431" y="451430"/>
                    <a:pt x="3039539" y="459496"/>
                    <a:pt x="3071164" y="447197"/>
                  </a:cubicBezTo>
                  <a:cubicBezTo>
                    <a:pt x="3083641" y="442345"/>
                    <a:pt x="3083864" y="409097"/>
                    <a:pt x="3083864" y="409097"/>
                  </a:cubicBezTo>
                  <a:lnTo>
                    <a:pt x="3210864" y="421797"/>
                  </a:lnTo>
                  <a:lnTo>
                    <a:pt x="3261664" y="447197"/>
                  </a:lnTo>
                  <a:lnTo>
                    <a:pt x="3268014" y="453547"/>
                  </a:lnTo>
                  <a:cubicBezTo>
                    <a:pt x="3359877" y="440424"/>
                    <a:pt x="3335747" y="462014"/>
                    <a:pt x="3363264" y="434497"/>
                  </a:cubicBezTo>
                  <a:lnTo>
                    <a:pt x="3490264" y="409097"/>
                  </a:lnTo>
                  <a:lnTo>
                    <a:pt x="3572814" y="434497"/>
                  </a:lnTo>
                  <a:lnTo>
                    <a:pt x="3649014" y="485297"/>
                  </a:lnTo>
                  <a:lnTo>
                    <a:pt x="3706164" y="542447"/>
                  </a:lnTo>
                  <a:lnTo>
                    <a:pt x="3801414" y="555147"/>
                  </a:lnTo>
                  <a:lnTo>
                    <a:pt x="3801414" y="9047"/>
                  </a:lnTo>
                  <a:lnTo>
                    <a:pt x="1102664" y="15397"/>
                  </a:lnTo>
                  <a:lnTo>
                    <a:pt x="4114" y="9047"/>
                  </a:lnTo>
                  <a:cubicBezTo>
                    <a:pt x="-2101" y="6561"/>
                    <a:pt x="-2236" y="-10003"/>
                    <a:pt x="10464" y="9047"/>
                  </a:cubicBez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srgbClr val="FFFFFF"/>
                </a:solidFill>
              </a:endParaRPr>
            </a:p>
          </p:txBody>
        </p:sp>
      </p:grpSp>
      <p:sp>
        <p:nvSpPr>
          <p:cNvPr id="51" name="50 Título"/>
          <p:cNvSpPr>
            <a:spLocks noGrp="1"/>
          </p:cNvSpPr>
          <p:nvPr>
            <p:ph type="title"/>
          </p:nvPr>
        </p:nvSpPr>
        <p:spPr>
          <a:xfrm>
            <a:off x="1261151" y="232106"/>
            <a:ext cx="7882850" cy="532598"/>
          </a:xfrm>
        </p:spPr>
        <p:txBody>
          <a:bodyPr/>
          <a:lstStyle/>
          <a:p>
            <a:r>
              <a:rPr lang="es-MX" sz="2000" b="1" cap="small" dirty="0">
                <a:solidFill>
                  <a:schemeClr val="tx1">
                    <a:lumMod val="75000"/>
                    <a:lumOff val="25000"/>
                  </a:schemeClr>
                </a:solidFill>
                <a:latin typeface="Arial" pitchFamily="34" charset="0"/>
                <a:cs typeface="Arial" pitchFamily="34" charset="0"/>
              </a:rPr>
              <a:t>PEP dispone de un </a:t>
            </a:r>
            <a:r>
              <a:rPr lang="es-MX" sz="2000" b="1" cap="small" dirty="0" smtClean="0">
                <a:solidFill>
                  <a:schemeClr val="tx1">
                    <a:lumMod val="75000"/>
                    <a:lumOff val="25000"/>
                  </a:schemeClr>
                </a:solidFill>
                <a:latin typeface="Arial" pitchFamily="34" charset="0"/>
                <a:cs typeface="Arial" pitchFamily="34" charset="0"/>
              </a:rPr>
              <a:t>inventario </a:t>
            </a:r>
            <a:r>
              <a:rPr lang="es-MX" sz="2000" b="1" cap="small" dirty="0">
                <a:solidFill>
                  <a:schemeClr val="tx1">
                    <a:lumMod val="75000"/>
                    <a:lumOff val="25000"/>
                  </a:schemeClr>
                </a:solidFill>
                <a:latin typeface="Arial" pitchFamily="34" charset="0"/>
                <a:cs typeface="Arial" pitchFamily="34" charset="0"/>
              </a:rPr>
              <a:t>de recursos prospectivos y reservas de hidrocarburos, </a:t>
            </a:r>
            <a:r>
              <a:rPr lang="es-MX" sz="2000" b="1" cap="small" dirty="0" smtClean="0">
                <a:solidFill>
                  <a:schemeClr val="tx1">
                    <a:lumMod val="75000"/>
                    <a:lumOff val="25000"/>
                  </a:schemeClr>
                </a:solidFill>
                <a:latin typeface="Arial" pitchFamily="34" charset="0"/>
                <a:cs typeface="Arial" pitchFamily="34" charset="0"/>
              </a:rPr>
              <a:t>punto </a:t>
            </a:r>
            <a:r>
              <a:rPr lang="es-MX" sz="2000" b="1" cap="small" dirty="0">
                <a:solidFill>
                  <a:schemeClr val="tx1">
                    <a:lumMod val="75000"/>
                    <a:lumOff val="25000"/>
                  </a:schemeClr>
                </a:solidFill>
                <a:latin typeface="Arial" pitchFamily="34" charset="0"/>
                <a:cs typeface="Arial" pitchFamily="34" charset="0"/>
              </a:rPr>
              <a:t>de partida de los proyectos</a:t>
            </a:r>
          </a:p>
        </p:txBody>
      </p:sp>
    </p:spTree>
    <p:extLst>
      <p:ext uri="{BB962C8B-B14F-4D97-AF65-F5344CB8AC3E}">
        <p14:creationId xmlns:p14="http://schemas.microsoft.com/office/powerpoint/2010/main" val="376291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528" y="642754"/>
            <a:ext cx="8618538" cy="553998"/>
          </a:xfrm>
          <a:prstGeom prst="rect">
            <a:avLst/>
          </a:prstGeom>
        </p:spPr>
        <p:txBody>
          <a:bodyPr>
            <a:noAutofit/>
          </a:bodyPr>
          <a:lstStyle>
            <a:defPPr>
              <a:defRPr lang="es-MX"/>
            </a:defPPr>
            <a:lvl1pPr algn="ctr">
              <a:spcBef>
                <a:spcPct val="0"/>
              </a:spcBef>
              <a:buNone/>
              <a:defRPr sz="2000" b="1" cap="small">
                <a:latin typeface="Arial" pitchFamily="34" charset="0"/>
                <a:ea typeface="+mj-ea"/>
                <a:cs typeface="Arial" pitchFamily="34" charset="0"/>
              </a:defRPr>
            </a:lvl1pPr>
          </a:lstStyle>
          <a:p>
            <a:r>
              <a:rPr lang="es-MX" dirty="0" smtClean="0">
                <a:solidFill>
                  <a:schemeClr val="tx1">
                    <a:lumMod val="75000"/>
                    <a:lumOff val="25000"/>
                  </a:schemeClr>
                </a:solidFill>
              </a:rPr>
              <a:t>ESCENARIOS PARA DESARROLLAR EL POTENCIAL DE RECURSOS Y RESERVAS DE HIDROCARBUROS DEL PAÍS</a:t>
            </a:r>
            <a:endParaRPr lang="es-MX" dirty="0">
              <a:solidFill>
                <a:schemeClr val="tx1">
                  <a:lumMod val="75000"/>
                  <a:lumOff val="25000"/>
                </a:schemeClr>
              </a:solidFill>
            </a:endParaRPr>
          </a:p>
        </p:txBody>
      </p:sp>
      <p:sp>
        <p:nvSpPr>
          <p:cNvPr id="3" name="2 CuadroTexto"/>
          <p:cNvSpPr txBox="1"/>
          <p:nvPr/>
        </p:nvSpPr>
        <p:spPr>
          <a:xfrm>
            <a:off x="381000" y="1608608"/>
            <a:ext cx="1518364" cy="307777"/>
          </a:xfrm>
          <a:prstGeom prst="rect">
            <a:avLst/>
          </a:prstGeom>
          <a:noFill/>
        </p:spPr>
        <p:txBody>
          <a:bodyPr wrap="none" rtlCol="0">
            <a:spAutoFit/>
          </a:bodyPr>
          <a:lstStyle/>
          <a:p>
            <a:r>
              <a:rPr lang="es-MX" sz="1400" b="1" dirty="0" smtClean="0"/>
              <a:t>Escenario Base</a:t>
            </a:r>
            <a:endParaRPr lang="es-MX" sz="1400" b="1" dirty="0"/>
          </a:p>
        </p:txBody>
      </p:sp>
      <p:sp>
        <p:nvSpPr>
          <p:cNvPr id="4" name="3 CuadroTexto"/>
          <p:cNvSpPr txBox="1"/>
          <p:nvPr/>
        </p:nvSpPr>
        <p:spPr>
          <a:xfrm>
            <a:off x="3429000" y="1608608"/>
            <a:ext cx="582211" cy="307777"/>
          </a:xfrm>
          <a:prstGeom prst="rect">
            <a:avLst/>
          </a:prstGeom>
          <a:noFill/>
        </p:spPr>
        <p:txBody>
          <a:bodyPr wrap="none" rtlCol="0">
            <a:spAutoFit/>
          </a:bodyPr>
          <a:lstStyle/>
          <a:p>
            <a:r>
              <a:rPr lang="es-MX" sz="1400" b="1" dirty="0" smtClean="0"/>
              <a:t>2014</a:t>
            </a:r>
            <a:endParaRPr lang="es-MX" sz="1400" b="1" dirty="0"/>
          </a:p>
        </p:txBody>
      </p:sp>
      <p:sp>
        <p:nvSpPr>
          <p:cNvPr id="5" name="4 CuadroTexto"/>
          <p:cNvSpPr txBox="1"/>
          <p:nvPr/>
        </p:nvSpPr>
        <p:spPr>
          <a:xfrm>
            <a:off x="4800600" y="1608608"/>
            <a:ext cx="582211" cy="307777"/>
          </a:xfrm>
          <a:prstGeom prst="rect">
            <a:avLst/>
          </a:prstGeom>
          <a:noFill/>
        </p:spPr>
        <p:txBody>
          <a:bodyPr wrap="none" rtlCol="0">
            <a:spAutoFit/>
          </a:bodyPr>
          <a:lstStyle/>
          <a:p>
            <a:r>
              <a:rPr lang="es-MX" sz="1400" b="1" dirty="0" smtClean="0"/>
              <a:t>2018</a:t>
            </a:r>
            <a:endParaRPr lang="es-MX" sz="1400" b="1" dirty="0"/>
          </a:p>
        </p:txBody>
      </p:sp>
      <p:sp>
        <p:nvSpPr>
          <p:cNvPr id="6" name="5 CuadroTexto"/>
          <p:cNvSpPr txBox="1"/>
          <p:nvPr/>
        </p:nvSpPr>
        <p:spPr>
          <a:xfrm>
            <a:off x="6199589" y="1608608"/>
            <a:ext cx="582211" cy="307777"/>
          </a:xfrm>
          <a:prstGeom prst="rect">
            <a:avLst/>
          </a:prstGeom>
          <a:noFill/>
        </p:spPr>
        <p:txBody>
          <a:bodyPr wrap="none" rtlCol="0">
            <a:spAutoFit/>
          </a:bodyPr>
          <a:lstStyle/>
          <a:p>
            <a:r>
              <a:rPr lang="es-MX" sz="1400" b="1" dirty="0" smtClean="0"/>
              <a:t>2025</a:t>
            </a:r>
            <a:endParaRPr lang="es-MX" sz="1400" b="1" dirty="0"/>
          </a:p>
        </p:txBody>
      </p:sp>
      <p:sp>
        <p:nvSpPr>
          <p:cNvPr id="7" name="6 CuadroTexto"/>
          <p:cNvSpPr txBox="1"/>
          <p:nvPr/>
        </p:nvSpPr>
        <p:spPr>
          <a:xfrm>
            <a:off x="7239000" y="1454720"/>
            <a:ext cx="1360373" cy="461665"/>
          </a:xfrm>
          <a:prstGeom prst="rect">
            <a:avLst/>
          </a:prstGeom>
          <a:noFill/>
        </p:spPr>
        <p:txBody>
          <a:bodyPr wrap="none" rtlCol="0">
            <a:spAutoFit/>
          </a:bodyPr>
          <a:lstStyle/>
          <a:p>
            <a:pPr algn="ctr"/>
            <a:r>
              <a:rPr lang="es-MX" sz="1200" b="1" dirty="0" smtClean="0"/>
              <a:t>Promedio Anual</a:t>
            </a:r>
          </a:p>
          <a:p>
            <a:pPr algn="ctr"/>
            <a:r>
              <a:rPr lang="es-MX" sz="1200" b="1" dirty="0" smtClean="0"/>
              <a:t>2014-2025</a:t>
            </a:r>
          </a:p>
        </p:txBody>
      </p:sp>
      <p:cxnSp>
        <p:nvCxnSpPr>
          <p:cNvPr id="8" name="7 Conector recto"/>
          <p:cNvCxnSpPr/>
          <p:nvPr/>
        </p:nvCxnSpPr>
        <p:spPr bwMode="auto">
          <a:xfrm>
            <a:off x="304800" y="1850365"/>
            <a:ext cx="85344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9" name="8 Objeto"/>
          <p:cNvGraphicFramePr>
            <a:graphicFrameLocks noChangeAspect="1"/>
          </p:cNvGraphicFramePr>
          <p:nvPr>
            <p:extLst>
              <p:ext uri="{D42A27DB-BD31-4B8C-83A1-F6EECF244321}">
                <p14:modId xmlns:p14="http://schemas.microsoft.com/office/powerpoint/2010/main" val="831021543"/>
              </p:ext>
            </p:extLst>
          </p:nvPr>
        </p:nvGraphicFramePr>
        <p:xfrm>
          <a:off x="396170" y="1916385"/>
          <a:ext cx="8443029" cy="879482"/>
        </p:xfrm>
        <a:graphic>
          <a:graphicData uri="http://schemas.openxmlformats.org/presentationml/2006/ole">
            <mc:AlternateContent xmlns:mc="http://schemas.openxmlformats.org/markup-compatibility/2006">
              <mc:Choice xmlns:v="urn:schemas-microsoft-com:vml" Requires="v">
                <p:oleObj spid="_x0000_s2155" name="Hoja de cálculo" r:id="rId3" imgW="9239130" imgH="962115" progId="Excel.Sheet.12">
                  <p:embed/>
                </p:oleObj>
              </mc:Choice>
              <mc:Fallback>
                <p:oleObj name="Hoja de cálculo" r:id="rId3" imgW="9239130" imgH="962115" progId="Excel.Sheet.12">
                  <p:embed/>
                  <p:pic>
                    <p:nvPicPr>
                      <p:cNvPr id="0" name=""/>
                      <p:cNvPicPr/>
                      <p:nvPr/>
                    </p:nvPicPr>
                    <p:blipFill>
                      <a:blip r:embed="rId4"/>
                      <a:stretch>
                        <a:fillRect/>
                      </a:stretch>
                    </p:blipFill>
                    <p:spPr>
                      <a:xfrm>
                        <a:off x="396170" y="1916385"/>
                        <a:ext cx="8443029" cy="879482"/>
                      </a:xfrm>
                      <a:prstGeom prst="rect">
                        <a:avLst/>
                      </a:prstGeom>
                    </p:spPr>
                  </p:pic>
                </p:oleObj>
              </mc:Fallback>
            </mc:AlternateContent>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4148412624"/>
              </p:ext>
            </p:extLst>
          </p:nvPr>
        </p:nvGraphicFramePr>
        <p:xfrm>
          <a:off x="380999" y="3682720"/>
          <a:ext cx="8442565" cy="879434"/>
        </p:xfrm>
        <a:graphic>
          <a:graphicData uri="http://schemas.openxmlformats.org/presentationml/2006/ole">
            <mc:AlternateContent xmlns:mc="http://schemas.openxmlformats.org/markup-compatibility/2006">
              <mc:Choice xmlns:v="urn:schemas-microsoft-com:vml" Requires="v">
                <p:oleObj spid="_x0000_s2156" name="Hoja de cálculo" r:id="rId5" imgW="9239130" imgH="962115" progId="Excel.Sheet.12">
                  <p:embed/>
                </p:oleObj>
              </mc:Choice>
              <mc:Fallback>
                <p:oleObj name="Hoja de cálculo" r:id="rId5" imgW="9239130" imgH="962115" progId="Excel.Sheet.12">
                  <p:embed/>
                  <p:pic>
                    <p:nvPicPr>
                      <p:cNvPr id="0" name=""/>
                      <p:cNvPicPr/>
                      <p:nvPr/>
                    </p:nvPicPr>
                    <p:blipFill>
                      <a:blip r:embed="rId6"/>
                      <a:stretch>
                        <a:fillRect/>
                      </a:stretch>
                    </p:blipFill>
                    <p:spPr>
                      <a:xfrm>
                        <a:off x="380999" y="3682720"/>
                        <a:ext cx="8442565" cy="879434"/>
                      </a:xfrm>
                      <a:prstGeom prst="rect">
                        <a:avLst/>
                      </a:prstGeom>
                    </p:spPr>
                  </p:pic>
                </p:oleObj>
              </mc:Fallback>
            </mc:AlternateContent>
          </a:graphicData>
        </a:graphic>
      </p:graphicFrame>
      <p:sp>
        <p:nvSpPr>
          <p:cNvPr id="11" name="10 CuadroTexto"/>
          <p:cNvSpPr txBox="1"/>
          <p:nvPr/>
        </p:nvSpPr>
        <p:spPr>
          <a:xfrm>
            <a:off x="381000" y="3320156"/>
            <a:ext cx="1827744" cy="307777"/>
          </a:xfrm>
          <a:prstGeom prst="rect">
            <a:avLst/>
          </a:prstGeom>
          <a:noFill/>
        </p:spPr>
        <p:txBody>
          <a:bodyPr wrap="none" rtlCol="0">
            <a:spAutoFit/>
          </a:bodyPr>
          <a:lstStyle/>
          <a:p>
            <a:r>
              <a:rPr lang="es-MX" sz="1400" b="1" dirty="0" smtClean="0"/>
              <a:t>Escenario Superior</a:t>
            </a:r>
            <a:endParaRPr lang="es-MX" sz="1400" b="1" dirty="0"/>
          </a:p>
        </p:txBody>
      </p:sp>
      <p:sp>
        <p:nvSpPr>
          <p:cNvPr id="12" name="11 CuadroTexto"/>
          <p:cNvSpPr txBox="1"/>
          <p:nvPr/>
        </p:nvSpPr>
        <p:spPr>
          <a:xfrm>
            <a:off x="3429000" y="3320156"/>
            <a:ext cx="582211" cy="307777"/>
          </a:xfrm>
          <a:prstGeom prst="rect">
            <a:avLst/>
          </a:prstGeom>
          <a:noFill/>
        </p:spPr>
        <p:txBody>
          <a:bodyPr wrap="none" rtlCol="0">
            <a:spAutoFit/>
          </a:bodyPr>
          <a:lstStyle/>
          <a:p>
            <a:r>
              <a:rPr lang="es-MX" sz="1400" b="1" dirty="0" smtClean="0"/>
              <a:t>2014</a:t>
            </a:r>
            <a:endParaRPr lang="es-MX" sz="1400" b="1" dirty="0"/>
          </a:p>
        </p:txBody>
      </p:sp>
      <p:sp>
        <p:nvSpPr>
          <p:cNvPr id="13" name="12 CuadroTexto"/>
          <p:cNvSpPr txBox="1"/>
          <p:nvPr/>
        </p:nvSpPr>
        <p:spPr>
          <a:xfrm>
            <a:off x="4800600" y="3320156"/>
            <a:ext cx="582211" cy="307777"/>
          </a:xfrm>
          <a:prstGeom prst="rect">
            <a:avLst/>
          </a:prstGeom>
          <a:noFill/>
        </p:spPr>
        <p:txBody>
          <a:bodyPr wrap="none" rtlCol="0">
            <a:spAutoFit/>
          </a:bodyPr>
          <a:lstStyle/>
          <a:p>
            <a:r>
              <a:rPr lang="es-MX" sz="1400" b="1" dirty="0" smtClean="0"/>
              <a:t>2018</a:t>
            </a:r>
            <a:endParaRPr lang="es-MX" sz="1400" b="1" dirty="0"/>
          </a:p>
        </p:txBody>
      </p:sp>
      <p:sp>
        <p:nvSpPr>
          <p:cNvPr id="14" name="13 CuadroTexto"/>
          <p:cNvSpPr txBox="1"/>
          <p:nvPr/>
        </p:nvSpPr>
        <p:spPr>
          <a:xfrm>
            <a:off x="6199589" y="3320156"/>
            <a:ext cx="582211" cy="307777"/>
          </a:xfrm>
          <a:prstGeom prst="rect">
            <a:avLst/>
          </a:prstGeom>
          <a:noFill/>
        </p:spPr>
        <p:txBody>
          <a:bodyPr wrap="none" rtlCol="0">
            <a:spAutoFit/>
          </a:bodyPr>
          <a:lstStyle/>
          <a:p>
            <a:r>
              <a:rPr lang="es-MX" sz="1400" b="1" dirty="0" smtClean="0"/>
              <a:t>2025</a:t>
            </a:r>
            <a:endParaRPr lang="es-MX" sz="1400" b="1" dirty="0"/>
          </a:p>
        </p:txBody>
      </p:sp>
      <p:sp>
        <p:nvSpPr>
          <p:cNvPr id="15" name="14 CuadroTexto"/>
          <p:cNvSpPr txBox="1"/>
          <p:nvPr/>
        </p:nvSpPr>
        <p:spPr>
          <a:xfrm>
            <a:off x="7239000" y="3166268"/>
            <a:ext cx="1360373" cy="461665"/>
          </a:xfrm>
          <a:prstGeom prst="rect">
            <a:avLst/>
          </a:prstGeom>
          <a:noFill/>
        </p:spPr>
        <p:txBody>
          <a:bodyPr wrap="none" rtlCol="0">
            <a:spAutoFit/>
          </a:bodyPr>
          <a:lstStyle/>
          <a:p>
            <a:pPr algn="ctr"/>
            <a:r>
              <a:rPr lang="es-MX" sz="1200" b="1" dirty="0" smtClean="0"/>
              <a:t>Promedio Anual</a:t>
            </a:r>
          </a:p>
          <a:p>
            <a:pPr algn="ctr"/>
            <a:r>
              <a:rPr lang="es-MX" sz="1200" b="1" dirty="0" smtClean="0"/>
              <a:t>2014-2025</a:t>
            </a:r>
          </a:p>
        </p:txBody>
      </p:sp>
      <p:cxnSp>
        <p:nvCxnSpPr>
          <p:cNvPr id="16" name="15 Conector recto"/>
          <p:cNvCxnSpPr/>
          <p:nvPr/>
        </p:nvCxnSpPr>
        <p:spPr bwMode="auto">
          <a:xfrm>
            <a:off x="304800" y="3561913"/>
            <a:ext cx="85344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381000" y="4932907"/>
            <a:ext cx="2601994" cy="307777"/>
          </a:xfrm>
          <a:prstGeom prst="rect">
            <a:avLst/>
          </a:prstGeom>
          <a:noFill/>
        </p:spPr>
        <p:txBody>
          <a:bodyPr wrap="none" rtlCol="0">
            <a:spAutoFit/>
          </a:bodyPr>
          <a:lstStyle/>
          <a:p>
            <a:r>
              <a:rPr lang="es-MX" sz="1400" b="1" dirty="0" smtClean="0"/>
              <a:t>Escenario Máximo Potencial</a:t>
            </a:r>
            <a:endParaRPr lang="es-MX" sz="1400" b="1" dirty="0"/>
          </a:p>
        </p:txBody>
      </p:sp>
      <p:sp>
        <p:nvSpPr>
          <p:cNvPr id="18" name="17 CuadroTexto"/>
          <p:cNvSpPr txBox="1"/>
          <p:nvPr/>
        </p:nvSpPr>
        <p:spPr>
          <a:xfrm>
            <a:off x="3429000" y="4932907"/>
            <a:ext cx="582211" cy="307777"/>
          </a:xfrm>
          <a:prstGeom prst="rect">
            <a:avLst/>
          </a:prstGeom>
          <a:noFill/>
        </p:spPr>
        <p:txBody>
          <a:bodyPr wrap="none" rtlCol="0">
            <a:spAutoFit/>
          </a:bodyPr>
          <a:lstStyle/>
          <a:p>
            <a:r>
              <a:rPr lang="es-MX" sz="1400" b="1" dirty="0" smtClean="0"/>
              <a:t>2014</a:t>
            </a:r>
            <a:endParaRPr lang="es-MX" sz="1400" b="1" dirty="0"/>
          </a:p>
        </p:txBody>
      </p:sp>
      <p:sp>
        <p:nvSpPr>
          <p:cNvPr id="19" name="18 CuadroTexto"/>
          <p:cNvSpPr txBox="1"/>
          <p:nvPr/>
        </p:nvSpPr>
        <p:spPr>
          <a:xfrm>
            <a:off x="4800600" y="4932907"/>
            <a:ext cx="582211" cy="307777"/>
          </a:xfrm>
          <a:prstGeom prst="rect">
            <a:avLst/>
          </a:prstGeom>
          <a:noFill/>
        </p:spPr>
        <p:txBody>
          <a:bodyPr wrap="none" rtlCol="0">
            <a:spAutoFit/>
          </a:bodyPr>
          <a:lstStyle/>
          <a:p>
            <a:r>
              <a:rPr lang="es-MX" sz="1400" b="1" dirty="0" smtClean="0"/>
              <a:t>2018</a:t>
            </a:r>
            <a:endParaRPr lang="es-MX" sz="1400" b="1" dirty="0"/>
          </a:p>
        </p:txBody>
      </p:sp>
      <p:sp>
        <p:nvSpPr>
          <p:cNvPr id="20" name="19 CuadroTexto"/>
          <p:cNvSpPr txBox="1"/>
          <p:nvPr/>
        </p:nvSpPr>
        <p:spPr>
          <a:xfrm>
            <a:off x="6199589" y="4932907"/>
            <a:ext cx="582211" cy="307777"/>
          </a:xfrm>
          <a:prstGeom prst="rect">
            <a:avLst/>
          </a:prstGeom>
          <a:noFill/>
        </p:spPr>
        <p:txBody>
          <a:bodyPr wrap="none" rtlCol="0">
            <a:spAutoFit/>
          </a:bodyPr>
          <a:lstStyle/>
          <a:p>
            <a:r>
              <a:rPr lang="es-MX" sz="1400" b="1" dirty="0" smtClean="0"/>
              <a:t>2025</a:t>
            </a:r>
            <a:endParaRPr lang="es-MX" sz="1400" b="1" dirty="0"/>
          </a:p>
        </p:txBody>
      </p:sp>
      <p:sp>
        <p:nvSpPr>
          <p:cNvPr id="21" name="20 CuadroTexto"/>
          <p:cNvSpPr txBox="1"/>
          <p:nvPr/>
        </p:nvSpPr>
        <p:spPr>
          <a:xfrm>
            <a:off x="7239000" y="4695527"/>
            <a:ext cx="1360373" cy="461665"/>
          </a:xfrm>
          <a:prstGeom prst="rect">
            <a:avLst/>
          </a:prstGeom>
          <a:noFill/>
        </p:spPr>
        <p:txBody>
          <a:bodyPr wrap="none" rtlCol="0">
            <a:spAutoFit/>
          </a:bodyPr>
          <a:lstStyle/>
          <a:p>
            <a:pPr algn="ctr"/>
            <a:r>
              <a:rPr lang="es-MX" sz="1200" b="1" dirty="0" smtClean="0"/>
              <a:t>Promedio Anual</a:t>
            </a:r>
          </a:p>
          <a:p>
            <a:pPr algn="ctr"/>
            <a:r>
              <a:rPr lang="es-MX" sz="1200" b="1" dirty="0" smtClean="0"/>
              <a:t>2014-2025</a:t>
            </a:r>
          </a:p>
        </p:txBody>
      </p:sp>
      <p:cxnSp>
        <p:nvCxnSpPr>
          <p:cNvPr id="22" name="21 Conector recto"/>
          <p:cNvCxnSpPr/>
          <p:nvPr/>
        </p:nvCxnSpPr>
        <p:spPr bwMode="auto">
          <a:xfrm>
            <a:off x="304800" y="5174664"/>
            <a:ext cx="85344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23" name="22 Objeto"/>
          <p:cNvGraphicFramePr>
            <a:graphicFrameLocks noChangeAspect="1"/>
          </p:cNvGraphicFramePr>
          <p:nvPr>
            <p:extLst>
              <p:ext uri="{D42A27DB-BD31-4B8C-83A1-F6EECF244321}">
                <p14:modId xmlns:p14="http://schemas.microsoft.com/office/powerpoint/2010/main" val="3319462464"/>
              </p:ext>
            </p:extLst>
          </p:nvPr>
        </p:nvGraphicFramePr>
        <p:xfrm>
          <a:off x="385763" y="5267672"/>
          <a:ext cx="8516937" cy="887412"/>
        </p:xfrm>
        <a:graphic>
          <a:graphicData uri="http://schemas.openxmlformats.org/presentationml/2006/ole">
            <mc:AlternateContent xmlns:mc="http://schemas.openxmlformats.org/markup-compatibility/2006">
              <mc:Choice xmlns:v="urn:schemas-microsoft-com:vml" Requires="v">
                <p:oleObj spid="_x0000_s2157" name="Hoja de cálculo" r:id="rId7" imgW="9239130" imgH="962115" progId="Excel.Sheet.12">
                  <p:embed/>
                </p:oleObj>
              </mc:Choice>
              <mc:Fallback>
                <p:oleObj name="Hoja de cálculo" r:id="rId7" imgW="9239130" imgH="962115" progId="Excel.Sheet.12">
                  <p:embed/>
                  <p:pic>
                    <p:nvPicPr>
                      <p:cNvPr id="0" name=""/>
                      <p:cNvPicPr/>
                      <p:nvPr/>
                    </p:nvPicPr>
                    <p:blipFill>
                      <a:blip r:embed="rId8"/>
                      <a:stretch>
                        <a:fillRect/>
                      </a:stretch>
                    </p:blipFill>
                    <p:spPr>
                      <a:xfrm>
                        <a:off x="385763" y="5267672"/>
                        <a:ext cx="8516937" cy="887412"/>
                      </a:xfrm>
                      <a:prstGeom prst="rect">
                        <a:avLst/>
                      </a:prstGeom>
                    </p:spPr>
                  </p:pic>
                </p:oleObj>
              </mc:Fallback>
            </mc:AlternateContent>
          </a:graphicData>
        </a:graphic>
      </p:graphicFrame>
      <p:sp>
        <p:nvSpPr>
          <p:cNvPr id="24" name="23 CuadroTexto"/>
          <p:cNvSpPr txBox="1"/>
          <p:nvPr/>
        </p:nvSpPr>
        <p:spPr>
          <a:xfrm>
            <a:off x="342900" y="2789733"/>
            <a:ext cx="2819400" cy="307777"/>
          </a:xfrm>
          <a:prstGeom prst="rect">
            <a:avLst/>
          </a:prstGeom>
          <a:noFill/>
        </p:spPr>
        <p:txBody>
          <a:bodyPr wrap="square" rtlCol="0">
            <a:spAutoFit/>
          </a:bodyPr>
          <a:lstStyle/>
          <a:p>
            <a:r>
              <a:rPr lang="es-MX" sz="1400" b="1" dirty="0" smtClean="0">
                <a:latin typeface="Calibri" pitchFamily="34" charset="0"/>
                <a:cs typeface="Calibri" pitchFamily="34" charset="0"/>
              </a:rPr>
              <a:t>Total de pozos : 20,373</a:t>
            </a:r>
            <a:endParaRPr lang="es-MX" sz="1400" b="1" dirty="0">
              <a:latin typeface="Calibri" pitchFamily="34" charset="0"/>
              <a:cs typeface="Calibri" pitchFamily="34" charset="0"/>
            </a:endParaRPr>
          </a:p>
        </p:txBody>
      </p:sp>
      <p:sp>
        <p:nvSpPr>
          <p:cNvPr id="25" name="24 CuadroTexto"/>
          <p:cNvSpPr txBox="1"/>
          <p:nvPr/>
        </p:nvSpPr>
        <p:spPr>
          <a:xfrm>
            <a:off x="342900" y="4561383"/>
            <a:ext cx="2819400" cy="307777"/>
          </a:xfrm>
          <a:prstGeom prst="rect">
            <a:avLst/>
          </a:prstGeom>
          <a:noFill/>
        </p:spPr>
        <p:txBody>
          <a:bodyPr wrap="square" rtlCol="0">
            <a:spAutoFit/>
          </a:bodyPr>
          <a:lstStyle/>
          <a:p>
            <a:r>
              <a:rPr lang="es-MX" sz="1400" b="1" dirty="0" smtClean="0">
                <a:latin typeface="Calibri" pitchFamily="34" charset="0"/>
                <a:cs typeface="Calibri" pitchFamily="34" charset="0"/>
              </a:rPr>
              <a:t>Total de pozos : 29,796</a:t>
            </a:r>
            <a:endParaRPr lang="es-MX" sz="1400" b="1" dirty="0">
              <a:latin typeface="Calibri" pitchFamily="34" charset="0"/>
              <a:cs typeface="Calibri" pitchFamily="34" charset="0"/>
            </a:endParaRPr>
          </a:p>
        </p:txBody>
      </p:sp>
      <p:sp>
        <p:nvSpPr>
          <p:cNvPr id="26" name="25 CuadroTexto"/>
          <p:cNvSpPr txBox="1"/>
          <p:nvPr/>
        </p:nvSpPr>
        <p:spPr>
          <a:xfrm>
            <a:off x="342900" y="6145559"/>
            <a:ext cx="2819400" cy="307777"/>
          </a:xfrm>
          <a:prstGeom prst="rect">
            <a:avLst/>
          </a:prstGeom>
          <a:noFill/>
        </p:spPr>
        <p:txBody>
          <a:bodyPr wrap="square" rtlCol="0">
            <a:spAutoFit/>
          </a:bodyPr>
          <a:lstStyle/>
          <a:p>
            <a:r>
              <a:rPr lang="es-MX" sz="1400" b="1" dirty="0" smtClean="0">
                <a:latin typeface="Calibri" pitchFamily="34" charset="0"/>
                <a:cs typeface="Calibri" pitchFamily="34" charset="0"/>
              </a:rPr>
              <a:t>Total de pozos : 50,675</a:t>
            </a:r>
            <a:endParaRPr lang="es-MX" sz="1400" b="1" dirty="0">
              <a:latin typeface="Calibri" pitchFamily="34" charset="0"/>
              <a:cs typeface="Calibri" pitchFamily="34" charset="0"/>
            </a:endParaRPr>
          </a:p>
        </p:txBody>
      </p:sp>
    </p:spTree>
    <p:extLst>
      <p:ext uri="{BB962C8B-B14F-4D97-AF65-F5344CB8AC3E}">
        <p14:creationId xmlns:p14="http://schemas.microsoft.com/office/powerpoint/2010/main" val="3750581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82402"/>
            <a:ext cx="9144000" cy="514350"/>
          </a:xfrm>
          <a:prstGeom prst="rect">
            <a:avLst/>
          </a:prstGeom>
        </p:spPr>
        <p:txBody>
          <a:bodyPr>
            <a:noAutofit/>
          </a:bodyPr>
          <a:lstStyle>
            <a:defPPr>
              <a:defRPr lang="es-MX"/>
            </a:defPPr>
            <a:lvl1pPr algn="ctr">
              <a:spcBef>
                <a:spcPct val="0"/>
              </a:spcBef>
              <a:buNone/>
              <a:defRPr sz="2000" b="1" cap="small">
                <a:latin typeface="Arial" pitchFamily="34" charset="0"/>
                <a:ea typeface="+mj-ea"/>
                <a:cs typeface="Arial" pitchFamily="34" charset="0"/>
              </a:defRPr>
            </a:lvl1pPr>
          </a:lstStyle>
          <a:p>
            <a:r>
              <a:rPr lang="es-MX" dirty="0" smtClean="0">
                <a:solidFill>
                  <a:schemeClr val="tx1">
                    <a:lumMod val="75000"/>
                    <a:lumOff val="25000"/>
                  </a:schemeClr>
                </a:solidFill>
              </a:rPr>
              <a:t>EFECTO DEL COST CAP EN EL CÁLCULO DEL DERECHO ORDINARIO </a:t>
            </a:r>
            <a:endParaRPr lang="es-MX" dirty="0">
              <a:solidFill>
                <a:schemeClr val="tx1">
                  <a:lumMod val="75000"/>
                  <a:lumOff val="25000"/>
                </a:schemeClr>
              </a:solidFill>
            </a:endParaRPr>
          </a:p>
        </p:txBody>
      </p:sp>
      <p:graphicFrame>
        <p:nvGraphicFramePr>
          <p:cNvPr id="3" name="Chart 6"/>
          <p:cNvGraphicFramePr/>
          <p:nvPr>
            <p:extLst>
              <p:ext uri="{D42A27DB-BD31-4B8C-83A1-F6EECF244321}">
                <p14:modId xmlns:p14="http://schemas.microsoft.com/office/powerpoint/2010/main" val="1841195351"/>
              </p:ext>
            </p:extLst>
          </p:nvPr>
        </p:nvGraphicFramePr>
        <p:xfrm>
          <a:off x="433388" y="1400026"/>
          <a:ext cx="4470400" cy="50951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
          <p:cNvSpPr txBox="1"/>
          <p:nvPr/>
        </p:nvSpPr>
        <p:spPr>
          <a:xfrm>
            <a:off x="611560" y="1207785"/>
            <a:ext cx="4849812" cy="276999"/>
          </a:xfrm>
          <a:prstGeom prst="rect">
            <a:avLst/>
          </a:prstGeom>
          <a:noFill/>
        </p:spPr>
        <p:txBody>
          <a:bodyPr wrap="square" rtlCol="0">
            <a:spAutoFit/>
          </a:bodyPr>
          <a:lstStyle/>
          <a:p>
            <a:r>
              <a:rPr lang="es-MX" sz="1200" b="1" dirty="0" smtClean="0">
                <a:latin typeface="+mn-lt"/>
              </a:rPr>
              <a:t>Impuestos/Utilidad de operación</a:t>
            </a:r>
            <a:endParaRPr lang="es-MX" sz="1200" b="1" dirty="0">
              <a:latin typeface="+mn-lt"/>
            </a:endParaRPr>
          </a:p>
        </p:txBody>
      </p:sp>
      <p:sp>
        <p:nvSpPr>
          <p:cNvPr id="5" name="4 CuadroTexto"/>
          <p:cNvSpPr txBox="1"/>
          <p:nvPr/>
        </p:nvSpPr>
        <p:spPr>
          <a:xfrm>
            <a:off x="4788024" y="2644170"/>
            <a:ext cx="3960440" cy="1569660"/>
          </a:xfrm>
          <a:prstGeom prst="rect">
            <a:avLst/>
          </a:prstGeom>
          <a:noFill/>
        </p:spPr>
        <p:txBody>
          <a:bodyPr wrap="square" rtlCol="0">
            <a:spAutoFit/>
          </a:bodyPr>
          <a:lstStyle/>
          <a:p>
            <a:pPr algn="just"/>
            <a:r>
              <a:rPr lang="es-MX" sz="2400" dirty="0" smtClean="0">
                <a:solidFill>
                  <a:schemeClr val="tx1">
                    <a:lumMod val="75000"/>
                    <a:lumOff val="25000"/>
                  </a:schemeClr>
                </a:solidFill>
              </a:rPr>
              <a:t>La eliminación del costo límite en 2012 hubiera permitido invertir 10 billones de dólares más</a:t>
            </a:r>
            <a:endParaRPr lang="es-MX" sz="2400" dirty="0">
              <a:solidFill>
                <a:schemeClr val="tx1">
                  <a:lumMod val="75000"/>
                  <a:lumOff val="25000"/>
                </a:schemeClr>
              </a:solidFill>
            </a:endParaRPr>
          </a:p>
        </p:txBody>
      </p:sp>
    </p:spTree>
    <p:extLst>
      <p:ext uri="{BB962C8B-B14F-4D97-AF65-F5344CB8AC3E}">
        <p14:creationId xmlns:p14="http://schemas.microsoft.com/office/powerpoint/2010/main" val="53512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971600" y="764704"/>
            <a:ext cx="7126174" cy="514350"/>
          </a:xfrm>
          <a:prstGeom prst="rect">
            <a:avLst/>
          </a:prstGeom>
        </p:spPr>
        <p:txBody>
          <a:bodyPr>
            <a:noAutofit/>
          </a:bodyPr>
          <a:lstStyle>
            <a:defPPr>
              <a:defRPr lang="es-MX"/>
            </a:defPPr>
            <a:lvl1pPr algn="ctr">
              <a:spcBef>
                <a:spcPct val="0"/>
              </a:spcBef>
              <a:buNone/>
              <a:defRPr sz="2000" b="1" cap="small">
                <a:latin typeface="Arial" pitchFamily="34" charset="0"/>
                <a:ea typeface="+mj-ea"/>
                <a:cs typeface="Arial" pitchFamily="34" charset="0"/>
              </a:defRPr>
            </a:lvl1pPr>
          </a:lstStyle>
          <a:p>
            <a:r>
              <a:rPr lang="es-MX" sz="1800" dirty="0" smtClean="0">
                <a:solidFill>
                  <a:schemeClr val="tx1">
                    <a:lumMod val="85000"/>
                    <a:lumOff val="15000"/>
                  </a:schemeClr>
                </a:solidFill>
              </a:rPr>
              <a:t>OBJETIVO ESTRATÉGICO:</a:t>
            </a:r>
            <a:br>
              <a:rPr lang="es-MX" sz="1800" dirty="0" smtClean="0">
                <a:solidFill>
                  <a:schemeClr val="tx1">
                    <a:lumMod val="85000"/>
                    <a:lumOff val="15000"/>
                  </a:schemeClr>
                </a:solidFill>
              </a:rPr>
            </a:br>
            <a:r>
              <a:rPr lang="es-MX" sz="1800" dirty="0" smtClean="0">
                <a:solidFill>
                  <a:schemeClr val="tx1">
                    <a:lumMod val="85000"/>
                    <a:lumOff val="15000"/>
                  </a:schemeClr>
                </a:solidFill>
              </a:rPr>
              <a:t>APROVECHAR LOS HIDROCARBUROS DISPONIBLES</a:t>
            </a:r>
            <a:endParaRPr lang="es-MX" sz="1800" dirty="0">
              <a:solidFill>
                <a:schemeClr val="tx1">
                  <a:lumMod val="85000"/>
                  <a:lumOff val="15000"/>
                </a:schemeClr>
              </a:solidFill>
            </a:endParaRPr>
          </a:p>
        </p:txBody>
      </p:sp>
      <p:sp>
        <p:nvSpPr>
          <p:cNvPr id="3" name="2 CuadroTexto"/>
          <p:cNvSpPr txBox="1"/>
          <p:nvPr/>
        </p:nvSpPr>
        <p:spPr>
          <a:xfrm>
            <a:off x="683568" y="1484783"/>
            <a:ext cx="7848872" cy="1200329"/>
          </a:xfrm>
          <a:prstGeom prst="rect">
            <a:avLst/>
          </a:prstGeom>
          <a:noFill/>
        </p:spPr>
        <p:txBody>
          <a:bodyPr wrap="square" rtlCol="0">
            <a:spAutoFit/>
          </a:bodyPr>
          <a:lstStyle/>
          <a:p>
            <a:pPr marL="285750" indent="-285750" algn="just">
              <a:buFont typeface="Arial" pitchFamily="34" charset="0"/>
              <a:buChar char="•"/>
            </a:pPr>
            <a:r>
              <a:rPr lang="es-MX" sz="2400" dirty="0" smtClean="0">
                <a:solidFill>
                  <a:schemeClr val="tx1">
                    <a:lumMod val="75000"/>
                    <a:lumOff val="25000"/>
                  </a:schemeClr>
                </a:solidFill>
              </a:rPr>
              <a:t>Existen muchas oportunidades que resultan rentables para el país, aunque no necesariamente para Pemex</a:t>
            </a:r>
          </a:p>
          <a:p>
            <a:pPr marL="285750" indent="-285750" algn="just">
              <a:buFont typeface="Arial" pitchFamily="34" charset="0"/>
              <a:buChar char="•"/>
            </a:pPr>
            <a:endParaRPr lang="es-MX" sz="2400" b="1" dirty="0" smtClean="0">
              <a:solidFill>
                <a:schemeClr val="tx1">
                  <a:lumMod val="75000"/>
                  <a:lumOff val="25000"/>
                </a:scheme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442616188"/>
              </p:ext>
            </p:extLst>
          </p:nvPr>
        </p:nvGraphicFramePr>
        <p:xfrm>
          <a:off x="879585" y="2472487"/>
          <a:ext cx="7632845" cy="3647688"/>
        </p:xfrm>
        <a:graphic>
          <a:graphicData uri="http://schemas.openxmlformats.org/drawingml/2006/table">
            <a:tbl>
              <a:tblPr firstRow="1" bandRow="1">
                <a:tableStyleId>{073A0DAA-6AF3-43AB-8588-CEC1D06C72B9}</a:tableStyleId>
              </a:tblPr>
              <a:tblGrid>
                <a:gridCol w="2520278"/>
                <a:gridCol w="2590031"/>
                <a:gridCol w="2522536"/>
              </a:tblGrid>
              <a:tr h="514856">
                <a:tc>
                  <a:txBody>
                    <a:bodyPr/>
                    <a:lstStyle/>
                    <a:p>
                      <a:endParaRPr lang="es-MX" dirty="0"/>
                    </a:p>
                  </a:txBody>
                  <a:tcPr/>
                </a:tc>
                <a:tc>
                  <a:txBody>
                    <a:bodyPr/>
                    <a:lstStyle/>
                    <a:p>
                      <a:r>
                        <a:rPr lang="es-MX" sz="1600" dirty="0" smtClean="0"/>
                        <a:t>Costo Total: Descubrimiento</a:t>
                      </a:r>
                      <a:r>
                        <a:rPr lang="es-MX" sz="1600" baseline="0" dirty="0" smtClean="0"/>
                        <a:t> y desarrollo más costo de producción</a:t>
                      </a:r>
                      <a:endParaRPr lang="es-MX" sz="1600" dirty="0"/>
                    </a:p>
                  </a:txBody>
                  <a:tcPr/>
                </a:tc>
                <a:tc>
                  <a:txBody>
                    <a:bodyPr/>
                    <a:lstStyle/>
                    <a:p>
                      <a:pPr algn="ctr"/>
                      <a:r>
                        <a:rPr lang="es-MX" sz="2000" dirty="0" smtClean="0"/>
                        <a:t>Precio</a:t>
                      </a:r>
                      <a:endParaRPr lang="es-MX" dirty="0"/>
                    </a:p>
                  </a:txBody>
                  <a:tcPr anchor="ctr"/>
                </a:tc>
              </a:tr>
              <a:tr h="514856">
                <a:tc>
                  <a:txBody>
                    <a:bodyPr/>
                    <a:lstStyle/>
                    <a:p>
                      <a:r>
                        <a:rPr lang="es-MX" dirty="0" smtClean="0"/>
                        <a:t>Terrestre</a:t>
                      </a:r>
                      <a:r>
                        <a:rPr lang="es-MX" baseline="0" dirty="0" smtClean="0"/>
                        <a:t> convencional</a:t>
                      </a:r>
                      <a:endParaRPr lang="es-MX" dirty="0" smtClean="0"/>
                    </a:p>
                  </a:txBody>
                  <a:tcPr/>
                </a:tc>
                <a:tc>
                  <a:txBody>
                    <a:bodyPr/>
                    <a:lstStyle/>
                    <a:p>
                      <a:pPr algn="ctr"/>
                      <a:r>
                        <a:rPr lang="es-MX" dirty="0" smtClean="0"/>
                        <a:t>4 -12    USD/barril</a:t>
                      </a:r>
                      <a:endParaRPr lang="es-MX" dirty="0"/>
                    </a:p>
                  </a:txBody>
                  <a:tcPr anchor="ctr"/>
                </a:tc>
                <a:tc>
                  <a:txBody>
                    <a:bodyPr/>
                    <a:lstStyle/>
                    <a:p>
                      <a:pPr algn="ctr"/>
                      <a:r>
                        <a:rPr lang="es-MX" dirty="0" smtClean="0"/>
                        <a:t>100 </a:t>
                      </a:r>
                      <a:endParaRPr lang="es-MX" dirty="0"/>
                    </a:p>
                  </a:txBody>
                  <a:tcPr anchor="ctr"/>
                </a:tc>
              </a:tr>
              <a:tr h="514856">
                <a:tc>
                  <a:txBody>
                    <a:bodyPr/>
                    <a:lstStyle/>
                    <a:p>
                      <a:r>
                        <a:rPr lang="es-MX" dirty="0" smtClean="0"/>
                        <a:t>Terrestre no convencional</a:t>
                      </a:r>
                      <a:endParaRPr lang="es-MX" dirty="0"/>
                    </a:p>
                  </a:txBody>
                  <a:tcPr/>
                </a:tc>
                <a:tc>
                  <a:txBody>
                    <a:bodyPr/>
                    <a:lstStyle/>
                    <a:p>
                      <a:pPr algn="ctr"/>
                      <a:r>
                        <a:rPr lang="es-MX" dirty="0" smtClean="0"/>
                        <a:t>25 </a:t>
                      </a:r>
                      <a:r>
                        <a:rPr lang="es-MX" baseline="0" dirty="0" smtClean="0"/>
                        <a:t>– 35  USD/barril</a:t>
                      </a:r>
                      <a:endParaRPr lang="es-MX" dirty="0"/>
                    </a:p>
                  </a:txBody>
                  <a:tcPr anchor="ctr"/>
                </a:tc>
                <a:tc>
                  <a:txBody>
                    <a:bodyPr/>
                    <a:lstStyle/>
                    <a:p>
                      <a:pPr algn="ctr"/>
                      <a:r>
                        <a:rPr lang="es-MX" dirty="0" smtClean="0"/>
                        <a:t>100</a:t>
                      </a:r>
                      <a:endParaRPr lang="es-MX" dirty="0"/>
                    </a:p>
                  </a:txBody>
                  <a:tcPr anchor="ctr"/>
                </a:tc>
              </a:tr>
              <a:tr h="514856">
                <a:tc>
                  <a:txBody>
                    <a:bodyPr/>
                    <a:lstStyle/>
                    <a:p>
                      <a:r>
                        <a:rPr lang="es-MX" dirty="0" smtClean="0"/>
                        <a:t>Aguas someras</a:t>
                      </a:r>
                      <a:endParaRPr lang="es-MX" dirty="0"/>
                    </a:p>
                  </a:txBody>
                  <a:tcPr/>
                </a:tc>
                <a:tc>
                  <a:txBody>
                    <a:bodyPr/>
                    <a:lstStyle/>
                    <a:p>
                      <a:pPr algn="ctr"/>
                      <a:r>
                        <a:rPr lang="es-MX" dirty="0" smtClean="0"/>
                        <a:t>6</a:t>
                      </a:r>
                      <a:r>
                        <a:rPr lang="es-MX" baseline="0" dirty="0" smtClean="0"/>
                        <a:t> </a:t>
                      </a:r>
                      <a:r>
                        <a:rPr lang="es-MX" dirty="0" smtClean="0"/>
                        <a:t>– 16    USD/barril</a:t>
                      </a:r>
                      <a:endParaRPr lang="es-MX" dirty="0"/>
                    </a:p>
                  </a:txBody>
                  <a:tcPr anchor="ctr"/>
                </a:tc>
                <a:tc>
                  <a:txBody>
                    <a:bodyPr/>
                    <a:lstStyle/>
                    <a:p>
                      <a:pPr algn="ctr"/>
                      <a:r>
                        <a:rPr lang="es-MX" dirty="0" smtClean="0"/>
                        <a:t>100</a:t>
                      </a:r>
                      <a:endParaRPr lang="es-MX" dirty="0"/>
                    </a:p>
                  </a:txBody>
                  <a:tcPr anchor="ctr"/>
                </a:tc>
              </a:tr>
              <a:tr h="514856">
                <a:tc>
                  <a:txBody>
                    <a:bodyPr/>
                    <a:lstStyle/>
                    <a:p>
                      <a:r>
                        <a:rPr lang="es-MX" dirty="0" smtClean="0"/>
                        <a:t>Aguas profundas</a:t>
                      </a:r>
                      <a:endParaRPr lang="es-MX" dirty="0"/>
                    </a:p>
                  </a:txBody>
                  <a:tcPr/>
                </a:tc>
                <a:tc>
                  <a:txBody>
                    <a:bodyPr/>
                    <a:lstStyle/>
                    <a:p>
                      <a:pPr algn="ctr"/>
                      <a:r>
                        <a:rPr lang="es-MX" dirty="0" smtClean="0"/>
                        <a:t>25 – 40</a:t>
                      </a:r>
                      <a:r>
                        <a:rPr lang="es-MX" baseline="0" dirty="0" smtClean="0"/>
                        <a:t>   USD / barril</a:t>
                      </a:r>
                      <a:endParaRPr lang="es-MX" dirty="0"/>
                    </a:p>
                  </a:txBody>
                  <a:tcPr anchor="ctr"/>
                </a:tc>
                <a:tc>
                  <a:txBody>
                    <a:bodyPr/>
                    <a:lstStyle/>
                    <a:p>
                      <a:pPr algn="ctr"/>
                      <a:r>
                        <a:rPr lang="es-MX" dirty="0" smtClean="0"/>
                        <a:t>100</a:t>
                      </a:r>
                      <a:endParaRPr lang="es-MX" dirty="0"/>
                    </a:p>
                  </a:txBody>
                  <a:tcPr anchor="ctr"/>
                </a:tc>
              </a:tr>
              <a:tr h="514856">
                <a:tc>
                  <a:txBody>
                    <a:bodyPr/>
                    <a:lstStyle/>
                    <a:p>
                      <a:r>
                        <a:rPr lang="es-MX" dirty="0" smtClean="0"/>
                        <a:t>Gas</a:t>
                      </a:r>
                      <a:endParaRPr lang="es-MX" dirty="0"/>
                    </a:p>
                  </a:txBody>
                  <a:tcPr/>
                </a:tc>
                <a:tc>
                  <a:txBody>
                    <a:bodyPr/>
                    <a:lstStyle/>
                    <a:p>
                      <a:pPr algn="ctr"/>
                      <a:r>
                        <a:rPr lang="es-MX" dirty="0" smtClean="0"/>
                        <a:t>1.5 - 3    USD/MPC</a:t>
                      </a:r>
                    </a:p>
                    <a:p>
                      <a:pPr algn="ctr"/>
                      <a:r>
                        <a:rPr lang="es-MX" dirty="0" smtClean="0"/>
                        <a:t>9 – 18 USD</a:t>
                      </a:r>
                      <a:r>
                        <a:rPr lang="es-MX" baseline="0" dirty="0" smtClean="0"/>
                        <a:t> / Barril </a:t>
                      </a:r>
                      <a:r>
                        <a:rPr lang="es-MX" baseline="0" dirty="0" err="1" smtClean="0"/>
                        <a:t>eq</a:t>
                      </a:r>
                      <a:r>
                        <a:rPr lang="es-MX" baseline="0" dirty="0" smtClean="0"/>
                        <a:t>.</a:t>
                      </a:r>
                      <a:endParaRPr lang="es-MX" dirty="0"/>
                    </a:p>
                  </a:txBody>
                  <a:tcPr anchor="ctr"/>
                </a:tc>
                <a:tc>
                  <a:txBody>
                    <a:bodyPr/>
                    <a:lstStyle/>
                    <a:p>
                      <a:pPr algn="ctr"/>
                      <a:r>
                        <a:rPr lang="es-MX" dirty="0" smtClean="0"/>
                        <a:t>3.5     USD / MPC</a:t>
                      </a:r>
                    </a:p>
                    <a:p>
                      <a:pPr algn="ctr"/>
                      <a:r>
                        <a:rPr lang="es-MX" dirty="0" smtClean="0"/>
                        <a:t>21 USD / Barril </a:t>
                      </a:r>
                      <a:r>
                        <a:rPr lang="es-MX" dirty="0" err="1" smtClean="0"/>
                        <a:t>Eq</a:t>
                      </a:r>
                      <a:r>
                        <a:rPr lang="es-MX" dirty="0" smtClean="0"/>
                        <a:t>.</a:t>
                      </a:r>
                    </a:p>
                  </a:txBody>
                  <a:tcPr anchor="ctr"/>
                </a:tc>
              </a:tr>
            </a:tbl>
          </a:graphicData>
        </a:graphic>
      </p:graphicFrame>
    </p:spTree>
    <p:extLst>
      <p:ext uri="{BB962C8B-B14F-4D97-AF65-F5344CB8AC3E}">
        <p14:creationId xmlns:p14="http://schemas.microsoft.com/office/powerpoint/2010/main" val="2143634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8728717" y="2564904"/>
            <a:ext cx="165613" cy="324036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sz="1200" dirty="0">
              <a:latin typeface="Arial" pitchFamily="34" charset="0"/>
              <a:cs typeface="Arial" pitchFamily="34" charset="0"/>
            </a:endParaRPr>
          </a:p>
        </p:txBody>
      </p:sp>
      <p:sp>
        <p:nvSpPr>
          <p:cNvPr id="3" name="2 Rectángulo"/>
          <p:cNvSpPr/>
          <p:nvPr/>
        </p:nvSpPr>
        <p:spPr>
          <a:xfrm>
            <a:off x="217641" y="2564904"/>
            <a:ext cx="177895" cy="324036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solidFill>
                <a:schemeClr val="accent3">
                  <a:lumMod val="50000"/>
                </a:schemeClr>
              </a:solidFill>
              <a:latin typeface="Arial" pitchFamily="34" charset="0"/>
              <a:cs typeface="Arial" pitchFamily="34" charset="0"/>
            </a:endParaRPr>
          </a:p>
        </p:txBody>
      </p:sp>
      <p:sp>
        <p:nvSpPr>
          <p:cNvPr id="4" name="3 Título"/>
          <p:cNvSpPr>
            <a:spLocks noGrp="1"/>
          </p:cNvSpPr>
          <p:nvPr>
            <p:ph type="title" idx="4294967295"/>
          </p:nvPr>
        </p:nvSpPr>
        <p:spPr>
          <a:xfrm>
            <a:off x="0" y="471488"/>
            <a:ext cx="8723313" cy="1012825"/>
          </a:xfrm>
          <a:prstGeom prst="rect">
            <a:avLst/>
          </a:prstGeom>
        </p:spPr>
        <p:txBody>
          <a:bodyPr>
            <a:noAutofit/>
          </a:bodyPr>
          <a:lstStyle/>
          <a:p>
            <a:r>
              <a:rPr lang="es-MX" sz="1800" b="1" cap="small" dirty="0" smtClean="0">
                <a:solidFill>
                  <a:schemeClr val="tx1">
                    <a:lumMod val="85000"/>
                    <a:lumOff val="15000"/>
                  </a:schemeClr>
                </a:solidFill>
                <a:latin typeface="Arial" pitchFamily="34" charset="0"/>
                <a:cs typeface="Arial" pitchFamily="34" charset="0"/>
              </a:rPr>
              <a:t>DIAGNÓSTICO: </a:t>
            </a:r>
            <a:br>
              <a:rPr lang="es-MX" sz="1800" b="1" cap="small" dirty="0" smtClean="0">
                <a:solidFill>
                  <a:schemeClr val="tx1">
                    <a:lumMod val="85000"/>
                    <a:lumOff val="15000"/>
                  </a:schemeClr>
                </a:solidFill>
                <a:latin typeface="Arial" pitchFamily="34" charset="0"/>
                <a:cs typeface="Arial" pitchFamily="34" charset="0"/>
              </a:rPr>
            </a:br>
            <a:r>
              <a:rPr lang="es-MX" sz="1800" b="1" cap="small" dirty="0" smtClean="0">
                <a:solidFill>
                  <a:schemeClr val="tx1">
                    <a:lumMod val="85000"/>
                    <a:lumOff val="15000"/>
                  </a:schemeClr>
                </a:solidFill>
                <a:latin typeface="Arial" pitchFamily="34" charset="0"/>
                <a:cs typeface="Arial" pitchFamily="34" charset="0"/>
              </a:rPr>
              <a:t>PRODUCCIÓN DE PETRÓLEO</a:t>
            </a:r>
            <a:endParaRPr lang="es-MX" sz="1800" b="1" cap="small" dirty="0">
              <a:solidFill>
                <a:schemeClr val="tx1">
                  <a:lumMod val="85000"/>
                  <a:lumOff val="15000"/>
                </a:schemeClr>
              </a:solidFill>
              <a:latin typeface="Arial" pitchFamily="34" charset="0"/>
              <a:cs typeface="Arial" pitchFamily="34" charset="0"/>
            </a:endParaRPr>
          </a:p>
        </p:txBody>
      </p:sp>
      <p:sp>
        <p:nvSpPr>
          <p:cNvPr id="6" name="5 Rectángulo redondeado"/>
          <p:cNvSpPr/>
          <p:nvPr/>
        </p:nvSpPr>
        <p:spPr>
          <a:xfrm>
            <a:off x="395536" y="1196752"/>
            <a:ext cx="8352928" cy="648072"/>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cap="small" dirty="0" smtClean="0">
                <a:latin typeface="Arial" pitchFamily="34" charset="0"/>
                <a:cs typeface="Arial" pitchFamily="34" charset="0"/>
              </a:rPr>
              <a:t>LA PRODUCCIÓN DE PETRÓLEO EN MÉXICO </a:t>
            </a:r>
            <a:r>
              <a:rPr lang="es-MX" sz="1200" u="sng" cap="small" dirty="0" smtClean="0">
                <a:latin typeface="Arial" pitchFamily="34" charset="0"/>
                <a:cs typeface="Arial" pitchFamily="34" charset="0"/>
              </a:rPr>
              <a:t>HA DISMINUIDO </a:t>
            </a:r>
            <a:r>
              <a:rPr lang="es-MX" sz="1200" cap="small" dirty="0" smtClean="0">
                <a:latin typeface="Arial" pitchFamily="34" charset="0"/>
                <a:cs typeface="Arial" pitchFamily="34" charset="0"/>
              </a:rPr>
              <a:t>A PESAR DE </a:t>
            </a:r>
            <a:r>
              <a:rPr lang="es-MX" sz="1200" u="sng" cap="small" dirty="0" smtClean="0">
                <a:latin typeface="Arial" pitchFamily="34" charset="0"/>
                <a:cs typeface="Arial" pitchFamily="34" charset="0"/>
              </a:rPr>
              <a:t>CRECIENTES INVERSIONES</a:t>
            </a:r>
            <a:r>
              <a:rPr lang="es-MX" sz="1200" cap="small" dirty="0" smtClean="0">
                <a:latin typeface="Arial" pitchFamily="34" charset="0"/>
                <a:cs typeface="Arial" pitchFamily="34" charset="0"/>
              </a:rPr>
              <a:t>  EN EXPLORACIÓN Y PRODUCCIÓN.</a:t>
            </a:r>
            <a:endParaRPr lang="es-MX" sz="1200" cap="small" dirty="0">
              <a:latin typeface="Arial" pitchFamily="34" charset="0"/>
              <a:cs typeface="Arial" pitchFamily="34" charset="0"/>
            </a:endParaRPr>
          </a:p>
        </p:txBody>
      </p:sp>
      <p:sp>
        <p:nvSpPr>
          <p:cNvPr id="2" name="1 CuadroTexto"/>
          <p:cNvSpPr txBox="1"/>
          <p:nvPr/>
        </p:nvSpPr>
        <p:spPr>
          <a:xfrm rot="5400000">
            <a:off x="7904290" y="3964010"/>
            <a:ext cx="1821332" cy="276999"/>
          </a:xfrm>
          <a:prstGeom prst="rect">
            <a:avLst/>
          </a:prstGeom>
          <a:noFill/>
        </p:spPr>
        <p:txBody>
          <a:bodyPr wrap="none" rtlCol="0">
            <a:spAutoFit/>
          </a:bodyPr>
          <a:lstStyle/>
          <a:p>
            <a:r>
              <a:rPr lang="es-MX" sz="1200" dirty="0" smtClean="0">
                <a:solidFill>
                  <a:schemeClr val="accent2">
                    <a:lumMod val="50000"/>
                  </a:schemeClr>
                </a:solidFill>
                <a:latin typeface="Arial" pitchFamily="34" charset="0"/>
                <a:cs typeface="Arial" pitchFamily="34" charset="0"/>
              </a:rPr>
              <a:t>Miles de barriles por día</a:t>
            </a:r>
            <a:endParaRPr lang="es-MX" sz="1200" dirty="0">
              <a:solidFill>
                <a:schemeClr val="accent2">
                  <a:lumMod val="50000"/>
                </a:schemeClr>
              </a:solidFill>
              <a:latin typeface="Arial" pitchFamily="34" charset="0"/>
              <a:cs typeface="Arial" pitchFamily="34" charset="0"/>
            </a:endParaRPr>
          </a:p>
        </p:txBody>
      </p:sp>
      <p:sp>
        <p:nvSpPr>
          <p:cNvPr id="11" name="10 CuadroTexto"/>
          <p:cNvSpPr txBox="1"/>
          <p:nvPr/>
        </p:nvSpPr>
        <p:spPr>
          <a:xfrm rot="16200000">
            <a:off x="-694444" y="3912037"/>
            <a:ext cx="2024913" cy="276999"/>
          </a:xfrm>
          <a:prstGeom prst="rect">
            <a:avLst/>
          </a:prstGeom>
          <a:noFill/>
        </p:spPr>
        <p:txBody>
          <a:bodyPr wrap="none" rtlCol="0">
            <a:spAutoFit/>
          </a:bodyPr>
          <a:lstStyle/>
          <a:p>
            <a:r>
              <a:rPr lang="es-MX" sz="1200" dirty="0" smtClean="0">
                <a:solidFill>
                  <a:schemeClr val="accent3">
                    <a:lumMod val="50000"/>
                  </a:schemeClr>
                </a:solidFill>
                <a:latin typeface="Arial" pitchFamily="34" charset="0"/>
                <a:cs typeface="Arial" pitchFamily="34" charset="0"/>
              </a:rPr>
              <a:t>Miles de millones de pesos</a:t>
            </a:r>
            <a:endParaRPr lang="es-MX" sz="1200" dirty="0">
              <a:solidFill>
                <a:schemeClr val="accent3">
                  <a:lumMod val="50000"/>
                </a:schemeClr>
              </a:solidFill>
              <a:latin typeface="Arial" pitchFamily="34" charset="0"/>
              <a:cs typeface="Arial" pitchFamily="34" charset="0"/>
            </a:endParaRPr>
          </a:p>
        </p:txBody>
      </p:sp>
      <p:pic>
        <p:nvPicPr>
          <p:cNvPr id="5" name="Imagen 4" descr="grafi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060848"/>
            <a:ext cx="8332677" cy="4108430"/>
          </a:xfrm>
          <a:prstGeom prst="rect">
            <a:avLst/>
          </a:prstGeom>
        </p:spPr>
      </p:pic>
      <p:sp>
        <p:nvSpPr>
          <p:cNvPr id="9" name="3 CuadroTexto"/>
          <p:cNvSpPr txBox="1">
            <a:spLocks noChangeArrowheads="1"/>
          </p:cNvSpPr>
          <p:nvPr/>
        </p:nvSpPr>
        <p:spPr bwMode="auto">
          <a:xfrm>
            <a:off x="4932040" y="2524834"/>
            <a:ext cx="2520280" cy="400110"/>
          </a:xfrm>
          <a:prstGeom prst="rect">
            <a:avLst/>
          </a:prstGeom>
          <a:solidFill>
            <a:schemeClr val="bg1"/>
          </a:solidFill>
          <a:ln>
            <a:noFill/>
          </a:ln>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s-MX" sz="1000" b="1" dirty="0">
                <a:solidFill>
                  <a:schemeClr val="accent3">
                    <a:lumMod val="50000"/>
                  </a:schemeClr>
                </a:solidFill>
                <a:cs typeface="Arial" pitchFamily="34" charset="0"/>
              </a:rPr>
              <a:t>Inversión en exploración y producción</a:t>
            </a:r>
          </a:p>
          <a:p>
            <a:pPr algn="r" eaLnBrk="1" hangingPunct="1"/>
            <a:r>
              <a:rPr lang="es-MX" sz="1000" b="1" dirty="0">
                <a:solidFill>
                  <a:schemeClr val="accent3">
                    <a:lumMod val="50000"/>
                  </a:schemeClr>
                </a:solidFill>
                <a:cs typeface="Arial" pitchFamily="34" charset="0"/>
              </a:rPr>
              <a:t>(miles de millones de </a:t>
            </a:r>
            <a:r>
              <a:rPr lang="es-MX" sz="1000" b="1" dirty="0" smtClean="0">
                <a:solidFill>
                  <a:schemeClr val="accent3">
                    <a:lumMod val="50000"/>
                  </a:schemeClr>
                </a:solidFill>
                <a:cs typeface="Arial" pitchFamily="34" charset="0"/>
              </a:rPr>
              <a:t>pesos)</a:t>
            </a:r>
            <a:endParaRPr lang="es-MX" sz="1000" b="1" dirty="0">
              <a:solidFill>
                <a:schemeClr val="accent3">
                  <a:lumMod val="50000"/>
                </a:schemeClr>
              </a:solidFill>
              <a:cs typeface="Arial" pitchFamily="34" charset="0"/>
            </a:endParaRPr>
          </a:p>
        </p:txBody>
      </p:sp>
      <p:sp>
        <p:nvSpPr>
          <p:cNvPr id="10" name="39 CuadroTexto"/>
          <p:cNvSpPr txBox="1">
            <a:spLocks noChangeArrowheads="1"/>
          </p:cNvSpPr>
          <p:nvPr/>
        </p:nvSpPr>
        <p:spPr bwMode="auto">
          <a:xfrm>
            <a:off x="6223417" y="4774526"/>
            <a:ext cx="1732959" cy="400110"/>
          </a:xfrm>
          <a:prstGeom prst="rect">
            <a:avLst/>
          </a:prstGeom>
          <a:solidFill>
            <a:schemeClr val="bg1"/>
          </a:solidFill>
          <a:ln>
            <a:noFill/>
          </a:ln>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sz="1000" b="1" dirty="0">
                <a:solidFill>
                  <a:srgbClr val="800000"/>
                </a:solidFill>
                <a:cs typeface="Arial" pitchFamily="34" charset="0"/>
              </a:rPr>
              <a:t>Producción de petróleo</a:t>
            </a:r>
          </a:p>
          <a:p>
            <a:pPr algn="ctr" eaLnBrk="1" hangingPunct="1"/>
            <a:r>
              <a:rPr lang="es-MX" sz="1000" b="1" dirty="0">
                <a:solidFill>
                  <a:srgbClr val="800000"/>
                </a:solidFill>
                <a:cs typeface="Arial" pitchFamily="34" charset="0"/>
              </a:rPr>
              <a:t>(miles de barriles por día)</a:t>
            </a:r>
          </a:p>
        </p:txBody>
      </p:sp>
    </p:spTree>
    <p:extLst>
      <p:ext uri="{BB962C8B-B14F-4D97-AF65-F5344CB8AC3E}">
        <p14:creationId xmlns:p14="http://schemas.microsoft.com/office/powerpoint/2010/main" val="929613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772816"/>
            <a:ext cx="7704856" cy="3046988"/>
          </a:xfrm>
          <a:prstGeom prst="rect">
            <a:avLst/>
          </a:prstGeom>
        </p:spPr>
        <p:txBody>
          <a:bodyPr wrap="square">
            <a:spAutoFit/>
          </a:bodyPr>
          <a:lstStyle/>
          <a:p>
            <a:pPr algn="ctr"/>
            <a:r>
              <a:rPr lang="es-MX" sz="2400" b="1" dirty="0" smtClean="0">
                <a:solidFill>
                  <a:schemeClr val="tx1">
                    <a:lumMod val="75000"/>
                    <a:lumOff val="25000"/>
                  </a:schemeClr>
                </a:solidFill>
                <a:latin typeface="Arial" pitchFamily="34" charset="0"/>
                <a:cs typeface="Arial" pitchFamily="34" charset="0"/>
              </a:rPr>
              <a:t>DEBEMOS PERMITIR QUE ESTAS OPORTUNIDADES SE APROVECHEN, SE DESARROLLEN Y GENEREN EMPLEOS</a:t>
            </a:r>
          </a:p>
          <a:p>
            <a:pPr algn="ctr"/>
            <a:endParaRPr lang="es-MX" sz="2400" b="1" dirty="0" smtClean="0">
              <a:solidFill>
                <a:schemeClr val="tx1">
                  <a:lumMod val="75000"/>
                  <a:lumOff val="25000"/>
                </a:schemeClr>
              </a:solidFill>
              <a:latin typeface="Arial" pitchFamily="34" charset="0"/>
              <a:cs typeface="Arial" pitchFamily="34" charset="0"/>
            </a:endParaRPr>
          </a:p>
          <a:p>
            <a:pPr algn="ctr"/>
            <a:endParaRPr lang="es-MX" sz="2400" b="1" dirty="0">
              <a:solidFill>
                <a:schemeClr val="tx1">
                  <a:lumMod val="75000"/>
                  <a:lumOff val="25000"/>
                </a:schemeClr>
              </a:solidFill>
              <a:latin typeface="Arial" pitchFamily="34" charset="0"/>
              <a:cs typeface="Arial" pitchFamily="34" charset="0"/>
            </a:endParaRPr>
          </a:p>
          <a:p>
            <a:pPr algn="ctr"/>
            <a:endParaRPr lang="es-MX" sz="2400" b="1" dirty="0" smtClean="0">
              <a:solidFill>
                <a:schemeClr val="tx1">
                  <a:lumMod val="75000"/>
                  <a:lumOff val="25000"/>
                </a:schemeClr>
              </a:solidFill>
              <a:latin typeface="Arial" pitchFamily="34" charset="0"/>
              <a:cs typeface="Arial" pitchFamily="34" charset="0"/>
            </a:endParaRPr>
          </a:p>
          <a:p>
            <a:pPr algn="ctr"/>
            <a:r>
              <a:rPr lang="es-MX" sz="2400" b="1" dirty="0" smtClean="0">
                <a:solidFill>
                  <a:schemeClr val="tx1">
                    <a:lumMod val="75000"/>
                    <a:lumOff val="25000"/>
                  </a:schemeClr>
                </a:solidFill>
                <a:latin typeface="Arial" pitchFamily="34" charset="0"/>
                <a:cs typeface="Arial" pitchFamily="34" charset="0"/>
              </a:rPr>
              <a:t>ESTO SUPONE MÁS INVERSIÓN DE PEMEX Y MÁS INVERSIÓN DE OTROS ACTORES</a:t>
            </a:r>
            <a:endParaRPr lang="es-MX" sz="24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143285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7504" y="826418"/>
            <a:ext cx="8820472"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s-MX"/>
            </a:defPPr>
            <a:lvl1pPr algn="ctr">
              <a:spcBef>
                <a:spcPct val="0"/>
              </a:spcBef>
              <a:buNone/>
              <a:defRPr sz="2800" b="1">
                <a:solidFill>
                  <a:schemeClr val="tx1">
                    <a:lumMod val="75000"/>
                    <a:lumOff val="25000"/>
                  </a:schemeClr>
                </a:solidFill>
                <a:latin typeface="Arial" pitchFamily="34" charset="0"/>
                <a:cs typeface="Arial" pitchFamily="34" charset="0"/>
              </a:defRPr>
            </a:lvl1pPr>
          </a:lstStyle>
          <a:p>
            <a:r>
              <a:rPr lang="es-MX" dirty="0" smtClean="0"/>
              <a:t>EN EL SECTOR ELÉCTRICO TAMBIÉN DESAPROVECHAMOS OPORTUNIDADES</a:t>
            </a:r>
            <a:endParaRPr lang="es-MX" dirty="0"/>
          </a:p>
        </p:txBody>
      </p:sp>
      <p:graphicFrame>
        <p:nvGraphicFramePr>
          <p:cNvPr id="3" name="9 Gráfico"/>
          <p:cNvGraphicFramePr>
            <a:graphicFrameLocks/>
          </p:cNvGraphicFramePr>
          <p:nvPr>
            <p:extLst>
              <p:ext uri="{D42A27DB-BD31-4B8C-83A1-F6EECF244321}">
                <p14:modId xmlns:p14="http://schemas.microsoft.com/office/powerpoint/2010/main" val="716287915"/>
              </p:ext>
            </p:extLst>
          </p:nvPr>
        </p:nvGraphicFramePr>
        <p:xfrm>
          <a:off x="179512" y="2636912"/>
          <a:ext cx="8501236"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4" name="3 Rectángulo redondeado"/>
          <p:cNvSpPr/>
          <p:nvPr/>
        </p:nvSpPr>
        <p:spPr>
          <a:xfrm>
            <a:off x="323528" y="1700808"/>
            <a:ext cx="8694736" cy="648072"/>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30000"/>
              </a:lnSpc>
            </a:pPr>
            <a:r>
              <a:rPr lang="es-MX" sz="1200" cap="small" dirty="0" smtClean="0">
                <a:latin typeface="Arial" pitchFamily="34" charset="0"/>
                <a:cs typeface="Arial" pitchFamily="34" charset="0"/>
              </a:rPr>
              <a:t>LA TARIFA PROMEDIO DE CFE ES 25% SUPERIOR AL PROMEDIO EN EE.UU. SIN SUBSIDIOS, LA </a:t>
            </a:r>
            <a:r>
              <a:rPr lang="es-MX" sz="1200" u="sng" cap="small" dirty="0" smtClean="0">
                <a:latin typeface="Arial" pitchFamily="34" charset="0"/>
                <a:cs typeface="Arial" pitchFamily="34" charset="0"/>
              </a:rPr>
              <a:t>DIFERENCIA PROMEDIO ES DE 73%.</a:t>
            </a:r>
            <a:endParaRPr lang="es-MX" sz="1200" u="sng" cap="small" dirty="0">
              <a:latin typeface="Arial" pitchFamily="34" charset="0"/>
              <a:cs typeface="Arial" pitchFamily="34" charset="0"/>
            </a:endParaRPr>
          </a:p>
        </p:txBody>
      </p:sp>
      <p:sp>
        <p:nvSpPr>
          <p:cNvPr id="5" name="4 Flecha abajo"/>
          <p:cNvSpPr/>
          <p:nvPr/>
        </p:nvSpPr>
        <p:spPr>
          <a:xfrm rot="10800000">
            <a:off x="7836055" y="4154257"/>
            <a:ext cx="567265" cy="576064"/>
          </a:xfrm>
          <a:prstGeom prst="downArrow">
            <a:avLst>
              <a:gd name="adj1" fmla="val 63438"/>
              <a:gd name="adj2" fmla="val 13153"/>
            </a:avLst>
          </a:prstGeom>
          <a:gradFill>
            <a:gsLst>
              <a:gs pos="23000">
                <a:srgbClr val="FF0000"/>
              </a:gs>
              <a:gs pos="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1 CuadroTexto"/>
          <p:cNvSpPr txBox="1"/>
          <p:nvPr/>
        </p:nvSpPr>
        <p:spPr>
          <a:xfrm>
            <a:off x="7980845" y="4572661"/>
            <a:ext cx="460682" cy="178245"/>
          </a:xfrm>
          <a:prstGeom prst="rect">
            <a:avLst/>
          </a:prstGeom>
          <a:effectLst>
            <a:glow rad="63500">
              <a:schemeClr val="accent3">
                <a:satMod val="175000"/>
                <a:alpha val="40000"/>
              </a:schemeClr>
            </a:glow>
          </a:effectLst>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s-MX" sz="1000" b="1" dirty="0">
                <a:effectLst>
                  <a:outerShdw blurRad="38100" dist="38100" dir="2700000" algn="tl">
                    <a:srgbClr val="000000">
                      <a:alpha val="43137"/>
                    </a:srgbClr>
                  </a:outerShdw>
                </a:effectLst>
              </a:rPr>
              <a:t>+</a:t>
            </a:r>
            <a:r>
              <a:rPr lang="es-MX" sz="1000" b="1" dirty="0" smtClean="0">
                <a:effectLst>
                  <a:outerShdw blurRad="38100" dist="38100" dir="2700000" algn="tl">
                    <a:srgbClr val="000000">
                      <a:alpha val="43137"/>
                    </a:srgbClr>
                  </a:outerShdw>
                </a:effectLst>
              </a:rPr>
              <a:t>25%</a:t>
            </a:r>
            <a:endParaRPr lang="es-MX" sz="1000" b="1" dirty="0">
              <a:effectLst>
                <a:outerShdw blurRad="38100" dist="38100" dir="2700000" algn="tl">
                  <a:srgbClr val="000000">
                    <a:alpha val="43137"/>
                  </a:srgbClr>
                </a:outerShdw>
              </a:effectLst>
            </a:endParaRPr>
          </a:p>
        </p:txBody>
      </p:sp>
      <p:sp>
        <p:nvSpPr>
          <p:cNvPr id="7" name="1 CuadroTexto"/>
          <p:cNvSpPr txBox="1"/>
          <p:nvPr/>
        </p:nvSpPr>
        <p:spPr>
          <a:xfrm>
            <a:off x="7846228" y="4005064"/>
            <a:ext cx="561422" cy="148866"/>
          </a:xfrm>
          <a:prstGeom prst="rect">
            <a:avLst/>
          </a:prstGeom>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000" b="1" dirty="0">
                <a:solidFill>
                  <a:srgbClr val="FF0000"/>
                </a:solidFill>
                <a:effectLst>
                  <a:outerShdw blurRad="38100" dist="38100" dir="2700000" algn="tl">
                    <a:srgbClr val="000000">
                      <a:alpha val="43137"/>
                    </a:srgbClr>
                  </a:outerShdw>
                </a:effectLst>
                <a:latin typeface="Arial Black" pitchFamily="34" charset="0"/>
              </a:rPr>
              <a:t>+73%</a:t>
            </a:r>
          </a:p>
        </p:txBody>
      </p:sp>
      <p:sp>
        <p:nvSpPr>
          <p:cNvPr id="8" name="1 CuadroTexto"/>
          <p:cNvSpPr txBox="1"/>
          <p:nvPr/>
        </p:nvSpPr>
        <p:spPr>
          <a:xfrm>
            <a:off x="7879767" y="4564194"/>
            <a:ext cx="1310841" cy="185606"/>
          </a:xfrm>
          <a:prstGeom prst="rect">
            <a:avLst/>
          </a:prstGeom>
          <a:ln w="3175">
            <a:solidFill>
              <a:schemeClr val="accent4">
                <a:lumMod val="60000"/>
                <a:lumOff val="40000"/>
              </a:schemeClr>
            </a:solidFill>
            <a:prstDash val="sysDash"/>
          </a:ln>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s-MX" sz="800" b="1" i="1" dirty="0" smtClean="0">
                <a:effectLst>
                  <a:outerShdw blurRad="38100" dist="38100" dir="2700000" algn="tl">
                    <a:srgbClr val="000000">
                      <a:alpha val="43137"/>
                    </a:srgbClr>
                  </a:outerShdw>
                </a:effectLst>
                <a:latin typeface="Arial" pitchFamily="34" charset="0"/>
                <a:cs typeface="Arial" pitchFamily="34" charset="0"/>
              </a:rPr>
              <a:t>Tarifa Subsidiada </a:t>
            </a:r>
            <a:endParaRPr lang="es-MX" sz="800" b="1" i="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125562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9552" y="2150854"/>
            <a:ext cx="7992888" cy="3046988"/>
          </a:xfrm>
          <a:prstGeom prst="rect">
            <a:avLst/>
          </a:prstGeom>
        </p:spPr>
        <p:txBody>
          <a:bodyPr wrap="square">
            <a:spAutoFit/>
          </a:bodyPr>
          <a:lstStyle>
            <a:defPPr>
              <a:defRPr lang="es-MX"/>
            </a:defPPr>
            <a:lvl1pPr algn="ctr">
              <a:defRPr sz="2400">
                <a:solidFill>
                  <a:schemeClr val="tx1">
                    <a:lumMod val="75000"/>
                    <a:lumOff val="25000"/>
                  </a:schemeClr>
                </a:solidFill>
                <a:latin typeface="Arial" pitchFamily="34" charset="0"/>
                <a:cs typeface="Arial" pitchFamily="34" charset="0"/>
              </a:defRPr>
            </a:lvl1pPr>
          </a:lstStyle>
          <a:p>
            <a:r>
              <a:rPr lang="es-MX" b="1" dirty="0"/>
              <a:t>LA ENERGÍA ES UN INSUMO IMPRESCINDIBLE PARA MOVER LA ECONOMÍA. </a:t>
            </a:r>
          </a:p>
          <a:p>
            <a:endParaRPr lang="es-MX" b="1" dirty="0" smtClean="0"/>
          </a:p>
          <a:p>
            <a:endParaRPr lang="es-MX" b="1" dirty="0"/>
          </a:p>
          <a:p>
            <a:r>
              <a:rPr lang="es-MX" b="1" dirty="0"/>
              <a:t>SU DISPOSICIÓN MASIVA, EFICIENTE Y SUSTENTABLE, CONDICIONA LA COMPETITIVIDAD DE UN PAÍS EN UN ENTORNO MUNDIAL GLOBALIZADO.</a:t>
            </a:r>
            <a:endParaRPr lang="es-ES_tradnl" b="1" dirty="0"/>
          </a:p>
        </p:txBody>
      </p:sp>
    </p:spTree>
    <p:extLst>
      <p:ext uri="{BB962C8B-B14F-4D97-AF65-F5344CB8AC3E}">
        <p14:creationId xmlns:p14="http://schemas.microsoft.com/office/powerpoint/2010/main" val="2075264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7504" y="826418"/>
            <a:ext cx="8820472"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s-MX"/>
            </a:defPPr>
            <a:lvl1pPr algn="ctr">
              <a:spcBef>
                <a:spcPct val="0"/>
              </a:spcBef>
              <a:buNone/>
              <a:defRPr sz="2800" b="1">
                <a:solidFill>
                  <a:schemeClr val="tx1">
                    <a:lumMod val="75000"/>
                    <a:lumOff val="25000"/>
                  </a:schemeClr>
                </a:solidFill>
                <a:latin typeface="Arial" pitchFamily="34" charset="0"/>
                <a:cs typeface="Arial" pitchFamily="34" charset="0"/>
              </a:defRPr>
            </a:lvl1pPr>
          </a:lstStyle>
          <a:p>
            <a:r>
              <a:rPr lang="es-MX" dirty="0" smtClean="0"/>
              <a:t>SE TIENE QUE PRODUCIR ELECTRICIDAD AL MENOR COSTO POSIBLE PARA MÉXICO</a:t>
            </a:r>
            <a:endParaRPr lang="es-MX" dirty="0"/>
          </a:p>
        </p:txBody>
      </p:sp>
      <p:sp>
        <p:nvSpPr>
          <p:cNvPr id="4" name="3 Rectángulo redondeado"/>
          <p:cNvSpPr/>
          <p:nvPr/>
        </p:nvSpPr>
        <p:spPr>
          <a:xfrm>
            <a:off x="971600" y="1700808"/>
            <a:ext cx="7272808" cy="648072"/>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30000"/>
              </a:lnSpc>
            </a:pPr>
            <a:r>
              <a:rPr lang="es-MX" cap="small" dirty="0" smtClean="0">
                <a:latin typeface="Arial" pitchFamily="34" charset="0"/>
                <a:cs typeface="Arial" pitchFamily="34" charset="0"/>
              </a:rPr>
              <a:t>El Costo de Generación con Combustóleo es cinco veces más que con Gas Natural </a:t>
            </a:r>
            <a:endParaRPr lang="es-MX" u="sng" cap="small" dirty="0">
              <a:latin typeface="Arial" pitchFamily="34" charset="0"/>
              <a:cs typeface="Arial" pitchFamily="34" charset="0"/>
            </a:endParaRPr>
          </a:p>
        </p:txBody>
      </p:sp>
      <p:graphicFrame>
        <p:nvGraphicFramePr>
          <p:cNvPr id="9" name="8 Gráfico"/>
          <p:cNvGraphicFramePr/>
          <p:nvPr>
            <p:extLst>
              <p:ext uri="{D42A27DB-BD31-4B8C-83A1-F6EECF244321}">
                <p14:modId xmlns:p14="http://schemas.microsoft.com/office/powerpoint/2010/main" val="3586334135"/>
              </p:ext>
            </p:extLst>
          </p:nvPr>
        </p:nvGraphicFramePr>
        <p:xfrm>
          <a:off x="2483768" y="2794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9 CuadroTexto"/>
          <p:cNvSpPr txBox="1"/>
          <p:nvPr/>
        </p:nvSpPr>
        <p:spPr>
          <a:xfrm>
            <a:off x="984385" y="4449886"/>
            <a:ext cx="1571391" cy="923330"/>
          </a:xfrm>
          <a:prstGeom prst="rect">
            <a:avLst/>
          </a:prstGeom>
          <a:noFill/>
        </p:spPr>
        <p:txBody>
          <a:bodyPr wrap="square" rtlCol="0">
            <a:spAutoFit/>
          </a:bodyPr>
          <a:lstStyle/>
          <a:p>
            <a:r>
              <a:rPr lang="es-MX" dirty="0" smtClean="0"/>
              <a:t>85 vs 21 USD/barril equivalente</a:t>
            </a:r>
            <a:endParaRPr lang="es-MX" dirty="0"/>
          </a:p>
        </p:txBody>
      </p:sp>
      <p:cxnSp>
        <p:nvCxnSpPr>
          <p:cNvPr id="12" name="11 Conector recto de flecha"/>
          <p:cNvCxnSpPr>
            <a:stCxn id="10" idx="3"/>
          </p:cNvCxnSpPr>
          <p:nvPr/>
        </p:nvCxnSpPr>
        <p:spPr>
          <a:xfrm>
            <a:off x="2555776" y="4911551"/>
            <a:ext cx="7328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971601" y="3284984"/>
            <a:ext cx="1489414" cy="936104"/>
          </a:xfrm>
          <a:prstGeom prst="rect">
            <a:avLst/>
          </a:prstGeom>
          <a:noFill/>
        </p:spPr>
        <p:txBody>
          <a:bodyPr wrap="square" rtlCol="0">
            <a:spAutoFit/>
          </a:bodyPr>
          <a:lstStyle/>
          <a:p>
            <a:r>
              <a:rPr lang="es-MX" dirty="0" smtClean="0"/>
              <a:t>Eficiencia térmica 33% vs 65%</a:t>
            </a:r>
            <a:endParaRPr lang="es-MX" dirty="0"/>
          </a:p>
        </p:txBody>
      </p:sp>
      <p:sp>
        <p:nvSpPr>
          <p:cNvPr id="15" name="1 Elipse"/>
          <p:cNvSpPr/>
          <p:nvPr/>
        </p:nvSpPr>
        <p:spPr>
          <a:xfrm>
            <a:off x="4608004" y="2571440"/>
            <a:ext cx="4032448" cy="1427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2000" b="1" dirty="0" smtClean="0"/>
              <a:t>5 veces mas costoso por unidad de energía producida</a:t>
            </a:r>
            <a:endParaRPr lang="es-MX" sz="2000" b="1" dirty="0"/>
          </a:p>
        </p:txBody>
      </p:sp>
    </p:spTree>
    <p:extLst>
      <p:ext uri="{BB962C8B-B14F-4D97-AF65-F5344CB8AC3E}">
        <p14:creationId xmlns:p14="http://schemas.microsoft.com/office/powerpoint/2010/main" val="1659657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49263" y="647700"/>
            <a:ext cx="8694737"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s-MX" sz="2800" b="1" dirty="0" smtClean="0">
                <a:solidFill>
                  <a:schemeClr val="tx1">
                    <a:lumMod val="75000"/>
                    <a:lumOff val="25000"/>
                  </a:schemeClr>
                </a:solidFill>
                <a:latin typeface="Arial" pitchFamily="34" charset="0"/>
                <a:ea typeface="+mn-ea"/>
                <a:cs typeface="Arial" pitchFamily="34" charset="0"/>
              </a:rPr>
              <a:t>TENEMOS OPORTUNIDADES SIN EXPLOTAR EN ENERGÍAS RENOVABLES</a:t>
            </a:r>
            <a:endParaRPr lang="es-MX" sz="2800" b="1" dirty="0">
              <a:solidFill>
                <a:schemeClr val="tx1">
                  <a:lumMod val="75000"/>
                  <a:lumOff val="25000"/>
                </a:schemeClr>
              </a:solidFill>
              <a:latin typeface="Arial" pitchFamily="34" charset="0"/>
              <a:ea typeface="+mn-ea"/>
              <a:cs typeface="Arial" pitchFamily="34" charset="0"/>
            </a:endParaRPr>
          </a:p>
        </p:txBody>
      </p:sp>
      <p:graphicFrame>
        <p:nvGraphicFramePr>
          <p:cNvPr id="4" name="29 Gráfico"/>
          <p:cNvGraphicFramePr>
            <a:graphicFrameLocks/>
          </p:cNvGraphicFramePr>
          <p:nvPr>
            <p:extLst>
              <p:ext uri="{D42A27DB-BD31-4B8C-83A1-F6EECF244321}">
                <p14:modId xmlns:p14="http://schemas.microsoft.com/office/powerpoint/2010/main" val="1897305906"/>
              </p:ext>
            </p:extLst>
          </p:nvPr>
        </p:nvGraphicFramePr>
        <p:xfrm>
          <a:off x="395536" y="2132856"/>
          <a:ext cx="7992888"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redondeado"/>
          <p:cNvSpPr/>
          <p:nvPr/>
        </p:nvSpPr>
        <p:spPr>
          <a:xfrm>
            <a:off x="251520" y="1628800"/>
            <a:ext cx="8694736" cy="648072"/>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30000"/>
              </a:lnSpc>
            </a:pPr>
            <a:r>
              <a:rPr lang="es-MX" sz="1200" cap="small" dirty="0" smtClean="0">
                <a:latin typeface="Arial" pitchFamily="34" charset="0"/>
                <a:cs typeface="Arial" pitchFamily="34" charset="0"/>
              </a:rPr>
              <a:t>MÉXICO SE HA RETRASADO EN EL APROVECHAMIENTO DE LAS FUENTES RENOVABLES PARA GENERACIÓN ELÉCTRICA.</a:t>
            </a:r>
            <a:endParaRPr lang="es-MX" sz="1200" cap="small" dirty="0">
              <a:latin typeface="Arial" pitchFamily="34" charset="0"/>
              <a:cs typeface="Arial" pitchFamily="34" charset="0"/>
            </a:endParaRPr>
          </a:p>
        </p:txBody>
      </p:sp>
      <p:sp>
        <p:nvSpPr>
          <p:cNvPr id="3" name="2 CuadroTexto"/>
          <p:cNvSpPr txBox="1"/>
          <p:nvPr/>
        </p:nvSpPr>
        <p:spPr>
          <a:xfrm>
            <a:off x="1669728" y="2592454"/>
            <a:ext cx="5904656" cy="307777"/>
          </a:xfrm>
          <a:prstGeom prst="rect">
            <a:avLst/>
          </a:prstGeom>
          <a:solidFill>
            <a:schemeClr val="bg1"/>
          </a:solidFill>
        </p:spPr>
        <p:txBody>
          <a:bodyPr wrap="square" rtlCol="0">
            <a:spAutoFit/>
          </a:bodyPr>
          <a:lstStyle/>
          <a:p>
            <a:pPr>
              <a:defRPr sz="1600" b="1" i="0" u="none" strike="noStrike" kern="1200" baseline="0">
                <a:solidFill>
                  <a:prstClr val="black"/>
                </a:solidFill>
                <a:latin typeface="Times New Roman" pitchFamily="18" charset="0"/>
                <a:ea typeface="+mn-ea"/>
                <a:cs typeface="Times New Roman" pitchFamily="18" charset="0"/>
              </a:defRPr>
            </a:pPr>
            <a:r>
              <a:rPr lang="es-MX" sz="1400" cap="small" dirty="0">
                <a:latin typeface="Arial" pitchFamily="34" charset="0"/>
                <a:cs typeface="Arial" pitchFamily="34" charset="0"/>
              </a:rPr>
              <a:t>Capacidad de Generación </a:t>
            </a:r>
            <a:r>
              <a:rPr lang="es-MX" sz="1400" cap="small" dirty="0" smtClean="0">
                <a:latin typeface="Arial" pitchFamily="34" charset="0"/>
                <a:cs typeface="Arial" pitchFamily="34" charset="0"/>
              </a:rPr>
              <a:t>con Energías </a:t>
            </a:r>
            <a:r>
              <a:rPr lang="es-MX" sz="1400" cap="small" dirty="0">
                <a:latin typeface="Arial" pitchFamily="34" charset="0"/>
                <a:cs typeface="Arial" pitchFamily="34" charset="0"/>
              </a:rPr>
              <a:t>Renovables (2012)* </a:t>
            </a:r>
          </a:p>
        </p:txBody>
      </p:sp>
    </p:spTree>
    <p:extLst>
      <p:ext uri="{BB962C8B-B14F-4D97-AF65-F5344CB8AC3E}">
        <p14:creationId xmlns:p14="http://schemas.microsoft.com/office/powerpoint/2010/main" val="11583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1520" y="682402"/>
            <a:ext cx="8694736"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a:spcBef>
                <a:spcPct val="0"/>
              </a:spcBef>
              <a:buNone/>
              <a:defRPr sz="2800" b="1">
                <a:solidFill>
                  <a:schemeClr val="tx1">
                    <a:lumMod val="75000"/>
                    <a:lumOff val="25000"/>
                  </a:schemeClr>
                </a:solidFill>
                <a:latin typeface="Arial" pitchFamily="34" charset="0"/>
                <a:cs typeface="Arial" pitchFamily="34" charset="0"/>
              </a:defRPr>
            </a:lvl1pPr>
          </a:lstStyle>
          <a:p>
            <a:r>
              <a:rPr lang="es-MX" sz="2400" dirty="0" smtClean="0"/>
              <a:t>EXISTEN OPORTUNIDADES PARA AUMENTAR LA EFICIENCIA</a:t>
            </a:r>
            <a:endParaRPr lang="es-MX" sz="2400" dirty="0"/>
          </a:p>
        </p:txBody>
      </p:sp>
      <p:sp>
        <p:nvSpPr>
          <p:cNvPr id="3" name="2 Rectángulo redondeado"/>
          <p:cNvSpPr/>
          <p:nvPr/>
        </p:nvSpPr>
        <p:spPr>
          <a:xfrm>
            <a:off x="251520" y="1556792"/>
            <a:ext cx="8694736" cy="504056"/>
          </a:xfrm>
          <a:prstGeom prst="roundRect">
            <a:avLst>
              <a:gd name="adj"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200" cap="small" dirty="0" smtClean="0">
                <a:latin typeface="Arial" pitchFamily="34" charset="0"/>
                <a:cs typeface="Arial" pitchFamily="34" charset="0"/>
              </a:rPr>
              <a:t>EN DISTRIBUCIÓN, LAS PÉRDIDAS DE ENERGÍA SON DEL 15.3% DE LA ENERGÍA GENERADA</a:t>
            </a:r>
            <a:r>
              <a:rPr lang="es-MX" sz="1500" cap="small" dirty="0" smtClean="0">
                <a:latin typeface="Arial" pitchFamily="34" charset="0"/>
                <a:cs typeface="Arial" pitchFamily="34" charset="0"/>
              </a:rPr>
              <a:t>.</a:t>
            </a:r>
            <a:endParaRPr lang="es-MX" sz="1500" cap="small" dirty="0">
              <a:latin typeface="Arial" pitchFamily="34" charset="0"/>
              <a:cs typeface="Arial" pitchFamily="34" charset="0"/>
            </a:endParaRPr>
          </a:p>
        </p:txBody>
      </p:sp>
      <p:graphicFrame>
        <p:nvGraphicFramePr>
          <p:cNvPr id="4" name="4 Gráfico"/>
          <p:cNvGraphicFramePr>
            <a:graphicFrameLocks/>
          </p:cNvGraphicFramePr>
          <p:nvPr>
            <p:extLst>
              <p:ext uri="{D42A27DB-BD31-4B8C-83A1-F6EECF244321}">
                <p14:modId xmlns:p14="http://schemas.microsoft.com/office/powerpoint/2010/main" val="2585042493"/>
              </p:ext>
            </p:extLst>
          </p:nvPr>
        </p:nvGraphicFramePr>
        <p:xfrm>
          <a:off x="683568" y="2276872"/>
          <a:ext cx="8064896"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6830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0" y="544513"/>
            <a:ext cx="8842375" cy="1012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s-MX" sz="2000" b="1" dirty="0">
                <a:solidFill>
                  <a:schemeClr val="tx1">
                    <a:lumMod val="75000"/>
                    <a:lumOff val="25000"/>
                  </a:schemeClr>
                </a:solidFill>
                <a:latin typeface="Arial" pitchFamily="34" charset="0"/>
                <a:ea typeface="+mn-ea"/>
                <a:cs typeface="Arial" pitchFamily="34" charset="0"/>
              </a:rPr>
              <a:t>ELEMENTOS FUNDAMENTALES DE LA REFORMA DEL PRESIDENTE ENRIQUE PEÑA NIETO</a:t>
            </a:r>
          </a:p>
        </p:txBody>
      </p:sp>
      <p:sp>
        <p:nvSpPr>
          <p:cNvPr id="28" name="27 Rectángulo"/>
          <p:cNvSpPr/>
          <p:nvPr/>
        </p:nvSpPr>
        <p:spPr>
          <a:xfrm>
            <a:off x="988597" y="1971611"/>
            <a:ext cx="7687859" cy="860696"/>
          </a:xfrm>
          <a:prstGeom prst="rect">
            <a:avLst/>
          </a:prstGeom>
        </p:spPr>
        <p:style>
          <a:lnRef idx="1">
            <a:schemeClr val="accent2"/>
          </a:lnRef>
          <a:fillRef idx="3">
            <a:schemeClr val="accent2"/>
          </a:fillRef>
          <a:effectRef idx="2">
            <a:schemeClr val="accent2"/>
          </a:effectRef>
          <a:fontRef idx="minor">
            <a:schemeClr val="lt1"/>
          </a:fontRef>
        </p:style>
      </p:sp>
      <p:sp>
        <p:nvSpPr>
          <p:cNvPr id="10" name="9 Elipse"/>
          <p:cNvSpPr/>
          <p:nvPr/>
        </p:nvSpPr>
        <p:spPr>
          <a:xfrm>
            <a:off x="611560" y="1896203"/>
            <a:ext cx="754074" cy="754074"/>
          </a:xfrm>
          <a:prstGeom prst="ellipse">
            <a:avLst/>
          </a:prstGeom>
          <a:ln>
            <a:solidFill>
              <a:srgbClr val="800000"/>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600" b="1" dirty="0" smtClean="0">
                <a:latin typeface="Times New Roman" pitchFamily="18" charset="0"/>
                <a:cs typeface="Times New Roman" pitchFamily="18" charset="0"/>
              </a:rPr>
              <a:t>1</a:t>
            </a:r>
            <a:endParaRPr lang="es-MX" sz="3600" b="1" dirty="0">
              <a:latin typeface="Times New Roman" pitchFamily="18" charset="0"/>
              <a:cs typeface="Times New Roman" pitchFamily="18" charset="0"/>
            </a:endParaRPr>
          </a:p>
        </p:txBody>
      </p:sp>
      <p:grpSp>
        <p:nvGrpSpPr>
          <p:cNvPr id="11" name="10 Grupo"/>
          <p:cNvGrpSpPr/>
          <p:nvPr/>
        </p:nvGrpSpPr>
        <p:grpSpPr>
          <a:xfrm>
            <a:off x="1267202" y="2928343"/>
            <a:ext cx="7409254" cy="789557"/>
            <a:chOff x="887094" y="1206037"/>
            <a:chExt cx="4734338" cy="603259"/>
          </a:xfrm>
        </p:grpSpPr>
        <p:sp>
          <p:nvSpPr>
            <p:cNvPr id="26" name="25 Rectángulo"/>
            <p:cNvSpPr/>
            <p:nvPr/>
          </p:nvSpPr>
          <p:spPr>
            <a:xfrm>
              <a:off x="887094" y="1206037"/>
              <a:ext cx="4734338" cy="603259"/>
            </a:xfrm>
            <a:prstGeom prst="rect">
              <a:avLst/>
            </a:prstGeom>
          </p:spPr>
          <p:style>
            <a:lnRef idx="1">
              <a:schemeClr val="accent6"/>
            </a:lnRef>
            <a:fillRef idx="3">
              <a:schemeClr val="accent6"/>
            </a:fillRef>
            <a:effectRef idx="2">
              <a:schemeClr val="accent6"/>
            </a:effectRef>
            <a:fontRef idx="minor">
              <a:schemeClr val="lt1"/>
            </a:fontRef>
          </p:style>
        </p:sp>
        <p:sp>
          <p:nvSpPr>
            <p:cNvPr id="27" name="26 Rectángulo"/>
            <p:cNvSpPr/>
            <p:nvPr/>
          </p:nvSpPr>
          <p:spPr>
            <a:xfrm>
              <a:off x="887094" y="1206037"/>
              <a:ext cx="4734338" cy="603259"/>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78838" tIns="30480" rIns="30480" bIns="30480" numCol="1" spcCol="1270" anchor="ctr" anchorCtr="0">
              <a:noAutofit/>
            </a:bodyPr>
            <a:lstStyle/>
            <a:p>
              <a:pPr lvl="0" algn="l" defTabSz="533400" rtl="0">
                <a:lnSpc>
                  <a:spcPct val="90000"/>
                </a:lnSpc>
                <a:spcBef>
                  <a:spcPct val="0"/>
                </a:spcBef>
                <a:spcAft>
                  <a:spcPct val="35000"/>
                </a:spcAft>
              </a:pPr>
              <a:r>
                <a:rPr lang="es-MX" kern="1200" cap="small" dirty="0" smtClean="0">
                  <a:effectLst>
                    <a:outerShdw blurRad="38100" dist="38100" dir="2700000" algn="tl">
                      <a:srgbClr val="000000">
                        <a:alpha val="43137"/>
                      </a:srgbClr>
                    </a:outerShdw>
                  </a:effectLst>
                  <a:latin typeface="Times New Roman" pitchFamily="18" charset="0"/>
                  <a:cs typeface="Times New Roman" pitchFamily="18" charset="0"/>
                </a:rPr>
                <a:t>Régimen Fiscal Competitivo</a:t>
              </a:r>
              <a:endParaRPr lang="es-MX" kern="1200" cap="small"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2" name="11 Elipse"/>
          <p:cNvSpPr/>
          <p:nvPr/>
        </p:nvSpPr>
        <p:spPr>
          <a:xfrm>
            <a:off x="890164" y="2852936"/>
            <a:ext cx="754074" cy="754074"/>
          </a:xfrm>
          <a:prstGeom prst="ellipse">
            <a:avLst/>
          </a:prstGeom>
          <a:ln>
            <a:solidFill>
              <a:schemeClr val="accent6">
                <a:lumMod val="75000"/>
              </a:schemeClr>
            </a:solidFill>
          </a:ln>
        </p:spPr>
        <p:style>
          <a:lnRef idx="2">
            <a:schemeClr val="accent2">
              <a:hueOff val="1170380"/>
              <a:satOff val="-1460"/>
              <a:lumOff val="34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600" b="1" dirty="0" smtClean="0">
                <a:latin typeface="Times New Roman" pitchFamily="18" charset="0"/>
                <a:cs typeface="Times New Roman" pitchFamily="18" charset="0"/>
              </a:rPr>
              <a:t>2</a:t>
            </a:r>
            <a:endParaRPr lang="es-MX" sz="3600" b="1" dirty="0">
              <a:latin typeface="Times New Roman" pitchFamily="18" charset="0"/>
              <a:cs typeface="Times New Roman" pitchFamily="18" charset="0"/>
            </a:endParaRPr>
          </a:p>
        </p:txBody>
      </p:sp>
      <p:sp>
        <p:nvSpPr>
          <p:cNvPr id="24" name="23 Rectángulo"/>
          <p:cNvSpPr/>
          <p:nvPr/>
        </p:nvSpPr>
        <p:spPr>
          <a:xfrm>
            <a:off x="1432690" y="3855187"/>
            <a:ext cx="7243766" cy="789557"/>
          </a:xfrm>
          <a:prstGeom prst="rect">
            <a:avLst/>
          </a:prstGeom>
        </p:spPr>
        <p:style>
          <a:lnRef idx="1">
            <a:schemeClr val="accent5"/>
          </a:lnRef>
          <a:fillRef idx="3">
            <a:schemeClr val="accent5"/>
          </a:fillRef>
          <a:effectRef idx="2">
            <a:schemeClr val="accent5"/>
          </a:effectRef>
          <a:fontRef idx="minor">
            <a:schemeClr val="lt1"/>
          </a:fontRef>
        </p:style>
      </p:sp>
      <p:sp>
        <p:nvSpPr>
          <p:cNvPr id="14" name="13 Elipse"/>
          <p:cNvSpPr/>
          <p:nvPr/>
        </p:nvSpPr>
        <p:spPr>
          <a:xfrm>
            <a:off x="1055654" y="3779779"/>
            <a:ext cx="754074" cy="754074"/>
          </a:xfrm>
          <a:prstGeom prst="ellipse">
            <a:avLst/>
          </a:prstGeom>
          <a:ln>
            <a:solidFill>
              <a:schemeClr val="accent5">
                <a:lumMod val="75000"/>
              </a:schemeClr>
            </a:solidFill>
          </a:ln>
        </p:spPr>
        <p:style>
          <a:lnRef idx="2">
            <a:schemeClr val="accent2">
              <a:hueOff val="2340759"/>
              <a:satOff val="-2919"/>
              <a:lumOff val="68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600" b="1" dirty="0" smtClean="0">
                <a:latin typeface="Times New Roman" pitchFamily="18" charset="0"/>
                <a:cs typeface="Times New Roman" pitchFamily="18" charset="0"/>
              </a:rPr>
              <a:t>3</a:t>
            </a:r>
            <a:endParaRPr lang="es-MX" sz="3600" b="1" dirty="0">
              <a:latin typeface="Times New Roman" pitchFamily="18" charset="0"/>
              <a:cs typeface="Times New Roman" pitchFamily="18" charset="0"/>
            </a:endParaRPr>
          </a:p>
        </p:txBody>
      </p:sp>
      <p:grpSp>
        <p:nvGrpSpPr>
          <p:cNvPr id="15" name="14 Grupo"/>
          <p:cNvGrpSpPr/>
          <p:nvPr/>
        </p:nvGrpSpPr>
        <p:grpSpPr>
          <a:xfrm>
            <a:off x="1360682" y="4799683"/>
            <a:ext cx="7315774" cy="789557"/>
            <a:chOff x="887094" y="3015238"/>
            <a:chExt cx="4734338" cy="603259"/>
          </a:xfrm>
          <a:solidFill>
            <a:schemeClr val="accent3">
              <a:lumMod val="75000"/>
            </a:schemeClr>
          </a:solidFill>
        </p:grpSpPr>
        <p:sp>
          <p:nvSpPr>
            <p:cNvPr id="22" name="21 Rectángulo"/>
            <p:cNvSpPr/>
            <p:nvPr/>
          </p:nvSpPr>
          <p:spPr>
            <a:xfrm>
              <a:off x="887094" y="3015238"/>
              <a:ext cx="4734338" cy="603259"/>
            </a:xfrm>
            <a:prstGeom prst="rect">
              <a:avLst/>
            </a:prstGeom>
          </p:spPr>
          <p:style>
            <a:lnRef idx="1">
              <a:schemeClr val="accent3"/>
            </a:lnRef>
            <a:fillRef idx="3">
              <a:schemeClr val="accent3"/>
            </a:fillRef>
            <a:effectRef idx="2">
              <a:schemeClr val="accent3"/>
            </a:effectRef>
            <a:fontRef idx="minor">
              <a:schemeClr val="lt1"/>
            </a:fontRef>
          </p:style>
        </p:sp>
        <p:sp>
          <p:nvSpPr>
            <p:cNvPr id="23" name="22 Rectángulo"/>
            <p:cNvSpPr/>
            <p:nvPr/>
          </p:nvSpPr>
          <p:spPr>
            <a:xfrm>
              <a:off x="887094" y="3015238"/>
              <a:ext cx="4734338" cy="603259"/>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78838" tIns="30480" rIns="30480" bIns="30480" numCol="1" spcCol="1270" anchor="ctr" anchorCtr="0">
              <a:noAutofit/>
            </a:bodyPr>
            <a:lstStyle/>
            <a:p>
              <a:pPr lvl="0" algn="l" defTabSz="533400" rtl="0">
                <a:lnSpc>
                  <a:spcPct val="90000"/>
                </a:lnSpc>
                <a:spcBef>
                  <a:spcPct val="0"/>
                </a:spcBef>
                <a:spcAft>
                  <a:spcPct val="35000"/>
                </a:spcAft>
              </a:pPr>
              <a:r>
                <a:rPr lang="es-MX" kern="1200" cap="small" dirty="0" smtClean="0">
                  <a:effectLst>
                    <a:outerShdw blurRad="38100" dist="38100" dir="2700000" algn="tl">
                      <a:srgbClr val="000000">
                        <a:alpha val="43137"/>
                      </a:srgbClr>
                    </a:outerShdw>
                  </a:effectLst>
                  <a:latin typeface="Times New Roman" pitchFamily="18" charset="0"/>
                  <a:cs typeface="Times New Roman" pitchFamily="18" charset="0"/>
                </a:rPr>
                <a:t>Transparencia y rendición de cuentas</a:t>
              </a:r>
              <a:endParaRPr lang="es-MX" kern="1200" cap="small"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6" name="15 Elipse"/>
          <p:cNvSpPr/>
          <p:nvPr/>
        </p:nvSpPr>
        <p:spPr>
          <a:xfrm>
            <a:off x="983646" y="4724276"/>
            <a:ext cx="754074" cy="754074"/>
          </a:xfrm>
          <a:prstGeom prst="ellipse">
            <a:avLst/>
          </a:prstGeom>
          <a:ln>
            <a:solidFill>
              <a:schemeClr val="accent3">
                <a:lumMod val="75000"/>
              </a:schemeClr>
            </a:solidFill>
          </a:ln>
        </p:spPr>
        <p:style>
          <a:lnRef idx="2">
            <a:schemeClr val="accent2">
              <a:hueOff val="3511139"/>
              <a:satOff val="-4379"/>
              <a:lumOff val="103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600" b="1" dirty="0" smtClean="0">
                <a:latin typeface="Times New Roman" pitchFamily="18" charset="0"/>
                <a:cs typeface="Times New Roman" pitchFamily="18" charset="0"/>
              </a:rPr>
              <a:t>4</a:t>
            </a:r>
            <a:endParaRPr lang="es-MX" sz="3600" b="1" dirty="0">
              <a:latin typeface="Times New Roman" pitchFamily="18" charset="0"/>
              <a:cs typeface="Times New Roman" pitchFamily="18" charset="0"/>
            </a:endParaRPr>
          </a:p>
        </p:txBody>
      </p:sp>
      <p:grpSp>
        <p:nvGrpSpPr>
          <p:cNvPr id="17" name="16 Grupo"/>
          <p:cNvGrpSpPr/>
          <p:nvPr/>
        </p:nvGrpSpPr>
        <p:grpSpPr>
          <a:xfrm>
            <a:off x="1072652" y="5735787"/>
            <a:ext cx="7603804" cy="789557"/>
            <a:chOff x="454816" y="3919839"/>
            <a:chExt cx="5166617" cy="603259"/>
          </a:xfrm>
          <a:solidFill>
            <a:schemeClr val="accent3">
              <a:lumMod val="50000"/>
            </a:schemeClr>
          </a:solidFill>
        </p:grpSpPr>
        <p:sp>
          <p:nvSpPr>
            <p:cNvPr id="20" name="19 Rectángulo"/>
            <p:cNvSpPr/>
            <p:nvPr/>
          </p:nvSpPr>
          <p:spPr>
            <a:xfrm>
              <a:off x="454816" y="3919839"/>
              <a:ext cx="5166617" cy="603259"/>
            </a:xfrm>
            <a:prstGeom prst="rect">
              <a:avLst/>
            </a:prstGeom>
          </p:spPr>
          <p:style>
            <a:lnRef idx="1">
              <a:schemeClr val="dk1"/>
            </a:lnRef>
            <a:fillRef idx="3">
              <a:schemeClr val="dk1"/>
            </a:fillRef>
            <a:effectRef idx="2">
              <a:schemeClr val="dk1"/>
            </a:effectRef>
            <a:fontRef idx="minor">
              <a:schemeClr val="lt1"/>
            </a:fontRef>
          </p:style>
        </p:sp>
        <p:sp>
          <p:nvSpPr>
            <p:cNvPr id="21" name="20 Rectángulo"/>
            <p:cNvSpPr/>
            <p:nvPr/>
          </p:nvSpPr>
          <p:spPr>
            <a:xfrm>
              <a:off x="454816" y="3919839"/>
              <a:ext cx="5166617" cy="603259"/>
            </a:xfrm>
            <a:prstGeom prst="rect">
              <a:avLst/>
            </a:prstGeom>
          </p:spPr>
          <p:style>
            <a:lnRef idx="1">
              <a:schemeClr val="dk1"/>
            </a:lnRef>
            <a:fillRef idx="3">
              <a:schemeClr val="dk1"/>
            </a:fillRef>
            <a:effectRef idx="2">
              <a:schemeClr val="dk1"/>
            </a:effectRef>
            <a:fontRef idx="minor">
              <a:schemeClr val="lt1"/>
            </a:fontRef>
          </p:style>
          <p:txBody>
            <a:bodyPr spcFirstLastPara="0" vert="horz" wrap="square" lIns="478838" tIns="30480" rIns="30480" bIns="30480" numCol="1" spcCol="1270" anchor="ctr" anchorCtr="0">
              <a:noAutofit/>
            </a:bodyPr>
            <a:lstStyle/>
            <a:p>
              <a:pPr lvl="0" algn="l" defTabSz="533400" rtl="0">
                <a:lnSpc>
                  <a:spcPct val="90000"/>
                </a:lnSpc>
                <a:spcBef>
                  <a:spcPct val="0"/>
                </a:spcBef>
                <a:spcAft>
                  <a:spcPct val="35000"/>
                </a:spcAft>
              </a:pPr>
              <a:endParaRPr lang="es-MX" kern="1200" cap="small" dirty="0">
                <a:latin typeface="Times New Roman" pitchFamily="18" charset="0"/>
                <a:cs typeface="Times New Roman" pitchFamily="18" charset="0"/>
              </a:endParaRPr>
            </a:p>
          </p:txBody>
        </p:sp>
      </p:grpSp>
      <p:sp>
        <p:nvSpPr>
          <p:cNvPr id="19" name="18 Elipse"/>
          <p:cNvSpPr/>
          <p:nvPr/>
        </p:nvSpPr>
        <p:spPr>
          <a:xfrm>
            <a:off x="695614" y="5660379"/>
            <a:ext cx="754074" cy="754074"/>
          </a:xfrm>
          <a:prstGeom prst="ellipse">
            <a:avLst/>
          </a:prstGeom>
          <a:ln>
            <a:solidFill>
              <a:schemeClr val="tx1"/>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600" b="1" dirty="0" smtClean="0">
                <a:latin typeface="Times New Roman" pitchFamily="18" charset="0"/>
                <a:cs typeface="Times New Roman" pitchFamily="18" charset="0"/>
              </a:rPr>
              <a:t>5</a:t>
            </a:r>
            <a:endParaRPr lang="es-MX" sz="3600" b="1" dirty="0">
              <a:latin typeface="Times New Roman" pitchFamily="18" charset="0"/>
              <a:cs typeface="Times New Roman" pitchFamily="18" charset="0"/>
            </a:endParaRPr>
          </a:p>
        </p:txBody>
      </p:sp>
      <p:cxnSp>
        <p:nvCxnSpPr>
          <p:cNvPr id="3" name="2 Conector recto"/>
          <p:cNvCxnSpPr/>
          <p:nvPr/>
        </p:nvCxnSpPr>
        <p:spPr>
          <a:xfrm>
            <a:off x="1432691" y="2256243"/>
            <a:ext cx="53575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1355824" y="1928461"/>
            <a:ext cx="5808464" cy="327782"/>
          </a:xfrm>
          <a:prstGeom prst="rect">
            <a:avLst/>
          </a:prstGeom>
        </p:spPr>
        <p:txBody>
          <a:bodyPr wrap="square">
            <a:spAutoFit/>
          </a:bodyPr>
          <a:lstStyle/>
          <a:p>
            <a:pPr lvl="0" defTabSz="533400">
              <a:lnSpc>
                <a:spcPct val="90000"/>
              </a:lnSpc>
              <a:spcBef>
                <a:spcPct val="0"/>
              </a:spcBef>
              <a:spcAft>
                <a:spcPct val="35000"/>
              </a:spcAft>
            </a:pPr>
            <a:r>
              <a:rPr lang="es-MX" sz="1700" cap="small"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Artículo 27 Constitucional del Presidente Cárdenas:</a:t>
            </a:r>
          </a:p>
        </p:txBody>
      </p:sp>
      <p:sp>
        <p:nvSpPr>
          <p:cNvPr id="7" name="6 CuadroTexto"/>
          <p:cNvSpPr txBox="1"/>
          <p:nvPr/>
        </p:nvSpPr>
        <p:spPr>
          <a:xfrm>
            <a:off x="1349503" y="2276872"/>
            <a:ext cx="5440720" cy="512448"/>
          </a:xfrm>
          <a:prstGeom prst="rect">
            <a:avLst/>
          </a:prstGeom>
          <a:noFill/>
        </p:spPr>
        <p:txBody>
          <a:bodyPr wrap="none" rtlCol="0">
            <a:spAutoFit/>
          </a:bodyPr>
          <a:lstStyle/>
          <a:p>
            <a:pPr marL="57150" lvl="1" indent="-57150" defTabSz="400050">
              <a:lnSpc>
                <a:spcPct val="90000"/>
              </a:lnSpc>
              <a:spcBef>
                <a:spcPct val="0"/>
              </a:spcBef>
              <a:spcAft>
                <a:spcPct val="15000"/>
              </a:spcAft>
              <a:buChar char="••"/>
            </a:pPr>
            <a:r>
              <a:rPr lang="es-MX" sz="1100" dirty="0">
                <a:solidFill>
                  <a:schemeClr val="bg1"/>
                </a:solidFill>
                <a:latin typeface="Times New Roman" pitchFamily="18" charset="0"/>
                <a:cs typeface="Times New Roman" pitchFamily="18" charset="0"/>
              </a:rPr>
              <a:t> </a:t>
            </a:r>
            <a:r>
              <a:rPr lang="es-MX" sz="1400" dirty="0">
                <a:solidFill>
                  <a:schemeClr val="bg1"/>
                </a:solidFill>
                <a:latin typeface="Times New Roman" pitchFamily="18" charset="0"/>
                <a:cs typeface="Times New Roman" pitchFamily="18" charset="0"/>
              </a:rPr>
              <a:t>Contratos de utilidad compartida en Exploración y Extracción</a:t>
            </a:r>
          </a:p>
          <a:p>
            <a:pPr marL="57150" lvl="1" indent="-57150" defTabSz="400050">
              <a:lnSpc>
                <a:spcPct val="90000"/>
              </a:lnSpc>
              <a:spcBef>
                <a:spcPct val="0"/>
              </a:spcBef>
              <a:spcAft>
                <a:spcPct val="15000"/>
              </a:spcAft>
              <a:buChar char="••"/>
            </a:pPr>
            <a:r>
              <a:rPr lang="es-MX" sz="1400" dirty="0">
                <a:solidFill>
                  <a:schemeClr val="bg1"/>
                </a:solidFill>
                <a:latin typeface="Times New Roman" pitchFamily="18" charset="0"/>
                <a:cs typeface="Times New Roman" pitchFamily="18" charset="0"/>
              </a:rPr>
              <a:t> Permisos para Refinación, Petroquímica, Transporte y </a:t>
            </a:r>
            <a:r>
              <a:rPr lang="es-MX" sz="1400" dirty="0" smtClean="0">
                <a:solidFill>
                  <a:schemeClr val="bg1"/>
                </a:solidFill>
                <a:latin typeface="Times New Roman" pitchFamily="18" charset="0"/>
                <a:cs typeface="Times New Roman" pitchFamily="18" charset="0"/>
              </a:rPr>
              <a:t>Almacenamiento</a:t>
            </a:r>
            <a:endParaRPr lang="es-MX" sz="1400" dirty="0">
              <a:solidFill>
                <a:schemeClr val="bg1"/>
              </a:solidFill>
              <a:latin typeface="Times New Roman" pitchFamily="18" charset="0"/>
              <a:cs typeface="Times New Roman" pitchFamily="18" charset="0"/>
            </a:endParaRPr>
          </a:p>
        </p:txBody>
      </p:sp>
      <p:sp>
        <p:nvSpPr>
          <p:cNvPr id="18" name="17 Rectángulo"/>
          <p:cNvSpPr/>
          <p:nvPr/>
        </p:nvSpPr>
        <p:spPr>
          <a:xfrm>
            <a:off x="1797556" y="3818788"/>
            <a:ext cx="4738751" cy="341632"/>
          </a:xfrm>
          <a:prstGeom prst="rect">
            <a:avLst/>
          </a:prstGeom>
        </p:spPr>
        <p:txBody>
          <a:bodyPr wrap="square">
            <a:spAutoFit/>
          </a:bodyPr>
          <a:lstStyle/>
          <a:p>
            <a:pPr lvl="0" defTabSz="533400">
              <a:lnSpc>
                <a:spcPct val="90000"/>
              </a:lnSpc>
              <a:spcBef>
                <a:spcPct val="0"/>
              </a:spcBef>
              <a:spcAft>
                <a:spcPct val="35000"/>
              </a:spcAft>
            </a:pPr>
            <a:r>
              <a:rPr lang="es-MX" cap="small"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Reestructura de Pemex</a:t>
            </a:r>
          </a:p>
        </p:txBody>
      </p:sp>
      <p:sp>
        <p:nvSpPr>
          <p:cNvPr id="31" name="30 Rectángulo"/>
          <p:cNvSpPr/>
          <p:nvPr/>
        </p:nvSpPr>
        <p:spPr>
          <a:xfrm>
            <a:off x="1839294" y="4140688"/>
            <a:ext cx="2660698" cy="512448"/>
          </a:xfrm>
          <a:prstGeom prst="rect">
            <a:avLst/>
          </a:prstGeom>
        </p:spPr>
        <p:txBody>
          <a:bodyPr wrap="square">
            <a:spAutoFit/>
          </a:bodyPr>
          <a:lstStyle/>
          <a:p>
            <a:pPr marL="57150" lvl="1" indent="-57150" defTabSz="400050">
              <a:lnSpc>
                <a:spcPct val="90000"/>
              </a:lnSpc>
              <a:spcBef>
                <a:spcPct val="0"/>
              </a:spcBef>
              <a:spcAft>
                <a:spcPct val="15000"/>
              </a:spcAft>
              <a:buFontTx/>
              <a:buChar char="••"/>
            </a:pPr>
            <a:r>
              <a:rPr lang="es-MX" sz="1400" dirty="0" smtClean="0">
                <a:solidFill>
                  <a:prstClr val="white"/>
                </a:solidFill>
                <a:latin typeface="Times New Roman" pitchFamily="18" charset="0"/>
                <a:cs typeface="Times New Roman" pitchFamily="18" charset="0"/>
              </a:rPr>
              <a:t> Exploración </a:t>
            </a:r>
            <a:r>
              <a:rPr lang="es-MX" sz="1400" dirty="0">
                <a:solidFill>
                  <a:prstClr val="white"/>
                </a:solidFill>
                <a:latin typeface="Times New Roman" pitchFamily="18" charset="0"/>
                <a:cs typeface="Times New Roman" pitchFamily="18" charset="0"/>
              </a:rPr>
              <a:t>y Producción</a:t>
            </a:r>
          </a:p>
          <a:p>
            <a:pPr marL="57150" lvl="1" indent="-57150" defTabSz="400050">
              <a:lnSpc>
                <a:spcPct val="90000"/>
              </a:lnSpc>
              <a:spcBef>
                <a:spcPct val="0"/>
              </a:spcBef>
              <a:spcAft>
                <a:spcPct val="15000"/>
              </a:spcAft>
              <a:buFontTx/>
              <a:buChar char="••"/>
            </a:pPr>
            <a:r>
              <a:rPr lang="es-MX" sz="1400" dirty="0" smtClean="0">
                <a:solidFill>
                  <a:prstClr val="white"/>
                </a:solidFill>
                <a:latin typeface="Times New Roman" pitchFamily="18" charset="0"/>
                <a:cs typeface="Times New Roman" pitchFamily="18" charset="0"/>
              </a:rPr>
              <a:t> Transformación </a:t>
            </a:r>
            <a:r>
              <a:rPr lang="es-MX" sz="1400" dirty="0">
                <a:solidFill>
                  <a:prstClr val="white"/>
                </a:solidFill>
                <a:latin typeface="Times New Roman" pitchFamily="18" charset="0"/>
                <a:cs typeface="Times New Roman" pitchFamily="18" charset="0"/>
              </a:rPr>
              <a:t>Industrial</a:t>
            </a:r>
          </a:p>
        </p:txBody>
      </p:sp>
      <p:cxnSp>
        <p:nvCxnSpPr>
          <p:cNvPr id="33" name="32 Conector recto"/>
          <p:cNvCxnSpPr/>
          <p:nvPr/>
        </p:nvCxnSpPr>
        <p:spPr>
          <a:xfrm>
            <a:off x="1849473" y="4111015"/>
            <a:ext cx="4882767" cy="73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49" name="2048 Rectángulo"/>
          <p:cNvSpPr/>
          <p:nvPr/>
        </p:nvSpPr>
        <p:spPr>
          <a:xfrm>
            <a:off x="1475656" y="5823522"/>
            <a:ext cx="5103617" cy="590931"/>
          </a:xfrm>
          <a:prstGeom prst="rect">
            <a:avLst/>
          </a:prstGeom>
        </p:spPr>
        <p:txBody>
          <a:bodyPr wrap="square">
            <a:spAutoFit/>
          </a:bodyPr>
          <a:lstStyle/>
          <a:p>
            <a:pPr lvl="0" defTabSz="533400">
              <a:lnSpc>
                <a:spcPct val="90000"/>
              </a:lnSpc>
              <a:spcBef>
                <a:spcPct val="0"/>
              </a:spcBef>
              <a:spcAft>
                <a:spcPct val="35000"/>
              </a:spcAft>
            </a:pPr>
            <a:r>
              <a:rPr lang="es-MX" cap="small"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Proveeduría nacional para el sector hidrocarburos</a:t>
            </a:r>
          </a:p>
        </p:txBody>
      </p:sp>
      <p:sp>
        <p:nvSpPr>
          <p:cNvPr id="2" name="CuadroTexto 1"/>
          <p:cNvSpPr txBox="1"/>
          <p:nvPr/>
        </p:nvSpPr>
        <p:spPr>
          <a:xfrm>
            <a:off x="179512" y="1311151"/>
            <a:ext cx="2922595" cy="461665"/>
          </a:xfrm>
          <a:prstGeom prst="rect">
            <a:avLst/>
          </a:prstGeom>
          <a:noFill/>
        </p:spPr>
        <p:txBody>
          <a:bodyPr wrap="none" rtlCol="0">
            <a:spAutoFit/>
          </a:bodyPr>
          <a:lstStyle/>
          <a:p>
            <a:r>
              <a:rPr lang="es-ES" sz="2400" cap="small" dirty="0" smtClean="0">
                <a:solidFill>
                  <a:schemeClr val="tx1">
                    <a:lumMod val="50000"/>
                    <a:lumOff val="50000"/>
                  </a:schemeClr>
                </a:solidFill>
                <a:latin typeface="Arial" pitchFamily="34" charset="0"/>
                <a:cs typeface="Arial" pitchFamily="34" charset="0"/>
              </a:rPr>
              <a:t>HIDROCARBUROS</a:t>
            </a:r>
            <a:endParaRPr lang="es-ES" sz="4800" cap="small" dirty="0">
              <a:solidFill>
                <a:schemeClr val="tx1">
                  <a:lumMod val="50000"/>
                  <a:lumOff val="50000"/>
                </a:schemeClr>
              </a:solidFill>
              <a:latin typeface="Arial" pitchFamily="34" charset="0"/>
              <a:cs typeface="Arial" pitchFamily="34" charset="0"/>
            </a:endParaRPr>
          </a:p>
        </p:txBody>
      </p:sp>
      <p:cxnSp>
        <p:nvCxnSpPr>
          <p:cNvPr id="29" name="29 Conector recto"/>
          <p:cNvCxnSpPr/>
          <p:nvPr/>
        </p:nvCxnSpPr>
        <p:spPr>
          <a:xfrm>
            <a:off x="275297" y="1772816"/>
            <a:ext cx="489654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1079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0" y="400050"/>
            <a:ext cx="8842375" cy="1012825"/>
          </a:xfrm>
          <a:prstGeom prst="rect">
            <a:avLst/>
          </a:prstGeom>
        </p:spPr>
        <p:txBody>
          <a:bodyPr vert="horz" lIns="91440" tIns="45720" rIns="91440" bIns="45720" rtlCol="0" anchor="ctr">
            <a:noAutofit/>
          </a:bodyPr>
          <a:lstStyle/>
          <a:p>
            <a:r>
              <a:rPr lang="es-MX" sz="2000" b="1" dirty="0">
                <a:solidFill>
                  <a:schemeClr val="tx1">
                    <a:lumMod val="75000"/>
                    <a:lumOff val="25000"/>
                  </a:schemeClr>
                </a:solidFill>
                <a:latin typeface="Arial" pitchFamily="34" charset="0"/>
                <a:ea typeface="+mn-ea"/>
                <a:cs typeface="Arial" pitchFamily="34" charset="0"/>
              </a:rPr>
              <a:t>ELEMENTOS FUNDAMENTALES DE LA REFORMA DEL PRESIDENTE ENRIQUE PEÑA NIETO</a:t>
            </a:r>
          </a:p>
        </p:txBody>
      </p:sp>
      <p:grpSp>
        <p:nvGrpSpPr>
          <p:cNvPr id="9" name="8 Grupo"/>
          <p:cNvGrpSpPr/>
          <p:nvPr/>
        </p:nvGrpSpPr>
        <p:grpSpPr>
          <a:xfrm>
            <a:off x="1060605" y="1908440"/>
            <a:ext cx="7267857" cy="872488"/>
            <a:chOff x="454816" y="301437"/>
            <a:chExt cx="5166617" cy="522824"/>
          </a:xfrm>
        </p:grpSpPr>
        <p:sp>
          <p:nvSpPr>
            <p:cNvPr id="28" name="27 Rectángulo"/>
            <p:cNvSpPr/>
            <p:nvPr/>
          </p:nvSpPr>
          <p:spPr>
            <a:xfrm>
              <a:off x="454816" y="301437"/>
              <a:ext cx="5166617" cy="522824"/>
            </a:xfrm>
            <a:prstGeom prst="rect">
              <a:avLst/>
            </a:prstGeom>
          </p:spPr>
          <p:style>
            <a:lnRef idx="1">
              <a:schemeClr val="accent2"/>
            </a:lnRef>
            <a:fillRef idx="3">
              <a:schemeClr val="accent2"/>
            </a:fillRef>
            <a:effectRef idx="2">
              <a:schemeClr val="accent2"/>
            </a:effectRef>
            <a:fontRef idx="minor">
              <a:schemeClr val="lt1"/>
            </a:fontRef>
          </p:style>
        </p:sp>
        <p:sp>
          <p:nvSpPr>
            <p:cNvPr id="29" name="28 Rectángulo"/>
            <p:cNvSpPr/>
            <p:nvPr/>
          </p:nvSpPr>
          <p:spPr>
            <a:xfrm>
              <a:off x="454816" y="301437"/>
              <a:ext cx="5166617" cy="522824"/>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78838" tIns="30480" rIns="30480" bIns="30480" numCol="1" spcCol="1270" anchor="t" anchorCtr="0">
              <a:noAutofit/>
            </a:bodyPr>
            <a:lstStyle/>
            <a:p>
              <a:pPr lvl="0" algn="l" defTabSz="533400" rtl="0">
                <a:lnSpc>
                  <a:spcPct val="90000"/>
                </a:lnSpc>
                <a:spcBef>
                  <a:spcPct val="0"/>
                </a:spcBef>
                <a:spcAft>
                  <a:spcPct val="35000"/>
                </a:spcAft>
              </a:pPr>
              <a:endParaRPr lang="es-MX" sz="1100" dirty="0" smtClean="0">
                <a:latin typeface="Soberana Sans" pitchFamily="50" charset="0"/>
              </a:endParaRPr>
            </a:p>
          </p:txBody>
        </p:sp>
      </p:grpSp>
      <p:sp>
        <p:nvSpPr>
          <p:cNvPr id="10" name="9 Elipse"/>
          <p:cNvSpPr/>
          <p:nvPr/>
        </p:nvSpPr>
        <p:spPr>
          <a:xfrm>
            <a:off x="683568" y="1965934"/>
            <a:ext cx="754074" cy="754074"/>
          </a:xfrm>
          <a:prstGeom prst="ellipse">
            <a:avLst/>
          </a:prstGeom>
          <a:ln>
            <a:solidFill>
              <a:srgbClr val="800000"/>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1</a:t>
            </a:r>
            <a:endParaRPr lang="es-MX" sz="3200" b="1" dirty="0">
              <a:latin typeface="Times New Roman" pitchFamily="18" charset="0"/>
              <a:cs typeface="Times New Roman" pitchFamily="18" charset="0"/>
            </a:endParaRPr>
          </a:p>
        </p:txBody>
      </p:sp>
      <p:grpSp>
        <p:nvGrpSpPr>
          <p:cNvPr id="11" name="10 Grupo"/>
          <p:cNvGrpSpPr/>
          <p:nvPr/>
        </p:nvGrpSpPr>
        <p:grpSpPr>
          <a:xfrm>
            <a:off x="1350061" y="2927475"/>
            <a:ext cx="6978401" cy="789557"/>
            <a:chOff x="887094" y="1206037"/>
            <a:chExt cx="4734338" cy="603259"/>
          </a:xfrm>
        </p:grpSpPr>
        <p:sp>
          <p:nvSpPr>
            <p:cNvPr id="26" name="25 Rectángulo"/>
            <p:cNvSpPr/>
            <p:nvPr/>
          </p:nvSpPr>
          <p:spPr>
            <a:xfrm>
              <a:off x="887094" y="1206037"/>
              <a:ext cx="4734338" cy="603259"/>
            </a:xfrm>
            <a:prstGeom prst="rect">
              <a:avLst/>
            </a:prstGeom>
          </p:spPr>
          <p:style>
            <a:lnRef idx="1">
              <a:schemeClr val="accent6"/>
            </a:lnRef>
            <a:fillRef idx="3">
              <a:schemeClr val="accent6"/>
            </a:fillRef>
            <a:effectRef idx="2">
              <a:schemeClr val="accent6"/>
            </a:effectRef>
            <a:fontRef idx="minor">
              <a:schemeClr val="lt1"/>
            </a:fontRef>
          </p:style>
        </p:sp>
        <p:sp>
          <p:nvSpPr>
            <p:cNvPr id="27" name="26 Rectángulo"/>
            <p:cNvSpPr/>
            <p:nvPr/>
          </p:nvSpPr>
          <p:spPr>
            <a:xfrm>
              <a:off x="887094" y="1206037"/>
              <a:ext cx="4734338" cy="603259"/>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78838" tIns="30480" rIns="30480" bIns="30480" numCol="1" spcCol="1270" anchor="ctr" anchorCtr="0">
              <a:noAutofit/>
            </a:bodyPr>
            <a:lstStyle/>
            <a:p>
              <a:pPr lvl="0" algn="l" defTabSz="533400" rtl="0">
                <a:lnSpc>
                  <a:spcPct val="90000"/>
                </a:lnSpc>
                <a:spcBef>
                  <a:spcPct val="0"/>
                </a:spcBef>
                <a:spcAft>
                  <a:spcPct val="35000"/>
                </a:spcAft>
              </a:pPr>
              <a:endParaRPr lang="es-MX" kern="1200" dirty="0">
                <a:latin typeface="Soberana Sans" pitchFamily="50" charset="0"/>
              </a:endParaRPr>
            </a:p>
          </p:txBody>
        </p:sp>
      </p:grpSp>
      <p:sp>
        <p:nvSpPr>
          <p:cNvPr id="12" name="11 Elipse"/>
          <p:cNvSpPr/>
          <p:nvPr/>
        </p:nvSpPr>
        <p:spPr>
          <a:xfrm>
            <a:off x="973024" y="2852068"/>
            <a:ext cx="754074" cy="754074"/>
          </a:xfrm>
          <a:prstGeom prst="ellipse">
            <a:avLst/>
          </a:prstGeom>
          <a:ln>
            <a:solidFill>
              <a:schemeClr val="accent6">
                <a:lumMod val="75000"/>
              </a:schemeClr>
            </a:solidFill>
          </a:ln>
        </p:spPr>
        <p:style>
          <a:lnRef idx="2">
            <a:schemeClr val="accent2">
              <a:hueOff val="1170380"/>
              <a:satOff val="-1460"/>
              <a:lumOff val="34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2</a:t>
            </a:r>
            <a:endParaRPr lang="es-MX" sz="3200" b="1" dirty="0">
              <a:latin typeface="Times New Roman" pitchFamily="18" charset="0"/>
              <a:cs typeface="Times New Roman" pitchFamily="18" charset="0"/>
            </a:endParaRPr>
          </a:p>
        </p:txBody>
      </p:sp>
      <p:grpSp>
        <p:nvGrpSpPr>
          <p:cNvPr id="13" name="12 Grupo"/>
          <p:cNvGrpSpPr/>
          <p:nvPr/>
        </p:nvGrpSpPr>
        <p:grpSpPr>
          <a:xfrm>
            <a:off x="1504698" y="3864448"/>
            <a:ext cx="6823763" cy="789557"/>
            <a:chOff x="1019769" y="2110638"/>
            <a:chExt cx="4601664" cy="603259"/>
          </a:xfrm>
        </p:grpSpPr>
        <p:sp>
          <p:nvSpPr>
            <p:cNvPr id="24" name="23 Rectángulo"/>
            <p:cNvSpPr/>
            <p:nvPr/>
          </p:nvSpPr>
          <p:spPr>
            <a:xfrm>
              <a:off x="1019769" y="2110638"/>
              <a:ext cx="4601664" cy="603259"/>
            </a:xfrm>
            <a:prstGeom prst="rect">
              <a:avLst/>
            </a:prstGeom>
          </p:spPr>
          <p:style>
            <a:lnRef idx="1">
              <a:schemeClr val="accent5"/>
            </a:lnRef>
            <a:fillRef idx="3">
              <a:schemeClr val="accent5"/>
            </a:fillRef>
            <a:effectRef idx="2">
              <a:schemeClr val="accent5"/>
            </a:effectRef>
            <a:fontRef idx="minor">
              <a:schemeClr val="lt1"/>
            </a:fontRef>
          </p:style>
        </p:sp>
        <p:sp>
          <p:nvSpPr>
            <p:cNvPr id="25" name="24 Rectángulo"/>
            <p:cNvSpPr/>
            <p:nvPr/>
          </p:nvSpPr>
          <p:spPr>
            <a:xfrm>
              <a:off x="1019769" y="2110638"/>
              <a:ext cx="4601664" cy="60325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478838" tIns="30480" rIns="30480" bIns="30480" numCol="1" spcCol="1270" anchor="t" anchorCtr="0">
              <a:noAutofit/>
            </a:bodyPr>
            <a:lstStyle/>
            <a:p>
              <a:pPr lvl="0" algn="l" defTabSz="533400" rtl="0">
                <a:lnSpc>
                  <a:spcPct val="90000"/>
                </a:lnSpc>
                <a:spcBef>
                  <a:spcPct val="0"/>
                </a:spcBef>
                <a:spcAft>
                  <a:spcPct val="35000"/>
                </a:spcAft>
              </a:pPr>
              <a:r>
                <a:rPr lang="es-MX" kern="1200" cap="small" dirty="0" smtClean="0">
                  <a:effectLst>
                    <a:outerShdw blurRad="38100" dist="38100" dir="2700000" algn="tl">
                      <a:srgbClr val="000000">
                        <a:alpha val="43137"/>
                      </a:srgbClr>
                    </a:outerShdw>
                  </a:effectLst>
                  <a:latin typeface="Times New Roman" pitchFamily="18" charset="0"/>
                  <a:cs typeface="Times New Roman" pitchFamily="18" charset="0"/>
                </a:rPr>
                <a:t>CFE fortalecida</a:t>
              </a:r>
              <a:endParaRPr lang="es-MX" kern="1200" cap="small" dirty="0">
                <a:effectLst>
                  <a:outerShdw blurRad="38100" dist="38100" dir="2700000" algn="tl">
                    <a:srgbClr val="000000">
                      <a:alpha val="43137"/>
                    </a:srgbClr>
                  </a:outerShdw>
                </a:effectLst>
                <a:latin typeface="Times New Roman" pitchFamily="18" charset="0"/>
                <a:cs typeface="Times New Roman" pitchFamily="18" charset="0"/>
              </a:endParaRPr>
            </a:p>
            <a:p>
              <a:pPr marL="57150" lvl="1" indent="-57150" algn="l" defTabSz="400050" rtl="0">
                <a:lnSpc>
                  <a:spcPct val="90000"/>
                </a:lnSpc>
                <a:spcBef>
                  <a:spcPct val="0"/>
                </a:spcBef>
                <a:spcAft>
                  <a:spcPct val="15000"/>
                </a:spcAft>
                <a:buChar char="••"/>
              </a:pPr>
              <a:r>
                <a:rPr lang="es-MX" sz="1100" kern="1200" cap="small" dirty="0" smtClean="0">
                  <a:latin typeface="Times New Roman" pitchFamily="18" charset="0"/>
                  <a:cs typeface="Times New Roman" pitchFamily="18" charset="0"/>
                </a:rPr>
                <a:t> Mayor flexibilidad operativa y organizacional</a:t>
              </a:r>
              <a:endParaRPr lang="es-MX" sz="1100" kern="1200" cap="small" dirty="0">
                <a:latin typeface="Times New Roman" pitchFamily="18" charset="0"/>
                <a:cs typeface="Times New Roman" pitchFamily="18" charset="0"/>
              </a:endParaRPr>
            </a:p>
            <a:p>
              <a:pPr marL="57150" lvl="1" indent="-57150" algn="l" defTabSz="400050" rtl="0">
                <a:lnSpc>
                  <a:spcPct val="90000"/>
                </a:lnSpc>
                <a:spcBef>
                  <a:spcPct val="0"/>
                </a:spcBef>
                <a:spcAft>
                  <a:spcPct val="15000"/>
                </a:spcAft>
                <a:buChar char="••"/>
              </a:pPr>
              <a:r>
                <a:rPr lang="es-MX" sz="1100" kern="1200" cap="small" dirty="0" smtClean="0">
                  <a:latin typeface="Times New Roman" pitchFamily="18" charset="0"/>
                  <a:cs typeface="Times New Roman" pitchFamily="18" charset="0"/>
                </a:rPr>
                <a:t> Competencia y reducción de pérdidas</a:t>
              </a:r>
              <a:endParaRPr lang="es-MX" sz="1100" kern="1200" cap="small" dirty="0">
                <a:latin typeface="Times New Roman" pitchFamily="18" charset="0"/>
                <a:cs typeface="Times New Roman" pitchFamily="18" charset="0"/>
              </a:endParaRPr>
            </a:p>
          </p:txBody>
        </p:sp>
      </p:grpSp>
      <p:sp>
        <p:nvSpPr>
          <p:cNvPr id="14" name="13 Elipse"/>
          <p:cNvSpPr/>
          <p:nvPr/>
        </p:nvSpPr>
        <p:spPr>
          <a:xfrm>
            <a:off x="1127662" y="3789040"/>
            <a:ext cx="754074" cy="754074"/>
          </a:xfrm>
          <a:prstGeom prst="ellipse">
            <a:avLst/>
          </a:prstGeom>
          <a:ln>
            <a:solidFill>
              <a:srgbClr val="00B0F0"/>
            </a:solidFill>
          </a:ln>
        </p:spPr>
        <p:style>
          <a:lnRef idx="2">
            <a:schemeClr val="accent2">
              <a:hueOff val="2340759"/>
              <a:satOff val="-2919"/>
              <a:lumOff val="68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3</a:t>
            </a:r>
            <a:endParaRPr lang="es-MX" sz="3200" b="1" dirty="0">
              <a:latin typeface="Times New Roman" pitchFamily="18" charset="0"/>
              <a:cs typeface="Times New Roman" pitchFamily="18" charset="0"/>
            </a:endParaRPr>
          </a:p>
        </p:txBody>
      </p:sp>
      <p:grpSp>
        <p:nvGrpSpPr>
          <p:cNvPr id="15" name="14 Grupo"/>
          <p:cNvGrpSpPr/>
          <p:nvPr/>
        </p:nvGrpSpPr>
        <p:grpSpPr>
          <a:xfrm>
            <a:off x="1432690" y="4800551"/>
            <a:ext cx="6895771" cy="789557"/>
            <a:chOff x="887094" y="3015238"/>
            <a:chExt cx="4734338" cy="603259"/>
          </a:xfrm>
          <a:solidFill>
            <a:schemeClr val="accent3">
              <a:lumMod val="75000"/>
            </a:schemeClr>
          </a:solidFill>
        </p:grpSpPr>
        <p:sp>
          <p:nvSpPr>
            <p:cNvPr id="22" name="21 Rectángulo"/>
            <p:cNvSpPr/>
            <p:nvPr/>
          </p:nvSpPr>
          <p:spPr>
            <a:xfrm>
              <a:off x="887094" y="3015238"/>
              <a:ext cx="4734338" cy="603259"/>
            </a:xfrm>
            <a:prstGeom prst="rect">
              <a:avLst/>
            </a:prstGeom>
          </p:spPr>
          <p:style>
            <a:lnRef idx="1">
              <a:schemeClr val="accent3"/>
            </a:lnRef>
            <a:fillRef idx="3">
              <a:schemeClr val="accent3"/>
            </a:fillRef>
            <a:effectRef idx="2">
              <a:schemeClr val="accent3"/>
            </a:effectRef>
            <a:fontRef idx="minor">
              <a:schemeClr val="lt1"/>
            </a:fontRef>
          </p:style>
        </p:sp>
        <p:sp>
          <p:nvSpPr>
            <p:cNvPr id="23" name="22 Rectángulo"/>
            <p:cNvSpPr/>
            <p:nvPr/>
          </p:nvSpPr>
          <p:spPr>
            <a:xfrm>
              <a:off x="887094" y="3015238"/>
              <a:ext cx="4734338" cy="603259"/>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78838" tIns="30480" rIns="30480" bIns="30480" numCol="1" spcCol="1270" anchor="ctr" anchorCtr="0">
              <a:noAutofit/>
            </a:bodyPr>
            <a:lstStyle/>
            <a:p>
              <a:pPr lvl="0" algn="l" defTabSz="533400" rtl="0">
                <a:lnSpc>
                  <a:spcPct val="90000"/>
                </a:lnSpc>
                <a:spcBef>
                  <a:spcPct val="0"/>
                </a:spcBef>
                <a:spcAft>
                  <a:spcPct val="35000"/>
                </a:spcAft>
              </a:pPr>
              <a:r>
                <a:rPr lang="es-MX" kern="1200" cap="small" dirty="0" smtClean="0">
                  <a:effectLst>
                    <a:outerShdw blurRad="38100" dist="38100" dir="2700000" algn="tl">
                      <a:srgbClr val="000000">
                        <a:alpha val="43137"/>
                      </a:srgbClr>
                    </a:outerShdw>
                  </a:effectLst>
                  <a:latin typeface="Times New Roman" pitchFamily="18" charset="0"/>
                  <a:cs typeface="Times New Roman" pitchFamily="18" charset="0"/>
                </a:rPr>
                <a:t>Fortalecimiento de la SENER y la CRE</a:t>
              </a:r>
              <a:endParaRPr lang="es-MX" kern="1200" cap="small"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6" name="15 Elipse"/>
          <p:cNvSpPr/>
          <p:nvPr/>
        </p:nvSpPr>
        <p:spPr>
          <a:xfrm>
            <a:off x="1055654" y="4725144"/>
            <a:ext cx="754074" cy="754074"/>
          </a:xfrm>
          <a:prstGeom prst="ellipse">
            <a:avLst/>
          </a:prstGeom>
          <a:ln>
            <a:solidFill>
              <a:schemeClr val="accent3">
                <a:lumMod val="75000"/>
              </a:schemeClr>
            </a:solidFill>
          </a:ln>
        </p:spPr>
        <p:style>
          <a:lnRef idx="2">
            <a:schemeClr val="accent2">
              <a:hueOff val="3511139"/>
              <a:satOff val="-4379"/>
              <a:lumOff val="103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4</a:t>
            </a:r>
            <a:endParaRPr lang="es-MX" sz="3200" b="1" dirty="0">
              <a:latin typeface="Times New Roman" pitchFamily="18" charset="0"/>
              <a:cs typeface="Times New Roman" pitchFamily="18" charset="0"/>
            </a:endParaRPr>
          </a:p>
        </p:txBody>
      </p:sp>
      <p:grpSp>
        <p:nvGrpSpPr>
          <p:cNvPr id="17" name="16 Grupo"/>
          <p:cNvGrpSpPr/>
          <p:nvPr/>
        </p:nvGrpSpPr>
        <p:grpSpPr>
          <a:xfrm>
            <a:off x="1144660" y="5735787"/>
            <a:ext cx="7183802" cy="789557"/>
            <a:chOff x="454816" y="3919839"/>
            <a:chExt cx="5166617" cy="603259"/>
          </a:xfrm>
          <a:solidFill>
            <a:schemeClr val="accent3">
              <a:lumMod val="50000"/>
            </a:schemeClr>
          </a:solidFill>
        </p:grpSpPr>
        <p:sp>
          <p:nvSpPr>
            <p:cNvPr id="20" name="19 Rectángulo"/>
            <p:cNvSpPr/>
            <p:nvPr/>
          </p:nvSpPr>
          <p:spPr>
            <a:xfrm>
              <a:off x="454816" y="3919839"/>
              <a:ext cx="5166617" cy="603259"/>
            </a:xfrm>
            <a:prstGeom prst="rect">
              <a:avLst/>
            </a:prstGeom>
          </p:spPr>
          <p:style>
            <a:lnRef idx="1">
              <a:schemeClr val="dk1"/>
            </a:lnRef>
            <a:fillRef idx="3">
              <a:schemeClr val="dk1"/>
            </a:fillRef>
            <a:effectRef idx="2">
              <a:schemeClr val="dk1"/>
            </a:effectRef>
            <a:fontRef idx="minor">
              <a:schemeClr val="lt1"/>
            </a:fontRef>
          </p:style>
        </p:sp>
        <p:sp>
          <p:nvSpPr>
            <p:cNvPr id="21" name="20 Rectángulo"/>
            <p:cNvSpPr/>
            <p:nvPr/>
          </p:nvSpPr>
          <p:spPr>
            <a:xfrm>
              <a:off x="454816" y="3919839"/>
              <a:ext cx="5166617" cy="603259"/>
            </a:xfrm>
            <a:prstGeom prst="rect">
              <a:avLst/>
            </a:prstGeom>
          </p:spPr>
          <p:style>
            <a:lnRef idx="1">
              <a:schemeClr val="dk1"/>
            </a:lnRef>
            <a:fillRef idx="3">
              <a:schemeClr val="dk1"/>
            </a:fillRef>
            <a:effectRef idx="2">
              <a:schemeClr val="dk1"/>
            </a:effectRef>
            <a:fontRef idx="minor">
              <a:schemeClr val="lt1"/>
            </a:fontRef>
          </p:style>
          <p:txBody>
            <a:bodyPr spcFirstLastPara="0" vert="horz" wrap="square" lIns="478838" tIns="30480" rIns="30480" bIns="30480" numCol="1" spcCol="1270" anchor="ctr" anchorCtr="0">
              <a:noAutofit/>
            </a:bodyPr>
            <a:lstStyle/>
            <a:p>
              <a:pPr lvl="0" algn="l" defTabSz="533400" rtl="0">
                <a:lnSpc>
                  <a:spcPct val="90000"/>
                </a:lnSpc>
                <a:spcBef>
                  <a:spcPct val="0"/>
                </a:spcBef>
                <a:spcAft>
                  <a:spcPct val="35000"/>
                </a:spcAft>
              </a:pPr>
              <a:r>
                <a:rPr lang="es-MX" kern="1200" cap="small" dirty="0" smtClean="0">
                  <a:effectLst>
                    <a:outerShdw blurRad="38100" dist="38100" dir="2700000" algn="tl">
                      <a:srgbClr val="000000">
                        <a:alpha val="43137"/>
                      </a:srgbClr>
                    </a:outerShdw>
                  </a:effectLst>
                  <a:latin typeface="Times New Roman" pitchFamily="18" charset="0"/>
                  <a:cs typeface="Times New Roman" pitchFamily="18" charset="0"/>
                </a:rPr>
                <a:t>Desarrollo Tecnológico y fuentes de energ</a:t>
              </a:r>
              <a:r>
                <a:rPr lang="es-MX" cap="small" dirty="0" smtClean="0">
                  <a:effectLst>
                    <a:outerShdw blurRad="38100" dist="38100" dir="2700000" algn="tl">
                      <a:srgbClr val="000000">
                        <a:alpha val="43137"/>
                      </a:srgbClr>
                    </a:outerShdw>
                  </a:effectLst>
                  <a:latin typeface="Times New Roman" pitchFamily="18" charset="0"/>
                  <a:cs typeface="Times New Roman" pitchFamily="18" charset="0"/>
                </a:rPr>
                <a:t>ía menos contaminantes</a:t>
              </a:r>
              <a:endParaRPr lang="es-MX" kern="1200" cap="small"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9" name="18 Elipse"/>
          <p:cNvSpPr/>
          <p:nvPr/>
        </p:nvSpPr>
        <p:spPr>
          <a:xfrm>
            <a:off x="767622" y="5660379"/>
            <a:ext cx="754074" cy="754074"/>
          </a:xfrm>
          <a:prstGeom prst="ellipse">
            <a:avLst/>
          </a:prstGeom>
          <a:ln>
            <a:solidFill>
              <a:schemeClr val="tx1"/>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5</a:t>
            </a:r>
            <a:endParaRPr lang="es-MX" sz="3200" b="1" dirty="0">
              <a:latin typeface="Times New Roman" pitchFamily="18" charset="0"/>
              <a:cs typeface="Times New Roman" pitchFamily="18" charset="0"/>
            </a:endParaRPr>
          </a:p>
        </p:txBody>
      </p:sp>
      <p:sp>
        <p:nvSpPr>
          <p:cNvPr id="2" name="1 Rectángulo"/>
          <p:cNvSpPr/>
          <p:nvPr/>
        </p:nvSpPr>
        <p:spPr>
          <a:xfrm>
            <a:off x="1482003" y="1893926"/>
            <a:ext cx="5190275" cy="341632"/>
          </a:xfrm>
          <a:prstGeom prst="rect">
            <a:avLst/>
          </a:prstGeom>
        </p:spPr>
        <p:txBody>
          <a:bodyPr wrap="square">
            <a:spAutoFit/>
          </a:bodyPr>
          <a:lstStyle/>
          <a:p>
            <a:pPr lvl="0" defTabSz="533400">
              <a:lnSpc>
                <a:spcPct val="90000"/>
              </a:lnSpc>
              <a:spcBef>
                <a:spcPct val="0"/>
              </a:spcBef>
              <a:spcAft>
                <a:spcPct val="35000"/>
              </a:spcAft>
            </a:pPr>
            <a:r>
              <a:rPr lang="es-MX" cap="small"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Reforma al Artículo 27 Constitucional :</a:t>
            </a:r>
          </a:p>
        </p:txBody>
      </p:sp>
      <p:sp>
        <p:nvSpPr>
          <p:cNvPr id="3" name="2 Rectángulo"/>
          <p:cNvSpPr/>
          <p:nvPr/>
        </p:nvSpPr>
        <p:spPr>
          <a:xfrm>
            <a:off x="1443546" y="2253966"/>
            <a:ext cx="5588772" cy="512448"/>
          </a:xfrm>
          <a:prstGeom prst="rect">
            <a:avLst/>
          </a:prstGeom>
        </p:spPr>
        <p:txBody>
          <a:bodyPr wrap="square">
            <a:spAutoFit/>
          </a:bodyPr>
          <a:lstStyle/>
          <a:p>
            <a:pPr marL="57150" lvl="1" indent="-57150" defTabSz="400050">
              <a:lnSpc>
                <a:spcPct val="90000"/>
              </a:lnSpc>
              <a:spcBef>
                <a:spcPct val="0"/>
              </a:spcBef>
              <a:spcAft>
                <a:spcPct val="15000"/>
              </a:spcAft>
              <a:buFontTx/>
              <a:buChar char="••"/>
            </a:pPr>
            <a:r>
              <a:rPr lang="es-MX" sz="1400" dirty="0" smtClean="0">
                <a:solidFill>
                  <a:prstClr val="white"/>
                </a:solidFill>
                <a:latin typeface="Times New Roman" pitchFamily="18" charset="0"/>
                <a:cs typeface="Times New Roman" pitchFamily="18" charset="0"/>
              </a:rPr>
              <a:t> Permite </a:t>
            </a:r>
            <a:r>
              <a:rPr lang="es-MX" sz="1400" dirty="0">
                <a:solidFill>
                  <a:prstClr val="white"/>
                </a:solidFill>
                <a:latin typeface="Times New Roman" pitchFamily="18" charset="0"/>
                <a:cs typeface="Times New Roman" pitchFamily="18" charset="0"/>
              </a:rPr>
              <a:t>participación de particulares en generación de electricidad</a:t>
            </a:r>
          </a:p>
          <a:p>
            <a:pPr marL="57150" lvl="1" indent="-57150" defTabSz="400050">
              <a:lnSpc>
                <a:spcPct val="90000"/>
              </a:lnSpc>
              <a:spcBef>
                <a:spcPct val="0"/>
              </a:spcBef>
              <a:spcAft>
                <a:spcPct val="15000"/>
              </a:spcAft>
              <a:buFontTx/>
              <a:buChar char="••"/>
            </a:pPr>
            <a:r>
              <a:rPr lang="es-MX" sz="1400" dirty="0" smtClean="0">
                <a:solidFill>
                  <a:prstClr val="white"/>
                </a:solidFill>
                <a:latin typeface="Times New Roman" pitchFamily="18" charset="0"/>
                <a:cs typeface="Times New Roman" pitchFamily="18" charset="0"/>
              </a:rPr>
              <a:t> Permite </a:t>
            </a:r>
            <a:r>
              <a:rPr lang="es-MX" sz="1400" dirty="0">
                <a:solidFill>
                  <a:prstClr val="white"/>
                </a:solidFill>
                <a:latin typeface="Times New Roman" pitchFamily="18" charset="0"/>
                <a:cs typeface="Times New Roman" pitchFamily="18" charset="0"/>
              </a:rPr>
              <a:t>contratos con particulares en transmisión y distribución</a:t>
            </a:r>
          </a:p>
        </p:txBody>
      </p:sp>
      <p:cxnSp>
        <p:nvCxnSpPr>
          <p:cNvPr id="32" name="31 Conector recto"/>
          <p:cNvCxnSpPr/>
          <p:nvPr/>
        </p:nvCxnSpPr>
        <p:spPr>
          <a:xfrm>
            <a:off x="1530770" y="2181958"/>
            <a:ext cx="53575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1703726" y="2965477"/>
            <a:ext cx="5183382" cy="590931"/>
          </a:xfrm>
          <a:prstGeom prst="rect">
            <a:avLst/>
          </a:prstGeom>
        </p:spPr>
        <p:txBody>
          <a:bodyPr wrap="square">
            <a:spAutoFit/>
          </a:bodyPr>
          <a:lstStyle/>
          <a:p>
            <a:pPr lvl="0" defTabSz="533400">
              <a:lnSpc>
                <a:spcPct val="90000"/>
              </a:lnSpc>
              <a:spcBef>
                <a:spcPct val="0"/>
              </a:spcBef>
              <a:spcAft>
                <a:spcPct val="35000"/>
              </a:spcAft>
            </a:pPr>
            <a:r>
              <a:rPr lang="es-MX" cap="small"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Control del Sistema Eléctrico Nacional en manos del Estado</a:t>
            </a:r>
          </a:p>
        </p:txBody>
      </p:sp>
      <p:sp>
        <p:nvSpPr>
          <p:cNvPr id="33" name="CuadroTexto 32"/>
          <p:cNvSpPr txBox="1"/>
          <p:nvPr/>
        </p:nvSpPr>
        <p:spPr>
          <a:xfrm>
            <a:off x="179512" y="1311151"/>
            <a:ext cx="2443298" cy="461665"/>
          </a:xfrm>
          <a:prstGeom prst="rect">
            <a:avLst/>
          </a:prstGeom>
          <a:noFill/>
        </p:spPr>
        <p:txBody>
          <a:bodyPr wrap="none" rtlCol="0">
            <a:spAutoFit/>
          </a:bodyPr>
          <a:lstStyle>
            <a:defPPr>
              <a:defRPr lang="es-MX"/>
            </a:defPPr>
            <a:lvl1pPr>
              <a:defRPr sz="3200" cap="small">
                <a:solidFill>
                  <a:schemeClr val="tx1">
                    <a:lumMod val="50000"/>
                    <a:lumOff val="50000"/>
                  </a:schemeClr>
                </a:solidFill>
                <a:latin typeface="Arial" pitchFamily="34" charset="0"/>
                <a:cs typeface="Arial" pitchFamily="34" charset="0"/>
              </a:defRPr>
            </a:lvl1pPr>
          </a:lstStyle>
          <a:p>
            <a:r>
              <a:rPr lang="es-ES" sz="2400" dirty="0" smtClean="0"/>
              <a:t>ELECTRICIDAD</a:t>
            </a:r>
            <a:endParaRPr lang="es-ES" dirty="0"/>
          </a:p>
        </p:txBody>
      </p:sp>
      <p:cxnSp>
        <p:nvCxnSpPr>
          <p:cNvPr id="34" name="29 Conector recto"/>
          <p:cNvCxnSpPr/>
          <p:nvPr/>
        </p:nvCxnSpPr>
        <p:spPr>
          <a:xfrm flipV="1">
            <a:off x="275297" y="1756741"/>
            <a:ext cx="4080679" cy="16075"/>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56536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idx="4294967295"/>
          </p:nvPr>
        </p:nvSpPr>
        <p:spPr>
          <a:xfrm>
            <a:off x="0" y="400050"/>
            <a:ext cx="8842375" cy="1012825"/>
          </a:xfrm>
          <a:prstGeom prst="rect">
            <a:avLst/>
          </a:prstGeom>
        </p:spPr>
        <p:txBody>
          <a:bodyPr vert="horz" lIns="91440" tIns="45720" rIns="91440" bIns="45720" rtlCol="0" anchor="ctr">
            <a:noAutofit/>
          </a:bodyPr>
          <a:lstStyle/>
          <a:p>
            <a:r>
              <a:rPr lang="es-MX" sz="2000" b="1" dirty="0">
                <a:solidFill>
                  <a:schemeClr val="tx1">
                    <a:lumMod val="75000"/>
                    <a:lumOff val="25000"/>
                  </a:schemeClr>
                </a:solidFill>
                <a:latin typeface="Arial" pitchFamily="34" charset="0"/>
                <a:ea typeface="+mn-ea"/>
                <a:cs typeface="Arial" pitchFamily="34" charset="0"/>
              </a:rPr>
              <a:t>ELEMENTOS FUNDAMENTALES DE LA REFORMA DEL PRESIDENTE ENRIQUE PEÑA NIETO</a:t>
            </a:r>
          </a:p>
        </p:txBody>
      </p:sp>
      <p:grpSp>
        <p:nvGrpSpPr>
          <p:cNvPr id="9" name="8 Grupo"/>
          <p:cNvGrpSpPr/>
          <p:nvPr/>
        </p:nvGrpSpPr>
        <p:grpSpPr>
          <a:xfrm>
            <a:off x="1060605" y="1908440"/>
            <a:ext cx="7267857" cy="872488"/>
            <a:chOff x="454816" y="301437"/>
            <a:chExt cx="5166617" cy="522824"/>
          </a:xfrm>
        </p:grpSpPr>
        <p:sp>
          <p:nvSpPr>
            <p:cNvPr id="28" name="27 Rectángulo"/>
            <p:cNvSpPr/>
            <p:nvPr/>
          </p:nvSpPr>
          <p:spPr>
            <a:xfrm>
              <a:off x="454816" y="301437"/>
              <a:ext cx="5166617" cy="522824"/>
            </a:xfrm>
            <a:prstGeom prst="rect">
              <a:avLst/>
            </a:prstGeom>
          </p:spPr>
          <p:style>
            <a:lnRef idx="1">
              <a:schemeClr val="accent2"/>
            </a:lnRef>
            <a:fillRef idx="3">
              <a:schemeClr val="accent2"/>
            </a:fillRef>
            <a:effectRef idx="2">
              <a:schemeClr val="accent2"/>
            </a:effectRef>
            <a:fontRef idx="minor">
              <a:schemeClr val="lt1"/>
            </a:fontRef>
          </p:style>
        </p:sp>
        <p:sp>
          <p:nvSpPr>
            <p:cNvPr id="29" name="28 Rectángulo"/>
            <p:cNvSpPr/>
            <p:nvPr/>
          </p:nvSpPr>
          <p:spPr>
            <a:xfrm>
              <a:off x="454816" y="301437"/>
              <a:ext cx="5166617" cy="522824"/>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478838" tIns="30480" rIns="30480" bIns="30480" numCol="1" spcCol="1270" anchor="t" anchorCtr="0">
              <a:noAutofit/>
            </a:bodyPr>
            <a:lstStyle/>
            <a:p>
              <a:pPr lvl="0" algn="l" defTabSz="533400" rtl="0">
                <a:lnSpc>
                  <a:spcPct val="90000"/>
                </a:lnSpc>
                <a:spcBef>
                  <a:spcPct val="0"/>
                </a:spcBef>
                <a:spcAft>
                  <a:spcPct val="35000"/>
                </a:spcAft>
              </a:pPr>
              <a:endParaRPr lang="es-MX" sz="1100" dirty="0" smtClean="0">
                <a:latin typeface="Soberana Sans" pitchFamily="50" charset="0"/>
              </a:endParaRPr>
            </a:p>
          </p:txBody>
        </p:sp>
      </p:grpSp>
      <p:sp>
        <p:nvSpPr>
          <p:cNvPr id="10" name="9 Elipse"/>
          <p:cNvSpPr/>
          <p:nvPr/>
        </p:nvSpPr>
        <p:spPr>
          <a:xfrm>
            <a:off x="683568" y="1965934"/>
            <a:ext cx="754074" cy="754074"/>
          </a:xfrm>
          <a:prstGeom prst="ellipse">
            <a:avLst/>
          </a:prstGeom>
          <a:ln>
            <a:solidFill>
              <a:srgbClr val="800000"/>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1</a:t>
            </a:r>
            <a:endParaRPr lang="es-MX" sz="3200" b="1" dirty="0">
              <a:latin typeface="Times New Roman" pitchFamily="18" charset="0"/>
              <a:cs typeface="Times New Roman" pitchFamily="18" charset="0"/>
            </a:endParaRPr>
          </a:p>
        </p:txBody>
      </p:sp>
      <p:grpSp>
        <p:nvGrpSpPr>
          <p:cNvPr id="11" name="10 Grupo"/>
          <p:cNvGrpSpPr/>
          <p:nvPr/>
        </p:nvGrpSpPr>
        <p:grpSpPr>
          <a:xfrm>
            <a:off x="1350061" y="2927475"/>
            <a:ext cx="6978401" cy="789557"/>
            <a:chOff x="887094" y="1206037"/>
            <a:chExt cx="4734338" cy="603259"/>
          </a:xfrm>
        </p:grpSpPr>
        <p:sp>
          <p:nvSpPr>
            <p:cNvPr id="26" name="25 Rectángulo"/>
            <p:cNvSpPr/>
            <p:nvPr/>
          </p:nvSpPr>
          <p:spPr>
            <a:xfrm>
              <a:off x="887094" y="1206037"/>
              <a:ext cx="4734338" cy="603259"/>
            </a:xfrm>
            <a:prstGeom prst="rect">
              <a:avLst/>
            </a:prstGeom>
          </p:spPr>
          <p:style>
            <a:lnRef idx="1">
              <a:schemeClr val="accent6"/>
            </a:lnRef>
            <a:fillRef idx="3">
              <a:schemeClr val="accent6"/>
            </a:fillRef>
            <a:effectRef idx="2">
              <a:schemeClr val="accent6"/>
            </a:effectRef>
            <a:fontRef idx="minor">
              <a:schemeClr val="lt1"/>
            </a:fontRef>
          </p:style>
        </p:sp>
        <p:sp>
          <p:nvSpPr>
            <p:cNvPr id="27" name="26 Rectángulo"/>
            <p:cNvSpPr/>
            <p:nvPr/>
          </p:nvSpPr>
          <p:spPr>
            <a:xfrm>
              <a:off x="887094" y="1206037"/>
              <a:ext cx="4734338" cy="603259"/>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478838" tIns="30480" rIns="30480" bIns="30480" numCol="1" spcCol="1270" anchor="ctr" anchorCtr="0">
              <a:noAutofit/>
            </a:bodyPr>
            <a:lstStyle/>
            <a:p>
              <a:pPr lvl="0" algn="l" defTabSz="533400" rtl="0">
                <a:lnSpc>
                  <a:spcPct val="90000"/>
                </a:lnSpc>
                <a:spcBef>
                  <a:spcPct val="0"/>
                </a:spcBef>
                <a:spcAft>
                  <a:spcPct val="35000"/>
                </a:spcAft>
              </a:pPr>
              <a:endParaRPr lang="es-MX" kern="1200" dirty="0">
                <a:latin typeface="Soberana Sans" pitchFamily="50" charset="0"/>
              </a:endParaRPr>
            </a:p>
          </p:txBody>
        </p:sp>
      </p:grpSp>
      <p:sp>
        <p:nvSpPr>
          <p:cNvPr id="12" name="11 Elipse"/>
          <p:cNvSpPr/>
          <p:nvPr/>
        </p:nvSpPr>
        <p:spPr>
          <a:xfrm>
            <a:off x="973024" y="2852068"/>
            <a:ext cx="754074" cy="754074"/>
          </a:xfrm>
          <a:prstGeom prst="ellipse">
            <a:avLst/>
          </a:prstGeom>
          <a:ln>
            <a:solidFill>
              <a:schemeClr val="accent6">
                <a:lumMod val="75000"/>
              </a:schemeClr>
            </a:solidFill>
          </a:ln>
        </p:spPr>
        <p:style>
          <a:lnRef idx="2">
            <a:schemeClr val="accent2">
              <a:hueOff val="1170380"/>
              <a:satOff val="-1460"/>
              <a:lumOff val="34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2</a:t>
            </a:r>
            <a:endParaRPr lang="es-MX" sz="3200" b="1" dirty="0">
              <a:latin typeface="Times New Roman" pitchFamily="18" charset="0"/>
              <a:cs typeface="Times New Roman" pitchFamily="18" charset="0"/>
            </a:endParaRPr>
          </a:p>
        </p:txBody>
      </p:sp>
      <p:grpSp>
        <p:nvGrpSpPr>
          <p:cNvPr id="13" name="12 Grupo"/>
          <p:cNvGrpSpPr/>
          <p:nvPr/>
        </p:nvGrpSpPr>
        <p:grpSpPr>
          <a:xfrm>
            <a:off x="1504698" y="3864448"/>
            <a:ext cx="6823763" cy="789557"/>
            <a:chOff x="1019769" y="2110638"/>
            <a:chExt cx="4601664" cy="603259"/>
          </a:xfrm>
        </p:grpSpPr>
        <p:sp>
          <p:nvSpPr>
            <p:cNvPr id="24" name="23 Rectángulo"/>
            <p:cNvSpPr/>
            <p:nvPr/>
          </p:nvSpPr>
          <p:spPr>
            <a:xfrm>
              <a:off x="1019769" y="2110638"/>
              <a:ext cx="4601664" cy="603259"/>
            </a:xfrm>
            <a:prstGeom prst="rect">
              <a:avLst/>
            </a:prstGeom>
          </p:spPr>
          <p:style>
            <a:lnRef idx="1">
              <a:schemeClr val="accent5"/>
            </a:lnRef>
            <a:fillRef idx="3">
              <a:schemeClr val="accent5"/>
            </a:fillRef>
            <a:effectRef idx="2">
              <a:schemeClr val="accent5"/>
            </a:effectRef>
            <a:fontRef idx="minor">
              <a:schemeClr val="lt1"/>
            </a:fontRef>
          </p:style>
        </p:sp>
        <p:sp>
          <p:nvSpPr>
            <p:cNvPr id="25" name="24 Rectángulo"/>
            <p:cNvSpPr/>
            <p:nvPr/>
          </p:nvSpPr>
          <p:spPr>
            <a:xfrm>
              <a:off x="1019769" y="2110638"/>
              <a:ext cx="4601664" cy="603259"/>
            </a:xfrm>
            <a:prstGeom prst="rect">
              <a:avLst/>
            </a:prstGeom>
          </p:spPr>
          <p:style>
            <a:lnRef idx="1">
              <a:schemeClr val="accent5"/>
            </a:lnRef>
            <a:fillRef idx="3">
              <a:schemeClr val="accent5"/>
            </a:fillRef>
            <a:effectRef idx="2">
              <a:schemeClr val="accent5"/>
            </a:effectRef>
            <a:fontRef idx="minor">
              <a:schemeClr val="lt1"/>
            </a:fontRef>
          </p:style>
          <p:txBody>
            <a:bodyPr spcFirstLastPara="0" vert="horz" wrap="square" lIns="478838" tIns="30480" rIns="30480" bIns="30480" numCol="1" spcCol="1270" anchor="t" anchorCtr="0">
              <a:noAutofit/>
            </a:bodyPr>
            <a:lstStyle/>
            <a:p>
              <a:pPr lvl="0" algn="l" defTabSz="533400" rtl="0">
                <a:lnSpc>
                  <a:spcPct val="90000"/>
                </a:lnSpc>
                <a:spcBef>
                  <a:spcPct val="0"/>
                </a:spcBef>
                <a:spcAft>
                  <a:spcPct val="35000"/>
                </a:spcAft>
              </a:pPr>
              <a:r>
                <a:rPr lang="es-MX" kern="1200" cap="small" dirty="0" smtClean="0">
                  <a:effectLst>
                    <a:outerShdw blurRad="38100" dist="38100" dir="2700000" algn="tl">
                      <a:srgbClr val="000000">
                        <a:alpha val="43137"/>
                      </a:srgbClr>
                    </a:outerShdw>
                  </a:effectLst>
                  <a:latin typeface="Times New Roman" pitchFamily="18" charset="0"/>
                  <a:cs typeface="Times New Roman" pitchFamily="18" charset="0"/>
                </a:rPr>
                <a:t>CFE fortalecida</a:t>
              </a:r>
              <a:endParaRPr lang="es-MX" kern="1200" cap="small" dirty="0">
                <a:effectLst>
                  <a:outerShdw blurRad="38100" dist="38100" dir="2700000" algn="tl">
                    <a:srgbClr val="000000">
                      <a:alpha val="43137"/>
                    </a:srgbClr>
                  </a:outerShdw>
                </a:effectLst>
                <a:latin typeface="Times New Roman" pitchFamily="18" charset="0"/>
                <a:cs typeface="Times New Roman" pitchFamily="18" charset="0"/>
              </a:endParaRPr>
            </a:p>
            <a:p>
              <a:pPr marL="57150" lvl="1" indent="-57150" algn="l" defTabSz="400050" rtl="0">
                <a:lnSpc>
                  <a:spcPct val="90000"/>
                </a:lnSpc>
                <a:spcBef>
                  <a:spcPct val="0"/>
                </a:spcBef>
                <a:spcAft>
                  <a:spcPct val="15000"/>
                </a:spcAft>
                <a:buChar char="••"/>
              </a:pPr>
              <a:r>
                <a:rPr lang="es-MX" sz="1100" kern="1200" cap="small" dirty="0" smtClean="0">
                  <a:latin typeface="Times New Roman" pitchFamily="18" charset="0"/>
                  <a:cs typeface="Times New Roman" pitchFamily="18" charset="0"/>
                </a:rPr>
                <a:t> Mayor flexibilidad operativa y organizacional</a:t>
              </a:r>
              <a:endParaRPr lang="es-MX" sz="1100" kern="1200" cap="small" dirty="0">
                <a:latin typeface="Times New Roman" pitchFamily="18" charset="0"/>
                <a:cs typeface="Times New Roman" pitchFamily="18" charset="0"/>
              </a:endParaRPr>
            </a:p>
            <a:p>
              <a:pPr marL="57150" lvl="1" indent="-57150" algn="l" defTabSz="400050" rtl="0">
                <a:lnSpc>
                  <a:spcPct val="90000"/>
                </a:lnSpc>
                <a:spcBef>
                  <a:spcPct val="0"/>
                </a:spcBef>
                <a:spcAft>
                  <a:spcPct val="15000"/>
                </a:spcAft>
                <a:buChar char="••"/>
              </a:pPr>
              <a:r>
                <a:rPr lang="es-MX" sz="1100" kern="1200" cap="small" dirty="0" smtClean="0">
                  <a:latin typeface="Times New Roman" pitchFamily="18" charset="0"/>
                  <a:cs typeface="Times New Roman" pitchFamily="18" charset="0"/>
                </a:rPr>
                <a:t> Competencia y reducción de pérdidas</a:t>
              </a:r>
              <a:endParaRPr lang="es-MX" sz="1100" kern="1200" cap="small" dirty="0">
                <a:latin typeface="Times New Roman" pitchFamily="18" charset="0"/>
                <a:cs typeface="Times New Roman" pitchFamily="18" charset="0"/>
              </a:endParaRPr>
            </a:p>
          </p:txBody>
        </p:sp>
      </p:grpSp>
      <p:sp>
        <p:nvSpPr>
          <p:cNvPr id="14" name="13 Elipse"/>
          <p:cNvSpPr/>
          <p:nvPr/>
        </p:nvSpPr>
        <p:spPr>
          <a:xfrm>
            <a:off x="1127662" y="3789040"/>
            <a:ext cx="754074" cy="754074"/>
          </a:xfrm>
          <a:prstGeom prst="ellipse">
            <a:avLst/>
          </a:prstGeom>
          <a:ln>
            <a:solidFill>
              <a:srgbClr val="00B0F0"/>
            </a:solidFill>
          </a:ln>
        </p:spPr>
        <p:style>
          <a:lnRef idx="2">
            <a:schemeClr val="accent2">
              <a:hueOff val="2340759"/>
              <a:satOff val="-2919"/>
              <a:lumOff val="68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3</a:t>
            </a:r>
            <a:endParaRPr lang="es-MX" sz="3200" b="1" dirty="0">
              <a:latin typeface="Times New Roman" pitchFamily="18" charset="0"/>
              <a:cs typeface="Times New Roman" pitchFamily="18" charset="0"/>
            </a:endParaRPr>
          </a:p>
        </p:txBody>
      </p:sp>
      <p:grpSp>
        <p:nvGrpSpPr>
          <p:cNvPr id="15" name="14 Grupo"/>
          <p:cNvGrpSpPr/>
          <p:nvPr/>
        </p:nvGrpSpPr>
        <p:grpSpPr>
          <a:xfrm>
            <a:off x="1432690" y="4800551"/>
            <a:ext cx="6895771" cy="789557"/>
            <a:chOff x="887094" y="3015238"/>
            <a:chExt cx="4734338" cy="603259"/>
          </a:xfrm>
          <a:solidFill>
            <a:schemeClr val="accent3">
              <a:lumMod val="75000"/>
            </a:schemeClr>
          </a:solidFill>
        </p:grpSpPr>
        <p:sp>
          <p:nvSpPr>
            <p:cNvPr id="22" name="21 Rectángulo"/>
            <p:cNvSpPr/>
            <p:nvPr/>
          </p:nvSpPr>
          <p:spPr>
            <a:xfrm>
              <a:off x="887094" y="3015238"/>
              <a:ext cx="4734338" cy="603259"/>
            </a:xfrm>
            <a:prstGeom prst="rect">
              <a:avLst/>
            </a:prstGeom>
          </p:spPr>
          <p:style>
            <a:lnRef idx="1">
              <a:schemeClr val="accent3"/>
            </a:lnRef>
            <a:fillRef idx="3">
              <a:schemeClr val="accent3"/>
            </a:fillRef>
            <a:effectRef idx="2">
              <a:schemeClr val="accent3"/>
            </a:effectRef>
            <a:fontRef idx="minor">
              <a:schemeClr val="lt1"/>
            </a:fontRef>
          </p:style>
        </p:sp>
        <p:sp>
          <p:nvSpPr>
            <p:cNvPr id="23" name="22 Rectángulo"/>
            <p:cNvSpPr/>
            <p:nvPr/>
          </p:nvSpPr>
          <p:spPr>
            <a:xfrm>
              <a:off x="887094" y="3015238"/>
              <a:ext cx="4734338" cy="603259"/>
            </a:xfrm>
            <a:prstGeom prst="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478838" tIns="30480" rIns="30480" bIns="30480" numCol="1" spcCol="1270" anchor="ctr" anchorCtr="0">
              <a:noAutofit/>
            </a:bodyPr>
            <a:lstStyle/>
            <a:p>
              <a:pPr lvl="0" algn="l" defTabSz="533400" rtl="0">
                <a:lnSpc>
                  <a:spcPct val="90000"/>
                </a:lnSpc>
                <a:spcBef>
                  <a:spcPct val="0"/>
                </a:spcBef>
                <a:spcAft>
                  <a:spcPct val="35000"/>
                </a:spcAft>
              </a:pPr>
              <a:r>
                <a:rPr lang="es-MX" kern="1200" cap="small" dirty="0" smtClean="0">
                  <a:effectLst>
                    <a:outerShdw blurRad="38100" dist="38100" dir="2700000" algn="tl">
                      <a:srgbClr val="000000">
                        <a:alpha val="43137"/>
                      </a:srgbClr>
                    </a:outerShdw>
                  </a:effectLst>
                  <a:latin typeface="Times New Roman" pitchFamily="18" charset="0"/>
                  <a:cs typeface="Times New Roman" pitchFamily="18" charset="0"/>
                </a:rPr>
                <a:t>Fortalecimiento de la SENER y la CRE</a:t>
              </a:r>
              <a:endParaRPr lang="es-MX" kern="1200" cap="small"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6" name="15 Elipse"/>
          <p:cNvSpPr/>
          <p:nvPr/>
        </p:nvSpPr>
        <p:spPr>
          <a:xfrm>
            <a:off x="1055654" y="4725144"/>
            <a:ext cx="754074" cy="754074"/>
          </a:xfrm>
          <a:prstGeom prst="ellipse">
            <a:avLst/>
          </a:prstGeom>
          <a:ln>
            <a:solidFill>
              <a:schemeClr val="accent3">
                <a:lumMod val="75000"/>
              </a:schemeClr>
            </a:solidFill>
          </a:ln>
        </p:spPr>
        <p:style>
          <a:lnRef idx="2">
            <a:schemeClr val="accent2">
              <a:hueOff val="3511139"/>
              <a:satOff val="-4379"/>
              <a:lumOff val="103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4</a:t>
            </a:r>
            <a:endParaRPr lang="es-MX" sz="3200" b="1" dirty="0">
              <a:latin typeface="Times New Roman" pitchFamily="18" charset="0"/>
              <a:cs typeface="Times New Roman" pitchFamily="18" charset="0"/>
            </a:endParaRPr>
          </a:p>
        </p:txBody>
      </p:sp>
      <p:grpSp>
        <p:nvGrpSpPr>
          <p:cNvPr id="17" name="16 Grupo"/>
          <p:cNvGrpSpPr/>
          <p:nvPr/>
        </p:nvGrpSpPr>
        <p:grpSpPr>
          <a:xfrm>
            <a:off x="1144660" y="5735787"/>
            <a:ext cx="7183802" cy="789557"/>
            <a:chOff x="454816" y="3919839"/>
            <a:chExt cx="5166617" cy="603259"/>
          </a:xfrm>
          <a:solidFill>
            <a:schemeClr val="accent3">
              <a:lumMod val="50000"/>
            </a:schemeClr>
          </a:solidFill>
        </p:grpSpPr>
        <p:sp>
          <p:nvSpPr>
            <p:cNvPr id="20" name="19 Rectángulo"/>
            <p:cNvSpPr/>
            <p:nvPr/>
          </p:nvSpPr>
          <p:spPr>
            <a:xfrm>
              <a:off x="454816" y="3919839"/>
              <a:ext cx="5166617" cy="603259"/>
            </a:xfrm>
            <a:prstGeom prst="rect">
              <a:avLst/>
            </a:prstGeom>
          </p:spPr>
          <p:style>
            <a:lnRef idx="1">
              <a:schemeClr val="dk1"/>
            </a:lnRef>
            <a:fillRef idx="3">
              <a:schemeClr val="dk1"/>
            </a:fillRef>
            <a:effectRef idx="2">
              <a:schemeClr val="dk1"/>
            </a:effectRef>
            <a:fontRef idx="minor">
              <a:schemeClr val="lt1"/>
            </a:fontRef>
          </p:style>
        </p:sp>
        <p:sp>
          <p:nvSpPr>
            <p:cNvPr id="21" name="20 Rectángulo"/>
            <p:cNvSpPr/>
            <p:nvPr/>
          </p:nvSpPr>
          <p:spPr>
            <a:xfrm>
              <a:off x="454816" y="3919839"/>
              <a:ext cx="5166617" cy="603259"/>
            </a:xfrm>
            <a:prstGeom prst="rect">
              <a:avLst/>
            </a:prstGeom>
          </p:spPr>
          <p:style>
            <a:lnRef idx="1">
              <a:schemeClr val="dk1"/>
            </a:lnRef>
            <a:fillRef idx="3">
              <a:schemeClr val="dk1"/>
            </a:fillRef>
            <a:effectRef idx="2">
              <a:schemeClr val="dk1"/>
            </a:effectRef>
            <a:fontRef idx="minor">
              <a:schemeClr val="lt1"/>
            </a:fontRef>
          </p:style>
          <p:txBody>
            <a:bodyPr spcFirstLastPara="0" vert="horz" wrap="square" lIns="478838" tIns="30480" rIns="30480" bIns="30480" numCol="1" spcCol="1270" anchor="ctr" anchorCtr="0">
              <a:noAutofit/>
            </a:bodyPr>
            <a:lstStyle/>
            <a:p>
              <a:pPr lvl="0" algn="l" defTabSz="533400" rtl="0">
                <a:lnSpc>
                  <a:spcPct val="90000"/>
                </a:lnSpc>
                <a:spcBef>
                  <a:spcPct val="0"/>
                </a:spcBef>
                <a:spcAft>
                  <a:spcPct val="35000"/>
                </a:spcAft>
              </a:pPr>
              <a:r>
                <a:rPr lang="es-MX" kern="1200" cap="small" dirty="0" smtClean="0">
                  <a:effectLst>
                    <a:outerShdw blurRad="38100" dist="38100" dir="2700000" algn="tl">
                      <a:srgbClr val="000000">
                        <a:alpha val="43137"/>
                      </a:srgbClr>
                    </a:outerShdw>
                  </a:effectLst>
                  <a:latin typeface="Times New Roman" pitchFamily="18" charset="0"/>
                  <a:cs typeface="Times New Roman" pitchFamily="18" charset="0"/>
                </a:rPr>
                <a:t>Desarrollo Tecnológico y fuentes de energ</a:t>
              </a:r>
              <a:r>
                <a:rPr lang="es-MX" cap="small" dirty="0" smtClean="0">
                  <a:effectLst>
                    <a:outerShdw blurRad="38100" dist="38100" dir="2700000" algn="tl">
                      <a:srgbClr val="000000">
                        <a:alpha val="43137"/>
                      </a:srgbClr>
                    </a:outerShdw>
                  </a:effectLst>
                  <a:latin typeface="Times New Roman" pitchFamily="18" charset="0"/>
                  <a:cs typeface="Times New Roman" pitchFamily="18" charset="0"/>
                </a:rPr>
                <a:t>ía menos contaminantes</a:t>
              </a:r>
              <a:endParaRPr lang="es-MX" kern="1200" cap="small" dirty="0">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9" name="18 Elipse"/>
          <p:cNvSpPr/>
          <p:nvPr/>
        </p:nvSpPr>
        <p:spPr>
          <a:xfrm>
            <a:off x="767622" y="5660379"/>
            <a:ext cx="754074" cy="754074"/>
          </a:xfrm>
          <a:prstGeom prst="ellipse">
            <a:avLst/>
          </a:prstGeom>
          <a:ln>
            <a:solidFill>
              <a:schemeClr val="tx1"/>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r>
              <a:rPr lang="es-MX" sz="3200" b="1" dirty="0" smtClean="0">
                <a:latin typeface="Times New Roman" pitchFamily="18" charset="0"/>
                <a:cs typeface="Times New Roman" pitchFamily="18" charset="0"/>
              </a:rPr>
              <a:t>5</a:t>
            </a:r>
            <a:endParaRPr lang="es-MX" sz="3200" b="1" dirty="0">
              <a:latin typeface="Times New Roman" pitchFamily="18" charset="0"/>
              <a:cs typeface="Times New Roman" pitchFamily="18" charset="0"/>
            </a:endParaRPr>
          </a:p>
        </p:txBody>
      </p:sp>
      <p:sp>
        <p:nvSpPr>
          <p:cNvPr id="2" name="1 Rectángulo"/>
          <p:cNvSpPr/>
          <p:nvPr/>
        </p:nvSpPr>
        <p:spPr>
          <a:xfrm>
            <a:off x="1482003" y="1893926"/>
            <a:ext cx="5190275" cy="341632"/>
          </a:xfrm>
          <a:prstGeom prst="rect">
            <a:avLst/>
          </a:prstGeom>
        </p:spPr>
        <p:txBody>
          <a:bodyPr wrap="square">
            <a:spAutoFit/>
          </a:bodyPr>
          <a:lstStyle/>
          <a:p>
            <a:pPr lvl="0" defTabSz="533400">
              <a:lnSpc>
                <a:spcPct val="90000"/>
              </a:lnSpc>
              <a:spcBef>
                <a:spcPct val="0"/>
              </a:spcBef>
              <a:spcAft>
                <a:spcPct val="35000"/>
              </a:spcAft>
            </a:pPr>
            <a:r>
              <a:rPr lang="es-MX" cap="small"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Reforma al Artículo 27 Constitucional :</a:t>
            </a:r>
          </a:p>
        </p:txBody>
      </p:sp>
      <p:sp>
        <p:nvSpPr>
          <p:cNvPr id="3" name="2 Rectángulo"/>
          <p:cNvSpPr/>
          <p:nvPr/>
        </p:nvSpPr>
        <p:spPr>
          <a:xfrm>
            <a:off x="1443546" y="2253966"/>
            <a:ext cx="5588772" cy="512448"/>
          </a:xfrm>
          <a:prstGeom prst="rect">
            <a:avLst/>
          </a:prstGeom>
        </p:spPr>
        <p:txBody>
          <a:bodyPr wrap="square">
            <a:spAutoFit/>
          </a:bodyPr>
          <a:lstStyle/>
          <a:p>
            <a:pPr marL="57150" lvl="1" indent="-57150" defTabSz="400050">
              <a:lnSpc>
                <a:spcPct val="90000"/>
              </a:lnSpc>
              <a:spcBef>
                <a:spcPct val="0"/>
              </a:spcBef>
              <a:spcAft>
                <a:spcPct val="15000"/>
              </a:spcAft>
              <a:buFontTx/>
              <a:buChar char="••"/>
            </a:pPr>
            <a:r>
              <a:rPr lang="es-MX" sz="1400" dirty="0" smtClean="0">
                <a:solidFill>
                  <a:prstClr val="white"/>
                </a:solidFill>
                <a:latin typeface="Times New Roman" pitchFamily="18" charset="0"/>
                <a:cs typeface="Times New Roman" pitchFamily="18" charset="0"/>
              </a:rPr>
              <a:t> Permite </a:t>
            </a:r>
            <a:r>
              <a:rPr lang="es-MX" sz="1400" dirty="0">
                <a:solidFill>
                  <a:prstClr val="white"/>
                </a:solidFill>
                <a:latin typeface="Times New Roman" pitchFamily="18" charset="0"/>
                <a:cs typeface="Times New Roman" pitchFamily="18" charset="0"/>
              </a:rPr>
              <a:t>participación de particulares en generación de electricidad</a:t>
            </a:r>
          </a:p>
          <a:p>
            <a:pPr marL="57150" lvl="1" indent="-57150" defTabSz="400050">
              <a:lnSpc>
                <a:spcPct val="90000"/>
              </a:lnSpc>
              <a:spcBef>
                <a:spcPct val="0"/>
              </a:spcBef>
              <a:spcAft>
                <a:spcPct val="15000"/>
              </a:spcAft>
              <a:buFontTx/>
              <a:buChar char="••"/>
            </a:pPr>
            <a:r>
              <a:rPr lang="es-MX" sz="1400" dirty="0" smtClean="0">
                <a:solidFill>
                  <a:prstClr val="white"/>
                </a:solidFill>
                <a:latin typeface="Times New Roman" pitchFamily="18" charset="0"/>
                <a:cs typeface="Times New Roman" pitchFamily="18" charset="0"/>
              </a:rPr>
              <a:t> Permite </a:t>
            </a:r>
            <a:r>
              <a:rPr lang="es-MX" sz="1400" dirty="0">
                <a:solidFill>
                  <a:prstClr val="white"/>
                </a:solidFill>
                <a:latin typeface="Times New Roman" pitchFamily="18" charset="0"/>
                <a:cs typeface="Times New Roman" pitchFamily="18" charset="0"/>
              </a:rPr>
              <a:t>contratos con particulares en transmisión y distribución</a:t>
            </a:r>
          </a:p>
        </p:txBody>
      </p:sp>
      <p:cxnSp>
        <p:nvCxnSpPr>
          <p:cNvPr id="32" name="31 Conector recto"/>
          <p:cNvCxnSpPr/>
          <p:nvPr/>
        </p:nvCxnSpPr>
        <p:spPr>
          <a:xfrm>
            <a:off x="1530770" y="2181958"/>
            <a:ext cx="53575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1703726" y="2965477"/>
            <a:ext cx="5183382" cy="590931"/>
          </a:xfrm>
          <a:prstGeom prst="rect">
            <a:avLst/>
          </a:prstGeom>
        </p:spPr>
        <p:txBody>
          <a:bodyPr wrap="square">
            <a:spAutoFit/>
          </a:bodyPr>
          <a:lstStyle/>
          <a:p>
            <a:pPr lvl="0" defTabSz="533400">
              <a:lnSpc>
                <a:spcPct val="90000"/>
              </a:lnSpc>
              <a:spcBef>
                <a:spcPct val="0"/>
              </a:spcBef>
              <a:spcAft>
                <a:spcPct val="35000"/>
              </a:spcAft>
            </a:pPr>
            <a:r>
              <a:rPr lang="es-MX" cap="small"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Control del Sistema Eléctrico Nacional en manos del Estado</a:t>
            </a:r>
          </a:p>
        </p:txBody>
      </p:sp>
      <p:sp>
        <p:nvSpPr>
          <p:cNvPr id="33" name="CuadroTexto 32"/>
          <p:cNvSpPr txBox="1"/>
          <p:nvPr/>
        </p:nvSpPr>
        <p:spPr>
          <a:xfrm>
            <a:off x="179512" y="1311151"/>
            <a:ext cx="2443298" cy="461665"/>
          </a:xfrm>
          <a:prstGeom prst="rect">
            <a:avLst/>
          </a:prstGeom>
          <a:noFill/>
        </p:spPr>
        <p:txBody>
          <a:bodyPr wrap="none" rtlCol="0">
            <a:spAutoFit/>
          </a:bodyPr>
          <a:lstStyle>
            <a:defPPr>
              <a:defRPr lang="es-MX"/>
            </a:defPPr>
            <a:lvl1pPr>
              <a:defRPr sz="3200" cap="small">
                <a:solidFill>
                  <a:schemeClr val="tx1">
                    <a:lumMod val="50000"/>
                    <a:lumOff val="50000"/>
                  </a:schemeClr>
                </a:solidFill>
                <a:latin typeface="Arial" pitchFamily="34" charset="0"/>
                <a:cs typeface="Arial" pitchFamily="34" charset="0"/>
              </a:defRPr>
            </a:lvl1pPr>
          </a:lstStyle>
          <a:p>
            <a:r>
              <a:rPr lang="es-ES" sz="2400" dirty="0" smtClean="0"/>
              <a:t>ELECTRICIDAD</a:t>
            </a:r>
            <a:endParaRPr lang="es-ES" dirty="0"/>
          </a:p>
        </p:txBody>
      </p:sp>
      <p:cxnSp>
        <p:nvCxnSpPr>
          <p:cNvPr id="34" name="29 Conector recto"/>
          <p:cNvCxnSpPr/>
          <p:nvPr/>
        </p:nvCxnSpPr>
        <p:spPr>
          <a:xfrm flipV="1">
            <a:off x="275297" y="1756741"/>
            <a:ext cx="4080679" cy="16075"/>
          </a:xfrm>
          <a:prstGeom prst="line">
            <a:avLst/>
          </a:prstGeom>
        </p:spPr>
        <p:style>
          <a:lnRef idx="2">
            <a:schemeClr val="accent2"/>
          </a:lnRef>
          <a:fillRef idx="0">
            <a:schemeClr val="accent2"/>
          </a:fillRef>
          <a:effectRef idx="1">
            <a:schemeClr val="accent2"/>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
            <a:ext cx="10296525"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237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259632" y="394370"/>
            <a:ext cx="6559200" cy="514350"/>
          </a:xfrm>
          <a:prstGeom prst="rect">
            <a:avLst/>
          </a:prstGeom>
        </p:spPr>
        <p:txBody>
          <a:bodyPr>
            <a:noAutofit/>
          </a:bodyPr>
          <a:lstStyle>
            <a:defPPr>
              <a:defRPr lang="es-MX"/>
            </a:defPPr>
            <a:lvl1pPr algn="ctr">
              <a:spcBef>
                <a:spcPct val="0"/>
              </a:spcBef>
              <a:buNone/>
              <a:defRPr sz="2000" b="1" cap="small">
                <a:latin typeface="Arial" pitchFamily="34" charset="0"/>
                <a:ea typeface="+mj-ea"/>
                <a:cs typeface="Arial" pitchFamily="34" charset="0"/>
              </a:defRPr>
            </a:lvl1pPr>
          </a:lstStyle>
          <a:p>
            <a:r>
              <a:rPr lang="es-MX" dirty="0">
                <a:solidFill>
                  <a:schemeClr val="tx1">
                    <a:lumMod val="75000"/>
                    <a:lumOff val="25000"/>
                  </a:schemeClr>
                </a:solidFill>
              </a:rPr>
              <a:t>ENFRENTAMOS UN NUEVO CONTEXTO…</a:t>
            </a:r>
          </a:p>
        </p:txBody>
      </p:sp>
      <p:sp>
        <p:nvSpPr>
          <p:cNvPr id="3" name="2 CuadroTexto"/>
          <p:cNvSpPr txBox="1"/>
          <p:nvPr/>
        </p:nvSpPr>
        <p:spPr>
          <a:xfrm>
            <a:off x="179512" y="999887"/>
            <a:ext cx="8712968" cy="3785652"/>
          </a:xfrm>
          <a:prstGeom prst="rect">
            <a:avLst/>
          </a:prstGeom>
          <a:noFill/>
        </p:spPr>
        <p:txBody>
          <a:bodyPr wrap="square" rtlCol="0">
            <a:spAutoFit/>
          </a:bodyPr>
          <a:lstStyle/>
          <a:p>
            <a:pPr marL="342900" indent="-342900">
              <a:buFont typeface="Arial" pitchFamily="34" charset="0"/>
              <a:buChar char="•"/>
            </a:pPr>
            <a:r>
              <a:rPr lang="es-MX" sz="2000" b="1" dirty="0">
                <a:solidFill>
                  <a:schemeClr val="tx1">
                    <a:lumMod val="75000"/>
                    <a:lumOff val="25000"/>
                  </a:schemeClr>
                </a:solidFill>
                <a:latin typeface="Arial" pitchFamily="34" charset="0"/>
                <a:cs typeface="Arial" pitchFamily="34" charset="0"/>
              </a:rPr>
              <a:t>Revolución energética en Norteamérica</a:t>
            </a:r>
          </a:p>
          <a:p>
            <a:pPr marL="742950" lvl="1" indent="-285750">
              <a:buFont typeface="Arial" pitchFamily="34" charset="0"/>
              <a:buChar char="•"/>
            </a:pPr>
            <a:r>
              <a:rPr lang="es-MX" sz="1600" dirty="0">
                <a:solidFill>
                  <a:schemeClr val="tx1">
                    <a:lumMod val="75000"/>
                    <a:lumOff val="25000"/>
                  </a:schemeClr>
                </a:solidFill>
                <a:latin typeface="Arial" pitchFamily="34" charset="0"/>
                <a:cs typeface="Arial" pitchFamily="34" charset="0"/>
              </a:rPr>
              <a:t>Desarrollo de recursos no convencionales en Canadá y E.U.</a:t>
            </a:r>
          </a:p>
          <a:p>
            <a:pPr marL="742950" lvl="1" indent="-285750">
              <a:buFont typeface="Arial" pitchFamily="34" charset="0"/>
              <a:buChar char="•"/>
            </a:pPr>
            <a:r>
              <a:rPr lang="es-MX" sz="1600" dirty="0">
                <a:solidFill>
                  <a:schemeClr val="tx1">
                    <a:lumMod val="75000"/>
                    <a:lumOff val="25000"/>
                  </a:schemeClr>
                </a:solidFill>
                <a:latin typeface="Arial" pitchFamily="34" charset="0"/>
                <a:cs typeface="Arial" pitchFamily="34" charset="0"/>
              </a:rPr>
              <a:t>EU hacia </a:t>
            </a:r>
            <a:r>
              <a:rPr lang="es-MX" sz="1600" dirty="0" smtClean="0">
                <a:solidFill>
                  <a:schemeClr val="tx1">
                    <a:lumMod val="75000"/>
                    <a:lumOff val="25000"/>
                  </a:schemeClr>
                </a:solidFill>
                <a:latin typeface="Arial" pitchFamily="34" charset="0"/>
                <a:cs typeface="Arial" pitchFamily="34" charset="0"/>
              </a:rPr>
              <a:t>una posible autosuficiencia </a:t>
            </a:r>
            <a:r>
              <a:rPr lang="es-MX" sz="1600" dirty="0">
                <a:solidFill>
                  <a:schemeClr val="tx1">
                    <a:lumMod val="75000"/>
                    <a:lumOff val="25000"/>
                  </a:schemeClr>
                </a:solidFill>
                <a:latin typeface="Arial" pitchFamily="34" charset="0"/>
                <a:cs typeface="Arial" pitchFamily="34" charset="0"/>
              </a:rPr>
              <a:t>en </a:t>
            </a:r>
            <a:r>
              <a:rPr lang="es-MX" sz="1600" dirty="0" smtClean="0">
                <a:solidFill>
                  <a:schemeClr val="tx1">
                    <a:lumMod val="75000"/>
                    <a:lumOff val="25000"/>
                  </a:schemeClr>
                </a:solidFill>
                <a:latin typeface="Arial" pitchFamily="34" charset="0"/>
                <a:cs typeface="Arial" pitchFamily="34" charset="0"/>
              </a:rPr>
              <a:t>hidrocarburos </a:t>
            </a:r>
          </a:p>
          <a:p>
            <a:pPr marL="742950" lvl="1" indent="-285750">
              <a:buFont typeface="Arial" pitchFamily="34" charset="0"/>
              <a:buChar char="•"/>
            </a:pPr>
            <a:r>
              <a:rPr lang="es-MX" sz="1600" dirty="0" smtClean="0">
                <a:solidFill>
                  <a:schemeClr val="tx1">
                    <a:lumMod val="75000"/>
                    <a:lumOff val="25000"/>
                  </a:schemeClr>
                </a:solidFill>
                <a:latin typeface="Arial" pitchFamily="34" charset="0"/>
                <a:cs typeface="Arial" pitchFamily="34" charset="0"/>
              </a:rPr>
              <a:t>Cambios en la composición regional de la demanda</a:t>
            </a:r>
          </a:p>
          <a:p>
            <a:pPr lvl="1"/>
            <a:endParaRPr lang="es-MX" sz="1600" dirty="0" smtClean="0">
              <a:solidFill>
                <a:schemeClr val="tx1">
                  <a:lumMod val="75000"/>
                  <a:lumOff val="25000"/>
                </a:schemeClr>
              </a:solidFill>
              <a:latin typeface="Arial" pitchFamily="34" charset="0"/>
              <a:cs typeface="Arial" pitchFamily="34" charset="0"/>
            </a:endParaRPr>
          </a:p>
          <a:p>
            <a:pPr marL="285750" indent="-285750">
              <a:buFont typeface="Arial" pitchFamily="34" charset="0"/>
              <a:buChar char="•"/>
            </a:pPr>
            <a:r>
              <a:rPr lang="es-MX" sz="2000" b="1" dirty="0" smtClean="0">
                <a:solidFill>
                  <a:schemeClr val="tx1">
                    <a:lumMod val="75000"/>
                    <a:lumOff val="25000"/>
                  </a:schemeClr>
                </a:solidFill>
                <a:latin typeface="Arial" pitchFamily="34" charset="0"/>
                <a:cs typeface="Arial" pitchFamily="34" charset="0"/>
              </a:rPr>
              <a:t>Cambio tecnológico acelerado</a:t>
            </a:r>
          </a:p>
          <a:p>
            <a:pPr marL="742950" lvl="1" indent="-285750">
              <a:buFont typeface="Arial" pitchFamily="34" charset="0"/>
              <a:buChar char="•"/>
            </a:pPr>
            <a:r>
              <a:rPr lang="es-MX" sz="1600" dirty="0" smtClean="0">
                <a:solidFill>
                  <a:schemeClr val="tx1">
                    <a:lumMod val="75000"/>
                    <a:lumOff val="25000"/>
                  </a:schemeClr>
                </a:solidFill>
                <a:latin typeface="Arial" pitchFamily="34" charset="0"/>
                <a:cs typeface="Arial" pitchFamily="34" charset="0"/>
              </a:rPr>
              <a:t>Perforación horizontal, “</a:t>
            </a:r>
            <a:r>
              <a:rPr lang="es-MX" sz="1600" dirty="0" err="1" smtClean="0">
                <a:solidFill>
                  <a:schemeClr val="tx1">
                    <a:lumMod val="75000"/>
                    <a:lumOff val="25000"/>
                  </a:schemeClr>
                </a:solidFill>
                <a:latin typeface="Arial" pitchFamily="34" charset="0"/>
                <a:cs typeface="Arial" pitchFamily="34" charset="0"/>
              </a:rPr>
              <a:t>multifracking</a:t>
            </a:r>
            <a:r>
              <a:rPr lang="es-MX" sz="1600" dirty="0" smtClean="0">
                <a:solidFill>
                  <a:schemeClr val="tx1">
                    <a:lumMod val="75000"/>
                    <a:lumOff val="25000"/>
                  </a:schemeClr>
                </a:solidFill>
                <a:latin typeface="Arial" pitchFamily="34" charset="0"/>
                <a:cs typeface="Arial" pitchFamily="34" charset="0"/>
              </a:rPr>
              <a:t>”…</a:t>
            </a:r>
          </a:p>
          <a:p>
            <a:pPr marL="742950" lvl="1" indent="-285750">
              <a:buFont typeface="Arial" pitchFamily="34" charset="0"/>
              <a:buChar char="•"/>
            </a:pPr>
            <a:r>
              <a:rPr lang="es-MX" sz="1600" dirty="0" smtClean="0">
                <a:solidFill>
                  <a:schemeClr val="tx1">
                    <a:lumMod val="75000"/>
                    <a:lumOff val="25000"/>
                  </a:schemeClr>
                </a:solidFill>
                <a:latin typeface="Arial" pitchFamily="34" charset="0"/>
                <a:cs typeface="Arial" pitchFamily="34" charset="0"/>
              </a:rPr>
              <a:t>Perforación en aguas profundas</a:t>
            </a:r>
          </a:p>
          <a:p>
            <a:pPr marL="742950" lvl="1" indent="-285750">
              <a:buFont typeface="Arial" pitchFamily="34" charset="0"/>
              <a:buChar char="•"/>
            </a:pPr>
            <a:r>
              <a:rPr lang="es-MX" sz="1600" dirty="0" smtClean="0">
                <a:solidFill>
                  <a:schemeClr val="tx1">
                    <a:lumMod val="75000"/>
                    <a:lumOff val="25000"/>
                  </a:schemeClr>
                </a:solidFill>
                <a:latin typeface="Arial" pitchFamily="34" charset="0"/>
                <a:cs typeface="Arial" pitchFamily="34" charset="0"/>
              </a:rPr>
              <a:t>Nuevas tecnologías más intensivas en capital y con perfil de riesgo distinto</a:t>
            </a:r>
          </a:p>
          <a:p>
            <a:pPr lvl="1"/>
            <a:endParaRPr lang="es-MX" sz="1600" dirty="0" smtClean="0">
              <a:solidFill>
                <a:schemeClr val="tx1">
                  <a:lumMod val="75000"/>
                  <a:lumOff val="25000"/>
                </a:schemeClr>
              </a:solidFill>
              <a:latin typeface="Arial" pitchFamily="34" charset="0"/>
              <a:cs typeface="Arial" pitchFamily="34" charset="0"/>
            </a:endParaRPr>
          </a:p>
          <a:p>
            <a:pPr marL="285750" indent="-285750">
              <a:buFont typeface="Arial" pitchFamily="34" charset="0"/>
              <a:buChar char="•"/>
            </a:pPr>
            <a:r>
              <a:rPr lang="es-MX" sz="2000" b="1" dirty="0">
                <a:solidFill>
                  <a:schemeClr val="tx1">
                    <a:lumMod val="75000"/>
                    <a:lumOff val="25000"/>
                  </a:schemeClr>
                </a:solidFill>
                <a:latin typeface="Arial" pitchFamily="34" charset="0"/>
                <a:cs typeface="Arial" pitchFamily="34" charset="0"/>
              </a:rPr>
              <a:t>Cambio en el tipo de yacimientos a </a:t>
            </a:r>
            <a:r>
              <a:rPr lang="es-MX" sz="2000" b="1" dirty="0" smtClean="0">
                <a:solidFill>
                  <a:schemeClr val="tx1">
                    <a:lumMod val="75000"/>
                    <a:lumOff val="25000"/>
                  </a:schemeClr>
                </a:solidFill>
                <a:latin typeface="Arial" pitchFamily="34" charset="0"/>
                <a:cs typeface="Arial" pitchFamily="34" charset="0"/>
              </a:rPr>
              <a:t>explotar en México</a:t>
            </a:r>
            <a:endParaRPr lang="es-MX" sz="2000" b="1" dirty="0">
              <a:solidFill>
                <a:schemeClr val="tx1">
                  <a:lumMod val="75000"/>
                  <a:lumOff val="25000"/>
                </a:schemeClr>
              </a:solidFill>
              <a:latin typeface="Arial" pitchFamily="34" charset="0"/>
              <a:cs typeface="Arial" pitchFamily="34" charset="0"/>
            </a:endParaRPr>
          </a:p>
          <a:p>
            <a:pPr marL="342900" indent="-342900">
              <a:buFont typeface="Arial" pitchFamily="34" charset="0"/>
              <a:buChar char="•"/>
            </a:pPr>
            <a:r>
              <a:rPr lang="es-MX" sz="2000" b="1" dirty="0" smtClean="0">
                <a:solidFill>
                  <a:schemeClr val="tx1">
                    <a:lumMod val="75000"/>
                    <a:lumOff val="25000"/>
                  </a:schemeClr>
                </a:solidFill>
                <a:latin typeface="Arial" pitchFamily="34" charset="0"/>
                <a:cs typeface="Arial" pitchFamily="34" charset="0"/>
              </a:rPr>
              <a:t>Cambio </a:t>
            </a:r>
            <a:r>
              <a:rPr lang="es-MX" sz="2000" b="1" dirty="0">
                <a:solidFill>
                  <a:schemeClr val="tx1">
                    <a:lumMod val="75000"/>
                    <a:lumOff val="25000"/>
                  </a:schemeClr>
                </a:solidFill>
                <a:latin typeface="Arial" pitchFamily="34" charset="0"/>
                <a:cs typeface="Arial" pitchFamily="34" charset="0"/>
              </a:rPr>
              <a:t>de paradigmas</a:t>
            </a:r>
          </a:p>
          <a:p>
            <a:pPr marL="742950" lvl="1" indent="-285750">
              <a:buFont typeface="Arial" pitchFamily="34" charset="0"/>
              <a:buChar char="•"/>
            </a:pPr>
            <a:r>
              <a:rPr lang="es-MX" sz="1600" dirty="0">
                <a:solidFill>
                  <a:schemeClr val="tx1">
                    <a:lumMod val="75000"/>
                    <a:lumOff val="25000"/>
                  </a:schemeClr>
                </a:solidFill>
                <a:latin typeface="Arial" pitchFamily="34" charset="0"/>
                <a:cs typeface="Arial" pitchFamily="34" charset="0"/>
              </a:rPr>
              <a:t>Nueva visión de política energética centrada en </a:t>
            </a:r>
            <a:r>
              <a:rPr lang="es-MX" sz="1600" dirty="0" smtClean="0">
                <a:solidFill>
                  <a:schemeClr val="tx1">
                    <a:lumMod val="75000"/>
                    <a:lumOff val="25000"/>
                  </a:schemeClr>
                </a:solidFill>
                <a:latin typeface="Arial" pitchFamily="34" charset="0"/>
                <a:cs typeface="Arial" pitchFamily="34" charset="0"/>
              </a:rPr>
              <a:t>competitividad</a:t>
            </a:r>
          </a:p>
          <a:p>
            <a:pPr marL="742950" lvl="1" indent="-285750">
              <a:buFont typeface="Arial" pitchFamily="34" charset="0"/>
              <a:buChar char="•"/>
            </a:pPr>
            <a:r>
              <a:rPr lang="es-MX" sz="1600" dirty="0">
                <a:solidFill>
                  <a:schemeClr val="tx1">
                    <a:lumMod val="75000"/>
                    <a:lumOff val="25000"/>
                  </a:schemeClr>
                </a:solidFill>
                <a:latin typeface="Arial" pitchFamily="34" charset="0"/>
                <a:cs typeface="Arial" pitchFamily="34" charset="0"/>
              </a:rPr>
              <a:t>Más energía, más </a:t>
            </a:r>
            <a:r>
              <a:rPr lang="es-MX" sz="1600" dirty="0" smtClean="0">
                <a:solidFill>
                  <a:schemeClr val="tx1">
                    <a:lumMod val="75000"/>
                    <a:lumOff val="25000"/>
                  </a:schemeClr>
                </a:solidFill>
                <a:latin typeface="Arial" pitchFamily="34" charset="0"/>
                <a:cs typeface="Arial" pitchFamily="34" charset="0"/>
              </a:rPr>
              <a:t>barata y </a:t>
            </a:r>
            <a:r>
              <a:rPr lang="es-MX" sz="1600" dirty="0">
                <a:solidFill>
                  <a:schemeClr val="tx1">
                    <a:lumMod val="75000"/>
                    <a:lumOff val="25000"/>
                  </a:schemeClr>
                </a:solidFill>
                <a:latin typeface="Arial" pitchFamily="34" charset="0"/>
                <a:cs typeface="Arial" pitchFamily="34" charset="0"/>
              </a:rPr>
              <a:t>más </a:t>
            </a:r>
            <a:r>
              <a:rPr lang="es-MX" sz="1600" dirty="0" smtClean="0">
                <a:solidFill>
                  <a:schemeClr val="tx1">
                    <a:lumMod val="75000"/>
                    <a:lumOff val="25000"/>
                  </a:schemeClr>
                </a:solidFill>
                <a:latin typeface="Arial" pitchFamily="34" charset="0"/>
                <a:cs typeface="Arial" pitchFamily="34" charset="0"/>
              </a:rPr>
              <a:t>limpia para la </a:t>
            </a:r>
            <a:r>
              <a:rPr lang="es-MX" sz="1600" dirty="0">
                <a:solidFill>
                  <a:schemeClr val="tx1">
                    <a:lumMod val="75000"/>
                    <a:lumOff val="25000"/>
                  </a:schemeClr>
                </a:solidFill>
                <a:latin typeface="Arial" pitchFamily="34" charset="0"/>
                <a:cs typeface="Arial" pitchFamily="34" charset="0"/>
              </a:rPr>
              <a:t>industria y la generación de electricidad</a:t>
            </a:r>
          </a:p>
        </p:txBody>
      </p:sp>
      <p:sp>
        <p:nvSpPr>
          <p:cNvPr id="4" name="3 CuadroTexto"/>
          <p:cNvSpPr txBox="1"/>
          <p:nvPr/>
        </p:nvSpPr>
        <p:spPr>
          <a:xfrm>
            <a:off x="395536" y="5139189"/>
            <a:ext cx="8280920" cy="954107"/>
          </a:xfrm>
          <a:prstGeom prst="rect">
            <a:avLst/>
          </a:prstGeom>
          <a:solidFill>
            <a:schemeClr val="bg2">
              <a:lumMod val="90000"/>
            </a:schemeClr>
          </a:solidFill>
        </p:spPr>
        <p:txBody>
          <a:bodyPr wrap="square" rtlCol="0">
            <a:spAutoFit/>
          </a:bodyPr>
          <a:lstStyle/>
          <a:p>
            <a:pPr algn="ctr"/>
            <a:r>
              <a:rPr lang="es-MX" sz="2800" b="1" dirty="0" smtClean="0">
                <a:latin typeface="Arial" pitchFamily="34" charset="0"/>
                <a:cs typeface="Arial" pitchFamily="34" charset="0"/>
              </a:rPr>
              <a:t>PEMEX DEBE CAMBIAR PARA </a:t>
            </a:r>
          </a:p>
          <a:p>
            <a:pPr algn="ctr"/>
            <a:r>
              <a:rPr lang="es-MX" sz="2800" b="1" dirty="0" smtClean="0">
                <a:latin typeface="Arial" pitchFamily="34" charset="0"/>
                <a:cs typeface="Arial" pitchFamily="34" charset="0"/>
              </a:rPr>
              <a:t>ADAPTARSE A LA NUEVA REALIDAD</a:t>
            </a:r>
            <a:endParaRPr lang="es-MX" sz="2800" b="1" dirty="0">
              <a:latin typeface="Arial" pitchFamily="34" charset="0"/>
              <a:cs typeface="Arial" pitchFamily="34" charset="0"/>
            </a:endParaRPr>
          </a:p>
        </p:txBody>
      </p:sp>
    </p:spTree>
    <p:extLst>
      <p:ext uri="{BB962C8B-B14F-4D97-AF65-F5344CB8AC3E}">
        <p14:creationId xmlns:p14="http://schemas.microsoft.com/office/powerpoint/2010/main" val="379443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17 Conector recto"/>
          <p:cNvCxnSpPr/>
          <p:nvPr/>
        </p:nvCxnSpPr>
        <p:spPr>
          <a:xfrm>
            <a:off x="6372200" y="4384768"/>
            <a:ext cx="1584176"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6574129" y="3429000"/>
            <a:ext cx="1362583"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5" name="14 Pentágono"/>
          <p:cNvSpPr/>
          <p:nvPr/>
        </p:nvSpPr>
        <p:spPr>
          <a:xfrm rot="10800000">
            <a:off x="7668345" y="4293096"/>
            <a:ext cx="1359103" cy="388045"/>
          </a:xfrm>
          <a:prstGeom prst="homePlat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latin typeface="Arial" pitchFamily="34" charset="0"/>
              <a:cs typeface="Arial" pitchFamily="34" charset="0"/>
            </a:endParaRPr>
          </a:p>
        </p:txBody>
      </p:sp>
      <p:sp>
        <p:nvSpPr>
          <p:cNvPr id="2" name="1 Pentágono"/>
          <p:cNvSpPr/>
          <p:nvPr/>
        </p:nvSpPr>
        <p:spPr>
          <a:xfrm rot="10800000">
            <a:off x="7699783" y="3386488"/>
            <a:ext cx="1327664" cy="388044"/>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latin typeface="Arial" pitchFamily="34" charset="0"/>
              <a:cs typeface="Arial" pitchFamily="34" charset="0"/>
            </a:endParaRPr>
          </a:p>
        </p:txBody>
      </p:sp>
      <p:sp>
        <p:nvSpPr>
          <p:cNvPr id="4" name="3 Título"/>
          <p:cNvSpPr>
            <a:spLocks noGrp="1"/>
          </p:cNvSpPr>
          <p:nvPr>
            <p:ph type="title" idx="4294967295"/>
          </p:nvPr>
        </p:nvSpPr>
        <p:spPr>
          <a:xfrm>
            <a:off x="2508250" y="1125538"/>
            <a:ext cx="6635750" cy="574675"/>
          </a:xfrm>
          <a:prstGeom prst="rect">
            <a:avLst/>
          </a:prstGeom>
        </p:spPr>
        <p:txBody>
          <a:bodyPr vert="horz" lIns="91440" tIns="45720" rIns="91440" bIns="45720" rtlCol="0" anchor="ctr">
            <a:noAutofit/>
          </a:bodyPr>
          <a:lstStyle/>
          <a:p>
            <a:r>
              <a:rPr lang="es-MX" sz="1600" b="1" cap="small" dirty="0" smtClean="0">
                <a:solidFill>
                  <a:schemeClr val="tx1">
                    <a:lumMod val="75000"/>
                    <a:lumOff val="25000"/>
                  </a:schemeClr>
                </a:solidFill>
                <a:latin typeface="Arial" pitchFamily="34" charset="0"/>
                <a:cs typeface="Arial" pitchFamily="34" charset="0"/>
              </a:rPr>
              <a:t>PRODUCCIÓN Y CONSUMO DE GAS</a:t>
            </a:r>
            <a:endParaRPr lang="es-MX" sz="1600" b="1" cap="small" dirty="0">
              <a:solidFill>
                <a:schemeClr val="tx1">
                  <a:lumMod val="75000"/>
                  <a:lumOff val="25000"/>
                </a:schemeClr>
              </a:solidFill>
              <a:latin typeface="Arial" pitchFamily="34" charset="0"/>
              <a:cs typeface="Arial" pitchFamily="34" charset="0"/>
            </a:endParaRPr>
          </a:p>
        </p:txBody>
      </p:sp>
      <p:sp>
        <p:nvSpPr>
          <p:cNvPr id="12" name="2 Marcador de contenido"/>
          <p:cNvSpPr>
            <a:spLocks noGrp="1"/>
          </p:cNvSpPr>
          <p:nvPr>
            <p:ph idx="4294967295"/>
          </p:nvPr>
        </p:nvSpPr>
        <p:spPr>
          <a:xfrm>
            <a:off x="0" y="1125538"/>
            <a:ext cx="7788275" cy="5173662"/>
          </a:xfrm>
          <a:prstGeom prst="rect">
            <a:avLst/>
          </a:prstGeom>
        </p:spPr>
        <p:txBody>
          <a:bodyPr>
            <a:normAutofit/>
          </a:bodyPr>
          <a:lstStyle/>
          <a:p>
            <a:pPr marL="457200" indent="-457200" algn="just">
              <a:buFont typeface="+mj-lt"/>
              <a:buAutoNum type="arabicPeriod" startAt="6"/>
            </a:pPr>
            <a:endParaRPr lang="es-MX" sz="2000" dirty="0"/>
          </a:p>
          <a:p>
            <a:pPr marL="457200" lvl="0" indent="-457200" algn="ctr">
              <a:buFont typeface="+mj-lt"/>
              <a:buAutoNum type="arabicPeriod" startAt="6"/>
            </a:pPr>
            <a:endParaRPr lang="es-MX" sz="2000" dirty="0"/>
          </a:p>
        </p:txBody>
      </p:sp>
      <p:sp>
        <p:nvSpPr>
          <p:cNvPr id="16" name="31 Rectángulo"/>
          <p:cNvSpPr>
            <a:spLocks noChangeArrowheads="1"/>
          </p:cNvSpPr>
          <p:nvPr/>
        </p:nvSpPr>
        <p:spPr bwMode="auto">
          <a:xfrm>
            <a:off x="179512" y="5949280"/>
            <a:ext cx="8784976"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r>
              <a:rPr lang="es-MX" sz="900" b="1" u="sng" dirty="0" smtClean="0">
                <a:latin typeface="Arial" pitchFamily="34" charset="0"/>
                <a:cs typeface="Arial" pitchFamily="34" charset="0"/>
              </a:rPr>
              <a:t>Nota: </a:t>
            </a:r>
            <a:r>
              <a:rPr lang="es-MX" sz="900" dirty="0" smtClean="0">
                <a:latin typeface="Arial" pitchFamily="34" charset="0"/>
                <a:cs typeface="Arial" pitchFamily="34" charset="0"/>
              </a:rPr>
              <a:t>La línea de “Oferta de Pemex de Gas Natural” refleja el gas seco disponible para el mercado nacional, que proviene de dos fuentes: (i) directo de los campos de producción y (ii) de los complejos procesadores de Pemex. Esta oferta no refleja la producción total de gas natural en México, ya que no incluye la produción de gas húmedo, la cual no ha sido acondicionada para el consumo del usuario final.</a:t>
            </a:r>
          </a:p>
          <a:p>
            <a:pPr algn="just" fontAlgn="base"/>
            <a:endParaRPr lang="es-MX" sz="900" dirty="0" smtClean="0">
              <a:latin typeface="Arial" pitchFamily="34" charset="0"/>
              <a:cs typeface="Arial" pitchFamily="34" charset="0"/>
            </a:endParaRPr>
          </a:p>
          <a:p>
            <a:pPr algn="just" fontAlgn="base"/>
            <a:endParaRPr lang="es-MX" sz="300" dirty="0">
              <a:latin typeface="Arial" pitchFamily="34" charset="0"/>
              <a:cs typeface="Arial" pitchFamily="34" charset="0"/>
            </a:endParaRPr>
          </a:p>
          <a:p>
            <a:pPr algn="just" fontAlgn="base"/>
            <a:r>
              <a:rPr lang="es-MX" sz="800" dirty="0" smtClean="0">
                <a:latin typeface="Arial" pitchFamily="34" charset="0"/>
                <a:cs typeface="Arial" pitchFamily="34" charset="0"/>
              </a:rPr>
              <a:t>Fuentes</a:t>
            </a:r>
            <a:r>
              <a:rPr lang="es-MX" sz="800" dirty="0">
                <a:latin typeface="Arial" pitchFamily="34" charset="0"/>
                <a:cs typeface="Arial" pitchFamily="34" charset="0"/>
              </a:rPr>
              <a:t>: Comisión Nacional de Hidrocarburos, “Análisis prospectivo del gas natural en México,” 2013. </a:t>
            </a:r>
            <a:r>
              <a:rPr lang="es-MX" sz="800" dirty="0" smtClean="0">
                <a:latin typeface="Arial" pitchFamily="34" charset="0"/>
                <a:cs typeface="Arial" pitchFamily="34" charset="0"/>
              </a:rPr>
              <a:t> Secretaría </a:t>
            </a:r>
            <a:r>
              <a:rPr lang="es-MX" sz="800" dirty="0">
                <a:latin typeface="Arial" pitchFamily="34" charset="0"/>
                <a:cs typeface="Arial" pitchFamily="34" charset="0"/>
              </a:rPr>
              <a:t>de Energía, Sistema de Información Energética, enero</a:t>
            </a:r>
            <a:r>
              <a:rPr lang="es-MX" sz="800" dirty="0" smtClean="0">
                <a:latin typeface="Arial" pitchFamily="34" charset="0"/>
                <a:cs typeface="Arial" pitchFamily="34" charset="0"/>
              </a:rPr>
              <a:t>-junio </a:t>
            </a:r>
            <a:r>
              <a:rPr lang="es-MX" sz="800" dirty="0">
                <a:latin typeface="Arial" pitchFamily="34" charset="0"/>
                <a:cs typeface="Arial" pitchFamily="34" charset="0"/>
              </a:rPr>
              <a:t>2013</a:t>
            </a:r>
            <a:r>
              <a:rPr lang="es-MX" sz="800" dirty="0" smtClean="0">
                <a:latin typeface="Arial" pitchFamily="34" charset="0"/>
                <a:cs typeface="Arial" pitchFamily="34" charset="0"/>
              </a:rPr>
              <a:t>.</a:t>
            </a:r>
            <a:endParaRPr lang="es-MX" sz="800" dirty="0">
              <a:latin typeface="Arial" pitchFamily="34" charset="0"/>
              <a:cs typeface="Arial" pitchFamily="34" charset="0"/>
            </a:endParaRPr>
          </a:p>
        </p:txBody>
      </p:sp>
      <p:graphicFrame>
        <p:nvGraphicFramePr>
          <p:cNvPr id="36" name="35 Gráfico"/>
          <p:cNvGraphicFramePr>
            <a:graphicFrameLocks/>
          </p:cNvGraphicFramePr>
          <p:nvPr>
            <p:extLst>
              <p:ext uri="{D42A27DB-BD31-4B8C-83A1-F6EECF244321}">
                <p14:modId xmlns:p14="http://schemas.microsoft.com/office/powerpoint/2010/main" val="3028911315"/>
              </p:ext>
            </p:extLst>
          </p:nvPr>
        </p:nvGraphicFramePr>
        <p:xfrm>
          <a:off x="323528" y="2259239"/>
          <a:ext cx="7571692" cy="3645915"/>
        </p:xfrm>
        <a:graphic>
          <a:graphicData uri="http://schemas.openxmlformats.org/drawingml/2006/chart">
            <c:chart xmlns:c="http://schemas.openxmlformats.org/drawingml/2006/chart" xmlns:r="http://schemas.openxmlformats.org/officeDocument/2006/relationships" r:id="rId3"/>
          </a:graphicData>
        </a:graphic>
      </p:graphicFrame>
      <p:sp>
        <p:nvSpPr>
          <p:cNvPr id="37" name="36 CuadroTexto"/>
          <p:cNvSpPr txBox="1">
            <a:spLocks noChangeArrowheads="1"/>
          </p:cNvSpPr>
          <p:nvPr/>
        </p:nvSpPr>
        <p:spPr bwMode="auto">
          <a:xfrm>
            <a:off x="6147965" y="4129335"/>
            <a:ext cx="16643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sz="1400" b="1" dirty="0">
                <a:solidFill>
                  <a:schemeClr val="accent6">
                    <a:lumMod val="75000"/>
                  </a:schemeClr>
                </a:solidFill>
                <a:effectLst/>
                <a:cs typeface="Arial" pitchFamily="34" charset="0"/>
              </a:rPr>
              <a:t>Importaciones</a:t>
            </a:r>
          </a:p>
        </p:txBody>
      </p:sp>
      <p:sp>
        <p:nvSpPr>
          <p:cNvPr id="38" name="37 CuadroTexto"/>
          <p:cNvSpPr txBox="1"/>
          <p:nvPr/>
        </p:nvSpPr>
        <p:spPr>
          <a:xfrm>
            <a:off x="6444208" y="3193231"/>
            <a:ext cx="1296864" cy="307777"/>
          </a:xfrm>
          <a:prstGeom prst="rect">
            <a:avLst/>
          </a:prstGeom>
          <a:noFill/>
        </p:spPr>
        <p:txBody>
          <a:bodyPr wrap="square">
            <a:spAutoFit/>
          </a:bodyPr>
          <a:lstStyle/>
          <a:p>
            <a:pPr algn="ctr">
              <a:defRPr/>
            </a:pPr>
            <a:r>
              <a:rPr lang="es-MX" sz="1400" b="1" dirty="0" smtClean="0">
                <a:solidFill>
                  <a:srgbClr val="515B2D"/>
                </a:solidFill>
                <a:effectLst/>
                <a:latin typeface="Arial" pitchFamily="34" charset="0"/>
                <a:cs typeface="Arial" pitchFamily="34" charset="0"/>
              </a:rPr>
              <a:t>Producción</a:t>
            </a:r>
            <a:endParaRPr lang="es-MX" sz="1400" b="1" dirty="0">
              <a:solidFill>
                <a:srgbClr val="515B2D"/>
              </a:solidFill>
              <a:effectLst/>
              <a:latin typeface="Arial" pitchFamily="34" charset="0"/>
              <a:cs typeface="Arial" pitchFamily="34" charset="0"/>
            </a:endParaRPr>
          </a:p>
        </p:txBody>
      </p:sp>
      <p:sp>
        <p:nvSpPr>
          <p:cNvPr id="39" name="38 CuadroTexto"/>
          <p:cNvSpPr txBox="1">
            <a:spLocks noChangeArrowheads="1"/>
          </p:cNvSpPr>
          <p:nvPr/>
        </p:nvSpPr>
        <p:spPr bwMode="auto">
          <a:xfrm>
            <a:off x="6521785" y="2259239"/>
            <a:ext cx="13014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sz="1400" b="1" dirty="0">
                <a:solidFill>
                  <a:srgbClr val="800000"/>
                </a:solidFill>
                <a:effectLst/>
                <a:cs typeface="Arial" pitchFamily="34" charset="0"/>
              </a:rPr>
              <a:t>Consumo </a:t>
            </a:r>
          </a:p>
        </p:txBody>
      </p:sp>
      <p:sp>
        <p:nvSpPr>
          <p:cNvPr id="40" name="TextBox 21"/>
          <p:cNvSpPr txBox="1"/>
          <p:nvPr/>
        </p:nvSpPr>
        <p:spPr>
          <a:xfrm>
            <a:off x="7668344" y="4311720"/>
            <a:ext cx="1444217" cy="392415"/>
          </a:xfrm>
          <a:prstGeom prst="rect">
            <a:avLst/>
          </a:prstGeom>
          <a:noFill/>
        </p:spPr>
        <p:txBody>
          <a:bodyPr wrap="square" rtlCol="0">
            <a:spAutoFit/>
          </a:bodyPr>
          <a:lstStyle/>
          <a:p>
            <a:pPr algn="ctr"/>
            <a:r>
              <a:rPr lang="en-US" sz="900" b="1" dirty="0" smtClean="0">
                <a:latin typeface="Arial" pitchFamily="34" charset="0"/>
                <a:cs typeface="Arial" pitchFamily="34" charset="0"/>
              </a:rPr>
              <a:t>(</a:t>
            </a:r>
            <a:r>
              <a:rPr lang="en-US" sz="1000" b="1" dirty="0" smtClean="0">
                <a:latin typeface="Arial" pitchFamily="34" charset="0"/>
                <a:cs typeface="Arial" pitchFamily="34" charset="0"/>
              </a:rPr>
              <a:t>34% </a:t>
            </a:r>
            <a:r>
              <a:rPr lang="en-US" sz="900" b="1" dirty="0" smtClean="0">
                <a:latin typeface="Arial" pitchFamily="34" charset="0"/>
                <a:cs typeface="Arial" pitchFamily="34" charset="0"/>
              </a:rPr>
              <a:t>DEL CONSUMO NACIONAL) </a:t>
            </a:r>
            <a:endParaRPr lang="en-US" sz="900" b="1" dirty="0">
              <a:latin typeface="Arial" pitchFamily="34" charset="0"/>
              <a:cs typeface="Arial" pitchFamily="34" charset="0"/>
            </a:endParaRPr>
          </a:p>
        </p:txBody>
      </p:sp>
      <p:sp>
        <p:nvSpPr>
          <p:cNvPr id="41" name="TextBox 23"/>
          <p:cNvSpPr txBox="1"/>
          <p:nvPr/>
        </p:nvSpPr>
        <p:spPr>
          <a:xfrm>
            <a:off x="7703232" y="3404319"/>
            <a:ext cx="1370384" cy="384721"/>
          </a:xfrm>
          <a:prstGeom prst="rect">
            <a:avLst/>
          </a:prstGeom>
          <a:noFill/>
        </p:spPr>
        <p:txBody>
          <a:bodyPr wrap="square" rtlCol="0">
            <a:spAutoFit/>
          </a:bodyPr>
          <a:lstStyle/>
          <a:p>
            <a:pPr algn="ctr"/>
            <a:r>
              <a:rPr lang="en-US" sz="900" b="1" dirty="0" smtClean="0">
                <a:latin typeface="Arial" pitchFamily="34" charset="0"/>
                <a:cs typeface="Arial" pitchFamily="34" charset="0"/>
              </a:rPr>
              <a:t>(</a:t>
            </a:r>
            <a:r>
              <a:rPr lang="en-US" sz="1000" b="1" dirty="0" smtClean="0">
                <a:latin typeface="Arial" pitchFamily="34" charset="0"/>
                <a:cs typeface="Arial" pitchFamily="34" charset="0"/>
              </a:rPr>
              <a:t>66% </a:t>
            </a:r>
            <a:r>
              <a:rPr lang="en-US" sz="900" b="1" dirty="0" smtClean="0">
                <a:latin typeface="Arial" pitchFamily="34" charset="0"/>
                <a:cs typeface="Arial" pitchFamily="34" charset="0"/>
              </a:rPr>
              <a:t>DEL CONSUMO NACIONAL) </a:t>
            </a:r>
            <a:endParaRPr lang="en-US" sz="900" b="1" dirty="0">
              <a:latin typeface="Arial" pitchFamily="34" charset="0"/>
              <a:cs typeface="Arial" pitchFamily="34" charset="0"/>
            </a:endParaRPr>
          </a:p>
        </p:txBody>
      </p:sp>
      <p:sp>
        <p:nvSpPr>
          <p:cNvPr id="35" name="1 Rectángulo"/>
          <p:cNvSpPr>
            <a:spLocks noChangeArrowheads="1"/>
          </p:cNvSpPr>
          <p:nvPr/>
        </p:nvSpPr>
        <p:spPr bwMode="auto">
          <a:xfrm>
            <a:off x="1115616" y="2276872"/>
            <a:ext cx="3672408" cy="461665"/>
          </a:xfrm>
          <a:prstGeom prst="rect">
            <a:avLst/>
          </a:prstGeom>
          <a:solidFill>
            <a:schemeClr val="bg1"/>
          </a:solidFill>
          <a:ln>
            <a:noFill/>
          </a:ln>
          <a:extLst/>
        </p:spPr>
        <p:txBody>
          <a:bodyPr wrap="square">
            <a:spAutoFit/>
          </a:bodyPr>
          <a:lstStyle/>
          <a:p>
            <a:r>
              <a:rPr lang="es-MX" sz="1200" b="1" cap="small" dirty="0">
                <a:latin typeface="Arial" pitchFamily="34" charset="0"/>
                <a:cs typeface="Arial" pitchFamily="34" charset="0"/>
              </a:rPr>
              <a:t>Gas Natural</a:t>
            </a:r>
          </a:p>
          <a:p>
            <a:r>
              <a:rPr lang="es-MX" sz="1200" b="1" cap="small" dirty="0">
                <a:latin typeface="Arial" pitchFamily="34" charset="0"/>
                <a:cs typeface="Arial" pitchFamily="34" charset="0"/>
              </a:rPr>
              <a:t>Millones de pies cúbicos diarios (mmpcd)</a:t>
            </a:r>
          </a:p>
        </p:txBody>
      </p:sp>
      <p:sp>
        <p:nvSpPr>
          <p:cNvPr id="19" name="1 Título"/>
          <p:cNvSpPr txBox="1">
            <a:spLocks/>
          </p:cNvSpPr>
          <p:nvPr/>
        </p:nvSpPr>
        <p:spPr>
          <a:xfrm>
            <a:off x="1118233" y="682402"/>
            <a:ext cx="6910151" cy="514350"/>
          </a:xfrm>
          <a:prstGeom prst="rect">
            <a:avLst/>
          </a:prstGeom>
        </p:spPr>
        <p:txBody>
          <a:bodyPr>
            <a:noAutofit/>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r>
              <a:rPr lang="es-MX" sz="2000" b="1" cap="small" dirty="0" smtClean="0">
                <a:solidFill>
                  <a:schemeClr val="tx1">
                    <a:lumMod val="75000"/>
                    <a:lumOff val="25000"/>
                  </a:schemeClr>
                </a:solidFill>
                <a:latin typeface="Arial" pitchFamily="34" charset="0"/>
                <a:cs typeface="Arial" pitchFamily="34" charset="0"/>
              </a:rPr>
              <a:t>CADA VEZ DEPENDEMOS MÁS DEL EXTERIOR</a:t>
            </a:r>
            <a:endParaRPr lang="es-MX" sz="2000" b="1" cap="small"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682529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28 Conector recto"/>
          <p:cNvCxnSpPr/>
          <p:nvPr/>
        </p:nvCxnSpPr>
        <p:spPr>
          <a:xfrm>
            <a:off x="6156176" y="5005289"/>
            <a:ext cx="1425190" cy="1693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6377769" y="3861048"/>
            <a:ext cx="1362583"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2 Marcador de contenido"/>
          <p:cNvSpPr>
            <a:spLocks noGrp="1"/>
          </p:cNvSpPr>
          <p:nvPr>
            <p:ph idx="4294967295"/>
          </p:nvPr>
        </p:nvSpPr>
        <p:spPr>
          <a:xfrm>
            <a:off x="0" y="1125538"/>
            <a:ext cx="7788275" cy="5173662"/>
          </a:xfrm>
          <a:prstGeom prst="rect">
            <a:avLst/>
          </a:prstGeom>
        </p:spPr>
        <p:txBody>
          <a:bodyPr>
            <a:normAutofit/>
          </a:bodyPr>
          <a:lstStyle/>
          <a:p>
            <a:pPr marL="457200" indent="-457200" algn="just">
              <a:buFont typeface="+mj-lt"/>
              <a:buAutoNum type="arabicPeriod" startAt="6"/>
            </a:pPr>
            <a:endParaRPr lang="es-MX" sz="2000" dirty="0"/>
          </a:p>
          <a:p>
            <a:pPr marL="457200" lvl="0" indent="-457200" algn="ctr">
              <a:buFont typeface="+mj-lt"/>
              <a:buAutoNum type="arabicPeriod" startAt="6"/>
            </a:pPr>
            <a:endParaRPr lang="es-MX" sz="2000" dirty="0"/>
          </a:p>
        </p:txBody>
      </p:sp>
      <p:graphicFrame>
        <p:nvGraphicFramePr>
          <p:cNvPr id="14" name="1 Gráfico"/>
          <p:cNvGraphicFramePr>
            <a:graphicFrameLocks/>
          </p:cNvGraphicFramePr>
          <p:nvPr>
            <p:extLst>
              <p:ext uri="{D42A27DB-BD31-4B8C-83A1-F6EECF244321}">
                <p14:modId xmlns:p14="http://schemas.microsoft.com/office/powerpoint/2010/main" val="4291668967"/>
              </p:ext>
            </p:extLst>
          </p:nvPr>
        </p:nvGraphicFramePr>
        <p:xfrm>
          <a:off x="746434" y="2465531"/>
          <a:ext cx="7704907" cy="3753343"/>
        </p:xfrm>
        <a:graphic>
          <a:graphicData uri="http://schemas.openxmlformats.org/drawingml/2006/chart">
            <c:chart xmlns:c="http://schemas.openxmlformats.org/drawingml/2006/chart" xmlns:r="http://schemas.openxmlformats.org/officeDocument/2006/relationships" r:id="rId3"/>
          </a:graphicData>
        </a:graphic>
      </p:graphicFrame>
      <p:sp>
        <p:nvSpPr>
          <p:cNvPr id="15" name="2 Marcador de contenido"/>
          <p:cNvSpPr txBox="1">
            <a:spLocks/>
          </p:cNvSpPr>
          <p:nvPr/>
        </p:nvSpPr>
        <p:spPr>
          <a:xfrm>
            <a:off x="529208" y="1783849"/>
            <a:ext cx="778720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endParaRPr lang="es-MX" sz="1800" dirty="0" smtClean="0"/>
          </a:p>
          <a:p>
            <a:pPr lvl="0" algn="just"/>
            <a:endParaRPr lang="es-MX" sz="1800" dirty="0"/>
          </a:p>
        </p:txBody>
      </p:sp>
      <p:sp>
        <p:nvSpPr>
          <p:cNvPr id="20" name="31 Rectángulo"/>
          <p:cNvSpPr>
            <a:spLocks noChangeArrowheads="1"/>
          </p:cNvSpPr>
          <p:nvPr/>
        </p:nvSpPr>
        <p:spPr bwMode="auto">
          <a:xfrm>
            <a:off x="971550" y="6536377"/>
            <a:ext cx="79411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800" dirty="0">
                <a:latin typeface="Arial" pitchFamily="34" charset="0"/>
                <a:cs typeface="Arial" pitchFamily="34" charset="0"/>
              </a:rPr>
              <a:t>Fuente: Petróleos Mexicanos, promedio anual 1997-2012.</a:t>
            </a:r>
          </a:p>
        </p:txBody>
      </p:sp>
      <p:sp>
        <p:nvSpPr>
          <p:cNvPr id="23" name="22 CuadroTexto"/>
          <p:cNvSpPr txBox="1">
            <a:spLocks noChangeArrowheads="1"/>
          </p:cNvSpPr>
          <p:nvPr/>
        </p:nvSpPr>
        <p:spPr bwMode="auto">
          <a:xfrm>
            <a:off x="6003949" y="4752006"/>
            <a:ext cx="16643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sz="1400" b="1" dirty="0">
                <a:solidFill>
                  <a:schemeClr val="accent6">
                    <a:lumMod val="75000"/>
                  </a:schemeClr>
                </a:solidFill>
                <a:effectLst/>
                <a:cs typeface="Arial" pitchFamily="34" charset="0"/>
              </a:rPr>
              <a:t>Importaciones</a:t>
            </a:r>
          </a:p>
        </p:txBody>
      </p:sp>
      <p:sp>
        <p:nvSpPr>
          <p:cNvPr id="24" name="23 CuadroTexto"/>
          <p:cNvSpPr txBox="1"/>
          <p:nvPr/>
        </p:nvSpPr>
        <p:spPr>
          <a:xfrm>
            <a:off x="6251643" y="3616812"/>
            <a:ext cx="1296864" cy="307777"/>
          </a:xfrm>
          <a:prstGeom prst="rect">
            <a:avLst/>
          </a:prstGeom>
          <a:noFill/>
        </p:spPr>
        <p:txBody>
          <a:bodyPr wrap="square">
            <a:spAutoFit/>
          </a:bodyPr>
          <a:lstStyle/>
          <a:p>
            <a:pPr algn="ctr">
              <a:defRPr/>
            </a:pPr>
            <a:r>
              <a:rPr lang="es-MX" sz="1400" b="1" dirty="0" smtClean="0">
                <a:solidFill>
                  <a:srgbClr val="515B2D"/>
                </a:solidFill>
                <a:effectLst/>
                <a:latin typeface="Arial" pitchFamily="34" charset="0"/>
                <a:cs typeface="Arial" pitchFamily="34" charset="0"/>
              </a:rPr>
              <a:t>Producción</a:t>
            </a:r>
            <a:endParaRPr lang="es-MX" sz="1400" b="1" dirty="0">
              <a:solidFill>
                <a:srgbClr val="515B2D"/>
              </a:solidFill>
              <a:effectLst/>
              <a:latin typeface="Arial" pitchFamily="34" charset="0"/>
              <a:cs typeface="Arial" pitchFamily="34" charset="0"/>
            </a:endParaRPr>
          </a:p>
        </p:txBody>
      </p:sp>
      <p:sp>
        <p:nvSpPr>
          <p:cNvPr id="25" name="24 CuadroTexto"/>
          <p:cNvSpPr txBox="1">
            <a:spLocks noChangeArrowheads="1"/>
          </p:cNvSpPr>
          <p:nvPr/>
        </p:nvSpPr>
        <p:spPr bwMode="auto">
          <a:xfrm>
            <a:off x="6222901" y="2445653"/>
            <a:ext cx="13014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sz="1400" b="1" dirty="0">
                <a:solidFill>
                  <a:srgbClr val="800000"/>
                </a:solidFill>
                <a:effectLst/>
                <a:cs typeface="Arial" pitchFamily="34" charset="0"/>
              </a:rPr>
              <a:t>Consumo </a:t>
            </a:r>
          </a:p>
        </p:txBody>
      </p:sp>
      <p:sp>
        <p:nvSpPr>
          <p:cNvPr id="17" name="16 Llamada rectangular"/>
          <p:cNvSpPr/>
          <p:nvPr/>
        </p:nvSpPr>
        <p:spPr>
          <a:xfrm>
            <a:off x="1691680" y="5013756"/>
            <a:ext cx="1728192" cy="195314"/>
          </a:xfrm>
          <a:prstGeom prst="wedgeRectCallout">
            <a:avLst>
              <a:gd name="adj1" fmla="val -63294"/>
              <a:gd name="adj2" fmla="val 12667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latin typeface="Arial" pitchFamily="34" charset="0"/>
              <a:cs typeface="Arial" pitchFamily="34" charset="0"/>
            </a:endParaRPr>
          </a:p>
        </p:txBody>
      </p:sp>
      <p:sp>
        <p:nvSpPr>
          <p:cNvPr id="2" name="1 Llamada rectangular"/>
          <p:cNvSpPr/>
          <p:nvPr/>
        </p:nvSpPr>
        <p:spPr>
          <a:xfrm>
            <a:off x="1691680" y="4581129"/>
            <a:ext cx="1728192" cy="215444"/>
          </a:xfrm>
          <a:prstGeom prst="wedgeRectCallout">
            <a:avLst>
              <a:gd name="adj1" fmla="val -64734"/>
              <a:gd name="adj2" fmla="val -468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latin typeface="Arial" pitchFamily="34" charset="0"/>
              <a:cs typeface="Arial" pitchFamily="34" charset="0"/>
            </a:endParaRPr>
          </a:p>
        </p:txBody>
      </p:sp>
      <p:sp>
        <p:nvSpPr>
          <p:cNvPr id="21" name="TextBox 15"/>
          <p:cNvSpPr txBox="1"/>
          <p:nvPr/>
        </p:nvSpPr>
        <p:spPr>
          <a:xfrm>
            <a:off x="1619672" y="4581128"/>
            <a:ext cx="1872208" cy="230832"/>
          </a:xfrm>
          <a:prstGeom prst="rect">
            <a:avLst/>
          </a:prstGeom>
          <a:noFill/>
        </p:spPr>
        <p:txBody>
          <a:bodyPr wrap="square" rtlCol="0">
            <a:spAutoFit/>
          </a:bodyPr>
          <a:lstStyle/>
          <a:p>
            <a:pPr algn="ctr"/>
            <a:r>
              <a:rPr lang="en-US" sz="900" b="1" dirty="0" smtClean="0">
                <a:latin typeface="Arial" pitchFamily="34" charset="0"/>
                <a:cs typeface="Arial" pitchFamily="34" charset="0"/>
              </a:rPr>
              <a:t>75% </a:t>
            </a:r>
            <a:r>
              <a:rPr lang="en-US" sz="800" b="1" dirty="0" smtClean="0">
                <a:latin typeface="Arial" pitchFamily="34" charset="0"/>
                <a:cs typeface="Arial" pitchFamily="34" charset="0"/>
              </a:rPr>
              <a:t>DEL CONSUMO NACIONAL </a:t>
            </a:r>
            <a:endParaRPr lang="en-US" sz="800" b="1" dirty="0">
              <a:latin typeface="Arial" pitchFamily="34" charset="0"/>
              <a:cs typeface="Arial" pitchFamily="34" charset="0"/>
            </a:endParaRPr>
          </a:p>
        </p:txBody>
      </p:sp>
      <p:sp>
        <p:nvSpPr>
          <p:cNvPr id="22" name="TextBox 16"/>
          <p:cNvSpPr txBox="1"/>
          <p:nvPr/>
        </p:nvSpPr>
        <p:spPr>
          <a:xfrm>
            <a:off x="1619672" y="4996822"/>
            <a:ext cx="1872208" cy="230832"/>
          </a:xfrm>
          <a:prstGeom prst="rect">
            <a:avLst/>
          </a:prstGeom>
          <a:noFill/>
        </p:spPr>
        <p:txBody>
          <a:bodyPr wrap="square" rtlCol="0">
            <a:spAutoFit/>
          </a:bodyPr>
          <a:lstStyle/>
          <a:p>
            <a:pPr algn="ctr"/>
            <a:r>
              <a:rPr lang="en-US" sz="900" b="1" dirty="0" smtClean="0">
                <a:latin typeface="Arial" pitchFamily="34" charset="0"/>
                <a:cs typeface="Arial" pitchFamily="34" charset="0"/>
              </a:rPr>
              <a:t>25%</a:t>
            </a:r>
            <a:r>
              <a:rPr lang="en-US" sz="800" b="1" dirty="0" smtClean="0">
                <a:latin typeface="Arial" pitchFamily="34" charset="0"/>
                <a:cs typeface="Arial" pitchFamily="34" charset="0"/>
              </a:rPr>
              <a:t> DEL CONSUMO  NACIONAL </a:t>
            </a:r>
            <a:endParaRPr lang="en-US" sz="800" b="1" dirty="0">
              <a:latin typeface="Arial" pitchFamily="34" charset="0"/>
              <a:cs typeface="Arial" pitchFamily="34" charset="0"/>
            </a:endParaRPr>
          </a:p>
        </p:txBody>
      </p:sp>
      <p:sp>
        <p:nvSpPr>
          <p:cNvPr id="18" name="17 Llamada rectangular"/>
          <p:cNvSpPr/>
          <p:nvPr/>
        </p:nvSpPr>
        <p:spPr>
          <a:xfrm>
            <a:off x="7544913" y="3658054"/>
            <a:ext cx="1419575" cy="301713"/>
          </a:xfrm>
          <a:prstGeom prst="wedgeRectCallout">
            <a:avLst>
              <a:gd name="adj1" fmla="val 663"/>
              <a:gd name="adj2" fmla="val 16936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latin typeface="Arial" pitchFamily="34" charset="0"/>
              <a:cs typeface="Arial" pitchFamily="34" charset="0"/>
            </a:endParaRPr>
          </a:p>
        </p:txBody>
      </p:sp>
      <p:sp>
        <p:nvSpPr>
          <p:cNvPr id="26" name="TextBox 1"/>
          <p:cNvSpPr txBox="1"/>
          <p:nvPr/>
        </p:nvSpPr>
        <p:spPr>
          <a:xfrm>
            <a:off x="7452320" y="3645024"/>
            <a:ext cx="1619672" cy="338554"/>
          </a:xfrm>
          <a:prstGeom prst="rect">
            <a:avLst/>
          </a:prstGeom>
          <a:noFill/>
        </p:spPr>
        <p:txBody>
          <a:bodyPr wrap="square" rtlCol="0">
            <a:spAutoFit/>
          </a:bodyPr>
          <a:lstStyle/>
          <a:p>
            <a:pPr algn="ctr"/>
            <a:r>
              <a:rPr lang="en-US" sz="800" b="1" dirty="0" smtClean="0">
                <a:latin typeface="Arial" pitchFamily="34" charset="0"/>
                <a:cs typeface="Arial" pitchFamily="34" charset="0"/>
              </a:rPr>
              <a:t>51% </a:t>
            </a:r>
          </a:p>
          <a:p>
            <a:pPr algn="ctr"/>
            <a:r>
              <a:rPr lang="en-US" sz="800" b="1" dirty="0" smtClean="0">
                <a:latin typeface="Arial" pitchFamily="34" charset="0"/>
                <a:cs typeface="Arial" pitchFamily="34" charset="0"/>
              </a:rPr>
              <a:t>DEL CONSUMO NACIONAL </a:t>
            </a:r>
            <a:endParaRPr lang="en-US" sz="800" b="1" dirty="0">
              <a:latin typeface="Arial" pitchFamily="34" charset="0"/>
              <a:cs typeface="Arial" pitchFamily="34" charset="0"/>
            </a:endParaRPr>
          </a:p>
        </p:txBody>
      </p:sp>
      <p:sp>
        <p:nvSpPr>
          <p:cNvPr id="19" name="18 Llamada rectangular"/>
          <p:cNvSpPr/>
          <p:nvPr/>
        </p:nvSpPr>
        <p:spPr>
          <a:xfrm>
            <a:off x="7548866" y="4772854"/>
            <a:ext cx="1363881" cy="327891"/>
          </a:xfrm>
          <a:prstGeom prst="wedgeRectCallout">
            <a:avLst>
              <a:gd name="adj1" fmla="val 1731"/>
              <a:gd name="adj2" fmla="val -11833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latin typeface="Arial" pitchFamily="34" charset="0"/>
              <a:cs typeface="Arial" pitchFamily="34" charset="0"/>
            </a:endParaRPr>
          </a:p>
        </p:txBody>
      </p:sp>
      <p:sp>
        <p:nvSpPr>
          <p:cNvPr id="27" name="TextBox 13"/>
          <p:cNvSpPr txBox="1"/>
          <p:nvPr/>
        </p:nvSpPr>
        <p:spPr>
          <a:xfrm>
            <a:off x="7467138" y="4783178"/>
            <a:ext cx="1535490" cy="338554"/>
          </a:xfrm>
          <a:prstGeom prst="rect">
            <a:avLst/>
          </a:prstGeom>
          <a:noFill/>
        </p:spPr>
        <p:txBody>
          <a:bodyPr wrap="square" rtlCol="0">
            <a:spAutoFit/>
          </a:bodyPr>
          <a:lstStyle/>
          <a:p>
            <a:pPr algn="ctr"/>
            <a:r>
              <a:rPr lang="en-US" sz="800" b="1" dirty="0" smtClean="0">
                <a:latin typeface="Arial" pitchFamily="34" charset="0"/>
                <a:cs typeface="Arial" pitchFamily="34" charset="0"/>
              </a:rPr>
              <a:t>49% </a:t>
            </a:r>
          </a:p>
          <a:p>
            <a:pPr algn="ctr"/>
            <a:r>
              <a:rPr lang="en-US" sz="800" b="1" dirty="0" smtClean="0">
                <a:latin typeface="Arial" pitchFamily="34" charset="0"/>
                <a:cs typeface="Arial" pitchFamily="34" charset="0"/>
              </a:rPr>
              <a:t>DEL CONSUMO NACIONAL </a:t>
            </a:r>
            <a:endParaRPr lang="en-US" sz="800" b="1" dirty="0">
              <a:latin typeface="Arial" pitchFamily="34" charset="0"/>
              <a:cs typeface="Arial" pitchFamily="34" charset="0"/>
            </a:endParaRPr>
          </a:p>
        </p:txBody>
      </p:sp>
      <p:sp>
        <p:nvSpPr>
          <p:cNvPr id="30" name="29 CuadroTexto"/>
          <p:cNvSpPr txBox="1"/>
          <p:nvPr/>
        </p:nvSpPr>
        <p:spPr>
          <a:xfrm>
            <a:off x="1187624" y="987276"/>
            <a:ext cx="6912768" cy="707886"/>
          </a:xfrm>
          <a:prstGeom prst="rect">
            <a:avLst/>
          </a:prstGeom>
        </p:spPr>
        <p:txBody>
          <a:bodyPr vert="horz" lIns="91440" tIns="45720" rIns="91440" bIns="45720" rtlCol="0" anchor="ctr">
            <a:noAutofit/>
          </a:bodyPr>
          <a:lstStyle>
            <a:lvl1pPr algn="ctr">
              <a:spcBef>
                <a:spcPct val="0"/>
              </a:spcBef>
              <a:buNone/>
              <a:defRPr sz="2000" b="1" cap="small">
                <a:latin typeface="Arial" pitchFamily="34" charset="0"/>
                <a:ea typeface="+mj-ea"/>
                <a:cs typeface="Arial" pitchFamily="34" charset="0"/>
              </a:defRPr>
            </a:lvl1pPr>
          </a:lstStyle>
          <a:p>
            <a:r>
              <a:rPr lang="es-MX" sz="1600" dirty="0">
                <a:solidFill>
                  <a:schemeClr val="tx1">
                    <a:lumMod val="75000"/>
                    <a:lumOff val="25000"/>
                  </a:schemeClr>
                </a:solidFill>
              </a:rPr>
              <a:t>PRODUCCIÓN E IMPORTACIÓN DE GASOLINA</a:t>
            </a:r>
          </a:p>
        </p:txBody>
      </p:sp>
      <p:sp>
        <p:nvSpPr>
          <p:cNvPr id="32" name="1 Título"/>
          <p:cNvSpPr txBox="1">
            <a:spLocks/>
          </p:cNvSpPr>
          <p:nvPr/>
        </p:nvSpPr>
        <p:spPr>
          <a:xfrm>
            <a:off x="1118233" y="682402"/>
            <a:ext cx="6910151" cy="514350"/>
          </a:xfrm>
          <a:prstGeom prst="rect">
            <a:avLst/>
          </a:prstGeom>
        </p:spPr>
        <p:txBody>
          <a:bodyPr>
            <a:noAutofit/>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r>
              <a:rPr lang="es-MX" sz="2000" b="1" cap="small" dirty="0" smtClean="0">
                <a:solidFill>
                  <a:schemeClr val="tx1">
                    <a:lumMod val="75000"/>
                    <a:lumOff val="25000"/>
                  </a:schemeClr>
                </a:solidFill>
                <a:latin typeface="Arial" pitchFamily="34" charset="0"/>
                <a:cs typeface="Arial" pitchFamily="34" charset="0"/>
              </a:rPr>
              <a:t>CADA VEZ DEPENDEMOS MÁS DEL EXTERIOR</a:t>
            </a:r>
            <a:endParaRPr lang="es-MX" sz="2000" b="1" cap="small"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259729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Marcador de contenido"/>
          <p:cNvSpPr>
            <a:spLocks noGrp="1"/>
          </p:cNvSpPr>
          <p:nvPr>
            <p:ph idx="4294967295"/>
          </p:nvPr>
        </p:nvSpPr>
        <p:spPr>
          <a:xfrm>
            <a:off x="0" y="1125538"/>
            <a:ext cx="7788275" cy="5173662"/>
          </a:xfrm>
          <a:prstGeom prst="rect">
            <a:avLst/>
          </a:prstGeom>
        </p:spPr>
        <p:txBody>
          <a:bodyPr>
            <a:normAutofit/>
          </a:bodyPr>
          <a:lstStyle/>
          <a:p>
            <a:pPr marL="457200" indent="-457200" algn="just">
              <a:buFont typeface="+mj-lt"/>
              <a:buAutoNum type="arabicPeriod" startAt="6"/>
            </a:pPr>
            <a:endParaRPr lang="es-MX" sz="2000" dirty="0"/>
          </a:p>
          <a:p>
            <a:pPr marL="457200" lvl="0" indent="-457200" algn="ctr">
              <a:buFont typeface="+mj-lt"/>
              <a:buAutoNum type="arabicPeriod" startAt="6"/>
            </a:pPr>
            <a:endParaRPr lang="es-MX" sz="2000" dirty="0"/>
          </a:p>
        </p:txBody>
      </p:sp>
      <p:sp>
        <p:nvSpPr>
          <p:cNvPr id="15" name="2 Marcador de contenido"/>
          <p:cNvSpPr txBox="1">
            <a:spLocks/>
          </p:cNvSpPr>
          <p:nvPr/>
        </p:nvSpPr>
        <p:spPr>
          <a:xfrm>
            <a:off x="529208" y="1783849"/>
            <a:ext cx="7787208"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endParaRPr lang="es-MX" sz="1800" dirty="0" smtClean="0"/>
          </a:p>
          <a:p>
            <a:pPr lvl="0" algn="just"/>
            <a:endParaRPr lang="es-MX" sz="1800" dirty="0"/>
          </a:p>
        </p:txBody>
      </p:sp>
      <p:graphicFrame>
        <p:nvGraphicFramePr>
          <p:cNvPr id="16" name="3 Gráfico"/>
          <p:cNvGraphicFramePr/>
          <p:nvPr>
            <p:extLst>
              <p:ext uri="{D42A27DB-BD31-4B8C-83A1-F6EECF244321}">
                <p14:modId xmlns:p14="http://schemas.microsoft.com/office/powerpoint/2010/main" val="2564112031"/>
              </p:ext>
            </p:extLst>
          </p:nvPr>
        </p:nvGraphicFramePr>
        <p:xfrm>
          <a:off x="2028" y="2086286"/>
          <a:ext cx="8035378" cy="4223526"/>
        </p:xfrm>
        <a:graphic>
          <a:graphicData uri="http://schemas.openxmlformats.org/drawingml/2006/chart">
            <c:chart xmlns:c="http://schemas.openxmlformats.org/drawingml/2006/chart" xmlns:r="http://schemas.openxmlformats.org/officeDocument/2006/relationships" r:id="rId3"/>
          </a:graphicData>
        </a:graphic>
      </p:graphicFrame>
      <p:sp>
        <p:nvSpPr>
          <p:cNvPr id="17" name="31 Rectángulo"/>
          <p:cNvSpPr>
            <a:spLocks noChangeArrowheads="1"/>
          </p:cNvSpPr>
          <p:nvPr/>
        </p:nvSpPr>
        <p:spPr bwMode="auto">
          <a:xfrm>
            <a:off x="107504" y="6536377"/>
            <a:ext cx="925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800" dirty="0">
                <a:latin typeface="Arial" pitchFamily="34" charset="0"/>
                <a:cs typeface="Arial" pitchFamily="34" charset="0"/>
              </a:rPr>
              <a:t>Fuente: Secretaría de Energía, con datos de Pemex-Petroquímica y Banco de México.</a:t>
            </a:r>
          </a:p>
        </p:txBody>
      </p:sp>
      <p:sp>
        <p:nvSpPr>
          <p:cNvPr id="23" name="22 CuadroTexto"/>
          <p:cNvSpPr txBox="1">
            <a:spLocks noChangeArrowheads="1"/>
          </p:cNvSpPr>
          <p:nvPr/>
        </p:nvSpPr>
        <p:spPr bwMode="auto">
          <a:xfrm>
            <a:off x="6876256" y="3861048"/>
            <a:ext cx="16643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sz="1400" b="1" dirty="0" smtClean="0">
                <a:solidFill>
                  <a:schemeClr val="accent6">
                    <a:lumMod val="75000"/>
                  </a:schemeClr>
                </a:solidFill>
                <a:effectLst/>
                <a:cs typeface="Arial" pitchFamily="34" charset="0"/>
              </a:rPr>
              <a:t>Importaciones netas</a:t>
            </a:r>
            <a:endParaRPr lang="es-MX" sz="1400" b="1" dirty="0">
              <a:solidFill>
                <a:schemeClr val="accent6">
                  <a:lumMod val="75000"/>
                </a:schemeClr>
              </a:solidFill>
              <a:effectLst/>
              <a:cs typeface="Arial" pitchFamily="34" charset="0"/>
            </a:endParaRPr>
          </a:p>
        </p:txBody>
      </p:sp>
      <p:sp>
        <p:nvSpPr>
          <p:cNvPr id="24" name="23 CuadroTexto"/>
          <p:cNvSpPr txBox="1"/>
          <p:nvPr/>
        </p:nvSpPr>
        <p:spPr>
          <a:xfrm>
            <a:off x="6876256" y="5137447"/>
            <a:ext cx="1296864" cy="307777"/>
          </a:xfrm>
          <a:prstGeom prst="rect">
            <a:avLst/>
          </a:prstGeom>
          <a:noFill/>
        </p:spPr>
        <p:txBody>
          <a:bodyPr wrap="square">
            <a:spAutoFit/>
          </a:bodyPr>
          <a:lstStyle/>
          <a:p>
            <a:pPr algn="ctr">
              <a:defRPr/>
            </a:pPr>
            <a:r>
              <a:rPr lang="es-MX" sz="1400" b="1" dirty="0" smtClean="0">
                <a:solidFill>
                  <a:srgbClr val="515B2D"/>
                </a:solidFill>
                <a:effectLst/>
                <a:latin typeface="Arial" pitchFamily="34" charset="0"/>
                <a:cs typeface="Arial" pitchFamily="34" charset="0"/>
              </a:rPr>
              <a:t>Producción</a:t>
            </a:r>
            <a:endParaRPr lang="es-MX" sz="1400" b="1" dirty="0">
              <a:solidFill>
                <a:srgbClr val="515B2D"/>
              </a:solidFill>
              <a:effectLst/>
              <a:latin typeface="Arial" pitchFamily="34" charset="0"/>
              <a:cs typeface="Arial" pitchFamily="34" charset="0"/>
            </a:endParaRPr>
          </a:p>
        </p:txBody>
      </p:sp>
      <p:sp>
        <p:nvSpPr>
          <p:cNvPr id="25" name="24 CuadroTexto"/>
          <p:cNvSpPr txBox="1">
            <a:spLocks noChangeArrowheads="1"/>
          </p:cNvSpPr>
          <p:nvPr/>
        </p:nvSpPr>
        <p:spPr bwMode="auto">
          <a:xfrm>
            <a:off x="7308304" y="2401143"/>
            <a:ext cx="13014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sz="1400" b="1" dirty="0" smtClean="0">
                <a:solidFill>
                  <a:srgbClr val="800000"/>
                </a:solidFill>
                <a:effectLst/>
                <a:cs typeface="Arial" pitchFamily="34" charset="0"/>
              </a:rPr>
              <a:t>Demanda</a:t>
            </a:r>
            <a:endParaRPr lang="es-MX" sz="1400" b="1" dirty="0">
              <a:solidFill>
                <a:srgbClr val="800000"/>
              </a:solidFill>
              <a:effectLst/>
              <a:cs typeface="Arial" pitchFamily="34" charset="0"/>
            </a:endParaRPr>
          </a:p>
        </p:txBody>
      </p:sp>
      <p:sp>
        <p:nvSpPr>
          <p:cNvPr id="14" name="13 Llamada rectangular"/>
          <p:cNvSpPr/>
          <p:nvPr/>
        </p:nvSpPr>
        <p:spPr>
          <a:xfrm>
            <a:off x="7959017" y="2996952"/>
            <a:ext cx="1077479" cy="338554"/>
          </a:xfrm>
          <a:prstGeom prst="wedgeRectCallout">
            <a:avLst>
              <a:gd name="adj1" fmla="val -56030"/>
              <a:gd name="adj2" fmla="val 11240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latin typeface="Arial" pitchFamily="34" charset="0"/>
              <a:cs typeface="Arial" pitchFamily="34" charset="0"/>
            </a:endParaRPr>
          </a:p>
        </p:txBody>
      </p:sp>
      <p:sp>
        <p:nvSpPr>
          <p:cNvPr id="26" name="TextBox 1"/>
          <p:cNvSpPr txBox="1"/>
          <p:nvPr/>
        </p:nvSpPr>
        <p:spPr>
          <a:xfrm>
            <a:off x="7928998" y="2996952"/>
            <a:ext cx="1157470" cy="338554"/>
          </a:xfrm>
          <a:prstGeom prst="rect">
            <a:avLst/>
          </a:prstGeom>
          <a:noFill/>
        </p:spPr>
        <p:txBody>
          <a:bodyPr wrap="square" rtlCol="0">
            <a:spAutoFit/>
          </a:bodyPr>
          <a:lstStyle/>
          <a:p>
            <a:pPr algn="ctr"/>
            <a:r>
              <a:rPr lang="en-US" sz="800" b="1" dirty="0" smtClean="0">
                <a:latin typeface="Arial" pitchFamily="34" charset="0"/>
                <a:cs typeface="Arial" pitchFamily="34" charset="0"/>
              </a:rPr>
              <a:t>65% </a:t>
            </a:r>
          </a:p>
          <a:p>
            <a:pPr algn="ctr"/>
            <a:r>
              <a:rPr lang="en-US" sz="800" b="1" dirty="0" smtClean="0">
                <a:latin typeface="Arial" pitchFamily="34" charset="0"/>
                <a:cs typeface="Arial" pitchFamily="34" charset="0"/>
              </a:rPr>
              <a:t>DE LA DEMANDA </a:t>
            </a:r>
            <a:endParaRPr lang="en-US" sz="800" b="1" dirty="0">
              <a:latin typeface="Arial" pitchFamily="34" charset="0"/>
              <a:cs typeface="Arial" pitchFamily="34" charset="0"/>
            </a:endParaRPr>
          </a:p>
        </p:txBody>
      </p:sp>
      <p:sp>
        <p:nvSpPr>
          <p:cNvPr id="18" name="17 Llamada rectangular"/>
          <p:cNvSpPr/>
          <p:nvPr/>
        </p:nvSpPr>
        <p:spPr>
          <a:xfrm>
            <a:off x="8072457" y="4818638"/>
            <a:ext cx="962419" cy="338554"/>
          </a:xfrm>
          <a:prstGeom prst="wedgeRectCallout">
            <a:avLst>
              <a:gd name="adj1" fmla="val -77570"/>
              <a:gd name="adj2" fmla="val -725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latin typeface="Arial" pitchFamily="34" charset="0"/>
              <a:cs typeface="Arial" pitchFamily="34" charset="0"/>
            </a:endParaRPr>
          </a:p>
        </p:txBody>
      </p:sp>
      <p:sp>
        <p:nvSpPr>
          <p:cNvPr id="27" name="TextBox 13"/>
          <p:cNvSpPr txBox="1"/>
          <p:nvPr/>
        </p:nvSpPr>
        <p:spPr>
          <a:xfrm>
            <a:off x="8028384" y="4818638"/>
            <a:ext cx="1036047" cy="338554"/>
          </a:xfrm>
          <a:prstGeom prst="rect">
            <a:avLst/>
          </a:prstGeom>
          <a:noFill/>
        </p:spPr>
        <p:txBody>
          <a:bodyPr wrap="square" rtlCol="0">
            <a:spAutoFit/>
          </a:bodyPr>
          <a:lstStyle/>
          <a:p>
            <a:pPr algn="ctr"/>
            <a:r>
              <a:rPr lang="en-US" sz="800" b="1" dirty="0" smtClean="0">
                <a:latin typeface="Arial" pitchFamily="34" charset="0"/>
                <a:cs typeface="Arial" pitchFamily="34" charset="0"/>
              </a:rPr>
              <a:t>35% </a:t>
            </a:r>
          </a:p>
          <a:p>
            <a:pPr algn="ctr"/>
            <a:r>
              <a:rPr lang="en-US" sz="800" b="1" dirty="0" smtClean="0">
                <a:latin typeface="Arial" pitchFamily="34" charset="0"/>
                <a:cs typeface="Arial" pitchFamily="34" charset="0"/>
              </a:rPr>
              <a:t>DE LA DEMANDA </a:t>
            </a:r>
            <a:endParaRPr lang="en-US" sz="800" b="1" dirty="0">
              <a:latin typeface="Arial" pitchFamily="34" charset="0"/>
              <a:cs typeface="Arial" pitchFamily="34" charset="0"/>
            </a:endParaRPr>
          </a:p>
        </p:txBody>
      </p:sp>
      <p:sp>
        <p:nvSpPr>
          <p:cNvPr id="20" name="19 CuadroTexto"/>
          <p:cNvSpPr txBox="1"/>
          <p:nvPr/>
        </p:nvSpPr>
        <p:spPr>
          <a:xfrm>
            <a:off x="1043608" y="1218238"/>
            <a:ext cx="7128792" cy="338554"/>
          </a:xfrm>
          <a:prstGeom prst="rect">
            <a:avLst/>
          </a:prstGeom>
          <a:noFill/>
        </p:spPr>
        <p:txBody>
          <a:bodyPr wrap="square" rtlCol="0">
            <a:spAutoFit/>
          </a:bodyPr>
          <a:lstStyle/>
          <a:p>
            <a:pPr algn="ctr"/>
            <a:r>
              <a:rPr lang="es-MX" sz="1600" b="1" dirty="0" smtClean="0">
                <a:solidFill>
                  <a:schemeClr val="tx1">
                    <a:lumMod val="75000"/>
                    <a:lumOff val="25000"/>
                  </a:schemeClr>
                </a:solidFill>
              </a:rPr>
              <a:t>DEMANDA, PRODUCCIÓN E IMPORTACIONES DE PETROQUÍMICOS</a:t>
            </a:r>
            <a:endParaRPr lang="es-MX" sz="1600" b="1" dirty="0">
              <a:solidFill>
                <a:schemeClr val="tx1">
                  <a:lumMod val="75000"/>
                  <a:lumOff val="25000"/>
                </a:schemeClr>
              </a:solidFill>
            </a:endParaRPr>
          </a:p>
        </p:txBody>
      </p:sp>
      <p:sp>
        <p:nvSpPr>
          <p:cNvPr id="21" name="1 Título"/>
          <p:cNvSpPr txBox="1">
            <a:spLocks/>
          </p:cNvSpPr>
          <p:nvPr/>
        </p:nvSpPr>
        <p:spPr>
          <a:xfrm>
            <a:off x="1118233" y="682402"/>
            <a:ext cx="6910151" cy="514350"/>
          </a:xfrm>
          <a:prstGeom prst="rect">
            <a:avLst/>
          </a:prstGeom>
        </p:spPr>
        <p:txBody>
          <a:bodyPr>
            <a:noAutofit/>
          </a:bodyPr>
          <a:lstStyle>
            <a:lvl1pPr algn="ctr" defTabSz="914400" rtl="0" eaLnBrk="1" latinLnBrk="0" hangingPunct="1">
              <a:spcBef>
                <a:spcPct val="0"/>
              </a:spcBef>
              <a:buNone/>
              <a:defRPr sz="3200" kern="1200">
                <a:solidFill>
                  <a:schemeClr val="tx1"/>
                </a:solidFill>
                <a:latin typeface="Soberana Titular" pitchFamily="50" charset="0"/>
                <a:ea typeface="+mj-ea"/>
                <a:cs typeface="+mj-cs"/>
              </a:defRPr>
            </a:lvl1pPr>
          </a:lstStyle>
          <a:p>
            <a:r>
              <a:rPr lang="es-MX" sz="2000" b="1" cap="small" dirty="0" smtClean="0">
                <a:solidFill>
                  <a:schemeClr val="tx1">
                    <a:lumMod val="75000"/>
                    <a:lumOff val="25000"/>
                  </a:schemeClr>
                </a:solidFill>
                <a:latin typeface="Arial" pitchFamily="34" charset="0"/>
                <a:cs typeface="Arial" pitchFamily="34" charset="0"/>
              </a:rPr>
              <a:t>CADA VEZ DEPENDEMOS MÁS DEL EXTERIOR</a:t>
            </a:r>
            <a:endParaRPr lang="es-MX" sz="2000" b="1" cap="small"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752653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1040" y="610394"/>
            <a:ext cx="6947344"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s-MX"/>
            </a:defPPr>
            <a:lvl1pPr algn="ctr" fontAlgn="base">
              <a:spcBef>
                <a:spcPct val="0"/>
              </a:spcBef>
              <a:spcAft>
                <a:spcPct val="0"/>
              </a:spcAft>
              <a:defRPr sz="2000" b="1" cap="small">
                <a:latin typeface="Arial" pitchFamily="34" charset="0"/>
                <a:ea typeface="+mj-ea"/>
                <a:cs typeface="Arial" pitchFamily="34" charset="0"/>
              </a:defRPr>
            </a:lvl1pPr>
            <a:lvl2pPr eaLnBrk="0" fontAlgn="base" hangingPunct="0">
              <a:spcBef>
                <a:spcPct val="0"/>
              </a:spcBef>
              <a:spcAft>
                <a:spcPct val="0"/>
              </a:spcAft>
              <a:defRPr sz="2000" b="1">
                <a:solidFill>
                  <a:schemeClr val="tx2"/>
                </a:solidFill>
                <a:latin typeface="Trebuchet MS" pitchFamily="34" charset="0"/>
              </a:defRPr>
            </a:lvl2pPr>
            <a:lvl3pPr eaLnBrk="0" fontAlgn="base" hangingPunct="0">
              <a:spcBef>
                <a:spcPct val="0"/>
              </a:spcBef>
              <a:spcAft>
                <a:spcPct val="0"/>
              </a:spcAft>
              <a:defRPr sz="2000" b="1">
                <a:solidFill>
                  <a:schemeClr val="tx2"/>
                </a:solidFill>
                <a:latin typeface="Trebuchet MS" pitchFamily="34" charset="0"/>
              </a:defRPr>
            </a:lvl3pPr>
            <a:lvl4pPr eaLnBrk="0" fontAlgn="base" hangingPunct="0">
              <a:spcBef>
                <a:spcPct val="0"/>
              </a:spcBef>
              <a:spcAft>
                <a:spcPct val="0"/>
              </a:spcAft>
              <a:defRPr sz="2000" b="1">
                <a:solidFill>
                  <a:schemeClr val="tx2"/>
                </a:solidFill>
                <a:latin typeface="Trebuchet MS" pitchFamily="34" charset="0"/>
              </a:defRPr>
            </a:lvl4pPr>
            <a:lvl5pPr eaLnBrk="0" fontAlgn="base" hangingPunct="0">
              <a:spcBef>
                <a:spcPct val="0"/>
              </a:spcBef>
              <a:spcAft>
                <a:spcPct val="0"/>
              </a:spcAft>
              <a:defRPr sz="2000" b="1">
                <a:solidFill>
                  <a:schemeClr val="tx2"/>
                </a:solidFill>
                <a:latin typeface="Trebuchet MS" pitchFamily="34" charset="0"/>
              </a:defRPr>
            </a:lvl5pPr>
            <a:lvl6pPr marL="457200" fontAlgn="base">
              <a:spcBef>
                <a:spcPct val="0"/>
              </a:spcBef>
              <a:spcAft>
                <a:spcPct val="0"/>
              </a:spcAft>
              <a:defRPr sz="2000" b="1">
                <a:solidFill>
                  <a:schemeClr val="tx2"/>
                </a:solidFill>
                <a:latin typeface="Trebuchet MS" pitchFamily="34" charset="0"/>
              </a:defRPr>
            </a:lvl6pPr>
            <a:lvl7pPr marL="914400" fontAlgn="base">
              <a:spcBef>
                <a:spcPct val="0"/>
              </a:spcBef>
              <a:spcAft>
                <a:spcPct val="0"/>
              </a:spcAft>
              <a:defRPr sz="2000" b="1">
                <a:solidFill>
                  <a:schemeClr val="tx2"/>
                </a:solidFill>
                <a:latin typeface="Trebuchet MS" pitchFamily="34" charset="0"/>
              </a:defRPr>
            </a:lvl7pPr>
            <a:lvl8pPr marL="1371600" fontAlgn="base">
              <a:spcBef>
                <a:spcPct val="0"/>
              </a:spcBef>
              <a:spcAft>
                <a:spcPct val="0"/>
              </a:spcAft>
              <a:defRPr sz="2000" b="1">
                <a:solidFill>
                  <a:schemeClr val="tx2"/>
                </a:solidFill>
                <a:latin typeface="Trebuchet MS" pitchFamily="34" charset="0"/>
              </a:defRPr>
            </a:lvl8pPr>
            <a:lvl9pPr marL="1828800" fontAlgn="base">
              <a:spcBef>
                <a:spcPct val="0"/>
              </a:spcBef>
              <a:spcAft>
                <a:spcPct val="0"/>
              </a:spcAft>
              <a:defRPr sz="2000" b="1">
                <a:solidFill>
                  <a:schemeClr val="tx2"/>
                </a:solidFill>
                <a:latin typeface="Trebuchet MS" pitchFamily="34" charset="0"/>
              </a:defRPr>
            </a:lvl9pPr>
          </a:lstStyle>
          <a:p>
            <a:r>
              <a:rPr lang="en-US" dirty="0">
                <a:solidFill>
                  <a:schemeClr val="tx1">
                    <a:lumMod val="75000"/>
                    <a:lumOff val="25000"/>
                  </a:schemeClr>
                </a:solidFill>
              </a:rPr>
              <a:t>LA PRODUCCIÓN DE CRUDO CAYÓ HASTA 2009 Y SE HA ESTANCADO</a:t>
            </a:r>
          </a:p>
        </p:txBody>
      </p:sp>
      <p:graphicFrame>
        <p:nvGraphicFramePr>
          <p:cNvPr id="3" name="16 Gráfico"/>
          <p:cNvGraphicFramePr/>
          <p:nvPr>
            <p:extLst>
              <p:ext uri="{D42A27DB-BD31-4B8C-83A1-F6EECF244321}">
                <p14:modId xmlns:p14="http://schemas.microsoft.com/office/powerpoint/2010/main" val="2793807790"/>
              </p:ext>
            </p:extLst>
          </p:nvPr>
        </p:nvGraphicFramePr>
        <p:xfrm>
          <a:off x="361515" y="1649310"/>
          <a:ext cx="7981479" cy="3742853"/>
        </p:xfrm>
        <a:graphic>
          <a:graphicData uri="http://schemas.openxmlformats.org/drawingml/2006/chart">
            <c:chart xmlns:c="http://schemas.openxmlformats.org/drawingml/2006/chart" xmlns:r="http://schemas.openxmlformats.org/officeDocument/2006/relationships" r:id="rId2"/>
          </a:graphicData>
        </a:graphic>
      </p:graphicFrame>
      <p:sp>
        <p:nvSpPr>
          <p:cNvPr id="4" name="12 CuadroTexto"/>
          <p:cNvSpPr txBox="1">
            <a:spLocks noChangeArrowheads="1"/>
          </p:cNvSpPr>
          <p:nvPr/>
        </p:nvSpPr>
        <p:spPr bwMode="auto">
          <a:xfrm>
            <a:off x="8342994" y="5104055"/>
            <a:ext cx="542008" cy="276999"/>
          </a:xfrm>
          <a:prstGeom prst="rect">
            <a:avLst/>
          </a:prstGeom>
          <a:noFill/>
          <a:ln w="9525">
            <a:noFill/>
            <a:miter lim="800000"/>
            <a:headEnd/>
            <a:tailEnd/>
          </a:ln>
        </p:spPr>
        <p:txBody>
          <a:bodyPr wrap="none">
            <a:spAutoFit/>
          </a:bodyPr>
          <a:lstStyle/>
          <a:p>
            <a:r>
              <a:rPr lang="en-US" sz="1200" dirty="0">
                <a:solidFill>
                  <a:srgbClr val="000000"/>
                </a:solidFill>
              </a:rPr>
              <a:t>Years</a:t>
            </a:r>
          </a:p>
        </p:txBody>
      </p:sp>
      <p:sp>
        <p:nvSpPr>
          <p:cNvPr id="5" name="14 CuadroTexto"/>
          <p:cNvSpPr txBox="1">
            <a:spLocks noChangeArrowheads="1"/>
          </p:cNvSpPr>
          <p:nvPr/>
        </p:nvSpPr>
        <p:spPr bwMode="auto">
          <a:xfrm>
            <a:off x="8248650" y="3582595"/>
            <a:ext cx="730696" cy="646331"/>
          </a:xfrm>
          <a:prstGeom prst="rect">
            <a:avLst/>
          </a:prstGeom>
          <a:noFill/>
          <a:ln w="9525">
            <a:noFill/>
            <a:miter lim="800000"/>
            <a:headEnd/>
            <a:tailEnd/>
          </a:ln>
        </p:spPr>
        <p:txBody>
          <a:bodyPr wrap="square">
            <a:spAutoFit/>
          </a:bodyPr>
          <a:lstStyle/>
          <a:p>
            <a:pPr algn="ctr"/>
            <a:r>
              <a:rPr lang="en-US" sz="1200" dirty="0">
                <a:solidFill>
                  <a:srgbClr val="000000"/>
                </a:solidFill>
              </a:rPr>
              <a:t>South-</a:t>
            </a:r>
          </a:p>
          <a:p>
            <a:pPr algn="ctr"/>
            <a:r>
              <a:rPr lang="en-US" sz="1200" dirty="0">
                <a:solidFill>
                  <a:srgbClr val="000000"/>
                </a:solidFill>
              </a:rPr>
              <a:t>eastern</a:t>
            </a:r>
          </a:p>
          <a:p>
            <a:pPr algn="ctr"/>
            <a:r>
              <a:rPr lang="en-US" sz="1200" dirty="0">
                <a:solidFill>
                  <a:srgbClr val="000000"/>
                </a:solidFill>
              </a:rPr>
              <a:t>Basins</a:t>
            </a:r>
          </a:p>
        </p:txBody>
      </p:sp>
      <p:sp>
        <p:nvSpPr>
          <p:cNvPr id="6" name="20 Cerrar llave"/>
          <p:cNvSpPr/>
          <p:nvPr/>
        </p:nvSpPr>
        <p:spPr>
          <a:xfrm>
            <a:off x="8128000" y="2716758"/>
            <a:ext cx="214994" cy="2160240"/>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a:solidFill>
                <a:srgbClr val="000000"/>
              </a:solidFill>
            </a:endParaRPr>
          </a:p>
        </p:txBody>
      </p:sp>
      <p:sp>
        <p:nvSpPr>
          <p:cNvPr id="7" name="16 CuadroTexto"/>
          <p:cNvSpPr txBox="1">
            <a:spLocks noChangeArrowheads="1"/>
          </p:cNvSpPr>
          <p:nvPr/>
        </p:nvSpPr>
        <p:spPr bwMode="auto">
          <a:xfrm>
            <a:off x="3833966" y="4415333"/>
            <a:ext cx="1353832" cy="461665"/>
          </a:xfrm>
          <a:prstGeom prst="rect">
            <a:avLst/>
          </a:prstGeom>
          <a:noFill/>
          <a:ln w="9525">
            <a:noFill/>
            <a:miter lim="800000"/>
            <a:headEnd/>
            <a:tailEnd/>
          </a:ln>
        </p:spPr>
        <p:txBody>
          <a:bodyPr wrap="none">
            <a:spAutoFit/>
          </a:bodyPr>
          <a:lstStyle/>
          <a:p>
            <a:pPr algn="ctr"/>
            <a:r>
              <a:rPr lang="en-US" sz="1200" b="1" dirty="0">
                <a:solidFill>
                  <a:srgbClr val="FFFFFF"/>
                </a:solidFill>
              </a:rPr>
              <a:t>Mesozoic</a:t>
            </a:r>
          </a:p>
          <a:p>
            <a:pPr algn="ctr"/>
            <a:r>
              <a:rPr lang="en-US" sz="1200" b="1" dirty="0">
                <a:solidFill>
                  <a:srgbClr val="FFFFFF"/>
                </a:solidFill>
              </a:rPr>
              <a:t>Chiapas-Tabasco</a:t>
            </a:r>
          </a:p>
        </p:txBody>
      </p:sp>
      <p:sp>
        <p:nvSpPr>
          <p:cNvPr id="8" name="20 CuadroTexto"/>
          <p:cNvSpPr txBox="1">
            <a:spLocks noChangeArrowheads="1"/>
          </p:cNvSpPr>
          <p:nvPr/>
        </p:nvSpPr>
        <p:spPr bwMode="auto">
          <a:xfrm>
            <a:off x="6083849" y="2932782"/>
            <a:ext cx="838691" cy="276999"/>
          </a:xfrm>
          <a:prstGeom prst="rect">
            <a:avLst/>
          </a:prstGeom>
          <a:noFill/>
          <a:ln w="9525">
            <a:noFill/>
            <a:miter lim="800000"/>
            <a:headEnd/>
            <a:tailEnd/>
          </a:ln>
        </p:spPr>
        <p:txBody>
          <a:bodyPr wrap="none">
            <a:spAutoFit/>
          </a:bodyPr>
          <a:lstStyle/>
          <a:p>
            <a:pPr algn="ctr"/>
            <a:r>
              <a:rPr lang="es-MX" sz="1200" dirty="0">
                <a:solidFill>
                  <a:srgbClr val="000000"/>
                </a:solidFill>
              </a:rPr>
              <a:t>Cantarell</a:t>
            </a:r>
          </a:p>
        </p:txBody>
      </p:sp>
      <p:sp>
        <p:nvSpPr>
          <p:cNvPr id="9" name="23 CuadroTexto"/>
          <p:cNvSpPr txBox="1">
            <a:spLocks noChangeArrowheads="1"/>
          </p:cNvSpPr>
          <p:nvPr/>
        </p:nvSpPr>
        <p:spPr bwMode="auto">
          <a:xfrm>
            <a:off x="5616346" y="4239959"/>
            <a:ext cx="1327608" cy="276999"/>
          </a:xfrm>
          <a:prstGeom prst="rect">
            <a:avLst/>
          </a:prstGeom>
          <a:noFill/>
          <a:ln w="9525">
            <a:noFill/>
            <a:miter lim="800000"/>
            <a:headEnd/>
            <a:tailEnd/>
          </a:ln>
        </p:spPr>
        <p:txBody>
          <a:bodyPr wrap="none">
            <a:spAutoFit/>
          </a:bodyPr>
          <a:lstStyle/>
          <a:p>
            <a:pPr algn="ctr"/>
            <a:r>
              <a:rPr lang="es-MX" sz="1200" b="1" dirty="0">
                <a:solidFill>
                  <a:srgbClr val="FFFFFF"/>
                </a:solidFill>
              </a:rPr>
              <a:t>Ku-Maloob-Zaap</a:t>
            </a:r>
          </a:p>
        </p:txBody>
      </p:sp>
      <p:sp>
        <p:nvSpPr>
          <p:cNvPr id="10" name="29 CuadroTexto"/>
          <p:cNvSpPr txBox="1">
            <a:spLocks noChangeArrowheads="1"/>
          </p:cNvSpPr>
          <p:nvPr/>
        </p:nvSpPr>
        <p:spPr bwMode="auto">
          <a:xfrm>
            <a:off x="5190642" y="3807911"/>
            <a:ext cx="1611339" cy="276999"/>
          </a:xfrm>
          <a:prstGeom prst="rect">
            <a:avLst/>
          </a:prstGeom>
          <a:noFill/>
          <a:ln w="9525">
            <a:noFill/>
            <a:miter lim="800000"/>
            <a:headEnd/>
            <a:tailEnd/>
          </a:ln>
        </p:spPr>
        <p:txBody>
          <a:bodyPr wrap="none">
            <a:spAutoFit/>
          </a:bodyPr>
          <a:lstStyle/>
          <a:p>
            <a:pPr algn="ctr"/>
            <a:r>
              <a:rPr lang="en-US" sz="1200" dirty="0">
                <a:solidFill>
                  <a:srgbClr val="000000"/>
                </a:solidFill>
              </a:rPr>
              <a:t>Other offshore fields</a:t>
            </a:r>
          </a:p>
        </p:txBody>
      </p:sp>
      <p:sp>
        <p:nvSpPr>
          <p:cNvPr id="11" name="19 CuadroTexto"/>
          <p:cNvSpPr txBox="1">
            <a:spLocks noChangeArrowheads="1"/>
          </p:cNvSpPr>
          <p:nvPr/>
        </p:nvSpPr>
        <p:spPr bwMode="auto">
          <a:xfrm>
            <a:off x="170121" y="1341533"/>
            <a:ext cx="2202847" cy="307777"/>
          </a:xfrm>
          <a:prstGeom prst="rect">
            <a:avLst/>
          </a:prstGeom>
          <a:noFill/>
          <a:ln w="9525">
            <a:noFill/>
            <a:miter lim="800000"/>
            <a:headEnd/>
            <a:tailEnd/>
          </a:ln>
        </p:spPr>
        <p:txBody>
          <a:bodyPr wrap="none">
            <a:spAutoFit/>
          </a:bodyPr>
          <a:lstStyle/>
          <a:p>
            <a:r>
              <a:rPr lang="en-US" sz="1400" b="1" dirty="0" smtClean="0">
                <a:solidFill>
                  <a:srgbClr val="000000"/>
                </a:solidFill>
              </a:rPr>
              <a:t>Miles de </a:t>
            </a:r>
            <a:r>
              <a:rPr lang="en-US" sz="1400" b="1" dirty="0" err="1" smtClean="0">
                <a:solidFill>
                  <a:srgbClr val="000000"/>
                </a:solidFill>
              </a:rPr>
              <a:t>barriles</a:t>
            </a:r>
            <a:r>
              <a:rPr lang="en-US" sz="1400" b="1" dirty="0" smtClean="0">
                <a:solidFill>
                  <a:srgbClr val="000000"/>
                </a:solidFill>
              </a:rPr>
              <a:t> </a:t>
            </a:r>
            <a:r>
              <a:rPr lang="en-US" sz="1400" b="1" dirty="0" err="1" smtClean="0">
                <a:solidFill>
                  <a:srgbClr val="000000"/>
                </a:solidFill>
              </a:rPr>
              <a:t>por</a:t>
            </a:r>
            <a:r>
              <a:rPr lang="en-US" sz="1400" b="1" dirty="0" smtClean="0">
                <a:solidFill>
                  <a:srgbClr val="000000"/>
                </a:solidFill>
              </a:rPr>
              <a:t> </a:t>
            </a:r>
            <a:r>
              <a:rPr lang="en-US" sz="1400" b="1" dirty="0" err="1" smtClean="0">
                <a:solidFill>
                  <a:srgbClr val="000000"/>
                </a:solidFill>
              </a:rPr>
              <a:t>día</a:t>
            </a:r>
            <a:endParaRPr lang="en-US" sz="1400" b="1" dirty="0">
              <a:solidFill>
                <a:srgbClr val="000000"/>
              </a:solidFill>
            </a:endParaRPr>
          </a:p>
        </p:txBody>
      </p:sp>
      <p:sp>
        <p:nvSpPr>
          <p:cNvPr id="12" name="31 CuadroTexto"/>
          <p:cNvSpPr txBox="1">
            <a:spLocks noChangeArrowheads="1"/>
          </p:cNvSpPr>
          <p:nvPr/>
        </p:nvSpPr>
        <p:spPr bwMode="auto">
          <a:xfrm>
            <a:off x="1115616" y="4876998"/>
            <a:ext cx="4752528" cy="276999"/>
          </a:xfrm>
          <a:prstGeom prst="rect">
            <a:avLst/>
          </a:prstGeom>
          <a:noFill/>
          <a:ln w="9525">
            <a:noFill/>
            <a:miter lim="800000"/>
            <a:headEnd/>
            <a:tailEnd/>
          </a:ln>
        </p:spPr>
        <p:txBody>
          <a:bodyPr wrap="square">
            <a:spAutoFit/>
          </a:bodyPr>
          <a:lstStyle/>
          <a:p>
            <a:r>
              <a:rPr lang="en-US" sz="1200" dirty="0">
                <a:solidFill>
                  <a:srgbClr val="FFFFFF"/>
                </a:solidFill>
              </a:rPr>
              <a:t>Tertiary-age fields and other ones (mainly Tampico-Misantla basin)</a:t>
            </a:r>
          </a:p>
        </p:txBody>
      </p:sp>
      <p:sp>
        <p:nvSpPr>
          <p:cNvPr id="13" name="17 CuadroTexto"/>
          <p:cNvSpPr txBox="1">
            <a:spLocks noChangeArrowheads="1"/>
          </p:cNvSpPr>
          <p:nvPr/>
        </p:nvSpPr>
        <p:spPr bwMode="auto">
          <a:xfrm>
            <a:off x="327819" y="5453062"/>
            <a:ext cx="8488362" cy="1000274"/>
          </a:xfrm>
          <a:prstGeom prst="rect">
            <a:avLst/>
          </a:prstGeom>
          <a:noFill/>
          <a:ln w="9525">
            <a:noFill/>
            <a:miter lim="800000"/>
            <a:headEnd/>
            <a:tailEnd/>
          </a:ln>
        </p:spPr>
        <p:txBody>
          <a:bodyPr wrap="square">
            <a:spAutoFit/>
          </a:bodyPr>
          <a:lstStyle/>
          <a:p>
            <a:pPr marL="171450" indent="-171450" algn="just">
              <a:spcAft>
                <a:spcPts val="600"/>
              </a:spcAft>
              <a:buClr>
                <a:srgbClr val="C00000"/>
              </a:buClr>
              <a:buSzPct val="120000"/>
              <a:buFont typeface="Arial" pitchFamily="34" charset="0"/>
              <a:buChar char="•"/>
            </a:pPr>
            <a:r>
              <a:rPr lang="en-US" dirty="0" smtClean="0">
                <a:solidFill>
                  <a:srgbClr val="000000"/>
                </a:solidFill>
              </a:rPr>
              <a:t>Pemex no </a:t>
            </a:r>
            <a:r>
              <a:rPr lang="en-US" dirty="0" err="1" smtClean="0">
                <a:solidFill>
                  <a:srgbClr val="000000"/>
                </a:solidFill>
              </a:rPr>
              <a:t>invierte</a:t>
            </a:r>
            <a:r>
              <a:rPr lang="en-US" dirty="0" smtClean="0">
                <a:solidFill>
                  <a:srgbClr val="000000"/>
                </a:solidFill>
              </a:rPr>
              <a:t> en </a:t>
            </a:r>
            <a:r>
              <a:rPr lang="en-US" dirty="0" err="1" smtClean="0">
                <a:solidFill>
                  <a:srgbClr val="000000"/>
                </a:solidFill>
              </a:rPr>
              <a:t>función</a:t>
            </a:r>
            <a:r>
              <a:rPr lang="en-US" dirty="0" smtClean="0">
                <a:solidFill>
                  <a:srgbClr val="000000"/>
                </a:solidFill>
              </a:rPr>
              <a:t> de </a:t>
            </a:r>
            <a:r>
              <a:rPr lang="en-US" dirty="0" err="1" smtClean="0">
                <a:solidFill>
                  <a:srgbClr val="000000"/>
                </a:solidFill>
              </a:rPr>
              <a:t>sus</a:t>
            </a:r>
            <a:r>
              <a:rPr lang="en-US" dirty="0" smtClean="0">
                <a:solidFill>
                  <a:srgbClr val="000000"/>
                </a:solidFill>
              </a:rPr>
              <a:t> </a:t>
            </a:r>
            <a:r>
              <a:rPr lang="en-US" dirty="0" err="1" smtClean="0">
                <a:solidFill>
                  <a:srgbClr val="000000"/>
                </a:solidFill>
              </a:rPr>
              <a:t>oportunidades</a:t>
            </a:r>
            <a:r>
              <a:rPr lang="en-US" dirty="0" smtClean="0">
                <a:solidFill>
                  <a:srgbClr val="000000"/>
                </a:solidFill>
              </a:rPr>
              <a:t>, </a:t>
            </a:r>
            <a:r>
              <a:rPr lang="en-US" dirty="0" err="1" smtClean="0">
                <a:solidFill>
                  <a:srgbClr val="000000"/>
                </a:solidFill>
              </a:rPr>
              <a:t>sino</a:t>
            </a:r>
            <a:r>
              <a:rPr lang="en-US" dirty="0" smtClean="0">
                <a:solidFill>
                  <a:srgbClr val="000000"/>
                </a:solidFill>
              </a:rPr>
              <a:t> de </a:t>
            </a:r>
            <a:r>
              <a:rPr lang="en-US" dirty="0" err="1" smtClean="0">
                <a:solidFill>
                  <a:srgbClr val="000000"/>
                </a:solidFill>
              </a:rPr>
              <a:t>consideraciones</a:t>
            </a:r>
            <a:r>
              <a:rPr lang="en-US" dirty="0" smtClean="0">
                <a:solidFill>
                  <a:srgbClr val="000000"/>
                </a:solidFill>
              </a:rPr>
              <a:t> </a:t>
            </a:r>
            <a:r>
              <a:rPr lang="en-US" dirty="0" err="1" smtClean="0">
                <a:solidFill>
                  <a:srgbClr val="000000"/>
                </a:solidFill>
              </a:rPr>
              <a:t>fiscales</a:t>
            </a:r>
            <a:endParaRPr lang="en-US" dirty="0" smtClean="0">
              <a:solidFill>
                <a:srgbClr val="000000"/>
              </a:solidFill>
            </a:endParaRPr>
          </a:p>
          <a:p>
            <a:pPr marL="171450" indent="-171450" algn="just">
              <a:spcAft>
                <a:spcPts val="600"/>
              </a:spcAft>
              <a:buClr>
                <a:srgbClr val="C00000"/>
              </a:buClr>
              <a:buSzPct val="120000"/>
              <a:buFont typeface="Arial" pitchFamily="34" charset="0"/>
              <a:buChar char="•"/>
            </a:pPr>
            <a:r>
              <a:rPr lang="en-US" dirty="0" smtClean="0">
                <a:solidFill>
                  <a:srgbClr val="000000"/>
                </a:solidFill>
              </a:rPr>
              <a:t>Los </a:t>
            </a:r>
            <a:r>
              <a:rPr lang="en-US" dirty="0" err="1" smtClean="0">
                <a:solidFill>
                  <a:srgbClr val="000000"/>
                </a:solidFill>
              </a:rPr>
              <a:t>campos</a:t>
            </a:r>
            <a:r>
              <a:rPr lang="en-US" dirty="0" smtClean="0">
                <a:solidFill>
                  <a:srgbClr val="000000"/>
                </a:solidFill>
              </a:rPr>
              <a:t> </a:t>
            </a:r>
            <a:r>
              <a:rPr lang="en-US" dirty="0" err="1" smtClean="0">
                <a:solidFill>
                  <a:srgbClr val="000000"/>
                </a:solidFill>
              </a:rPr>
              <a:t>nuevos</a:t>
            </a:r>
            <a:r>
              <a:rPr lang="en-US" dirty="0" smtClean="0">
                <a:solidFill>
                  <a:srgbClr val="000000"/>
                </a:solidFill>
              </a:rPr>
              <a:t>, </a:t>
            </a:r>
            <a:r>
              <a:rPr lang="en-US" dirty="0" err="1" smtClean="0">
                <a:solidFill>
                  <a:srgbClr val="000000"/>
                </a:solidFill>
              </a:rPr>
              <a:t>más</a:t>
            </a:r>
            <a:r>
              <a:rPr lang="en-US" dirty="0" smtClean="0">
                <a:solidFill>
                  <a:srgbClr val="000000"/>
                </a:solidFill>
              </a:rPr>
              <a:t> </a:t>
            </a:r>
            <a:r>
              <a:rPr lang="en-US" dirty="0" err="1" smtClean="0">
                <a:solidFill>
                  <a:srgbClr val="000000"/>
                </a:solidFill>
              </a:rPr>
              <a:t>rentables</a:t>
            </a:r>
            <a:r>
              <a:rPr lang="en-US" dirty="0" smtClean="0">
                <a:solidFill>
                  <a:srgbClr val="000000"/>
                </a:solidFill>
              </a:rPr>
              <a:t>, </a:t>
            </a:r>
            <a:r>
              <a:rPr lang="en-US" dirty="0" err="1" smtClean="0">
                <a:solidFill>
                  <a:srgbClr val="000000"/>
                </a:solidFill>
              </a:rPr>
              <a:t>absorben</a:t>
            </a:r>
            <a:r>
              <a:rPr lang="en-US" dirty="0" smtClean="0">
                <a:solidFill>
                  <a:srgbClr val="000000"/>
                </a:solidFill>
              </a:rPr>
              <a:t> los </a:t>
            </a:r>
            <a:r>
              <a:rPr lang="en-US" dirty="0" err="1" smtClean="0">
                <a:solidFill>
                  <a:srgbClr val="000000"/>
                </a:solidFill>
              </a:rPr>
              <a:t>recursos</a:t>
            </a:r>
            <a:r>
              <a:rPr lang="en-US" dirty="0" smtClean="0">
                <a:solidFill>
                  <a:srgbClr val="000000"/>
                </a:solidFill>
              </a:rPr>
              <a:t> </a:t>
            </a:r>
            <a:r>
              <a:rPr lang="en-US" dirty="0" err="1" smtClean="0">
                <a:solidFill>
                  <a:srgbClr val="000000"/>
                </a:solidFill>
              </a:rPr>
              <a:t>disponibles</a:t>
            </a:r>
            <a:r>
              <a:rPr lang="en-US" dirty="0" smtClean="0">
                <a:solidFill>
                  <a:srgbClr val="000000"/>
                </a:solidFill>
              </a:rPr>
              <a:t> </a:t>
            </a:r>
          </a:p>
        </p:txBody>
      </p:sp>
    </p:spTree>
    <p:extLst>
      <p:ext uri="{BB962C8B-B14F-4D97-AF65-F5344CB8AC3E}">
        <p14:creationId xmlns:p14="http://schemas.microsoft.com/office/powerpoint/2010/main" val="2976901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6 Gráfico"/>
          <p:cNvGraphicFramePr>
            <a:graphicFrameLocks/>
          </p:cNvGraphicFramePr>
          <p:nvPr>
            <p:extLst>
              <p:ext uri="{D42A27DB-BD31-4B8C-83A1-F6EECF244321}">
                <p14:modId xmlns:p14="http://schemas.microsoft.com/office/powerpoint/2010/main" val="2251465139"/>
              </p:ext>
            </p:extLst>
          </p:nvPr>
        </p:nvGraphicFramePr>
        <p:xfrm>
          <a:off x="1" y="1844824"/>
          <a:ext cx="8100392" cy="378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18 Rectángulo"/>
          <p:cNvSpPr>
            <a:spLocks noChangeArrowheads="1"/>
          </p:cNvSpPr>
          <p:nvPr/>
        </p:nvSpPr>
        <p:spPr bwMode="auto">
          <a:xfrm>
            <a:off x="107702" y="6413266"/>
            <a:ext cx="83527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1000" dirty="0">
                <a:latin typeface="Arial"/>
                <a:cs typeface="Arial"/>
              </a:rPr>
              <a:t>Fuente: CNH con información de Banxico.</a:t>
            </a:r>
          </a:p>
          <a:p>
            <a:r>
              <a:rPr lang="es-MX" sz="1000" dirty="0">
                <a:latin typeface="Arial"/>
                <a:cs typeface="Arial"/>
              </a:rPr>
              <a:t>*Incluye petróleo, gas natural y petrolíferos.</a:t>
            </a:r>
          </a:p>
        </p:txBody>
      </p:sp>
      <p:sp>
        <p:nvSpPr>
          <p:cNvPr id="7" name="18 Flecha arriba"/>
          <p:cNvSpPr/>
          <p:nvPr/>
        </p:nvSpPr>
        <p:spPr>
          <a:xfrm>
            <a:off x="8233246" y="2060575"/>
            <a:ext cx="179388" cy="2628900"/>
          </a:xfrm>
          <a:prstGeom prst="upArrow">
            <a:avLst/>
          </a:prstGeom>
          <a:solidFill>
            <a:schemeClr val="bg1">
              <a:lumMod val="50000"/>
            </a:schemeClr>
          </a:solidFill>
          <a:ln w="25400" cap="flat" cmpd="sng" algn="ctr">
            <a:solidFill>
              <a:schemeClr val="bg1">
                <a:lumMod val="50000"/>
              </a:schemeClr>
            </a:solidFill>
            <a:prstDash val="solid"/>
          </a:ln>
          <a:effectLst/>
        </p:spPr>
        <p:txBody>
          <a:bodyPr/>
          <a:lstStyle/>
          <a:p>
            <a:r>
              <a:rPr lang="es-MX" sz="1100">
                <a:solidFill>
                  <a:srgbClr val="7F7F7F"/>
                </a:solidFill>
                <a:latin typeface="Calibri" pitchFamily="34" charset="0"/>
              </a:rPr>
              <a:t/>
            </a:r>
            <a:br>
              <a:rPr lang="es-MX" sz="1100">
                <a:solidFill>
                  <a:srgbClr val="7F7F7F"/>
                </a:solidFill>
                <a:latin typeface="Calibri" pitchFamily="34" charset="0"/>
              </a:rPr>
            </a:br>
            <a:endParaRPr lang="es-MX" sz="1100">
              <a:solidFill>
                <a:srgbClr val="7F7F7F"/>
              </a:solidFill>
              <a:latin typeface="Calibri" pitchFamily="34" charset="0"/>
            </a:endParaRPr>
          </a:p>
        </p:txBody>
      </p:sp>
      <p:sp>
        <p:nvSpPr>
          <p:cNvPr id="8" name="19 Flecha arriba"/>
          <p:cNvSpPr/>
          <p:nvPr/>
        </p:nvSpPr>
        <p:spPr>
          <a:xfrm rot="10800000">
            <a:off x="8239596" y="4797425"/>
            <a:ext cx="180975" cy="755650"/>
          </a:xfrm>
          <a:prstGeom prst="upArrow">
            <a:avLst/>
          </a:prstGeom>
          <a:solidFill>
            <a:srgbClr val="800000"/>
          </a:solidFill>
          <a:ln w="25400" cap="flat" cmpd="sng" algn="ctr">
            <a:solidFill>
              <a:srgbClr val="800000"/>
            </a:solid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es-MX" kern="0">
              <a:solidFill>
                <a:sysClr val="window" lastClr="FFFFFF"/>
              </a:solidFill>
              <a:latin typeface="Calibri"/>
            </a:endParaRPr>
          </a:p>
        </p:txBody>
      </p:sp>
      <p:sp>
        <p:nvSpPr>
          <p:cNvPr id="9" name="7 CuadroTexto"/>
          <p:cNvSpPr txBox="1"/>
          <p:nvPr/>
        </p:nvSpPr>
        <p:spPr>
          <a:xfrm>
            <a:off x="6094413" y="3429000"/>
            <a:ext cx="2044700" cy="246063"/>
          </a:xfrm>
          <a:prstGeom prst="rect">
            <a:avLst/>
          </a:prstGeom>
          <a:noFill/>
        </p:spPr>
        <p:txBody>
          <a:bodyPr wrap="none">
            <a:spAutoFit/>
          </a:bodyPr>
          <a:lstStyle/>
          <a:p>
            <a:pPr>
              <a:defRPr/>
            </a:pPr>
            <a:r>
              <a:rPr lang="es-MX" sz="1000" b="1" dirty="0">
                <a:solidFill>
                  <a:schemeClr val="bg1">
                    <a:lumMod val="50000"/>
                  </a:schemeClr>
                </a:solidFill>
                <a:latin typeface="Arial" charset="0"/>
              </a:rPr>
              <a:t>Exportaciones / Importaciones</a:t>
            </a:r>
          </a:p>
        </p:txBody>
      </p:sp>
      <p:sp>
        <p:nvSpPr>
          <p:cNvPr id="10" name="23 CuadroTexto"/>
          <p:cNvSpPr txBox="1"/>
          <p:nvPr/>
        </p:nvSpPr>
        <p:spPr>
          <a:xfrm>
            <a:off x="7236296" y="1814513"/>
            <a:ext cx="1400175" cy="246062"/>
          </a:xfrm>
          <a:prstGeom prst="rect">
            <a:avLst/>
          </a:prstGeom>
          <a:noFill/>
        </p:spPr>
        <p:txBody>
          <a:bodyPr wrap="none">
            <a:spAutoFit/>
          </a:bodyPr>
          <a:lstStyle/>
          <a:p>
            <a:pPr>
              <a:defRPr/>
            </a:pPr>
            <a:r>
              <a:rPr lang="es-MX" sz="1000" b="1" dirty="0">
                <a:solidFill>
                  <a:schemeClr val="bg1">
                    <a:lumMod val="50000"/>
                  </a:schemeClr>
                </a:solidFill>
                <a:latin typeface="Arial" charset="0"/>
              </a:rPr>
              <a:t>Exportadores Netos</a:t>
            </a:r>
          </a:p>
        </p:txBody>
      </p:sp>
      <p:sp>
        <p:nvSpPr>
          <p:cNvPr id="11" name="28 CuadroTexto"/>
          <p:cNvSpPr txBox="1">
            <a:spLocks noChangeArrowheads="1"/>
          </p:cNvSpPr>
          <p:nvPr/>
        </p:nvSpPr>
        <p:spPr bwMode="auto">
          <a:xfrm>
            <a:off x="7314084" y="5611813"/>
            <a:ext cx="1393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MX" sz="1000" b="1">
                <a:solidFill>
                  <a:srgbClr val="800000"/>
                </a:solidFill>
              </a:rPr>
              <a:t>Importadores Netos</a:t>
            </a:r>
          </a:p>
        </p:txBody>
      </p:sp>
      <p:sp>
        <p:nvSpPr>
          <p:cNvPr id="12" name="1 Título"/>
          <p:cNvSpPr txBox="1">
            <a:spLocks/>
          </p:cNvSpPr>
          <p:nvPr/>
        </p:nvSpPr>
        <p:spPr>
          <a:xfrm>
            <a:off x="611560" y="970434"/>
            <a:ext cx="7801074" cy="514350"/>
          </a:xfrm>
          <a:prstGeom prst="rect">
            <a:avLst/>
          </a:prstGeom>
        </p:spPr>
        <p:txBody>
          <a:bodyPr>
            <a:noAutofit/>
          </a:bodyPr>
          <a:lstStyle>
            <a:defPPr>
              <a:defRPr lang="es-MX"/>
            </a:defPPr>
            <a:lvl1pPr algn="ctr">
              <a:spcBef>
                <a:spcPct val="0"/>
              </a:spcBef>
              <a:buNone/>
              <a:defRPr sz="2000" b="1" cap="small">
                <a:latin typeface="Arial" pitchFamily="34" charset="0"/>
                <a:ea typeface="+mj-ea"/>
                <a:cs typeface="Arial" pitchFamily="34" charset="0"/>
              </a:defRPr>
            </a:lvl1pPr>
          </a:lstStyle>
          <a:p>
            <a:r>
              <a:rPr lang="es-MX" dirty="0">
                <a:solidFill>
                  <a:schemeClr val="tx1">
                    <a:lumMod val="75000"/>
                    <a:lumOff val="25000"/>
                  </a:schemeClr>
                </a:solidFill>
              </a:rPr>
              <a:t>EN SUMA: VAMOS PERDIENDO LA CONDICIÓN DE EXPORTADORES NETOS</a:t>
            </a:r>
          </a:p>
        </p:txBody>
      </p:sp>
    </p:spTree>
    <p:extLst>
      <p:ext uri="{BB962C8B-B14F-4D97-AF65-F5344CB8AC3E}">
        <p14:creationId xmlns:p14="http://schemas.microsoft.com/office/powerpoint/2010/main" val="249596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3528" y="682402"/>
            <a:ext cx="8460432" cy="514350"/>
          </a:xfrm>
          <a:prstGeom prst="rect">
            <a:avLst/>
          </a:prstGeom>
        </p:spPr>
        <p:txBody>
          <a:bodyPr>
            <a:noAutofit/>
          </a:bodyPr>
          <a:lstStyle>
            <a:defPPr>
              <a:defRPr lang="es-MX"/>
            </a:defPPr>
            <a:lvl1pPr algn="ctr">
              <a:spcBef>
                <a:spcPct val="0"/>
              </a:spcBef>
              <a:buNone/>
              <a:defRPr sz="2000" b="1" cap="small">
                <a:latin typeface="Arial" pitchFamily="34" charset="0"/>
                <a:ea typeface="+mj-ea"/>
                <a:cs typeface="Arial" pitchFamily="34" charset="0"/>
              </a:defRPr>
            </a:lvl1pPr>
          </a:lstStyle>
          <a:p>
            <a:r>
              <a:rPr lang="es-MX" dirty="0">
                <a:solidFill>
                  <a:schemeClr val="tx1">
                    <a:lumMod val="75000"/>
                    <a:lumOff val="25000"/>
                  </a:schemeClr>
                </a:solidFill>
              </a:rPr>
              <a:t>… Y NO ESTAMOS APROVECHANDO LAS OPORTUNIDADES</a:t>
            </a:r>
          </a:p>
        </p:txBody>
      </p:sp>
      <p:grpSp>
        <p:nvGrpSpPr>
          <p:cNvPr id="4" name="3 Grupo"/>
          <p:cNvGrpSpPr/>
          <p:nvPr/>
        </p:nvGrpSpPr>
        <p:grpSpPr>
          <a:xfrm>
            <a:off x="777265" y="1341929"/>
            <a:ext cx="7251119" cy="4895383"/>
            <a:chOff x="201201" y="1269921"/>
            <a:chExt cx="8595588" cy="5009781"/>
          </a:xfrm>
        </p:grpSpPr>
        <p:graphicFrame>
          <p:nvGraphicFramePr>
            <p:cNvPr id="5" name="1 Gráfico"/>
            <p:cNvGraphicFramePr>
              <a:graphicFrameLocks/>
            </p:cNvGraphicFramePr>
            <p:nvPr>
              <p:extLst>
                <p:ext uri="{D42A27DB-BD31-4B8C-83A1-F6EECF244321}">
                  <p14:modId xmlns:p14="http://schemas.microsoft.com/office/powerpoint/2010/main" val="2314010521"/>
                </p:ext>
              </p:extLst>
            </p:nvPr>
          </p:nvGraphicFramePr>
          <p:xfrm>
            <a:off x="201201" y="1772815"/>
            <a:ext cx="8563242" cy="4506887"/>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1835696" y="2420888"/>
              <a:ext cx="1684632" cy="338554"/>
            </a:xfrm>
            <a:prstGeom prst="rect">
              <a:avLst/>
            </a:prstGeom>
            <a:noFill/>
          </p:spPr>
          <p:txBody>
            <a:bodyPr wrap="square" rtlCol="0">
              <a:spAutoFit/>
            </a:bodyPr>
            <a:lstStyle/>
            <a:p>
              <a:pPr algn="ctr"/>
              <a:r>
                <a:rPr lang="es-MX" sz="1600" b="1" dirty="0" smtClean="0">
                  <a:solidFill>
                    <a:srgbClr val="800000"/>
                  </a:solidFill>
                  <a:latin typeface="Arial" pitchFamily="34" charset="0"/>
                  <a:cs typeface="Arial" pitchFamily="34" charset="0"/>
                </a:rPr>
                <a:t>México</a:t>
              </a:r>
              <a:endParaRPr lang="es-MX" sz="1600" b="1" dirty="0">
                <a:solidFill>
                  <a:srgbClr val="800000"/>
                </a:solidFill>
                <a:latin typeface="Arial" pitchFamily="34" charset="0"/>
                <a:cs typeface="Arial" pitchFamily="34" charset="0"/>
              </a:endParaRPr>
            </a:p>
          </p:txBody>
        </p:sp>
        <p:sp>
          <p:nvSpPr>
            <p:cNvPr id="7" name="6 CuadroTexto"/>
            <p:cNvSpPr txBox="1"/>
            <p:nvPr/>
          </p:nvSpPr>
          <p:spPr>
            <a:xfrm>
              <a:off x="2854329" y="5372996"/>
              <a:ext cx="2292341" cy="338554"/>
            </a:xfrm>
            <a:prstGeom prst="rect">
              <a:avLst/>
            </a:prstGeom>
            <a:noFill/>
          </p:spPr>
          <p:txBody>
            <a:bodyPr wrap="square" rtlCol="0">
              <a:spAutoFit/>
            </a:bodyPr>
            <a:lstStyle/>
            <a:p>
              <a:pPr algn="ctr"/>
              <a:r>
                <a:rPr lang="es-MX" sz="1600" b="1" dirty="0" smtClean="0">
                  <a:solidFill>
                    <a:srgbClr val="996633"/>
                  </a:solidFill>
                  <a:latin typeface="Arial" pitchFamily="34" charset="0"/>
                  <a:cs typeface="Arial" pitchFamily="34" charset="0"/>
                </a:rPr>
                <a:t>Colombia</a:t>
              </a:r>
              <a:endParaRPr lang="es-MX" sz="1600" b="1" dirty="0">
                <a:solidFill>
                  <a:srgbClr val="996633"/>
                </a:solidFill>
                <a:latin typeface="Arial" pitchFamily="34" charset="0"/>
                <a:cs typeface="Arial" pitchFamily="34" charset="0"/>
              </a:endParaRPr>
            </a:p>
          </p:txBody>
        </p:sp>
        <p:sp>
          <p:nvSpPr>
            <p:cNvPr id="8" name="7 CuadroTexto"/>
            <p:cNvSpPr txBox="1"/>
            <p:nvPr/>
          </p:nvSpPr>
          <p:spPr>
            <a:xfrm>
              <a:off x="1907705" y="4602614"/>
              <a:ext cx="1417966" cy="338554"/>
            </a:xfrm>
            <a:prstGeom prst="rect">
              <a:avLst/>
            </a:prstGeom>
            <a:noFill/>
          </p:spPr>
          <p:txBody>
            <a:bodyPr wrap="square" rtlCol="0">
              <a:spAutoFit/>
            </a:bodyPr>
            <a:lstStyle/>
            <a:p>
              <a:pPr algn="ctr"/>
              <a:r>
                <a:rPr lang="es-MX" sz="1600" b="1" dirty="0" smtClean="0">
                  <a:solidFill>
                    <a:schemeClr val="bg1">
                      <a:lumMod val="50000"/>
                    </a:schemeClr>
                  </a:solidFill>
                  <a:latin typeface="Arial" pitchFamily="34" charset="0"/>
                  <a:cs typeface="Arial" pitchFamily="34" charset="0"/>
                </a:rPr>
                <a:t>Brasil</a:t>
              </a:r>
              <a:endParaRPr lang="es-MX" sz="1600" b="1" dirty="0">
                <a:solidFill>
                  <a:schemeClr val="bg1">
                    <a:lumMod val="50000"/>
                  </a:schemeClr>
                </a:solidFill>
                <a:latin typeface="Arial" pitchFamily="34" charset="0"/>
                <a:cs typeface="Arial" pitchFamily="34" charset="0"/>
              </a:endParaRPr>
            </a:p>
          </p:txBody>
        </p:sp>
        <p:sp>
          <p:nvSpPr>
            <p:cNvPr id="9" name="8 CuadroTexto"/>
            <p:cNvSpPr txBox="1"/>
            <p:nvPr/>
          </p:nvSpPr>
          <p:spPr>
            <a:xfrm>
              <a:off x="2269560" y="4048924"/>
              <a:ext cx="2877110" cy="246221"/>
            </a:xfrm>
            <a:prstGeom prst="rect">
              <a:avLst/>
            </a:prstGeom>
            <a:noFill/>
            <a:ln>
              <a:solidFill>
                <a:schemeClr val="tx1"/>
              </a:solidFill>
            </a:ln>
          </p:spPr>
          <p:txBody>
            <a:bodyPr wrap="square" rtlCol="0">
              <a:spAutoFit/>
            </a:bodyPr>
            <a:lstStyle>
              <a:defPPr>
                <a:defRPr lang="es-ES"/>
              </a:defPPr>
              <a:lvl1pPr>
                <a:defRPr sz="1000" b="1">
                  <a:latin typeface="Arial" pitchFamily="34" charset="0"/>
                  <a:cs typeface="Arial" pitchFamily="34" charset="0"/>
                </a:defRPr>
              </a:lvl1pPr>
            </a:lstStyle>
            <a:p>
              <a:pPr algn="ctr"/>
              <a:r>
                <a:rPr lang="es-MX" dirty="0"/>
                <a:t>Reforma </a:t>
              </a:r>
              <a:r>
                <a:rPr lang="es-MX" dirty="0" smtClean="0"/>
                <a:t>Brasil 1997</a:t>
              </a:r>
              <a:endParaRPr lang="es-MX" dirty="0"/>
            </a:p>
          </p:txBody>
        </p:sp>
        <p:cxnSp>
          <p:nvCxnSpPr>
            <p:cNvPr id="10" name="9 Conector recto de flecha"/>
            <p:cNvCxnSpPr/>
            <p:nvPr/>
          </p:nvCxnSpPr>
          <p:spPr>
            <a:xfrm>
              <a:off x="4768669" y="4293637"/>
              <a:ext cx="0" cy="2527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5463514" y="4541058"/>
              <a:ext cx="2032255" cy="400110"/>
            </a:xfrm>
            <a:prstGeom prst="rect">
              <a:avLst/>
            </a:prstGeom>
            <a:noFill/>
            <a:ln>
              <a:solidFill>
                <a:schemeClr val="tx1"/>
              </a:solidFill>
            </a:ln>
          </p:spPr>
          <p:txBody>
            <a:bodyPr wrap="square" rtlCol="0">
              <a:spAutoFit/>
            </a:bodyPr>
            <a:lstStyle>
              <a:defPPr>
                <a:defRPr lang="es-ES"/>
              </a:defPPr>
              <a:lvl1pPr>
                <a:defRPr sz="1000" b="1">
                  <a:latin typeface="Arial" pitchFamily="34" charset="0"/>
                  <a:cs typeface="Arial" pitchFamily="34" charset="0"/>
                </a:defRPr>
              </a:lvl1pPr>
            </a:lstStyle>
            <a:p>
              <a:pPr algn="ctr"/>
              <a:r>
                <a:rPr lang="es-MX" dirty="0"/>
                <a:t>Reforma </a:t>
              </a:r>
              <a:r>
                <a:rPr lang="es-MX" dirty="0" smtClean="0"/>
                <a:t>Colombia 2003</a:t>
              </a:r>
              <a:endParaRPr lang="es-MX" dirty="0"/>
            </a:p>
          </p:txBody>
        </p:sp>
        <p:cxnSp>
          <p:nvCxnSpPr>
            <p:cNvPr id="12" name="11 Conector recto de flecha"/>
            <p:cNvCxnSpPr/>
            <p:nvPr/>
          </p:nvCxnSpPr>
          <p:spPr>
            <a:xfrm>
              <a:off x="6211981" y="4947716"/>
              <a:ext cx="0" cy="1800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4663055" y="2806932"/>
              <a:ext cx="2465105" cy="400110"/>
            </a:xfrm>
            <a:prstGeom prst="rect">
              <a:avLst/>
            </a:prstGeom>
            <a:noFill/>
            <a:ln>
              <a:solidFill>
                <a:schemeClr val="tx1"/>
              </a:solidFill>
            </a:ln>
          </p:spPr>
          <p:txBody>
            <a:bodyPr wrap="square" rtlCol="0">
              <a:spAutoFit/>
            </a:bodyPr>
            <a:lstStyle/>
            <a:p>
              <a:pPr algn="ctr"/>
              <a:r>
                <a:rPr lang="es-MX" sz="1000" b="1" dirty="0" smtClean="0">
                  <a:latin typeface="Arial" pitchFamily="34" charset="0"/>
                  <a:cs typeface="Arial" pitchFamily="34" charset="0"/>
                </a:rPr>
                <a:t>Contrarreforma Brasil 2010</a:t>
              </a:r>
              <a:endParaRPr lang="es-MX" sz="1000" b="1" dirty="0">
                <a:latin typeface="Arial" pitchFamily="34" charset="0"/>
                <a:cs typeface="Arial" pitchFamily="34" charset="0"/>
              </a:endParaRPr>
            </a:p>
          </p:txBody>
        </p:sp>
        <p:cxnSp>
          <p:nvCxnSpPr>
            <p:cNvPr id="14" name="13 Conector recto de flecha"/>
            <p:cNvCxnSpPr>
              <a:stCxn id="13" idx="3"/>
            </p:cNvCxnSpPr>
            <p:nvPr/>
          </p:nvCxnSpPr>
          <p:spPr>
            <a:xfrm>
              <a:off x="7128160" y="3006987"/>
              <a:ext cx="367610" cy="27301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395960" y="1269921"/>
              <a:ext cx="8400829" cy="477054"/>
            </a:xfrm>
            <a:prstGeom prst="rect">
              <a:avLst/>
            </a:prstGeom>
          </p:spPr>
          <p:txBody>
            <a:bodyPr wrap="square">
              <a:spAutoFit/>
            </a:bodyPr>
            <a:lstStyle/>
            <a:p>
              <a:r>
                <a:rPr lang="es-MX" sz="1400" b="1" dirty="0" smtClean="0"/>
                <a:t>Reformas energéticas y producción </a:t>
              </a:r>
              <a:r>
                <a:rPr lang="es-MX" sz="1400" b="1" dirty="0"/>
                <a:t>en Brasil y </a:t>
              </a:r>
              <a:r>
                <a:rPr lang="es-MX" sz="1400" b="1" dirty="0" smtClean="0"/>
                <a:t>Colombia</a:t>
              </a:r>
            </a:p>
            <a:p>
              <a:r>
                <a:rPr lang="es-MX" sz="1100" b="1" dirty="0" smtClean="0"/>
                <a:t>(</a:t>
              </a:r>
              <a:r>
                <a:rPr lang="es-MX" sz="1100" b="1" dirty="0"/>
                <a:t>Miles de barriles </a:t>
              </a:r>
              <a:r>
                <a:rPr lang="es-MX" sz="1100" b="1" dirty="0" smtClean="0"/>
                <a:t>diarios)</a:t>
              </a:r>
              <a:endParaRPr lang="es-MX" sz="1100" b="1" dirty="0"/>
            </a:p>
          </p:txBody>
        </p:sp>
      </p:grpSp>
    </p:spTree>
    <p:extLst>
      <p:ext uri="{BB962C8B-B14F-4D97-AF65-F5344CB8AC3E}">
        <p14:creationId xmlns:p14="http://schemas.microsoft.com/office/powerpoint/2010/main" val="3011197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Institucional 1</Template>
  <TotalTime>3100</TotalTime>
  <Words>2378</Words>
  <Application>Microsoft Office PowerPoint</Application>
  <PresentationFormat>Presentación en pantalla (4:3)</PresentationFormat>
  <Paragraphs>409</Paragraphs>
  <Slides>25</Slides>
  <Notes>10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Diseño personalizado</vt:lpstr>
      <vt:lpstr>Hoja de cálculo</vt:lpstr>
      <vt:lpstr>Presentación de PowerPoint</vt:lpstr>
      <vt:lpstr>Presentación de PowerPoint</vt:lpstr>
      <vt:lpstr>Presentación de PowerPoint</vt:lpstr>
      <vt:lpstr>PRODUCCIÓN Y CONSUMO DE GAS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PEP dispone de un inventario de recursos prospectivos y reservas de hidrocarburos, punto de partida de los proyectos</vt:lpstr>
      <vt:lpstr>Presentación de PowerPoint</vt:lpstr>
      <vt:lpstr>Presentación de PowerPoint</vt:lpstr>
      <vt:lpstr>Presentación de PowerPoint</vt:lpstr>
      <vt:lpstr>DIAGNÓSTICO:  PRODUCCIÓN DE PETRÓLEO</vt:lpstr>
      <vt:lpstr>Presentación de PowerPoint</vt:lpstr>
      <vt:lpstr>Presentación de PowerPoint</vt:lpstr>
      <vt:lpstr>Presentación de PowerPoint</vt:lpstr>
      <vt:lpstr>TENEMOS OPORTUNIDADES SIN EXPLOTAR EN ENERGÍAS RENOVABLES</vt:lpstr>
      <vt:lpstr>Presentación de PowerPoint</vt:lpstr>
      <vt:lpstr>ELEMENTOS FUNDAMENTALES DE LA REFORMA DEL PRESIDENTE ENRIQUE PEÑA NIETO</vt:lpstr>
      <vt:lpstr>ELEMENTOS FUNDAMENTALES DE LA REFORMA DEL PRESIDENTE ENRIQUE PEÑA NIETO</vt:lpstr>
      <vt:lpstr>ELEMENTOS FUNDAMENTALES DE LA REFORMA DEL PRESIDENTE ENRIQUE PEÑA NIETO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Karimi Anabel Molina Garduño</dc:creator>
  <cp:lastModifiedBy>Arteaga Santoyo Rodrigo</cp:lastModifiedBy>
  <cp:revision>156</cp:revision>
  <cp:lastPrinted>2013-09-02T17:02:59Z</cp:lastPrinted>
  <dcterms:created xsi:type="dcterms:W3CDTF">2013-08-14T00:01:32Z</dcterms:created>
  <dcterms:modified xsi:type="dcterms:W3CDTF">2013-09-11T18:54:12Z</dcterms:modified>
</cp:coreProperties>
</file>