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7249" r:id="rId2"/>
    <p:sldMasterId id="2147487302" r:id="rId3"/>
    <p:sldMasterId id="2147487382" r:id="rId4"/>
    <p:sldMasterId id="2147487409" r:id="rId5"/>
    <p:sldMasterId id="2147487422" r:id="rId6"/>
    <p:sldMasterId id="2147487436" r:id="rId7"/>
    <p:sldMasterId id="2147487449" r:id="rId8"/>
  </p:sldMasterIdLst>
  <p:notesMasterIdLst>
    <p:notesMasterId r:id="rId23"/>
  </p:notesMasterIdLst>
  <p:handoutMasterIdLst>
    <p:handoutMasterId r:id="rId24"/>
  </p:handoutMasterIdLst>
  <p:sldIdLst>
    <p:sldId id="1339" r:id="rId9"/>
    <p:sldId id="1702" r:id="rId10"/>
    <p:sldId id="1350" r:id="rId11"/>
    <p:sldId id="1352" r:id="rId12"/>
    <p:sldId id="1899" r:id="rId13"/>
    <p:sldId id="1805" r:id="rId14"/>
    <p:sldId id="1880" r:id="rId15"/>
    <p:sldId id="1897" r:id="rId16"/>
    <p:sldId id="1898" r:id="rId17"/>
    <p:sldId id="1896" r:id="rId18"/>
    <p:sldId id="1905" r:id="rId19"/>
    <p:sldId id="1911" r:id="rId20"/>
    <p:sldId id="1913" r:id="rId21"/>
    <p:sldId id="1904" r:id="rId22"/>
  </p:sldIdLst>
  <p:sldSz cx="9144000" cy="6858000" type="screen4x3"/>
  <p:notesSz cx="7315200" cy="9601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úl Arellano Angeles" initials="RAA" lastIdx="10" clrIdx="0"/>
  <p:cmAuthor id="1" name="alberto.martinez" initials="AM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C3D69B"/>
    <a:srgbClr val="FFFFFF"/>
    <a:srgbClr val="D7E4BD"/>
    <a:srgbClr val="93CDDD"/>
    <a:srgbClr val="000000"/>
    <a:srgbClr val="E4E1CE"/>
    <a:srgbClr val="5D5635"/>
    <a:srgbClr val="984807"/>
    <a:srgbClr val="E41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32" autoAdjust="0"/>
    <p:restoredTop sz="93957" autoAdjust="0"/>
  </p:normalViewPr>
  <p:slideViewPr>
    <p:cSldViewPr>
      <p:cViewPr>
        <p:scale>
          <a:sx n="84" d="100"/>
          <a:sy n="84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notesViewPr>
    <p:cSldViewPr>
      <p:cViewPr>
        <p:scale>
          <a:sx n="150" d="100"/>
          <a:sy n="150" d="100"/>
        </p:scale>
        <p:origin x="-528" y="2952"/>
      </p:cViewPr>
      <p:guideLst>
        <p:guide orient="horz" pos="3025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ordi:Documents:INECC:Coordinacio&#769;n%20de%20Cambio%20Clima&#769;tico:INEGEI:2010:20130415%20Gra&#769;fica%20INEGEI%20Mantarraya.xlsx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jordi:Documents:INECC:Coordinacio&#769;n%20de%20Cambio%20Clima&#769;tico:INEGEI:2010:20130415%20Gra&#769;fica%20INEGEI%20Mantarraya.xlsx" TargetMode="External"/><Relationship Id="rId3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Macintosh%20HD:Users:jordi:Documents:INECC:Coordinacio&#769;n%20de%20Cambio%20Clima&#769;tico:INEGEI:2010:20130415%20Gra&#769;fica%20INEGEI%20Mantarraya.xlsx" TargetMode="External"/><Relationship Id="rId3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D:\Documents\POISE%20CAP%202027.xlsx" TargetMode="External"/><Relationship Id="rId3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file:///D:\DatosD\Documentos\Energia_2013\Varios\Energias%20Renovables\Tabla%20Capacidad%20Generaci&#243;n%20con%20Energ&#237;as%20Renovables%20en%20el%20Mundo_03jul13.xlsx" TargetMode="External"/><Relationship Id="rId3" Type="http://schemas.openxmlformats.org/officeDocument/2006/relationships/chartUserShapes" Target="../drawings/drawing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'Emisiones x area'!$S$29</c:f>
              <c:strCache>
                <c:ptCount val="1"/>
                <c:pt idx="0">
                  <c:v>Generación de electricidad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val>
            <c:numRef>
              <c:f>'Emisiones x area'!$T$29</c:f>
              <c:numCache>
                <c:formatCode>0</c:formatCode>
                <c:ptCount val="1"/>
                <c:pt idx="0">
                  <c:v>122.0</c:v>
                </c:pt>
              </c:numCache>
            </c:numRef>
          </c:val>
        </c:ser>
        <c:ser>
          <c:idx val="1"/>
          <c:order val="1"/>
          <c:tx>
            <c:strRef>
              <c:f>'Emisiones x area'!$S$30</c:f>
              <c:strCache>
                <c:ptCount val="1"/>
                <c:pt idx="0">
                  <c:v>Petróleo y gas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val>
            <c:numRef>
              <c:f>'Emisiones x area'!$T$30</c:f>
              <c:numCache>
                <c:formatCode>0</c:formatCode>
                <c:ptCount val="1"/>
                <c:pt idx="0">
                  <c:v>41.0</c:v>
                </c:pt>
              </c:numCache>
            </c:numRef>
          </c:val>
        </c:ser>
        <c:ser>
          <c:idx val="2"/>
          <c:order val="2"/>
          <c:tx>
            <c:strRef>
              <c:f>'Emisiones x area'!$S$31</c:f>
              <c:strCache>
                <c:ptCount val="1"/>
                <c:pt idx="0">
                  <c:v>Emisiones fugitivas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val>
            <c:numRef>
              <c:f>'Emisiones x area'!$T$31</c:f>
              <c:numCache>
                <c:formatCode>0</c:formatCode>
                <c:ptCount val="1"/>
                <c:pt idx="0">
                  <c:v>83.0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68165240"/>
        <c:axId val="1863950296"/>
      </c:barChart>
      <c:catAx>
        <c:axId val="1868165240"/>
        <c:scaling>
          <c:orientation val="minMax"/>
        </c:scaling>
        <c:delete val="1"/>
        <c:axPos val="b"/>
        <c:majorTickMark val="out"/>
        <c:minorTickMark val="none"/>
        <c:tickLblPos val="none"/>
        <c:crossAx val="1863950296"/>
        <c:crosses val="autoZero"/>
        <c:auto val="1"/>
        <c:lblAlgn val="ctr"/>
        <c:lblOffset val="100"/>
        <c:noMultiLvlLbl val="0"/>
      </c:catAx>
      <c:valAx>
        <c:axId val="1863950296"/>
        <c:scaling>
          <c:orientation val="minMax"/>
          <c:max val="250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868165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4804894273273"/>
          <c:y val="0.135929854927867"/>
          <c:w val="0.450755217362523"/>
          <c:h val="0.719890855769376"/>
        </c:manualLayout>
      </c:layout>
      <c:overlay val="0"/>
      <c:txPr>
        <a:bodyPr/>
        <a:lstStyle/>
        <a:p>
          <a:pPr>
            <a:defRPr sz="1200">
              <a:latin typeface="Times New Roman"/>
              <a:cs typeface="Times New Roman"/>
            </a:defRPr>
          </a:pPr>
          <a:endParaRPr lang="es-E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1950511426932"/>
          <c:y val="0.0510542688239319"/>
          <c:w val="0.292492320156635"/>
          <c:h val="0.8978914623521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'Emisiones x area'!$S$36</c:f>
              <c:strCache>
                <c:ptCount val="1"/>
                <c:pt idx="0">
                  <c:v>Transporte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val>
            <c:numRef>
              <c:f>'Emisiones x area'!$T$36</c:f>
              <c:numCache>
                <c:formatCode>0</c:formatCode>
                <c:ptCount val="1"/>
                <c:pt idx="0">
                  <c:v>166.0</c:v>
                </c:pt>
              </c:numCache>
            </c:numRef>
          </c:val>
        </c:ser>
        <c:ser>
          <c:idx val="1"/>
          <c:order val="1"/>
          <c:tx>
            <c:strRef>
              <c:f>'Emisiones x area'!$S$37</c:f>
              <c:strCache>
                <c:ptCount val="1"/>
                <c:pt idx="0">
                  <c:v>Consumo energético industrial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'Emisiones x area'!$T$37</c:f>
              <c:numCache>
                <c:formatCode>0</c:formatCode>
                <c:ptCount val="1"/>
                <c:pt idx="0">
                  <c:v>57.0</c:v>
                </c:pt>
              </c:numCache>
            </c:numRef>
          </c:val>
        </c:ser>
        <c:ser>
          <c:idx val="2"/>
          <c:order val="2"/>
          <c:tx>
            <c:strRef>
              <c:f>'Emisiones x area'!$S$38</c:f>
              <c:strCache>
                <c:ptCount val="1"/>
                <c:pt idx="0">
                  <c:v>Consumo energético residencial y agro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</c:spPr>
          <c:invertIfNegative val="0"/>
          <c:val>
            <c:numRef>
              <c:f>'Emisiones x area'!$T$38</c:f>
              <c:numCache>
                <c:formatCode>0</c:formatCode>
                <c:ptCount val="1"/>
                <c:pt idx="0">
                  <c:v>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63595272"/>
        <c:axId val="1857677304"/>
      </c:barChart>
      <c:catAx>
        <c:axId val="1863595272"/>
        <c:scaling>
          <c:orientation val="minMax"/>
        </c:scaling>
        <c:delete val="1"/>
        <c:axPos val="b"/>
        <c:majorTickMark val="out"/>
        <c:minorTickMark val="none"/>
        <c:tickLblPos val="none"/>
        <c:crossAx val="1857677304"/>
        <c:crosses val="autoZero"/>
        <c:auto val="1"/>
        <c:lblAlgn val="ctr"/>
        <c:lblOffset val="100"/>
        <c:noMultiLvlLbl val="0"/>
      </c:catAx>
      <c:valAx>
        <c:axId val="1857677304"/>
        <c:scaling>
          <c:orientation val="minMax"/>
          <c:max val="250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863595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07922757091899"/>
          <c:y val="0.00176332746653881"/>
          <c:w val="0.565282185013896"/>
          <c:h val="0.651445526520446"/>
        </c:manualLayout>
      </c:layout>
      <c:overlay val="0"/>
      <c:txPr>
        <a:bodyPr/>
        <a:lstStyle/>
        <a:p>
          <a:pPr>
            <a:defRPr sz="1200">
              <a:latin typeface="Times New Roman"/>
              <a:cs typeface="Times New Roman"/>
            </a:defRPr>
          </a:pPr>
          <a:endParaRPr lang="es-E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2848531442922"/>
          <c:y val="0.0350845921990518"/>
          <c:w val="0.712783194871055"/>
          <c:h val="0.90633212591596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accent1"/>
              </a:solidFill>
            </c:spPr>
          </c:dPt>
          <c:dLbls>
            <c:delete val="1"/>
          </c:dLbls>
          <c:cat>
            <c:strRef>
              <c:f>'Emisiones x area'!$N$23:$N$25</c:f>
              <c:strCache>
                <c:ptCount val="3"/>
                <c:pt idx="0">
                  <c:v>Producción de energía</c:v>
                </c:pt>
                <c:pt idx="1">
                  <c:v>Consumo energético</c:v>
                </c:pt>
                <c:pt idx="2">
                  <c:v>No energético</c:v>
                </c:pt>
              </c:strCache>
            </c:strRef>
          </c:cat>
          <c:val>
            <c:numRef>
              <c:f>'Emisiones x area'!$O$23:$O$25</c:f>
              <c:numCache>
                <c:formatCode>General</c:formatCode>
                <c:ptCount val="3"/>
                <c:pt idx="0">
                  <c:v>246.0</c:v>
                </c:pt>
                <c:pt idx="1">
                  <c:v>249.0</c:v>
                </c:pt>
                <c:pt idx="2">
                  <c:v>253.0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240"/>
      </c:pieChart>
    </c:plotArea>
    <c:plotVisOnly val="1"/>
    <c:dispBlanksAs val="zero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es-MX" sz="2200"/>
              <a:t>Capacidad Instalada </a:t>
            </a:r>
            <a:r>
              <a:rPr lang="es-MX" sz="2200" baseline="0"/>
              <a:t>en México (31 dic 2012)</a:t>
            </a:r>
            <a:endParaRPr lang="es-MX" sz="220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80013557907911"/>
          <c:y val="0.27031693547397"/>
          <c:w val="0.348273551898728"/>
          <c:h val="0.729683064526031"/>
        </c:manualLayout>
      </c:layout>
      <c:pie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6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10"/>
            <c:bubble3D val="0"/>
            <c:spPr>
              <a:solidFill>
                <a:srgbClr val="006600"/>
              </a:solidFill>
            </c:spPr>
          </c:dPt>
          <c:dPt>
            <c:idx val="1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2"/>
            <c:bubble3D val="0"/>
            <c:spPr>
              <a:solidFill>
                <a:srgbClr val="92D050"/>
              </a:solidFill>
            </c:spPr>
          </c:dPt>
          <c:dPt>
            <c:idx val="13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Lbls>
            <c:dLbl>
              <c:idx val="11"/>
              <c:layout>
                <c:manualLayout>
                  <c:x val="0.0302743614001892"/>
                  <c:y val="-0.074000653020385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2"/>
              <c:layout>
                <c:manualLayout>
                  <c:x val="0.0189214758751183"/>
                  <c:y val="-0.042286087440220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3"/>
              <c:layout>
                <c:manualLayout>
                  <c:x val="0.0214443393251341"/>
                  <c:y val="-0.0079286413950413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200"/>
                </a:pPr>
                <a:endParaRPr lang="es-E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'2012 (cap)'!$B$2:$B$15</c:f>
              <c:strCache>
                <c:ptCount val="14"/>
                <c:pt idx="0">
                  <c:v>Ciclo Combinado</c:v>
                </c:pt>
                <c:pt idx="1">
                  <c:v>Turbina de Gas</c:v>
                </c:pt>
                <c:pt idx="2">
                  <c:v>Combustión Interna</c:v>
                </c:pt>
                <c:pt idx="3">
                  <c:v>Carboeléctrica</c:v>
                </c:pt>
                <c:pt idx="4">
                  <c:v>Vapor</c:v>
                </c:pt>
                <c:pt idx="5">
                  <c:v>Turbina de </c:v>
                </c:pt>
                <c:pt idx="10">
                  <c:v>Hidroeléctrica</c:v>
                </c:pt>
                <c:pt idx="11">
                  <c:v>Nucleoeléctrica</c:v>
                </c:pt>
                <c:pt idx="12">
                  <c:v>Geotermoeléctrica</c:v>
                </c:pt>
                <c:pt idx="13">
                  <c:v>Eoloeléctrica</c:v>
                </c:pt>
              </c:strCache>
            </c:strRef>
          </c:cat>
          <c:val>
            <c:numRef>
              <c:f>'2012 (cap)'!$C$2:$C$15</c:f>
              <c:numCache>
                <c:formatCode>0.0%</c:formatCode>
                <c:ptCount val="14"/>
                <c:pt idx="0">
                  <c:v>0.34</c:v>
                </c:pt>
                <c:pt idx="1">
                  <c:v>0.09</c:v>
                </c:pt>
                <c:pt idx="2">
                  <c:v>0.02</c:v>
                </c:pt>
                <c:pt idx="3">
                  <c:v>0.09</c:v>
                </c:pt>
                <c:pt idx="4">
                  <c:v>0.22</c:v>
                </c:pt>
                <c:pt idx="10">
                  <c:v>0.18</c:v>
                </c:pt>
                <c:pt idx="11">
                  <c:v>0.03</c:v>
                </c:pt>
                <c:pt idx="12">
                  <c:v>0.01</c:v>
                </c:pt>
                <c:pt idx="13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4"/>
      </c:pieChart>
    </c:plotArea>
    <c:plotVisOnly val="1"/>
    <c:dispBlanksAs val="zero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88700159489633"/>
          <c:y val="0.153238893310579"/>
          <c:w val="0.786538543328017"/>
          <c:h val="0.7284390987522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Hoja4!$A$43</c:f>
              <c:strCache>
                <c:ptCount val="1"/>
                <c:pt idx="0">
                  <c:v>Eólico</c:v>
                </c:pt>
              </c:strCache>
            </c:strRef>
          </c:tx>
          <c:invertIfNegative val="0"/>
          <c:cat>
            <c:multiLvlStrRef>
              <c:f>Hoja4!$B$41:$S$42</c:f>
              <c:multiLvlStrCache>
                <c:ptCount val="18"/>
                <c:lvl>
                  <c:pt idx="0">
                    <c:v>2008</c:v>
                  </c:pt>
                  <c:pt idx="1">
                    <c:v>2010</c:v>
                  </c:pt>
                  <c:pt idx="2">
                    <c:v>2012</c:v>
                  </c:pt>
                  <c:pt idx="3">
                    <c:v>2008</c:v>
                  </c:pt>
                  <c:pt idx="4">
                    <c:v>2010</c:v>
                  </c:pt>
                  <c:pt idx="5">
                    <c:v>2012</c:v>
                  </c:pt>
                  <c:pt idx="6">
                    <c:v>2008</c:v>
                  </c:pt>
                  <c:pt idx="7">
                    <c:v>2010</c:v>
                  </c:pt>
                  <c:pt idx="8">
                    <c:v>2012</c:v>
                  </c:pt>
                  <c:pt idx="9">
                    <c:v>2008</c:v>
                  </c:pt>
                  <c:pt idx="10">
                    <c:v>2010</c:v>
                  </c:pt>
                  <c:pt idx="11">
                    <c:v>2012</c:v>
                  </c:pt>
                  <c:pt idx="12">
                    <c:v>2008</c:v>
                  </c:pt>
                  <c:pt idx="13">
                    <c:v>2010</c:v>
                  </c:pt>
                  <c:pt idx="14">
                    <c:v>2012</c:v>
                  </c:pt>
                  <c:pt idx="15">
                    <c:v>2008</c:v>
                  </c:pt>
                  <c:pt idx="16">
                    <c:v>2010</c:v>
                  </c:pt>
                  <c:pt idx="17">
                    <c:v>2012</c:v>
                  </c:pt>
                </c:lvl>
                <c:lvl>
                  <c:pt idx="0">
                    <c:v>Mexico</c:v>
                  </c:pt>
                  <c:pt idx="3">
                    <c:v>India</c:v>
                  </c:pt>
                  <c:pt idx="6">
                    <c:v>España</c:v>
                  </c:pt>
                  <c:pt idx="9">
                    <c:v>Alemania</c:v>
                  </c:pt>
                  <c:pt idx="12">
                    <c:v>Estados Unidos</c:v>
                  </c:pt>
                  <c:pt idx="15">
                    <c:v>China</c:v>
                  </c:pt>
                </c:lvl>
              </c:multiLvlStrCache>
            </c:multiLvlStrRef>
          </c:cat>
          <c:val>
            <c:numRef>
              <c:f>Hoja4!$B$43:$S$43</c:f>
              <c:numCache>
                <c:formatCode>General</c:formatCode>
                <c:ptCount val="18"/>
                <c:pt idx="0">
                  <c:v>0.2</c:v>
                </c:pt>
                <c:pt idx="1">
                  <c:v>0.5</c:v>
                </c:pt>
                <c:pt idx="2">
                  <c:v>1.4</c:v>
                </c:pt>
                <c:pt idx="3">
                  <c:v>9.6</c:v>
                </c:pt>
                <c:pt idx="4">
                  <c:v>13.0</c:v>
                </c:pt>
                <c:pt idx="5">
                  <c:v>18.4</c:v>
                </c:pt>
                <c:pt idx="6">
                  <c:v>16.8</c:v>
                </c:pt>
                <c:pt idx="7">
                  <c:v>21.0</c:v>
                </c:pt>
                <c:pt idx="8">
                  <c:v>23.0</c:v>
                </c:pt>
                <c:pt idx="9">
                  <c:v>23.9</c:v>
                </c:pt>
                <c:pt idx="10">
                  <c:v>27.0</c:v>
                </c:pt>
                <c:pt idx="11">
                  <c:v>31.0</c:v>
                </c:pt>
                <c:pt idx="12">
                  <c:v>25.2</c:v>
                </c:pt>
                <c:pt idx="13">
                  <c:v>40.0</c:v>
                </c:pt>
                <c:pt idx="14">
                  <c:v>60.0</c:v>
                </c:pt>
                <c:pt idx="15">
                  <c:v>12.2</c:v>
                </c:pt>
                <c:pt idx="16">
                  <c:v>45.0</c:v>
                </c:pt>
                <c:pt idx="17">
                  <c:v>75.0</c:v>
                </c:pt>
              </c:numCache>
            </c:numRef>
          </c:val>
        </c:ser>
        <c:ser>
          <c:idx val="1"/>
          <c:order val="1"/>
          <c:tx>
            <c:strRef>
              <c:f>Hoja4!$A$44</c:f>
              <c:strCache>
                <c:ptCount val="1"/>
                <c:pt idx="0">
                  <c:v>Solar</c:v>
                </c:pt>
              </c:strCache>
            </c:strRef>
          </c:tx>
          <c:invertIfNegative val="0"/>
          <c:cat>
            <c:multiLvlStrRef>
              <c:f>Hoja4!$B$41:$S$42</c:f>
              <c:multiLvlStrCache>
                <c:ptCount val="18"/>
                <c:lvl>
                  <c:pt idx="0">
                    <c:v>2008</c:v>
                  </c:pt>
                  <c:pt idx="1">
                    <c:v>2010</c:v>
                  </c:pt>
                  <c:pt idx="2">
                    <c:v>2012</c:v>
                  </c:pt>
                  <c:pt idx="3">
                    <c:v>2008</c:v>
                  </c:pt>
                  <c:pt idx="4">
                    <c:v>2010</c:v>
                  </c:pt>
                  <c:pt idx="5">
                    <c:v>2012</c:v>
                  </c:pt>
                  <c:pt idx="6">
                    <c:v>2008</c:v>
                  </c:pt>
                  <c:pt idx="7">
                    <c:v>2010</c:v>
                  </c:pt>
                  <c:pt idx="8">
                    <c:v>2012</c:v>
                  </c:pt>
                  <c:pt idx="9">
                    <c:v>2008</c:v>
                  </c:pt>
                  <c:pt idx="10">
                    <c:v>2010</c:v>
                  </c:pt>
                  <c:pt idx="11">
                    <c:v>2012</c:v>
                  </c:pt>
                  <c:pt idx="12">
                    <c:v>2008</c:v>
                  </c:pt>
                  <c:pt idx="13">
                    <c:v>2010</c:v>
                  </c:pt>
                  <c:pt idx="14">
                    <c:v>2012</c:v>
                  </c:pt>
                  <c:pt idx="15">
                    <c:v>2008</c:v>
                  </c:pt>
                  <c:pt idx="16">
                    <c:v>2010</c:v>
                  </c:pt>
                  <c:pt idx="17">
                    <c:v>2012</c:v>
                  </c:pt>
                </c:lvl>
                <c:lvl>
                  <c:pt idx="0">
                    <c:v>Mexico</c:v>
                  </c:pt>
                  <c:pt idx="3">
                    <c:v>India</c:v>
                  </c:pt>
                  <c:pt idx="6">
                    <c:v>España</c:v>
                  </c:pt>
                  <c:pt idx="9">
                    <c:v>Alemania</c:v>
                  </c:pt>
                  <c:pt idx="12">
                    <c:v>Estados Unidos</c:v>
                  </c:pt>
                  <c:pt idx="15">
                    <c:v>China</c:v>
                  </c:pt>
                </c:lvl>
              </c:multiLvlStrCache>
            </c:multiLvlStrRef>
          </c:cat>
          <c:val>
            <c:numRef>
              <c:f>Hoja4!$B$44:$S$44</c:f>
              <c:numCache>
                <c:formatCode>General</c:formatCode>
                <c:ptCount val="1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1.2</c:v>
                </c:pt>
                <c:pt idx="6">
                  <c:v>3.3</c:v>
                </c:pt>
                <c:pt idx="7">
                  <c:v>3.8</c:v>
                </c:pt>
                <c:pt idx="8">
                  <c:v>5.1</c:v>
                </c:pt>
                <c:pt idx="9">
                  <c:v>5.4</c:v>
                </c:pt>
                <c:pt idx="10">
                  <c:v>17.3</c:v>
                </c:pt>
                <c:pt idx="11">
                  <c:v>32.0</c:v>
                </c:pt>
                <c:pt idx="12">
                  <c:v>0.7</c:v>
                </c:pt>
                <c:pt idx="13">
                  <c:v>2.5</c:v>
                </c:pt>
                <c:pt idx="14">
                  <c:v>7.2</c:v>
                </c:pt>
                <c:pt idx="15">
                  <c:v>0.1</c:v>
                </c:pt>
                <c:pt idx="16">
                  <c:v>0.9</c:v>
                </c:pt>
                <c:pt idx="17">
                  <c:v>7.0</c:v>
                </c:pt>
              </c:numCache>
            </c:numRef>
          </c:val>
        </c:ser>
        <c:ser>
          <c:idx val="2"/>
          <c:order val="2"/>
          <c:tx>
            <c:strRef>
              <c:f>Hoja4!$A$45</c:f>
              <c:strCache>
                <c:ptCount val="1"/>
                <c:pt idx="0">
                  <c:v>Biomasa</c:v>
                </c:pt>
              </c:strCache>
            </c:strRef>
          </c:tx>
          <c:invertIfNegative val="0"/>
          <c:cat>
            <c:multiLvlStrRef>
              <c:f>Hoja4!$B$41:$S$42</c:f>
              <c:multiLvlStrCache>
                <c:ptCount val="18"/>
                <c:lvl>
                  <c:pt idx="0">
                    <c:v>2008</c:v>
                  </c:pt>
                  <c:pt idx="1">
                    <c:v>2010</c:v>
                  </c:pt>
                  <c:pt idx="2">
                    <c:v>2012</c:v>
                  </c:pt>
                  <c:pt idx="3">
                    <c:v>2008</c:v>
                  </c:pt>
                  <c:pt idx="4">
                    <c:v>2010</c:v>
                  </c:pt>
                  <c:pt idx="5">
                    <c:v>2012</c:v>
                  </c:pt>
                  <c:pt idx="6">
                    <c:v>2008</c:v>
                  </c:pt>
                  <c:pt idx="7">
                    <c:v>2010</c:v>
                  </c:pt>
                  <c:pt idx="8">
                    <c:v>2012</c:v>
                  </c:pt>
                  <c:pt idx="9">
                    <c:v>2008</c:v>
                  </c:pt>
                  <c:pt idx="10">
                    <c:v>2010</c:v>
                  </c:pt>
                  <c:pt idx="11">
                    <c:v>2012</c:v>
                  </c:pt>
                  <c:pt idx="12">
                    <c:v>2008</c:v>
                  </c:pt>
                  <c:pt idx="13">
                    <c:v>2010</c:v>
                  </c:pt>
                  <c:pt idx="14">
                    <c:v>2012</c:v>
                  </c:pt>
                  <c:pt idx="15">
                    <c:v>2008</c:v>
                  </c:pt>
                  <c:pt idx="16">
                    <c:v>2010</c:v>
                  </c:pt>
                  <c:pt idx="17">
                    <c:v>2012</c:v>
                  </c:pt>
                </c:lvl>
                <c:lvl>
                  <c:pt idx="0">
                    <c:v>Mexico</c:v>
                  </c:pt>
                  <c:pt idx="3">
                    <c:v>India</c:v>
                  </c:pt>
                  <c:pt idx="6">
                    <c:v>España</c:v>
                  </c:pt>
                  <c:pt idx="9">
                    <c:v>Alemania</c:v>
                  </c:pt>
                  <c:pt idx="12">
                    <c:v>Estados Unidos</c:v>
                  </c:pt>
                  <c:pt idx="15">
                    <c:v>China</c:v>
                  </c:pt>
                </c:lvl>
              </c:multiLvlStrCache>
            </c:multiLvlStrRef>
          </c:cat>
          <c:val>
            <c:numRef>
              <c:f>Hoja4!$B$45:$S$45</c:f>
              <c:numCache>
                <c:formatCode>General</c:formatCode>
                <c:ptCount val="18"/>
                <c:pt idx="0">
                  <c:v>0.0</c:v>
                </c:pt>
                <c:pt idx="1">
                  <c:v>0.4</c:v>
                </c:pt>
                <c:pt idx="2">
                  <c:v>0.0</c:v>
                </c:pt>
                <c:pt idx="3">
                  <c:v>1.5</c:v>
                </c:pt>
                <c:pt idx="4">
                  <c:v>3.0</c:v>
                </c:pt>
                <c:pt idx="5">
                  <c:v>4.0</c:v>
                </c:pt>
                <c:pt idx="6">
                  <c:v>0.4</c:v>
                </c:pt>
                <c:pt idx="7">
                  <c:v>0.5</c:v>
                </c:pt>
                <c:pt idx="8">
                  <c:v>1.0</c:v>
                </c:pt>
                <c:pt idx="9">
                  <c:v>3.0</c:v>
                </c:pt>
                <c:pt idx="10">
                  <c:v>5.0</c:v>
                </c:pt>
                <c:pt idx="11">
                  <c:v>7.6</c:v>
                </c:pt>
                <c:pt idx="12">
                  <c:v>8.0</c:v>
                </c:pt>
                <c:pt idx="13">
                  <c:v>10.0</c:v>
                </c:pt>
                <c:pt idx="14">
                  <c:v>15.0</c:v>
                </c:pt>
                <c:pt idx="15">
                  <c:v>3.6</c:v>
                </c:pt>
                <c:pt idx="16">
                  <c:v>4.0</c:v>
                </c:pt>
                <c:pt idx="17">
                  <c:v>8.0</c:v>
                </c:pt>
              </c:numCache>
            </c:numRef>
          </c:val>
        </c:ser>
        <c:ser>
          <c:idx val="3"/>
          <c:order val="3"/>
          <c:tx>
            <c:strRef>
              <c:f>Hoja4!$A$46</c:f>
              <c:strCache>
                <c:ptCount val="1"/>
                <c:pt idx="0">
                  <c:v>Geotermia</c:v>
                </c:pt>
              </c:strCache>
            </c:strRef>
          </c:tx>
          <c:invertIfNegative val="0"/>
          <c:cat>
            <c:multiLvlStrRef>
              <c:f>Hoja4!$B$41:$S$42</c:f>
              <c:multiLvlStrCache>
                <c:ptCount val="18"/>
                <c:lvl>
                  <c:pt idx="0">
                    <c:v>2008</c:v>
                  </c:pt>
                  <c:pt idx="1">
                    <c:v>2010</c:v>
                  </c:pt>
                  <c:pt idx="2">
                    <c:v>2012</c:v>
                  </c:pt>
                  <c:pt idx="3">
                    <c:v>2008</c:v>
                  </c:pt>
                  <c:pt idx="4">
                    <c:v>2010</c:v>
                  </c:pt>
                  <c:pt idx="5">
                    <c:v>2012</c:v>
                  </c:pt>
                  <c:pt idx="6">
                    <c:v>2008</c:v>
                  </c:pt>
                  <c:pt idx="7">
                    <c:v>2010</c:v>
                  </c:pt>
                  <c:pt idx="8">
                    <c:v>2012</c:v>
                  </c:pt>
                  <c:pt idx="9">
                    <c:v>2008</c:v>
                  </c:pt>
                  <c:pt idx="10">
                    <c:v>2010</c:v>
                  </c:pt>
                  <c:pt idx="11">
                    <c:v>2012</c:v>
                  </c:pt>
                  <c:pt idx="12">
                    <c:v>2008</c:v>
                  </c:pt>
                  <c:pt idx="13">
                    <c:v>2010</c:v>
                  </c:pt>
                  <c:pt idx="14">
                    <c:v>2012</c:v>
                  </c:pt>
                  <c:pt idx="15">
                    <c:v>2008</c:v>
                  </c:pt>
                  <c:pt idx="16">
                    <c:v>2010</c:v>
                  </c:pt>
                  <c:pt idx="17">
                    <c:v>2012</c:v>
                  </c:pt>
                </c:lvl>
                <c:lvl>
                  <c:pt idx="0">
                    <c:v>Mexico</c:v>
                  </c:pt>
                  <c:pt idx="3">
                    <c:v>India</c:v>
                  </c:pt>
                  <c:pt idx="6">
                    <c:v>España</c:v>
                  </c:pt>
                  <c:pt idx="9">
                    <c:v>Alemania</c:v>
                  </c:pt>
                  <c:pt idx="12">
                    <c:v>Estados Unidos</c:v>
                  </c:pt>
                  <c:pt idx="15">
                    <c:v>China</c:v>
                  </c:pt>
                </c:lvl>
              </c:multiLvlStrCache>
            </c:multiLvlStrRef>
          </c:cat>
          <c:val>
            <c:numRef>
              <c:f>Hoja4!$B$46:$S$46</c:f>
              <c:numCache>
                <c:formatCode>General</c:formatCode>
                <c:ptCount val="18"/>
                <c:pt idx="0">
                  <c:v>0.8</c:v>
                </c:pt>
                <c:pt idx="1">
                  <c:v>0.9</c:v>
                </c:pt>
                <c:pt idx="2">
                  <c:v>1.0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3.0</c:v>
                </c:pt>
                <c:pt idx="13">
                  <c:v>3.1</c:v>
                </c:pt>
                <c:pt idx="14">
                  <c:v>3.4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869403128"/>
        <c:axId val="1869406296"/>
      </c:barChart>
      <c:catAx>
        <c:axId val="1869403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1869406296"/>
        <c:crosses val="autoZero"/>
        <c:auto val="1"/>
        <c:lblAlgn val="ctr"/>
        <c:lblOffset val="100"/>
        <c:noMultiLvlLbl val="0"/>
      </c:catAx>
      <c:valAx>
        <c:axId val="1869406296"/>
        <c:scaling>
          <c:orientation val="minMax"/>
          <c:max val="9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/>
                  <a:t>Gigawatts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69403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 w="28575">
      <a:noFill/>
      <a:prstDash val="sysDash"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s-E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0.73333</cdr:x>
      <cdr:y>0.42825</cdr:y>
    </cdr:from>
    <cdr:to>
      <cdr:x>1</cdr:x>
      <cdr:y>0.86908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584175" y="1177698"/>
          <a:ext cx="576064" cy="1212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0.4811</cdr:x>
      <cdr:y>0.17678</cdr:y>
    </cdr:from>
    <cdr:to>
      <cdr:x>0.68367</cdr:x>
      <cdr:y>0.24898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368152" y="483729"/>
          <a:ext cx="576064" cy="197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/>
            <a:t>4.62%</a:t>
          </a:r>
          <a:endParaRPr lang="es-MX" sz="1100" dirty="0"/>
        </a:p>
      </cdr:txBody>
    </cdr:sp>
  </cdr:relSizeAnchor>
  <cdr:relSizeAnchor xmlns:cdr="http://schemas.openxmlformats.org/drawingml/2006/chartDrawing">
    <cdr:from>
      <cdr:x>0.50642</cdr:x>
      <cdr:y>0.38227</cdr:y>
    </cdr:from>
    <cdr:to>
      <cdr:x>0.70899</cdr:x>
      <cdr:y>0.45525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440160" y="1046000"/>
          <a:ext cx="576064" cy="1997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 dirty="0"/>
        </a:p>
      </cdr:txBody>
    </cdr:sp>
  </cdr:relSizeAnchor>
  <cdr:relSizeAnchor xmlns:cdr="http://schemas.openxmlformats.org/drawingml/2006/chartDrawing">
    <cdr:from>
      <cdr:x>0.50642</cdr:x>
      <cdr:y>0.37313</cdr:y>
    </cdr:from>
    <cdr:to>
      <cdr:x>0.70899</cdr:x>
      <cdr:y>0.48568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440160" y="1021005"/>
          <a:ext cx="576064" cy="307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/>
            <a:t>7.58%</a:t>
          </a:r>
          <a:endParaRPr lang="es-MX" sz="1100" dirty="0"/>
        </a:p>
      </cdr:txBody>
    </cdr:sp>
  </cdr:relSizeAnchor>
  <cdr:relSizeAnchor xmlns:cdr="http://schemas.openxmlformats.org/drawingml/2006/chartDrawing">
    <cdr:from>
      <cdr:x>0.50642</cdr:x>
      <cdr:y>0.53036</cdr:y>
    </cdr:from>
    <cdr:to>
      <cdr:x>0.78495</cdr:x>
      <cdr:y>0.64291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440160" y="1451218"/>
          <a:ext cx="792088" cy="307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/>
            <a:t>22.24%</a:t>
          </a:r>
          <a:endParaRPr lang="es-MX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0.52952</cdr:x>
      <cdr:y>0.20407</cdr:y>
    </cdr:from>
    <cdr:to>
      <cdr:x>0.80162</cdr:x>
      <cdr:y>0.5014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666140" y="760445"/>
          <a:ext cx="1369996" cy="1107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 anchorCtr="1">
          <a:spAutoFit/>
        </a:bodyPr>
        <a:lstStyle xmlns:a="http://schemas.openxmlformats.org/drawingml/2006/main"/>
        <a:p xmlns:a="http://schemas.openxmlformats.org/drawingml/2006/main">
          <a:pPr algn="ctr" rtl="0">
            <a:defRPr lang="es-MX" sz="1600" b="1" i="0" u="none" strike="noStrike" kern="1200" baseline="0" noProof="0">
              <a:solidFill>
                <a:prstClr val="white"/>
              </a:solidFill>
              <a:latin typeface="Times New Roman"/>
              <a:ea typeface="+mn-ea"/>
              <a:cs typeface="Times New Roman"/>
            </a:defRPr>
          </a:pPr>
          <a:r>
            <a:rPr lang="es-MX" dirty="0" smtClean="0">
              <a:solidFill>
                <a:schemeClr val="bg1"/>
              </a:solidFill>
            </a:rPr>
            <a:t>Consumo de energéticos, </a:t>
          </a:r>
          <a:r>
            <a:rPr lang="en-US" sz="1600" dirty="0">
              <a:solidFill>
                <a:schemeClr val="bg1"/>
              </a:solidFill>
            </a:rPr>
            <a:t>249MtCO</a:t>
          </a:r>
          <a:r>
            <a:rPr lang="en-US" sz="1600" baseline="-25000" dirty="0">
              <a:solidFill>
                <a:schemeClr val="bg1"/>
              </a:solidFill>
            </a:rPr>
            <a:t>2</a:t>
          </a:r>
          <a:r>
            <a:rPr lang="en-US" sz="1600" dirty="0">
              <a:solidFill>
                <a:schemeClr val="bg1"/>
              </a:solidFill>
            </a:rPr>
            <a:t>e</a:t>
          </a:r>
          <a:r>
            <a:rPr lang="es-MX" dirty="0" smtClean="0">
              <a:solidFill>
                <a:schemeClr val="bg1"/>
              </a:solidFill>
            </a:rPr>
            <a:t>, 34.44</a:t>
          </a:r>
          <a:r>
            <a:rPr lang="es-MX" sz="1800" b="1" dirty="0" smtClean="0">
              <a:solidFill>
                <a:schemeClr val="bg1"/>
              </a:solidFill>
            </a:rPr>
            <a:t>%</a:t>
          </a:r>
          <a:endParaRPr lang="es-MX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0.21277</cdr:x>
      <cdr:y>0.20503</cdr:y>
    </cdr:from>
    <cdr:to>
      <cdr:x>0.52312</cdr:x>
      <cdr:y>0.50236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071297" y="764024"/>
          <a:ext cx="1562611" cy="1107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 anchorCtr="1">
          <a:spAutoFit/>
        </a:bodyPr>
        <a:lstStyle xmlns:a="http://schemas.openxmlformats.org/drawingml/2006/main"/>
        <a:p xmlns:a="http://schemas.openxmlformats.org/drawingml/2006/main">
          <a:pPr algn="ctr" rtl="0">
            <a:defRPr lang="es-MX" sz="1600" b="1" i="0" u="none" strike="noStrike" kern="1200" baseline="0" noProof="0">
              <a:solidFill>
                <a:prstClr val="white"/>
              </a:solidFill>
              <a:latin typeface="Times New Roman"/>
              <a:ea typeface="+mn-ea"/>
              <a:cs typeface="Times New Roman"/>
            </a:defRPr>
          </a:pPr>
          <a:r>
            <a:rPr lang="es-MX" dirty="0">
              <a:solidFill>
                <a:schemeClr val="bg1"/>
              </a:solidFill>
            </a:rPr>
            <a:t>Producción de </a:t>
          </a:r>
          <a:r>
            <a:rPr lang="es-MX" dirty="0" smtClean="0">
              <a:solidFill>
                <a:schemeClr val="bg1"/>
              </a:solidFill>
            </a:rPr>
            <a:t>energéticos, </a:t>
          </a:r>
          <a:r>
            <a:rPr lang="es-MX" dirty="0">
              <a:solidFill>
                <a:schemeClr val="bg1"/>
              </a:solidFill>
            </a:rPr>
            <a:t>246MtCO</a:t>
          </a:r>
          <a:r>
            <a:rPr lang="es-MX" baseline="-25000" dirty="0">
              <a:solidFill>
                <a:schemeClr val="bg1"/>
              </a:solidFill>
            </a:rPr>
            <a:t>2</a:t>
          </a:r>
          <a:r>
            <a:rPr lang="es-MX" dirty="0">
              <a:solidFill>
                <a:schemeClr val="bg1"/>
              </a:solidFill>
            </a:rPr>
            <a:t>e, </a:t>
          </a:r>
          <a:r>
            <a:rPr lang="es-MX" sz="1800" b="1" dirty="0" smtClean="0">
              <a:solidFill>
                <a:schemeClr val="bg1"/>
              </a:solidFill>
            </a:rPr>
            <a:t>32.88%</a:t>
          </a:r>
          <a:endParaRPr lang="es-MX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0.37221</cdr:x>
      <cdr:y>0.62385</cdr:y>
    </cdr:from>
    <cdr:to>
      <cdr:x>0.68684</cdr:x>
      <cdr:y>0.84685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874077" y="2324737"/>
          <a:ext cx="1584161" cy="830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 anchorCtr="1">
          <a:spAutoFit/>
        </a:bodyPr>
        <a:lstStyle xmlns:a="http://schemas.openxmlformats.org/drawingml/2006/main"/>
        <a:p xmlns:a="http://schemas.openxmlformats.org/drawingml/2006/main">
          <a:pPr algn="ctr" rtl="0">
            <a:defRPr lang="es-MX" sz="1600" b="1" i="0" u="none" strike="noStrike" kern="1200" baseline="0" noProof="0">
              <a:solidFill>
                <a:prstClr val="white">
                  <a:lumMod val="85000"/>
                </a:prstClr>
              </a:solidFill>
              <a:latin typeface="Times New Roman"/>
              <a:ea typeface="+mn-ea"/>
              <a:cs typeface="Times New Roman"/>
            </a:defRPr>
          </a:pPr>
          <a:r>
            <a:rPr lang="en-US" sz="1600" dirty="0">
              <a:solidFill>
                <a:schemeClr val="bg1">
                  <a:lumMod val="85000"/>
                </a:schemeClr>
              </a:solidFill>
            </a:rPr>
            <a:t>No </a:t>
          </a:r>
          <a:r>
            <a:rPr lang="en-US" sz="1600" dirty="0" err="1">
              <a:solidFill>
                <a:schemeClr val="bg1">
                  <a:lumMod val="85000"/>
                </a:schemeClr>
              </a:solidFill>
            </a:rPr>
            <a:t>energético</a:t>
          </a:r>
          <a:r>
            <a:rPr lang="en-US" sz="1600" dirty="0">
              <a:solidFill>
                <a:schemeClr val="bg1">
                  <a:lumMod val="85000"/>
                </a:schemeClr>
              </a:solidFill>
            </a:rPr>
            <a:t>, 253MtCO</a:t>
          </a:r>
          <a:r>
            <a:rPr lang="en-US" sz="1600" baseline="-25000" dirty="0">
              <a:solidFill>
                <a:schemeClr val="bg1">
                  <a:lumMod val="85000"/>
                </a:schemeClr>
              </a:solidFill>
            </a:rPr>
            <a:t>2</a:t>
          </a:r>
          <a:r>
            <a:rPr lang="en-US" sz="1600" dirty="0">
              <a:solidFill>
                <a:schemeClr val="bg1">
                  <a:lumMod val="85000"/>
                </a:schemeClr>
              </a:solidFill>
            </a:rPr>
            <a:t>e, 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32.67%</a:t>
          </a:r>
          <a:endParaRPr lang="en-US" sz="1800" dirty="0">
            <a:solidFill>
              <a:schemeClr val="bg1">
                <a:lumMod val="8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0.63921</cdr:x>
      <cdr:y>0.62533</cdr:y>
    </cdr:from>
    <cdr:to>
      <cdr:x>0.69418</cdr:x>
      <cdr:y>0.99179</cdr:y>
    </cdr:to>
    <cdr:sp macro="" textlink="">
      <cdr:nvSpPr>
        <cdr:cNvPr id="2" name="1 Cerrar llave"/>
        <cdr:cNvSpPr/>
      </cdr:nvSpPr>
      <cdr:spPr>
        <a:xfrm xmlns:a="http://schemas.openxmlformats.org/drawingml/2006/main" rot="769915">
          <a:off x="6435556" y="3004952"/>
          <a:ext cx="553424" cy="1760944"/>
        </a:xfrm>
        <a:prstGeom xmlns:a="http://schemas.openxmlformats.org/drawingml/2006/main" prst="rightBrac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/>
        </a:p>
      </cdr:txBody>
    </cdr:sp>
  </cdr:relSizeAnchor>
  <cdr:relSizeAnchor xmlns:cdr="http://schemas.openxmlformats.org/drawingml/2006/chartDrawing">
    <cdr:from>
      <cdr:x>0.65785</cdr:x>
      <cdr:y>0.8259</cdr:y>
    </cdr:from>
    <cdr:to>
      <cdr:x>0.84235</cdr:x>
      <cdr:y>0.95645</cdr:y>
    </cdr:to>
    <cdr:sp macro="" textlink="">
      <cdr:nvSpPr>
        <cdr:cNvPr id="3" name="3 CuadroTexto"/>
        <cdr:cNvSpPr txBox="1"/>
      </cdr:nvSpPr>
      <cdr:spPr>
        <a:xfrm xmlns:a="http://schemas.openxmlformats.org/drawingml/2006/main">
          <a:off x="6623192" y="3968734"/>
          <a:ext cx="1857532" cy="627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400" b="1"/>
            <a:t>Energías </a:t>
          </a:r>
          <a:r>
            <a:rPr lang="es-MX" sz="1400" b="1" smtClean="0"/>
            <a:t>limpias</a:t>
          </a:r>
          <a:endParaRPr lang="es-MX" sz="1400" b="1" dirty="0"/>
        </a:p>
        <a:p xmlns:a="http://schemas.openxmlformats.org/drawingml/2006/main">
          <a:pPr algn="ctr"/>
          <a:r>
            <a:rPr lang="es-MX" sz="1400" b="1" dirty="0"/>
            <a:t>24%</a:t>
          </a:r>
        </a:p>
      </cdr:txBody>
    </cdr:sp>
  </cdr:relSizeAnchor>
  <cdr:relSizeAnchor xmlns:cdr="http://schemas.openxmlformats.org/drawingml/2006/chartDrawing">
    <cdr:from>
      <cdr:x>0.60737</cdr:x>
      <cdr:y>0.09083</cdr:y>
    </cdr:from>
    <cdr:to>
      <cdr:x>0.63685</cdr:x>
      <cdr:y>0.57177</cdr:y>
    </cdr:to>
    <cdr:sp macro="" textlink="">
      <cdr:nvSpPr>
        <cdr:cNvPr id="4" name="1 Cerrar llave"/>
        <cdr:cNvSpPr/>
      </cdr:nvSpPr>
      <cdr:spPr>
        <a:xfrm xmlns:a="http://schemas.openxmlformats.org/drawingml/2006/main" rot="19711683">
          <a:off x="6114981" y="436486"/>
          <a:ext cx="296803" cy="2311091"/>
        </a:xfrm>
        <a:prstGeom xmlns:a="http://schemas.openxmlformats.org/drawingml/2006/main" prst="rightBrac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MX"/>
        </a:p>
      </cdr:txBody>
    </cdr:sp>
  </cdr:relSizeAnchor>
  <cdr:relSizeAnchor xmlns:cdr="http://schemas.openxmlformats.org/drawingml/2006/chartDrawing">
    <cdr:from>
      <cdr:x>0.64575</cdr:x>
      <cdr:y>0.29605</cdr:y>
    </cdr:from>
    <cdr:to>
      <cdr:x>0.83025</cdr:x>
      <cdr:y>0.42659</cdr:y>
    </cdr:to>
    <cdr:sp macro="" textlink="">
      <cdr:nvSpPr>
        <cdr:cNvPr id="5" name="3 CuadroTexto"/>
        <cdr:cNvSpPr txBox="1"/>
      </cdr:nvSpPr>
      <cdr:spPr>
        <a:xfrm xmlns:a="http://schemas.openxmlformats.org/drawingml/2006/main">
          <a:off x="6501412" y="1422609"/>
          <a:ext cx="1857532" cy="6272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400" b="1" dirty="0"/>
            <a:t>Energías fósiles</a:t>
          </a:r>
        </a:p>
        <a:p xmlns:a="http://schemas.openxmlformats.org/drawingml/2006/main">
          <a:pPr algn="ctr"/>
          <a:r>
            <a:rPr lang="es-MX" sz="1400" b="1" dirty="0"/>
            <a:t>76%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0.09044</cdr:x>
      <cdr:y>0.57465</cdr:y>
    </cdr:from>
    <cdr:to>
      <cdr:x>0.11757</cdr:x>
      <cdr:y>0.66493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66750" y="1576389"/>
          <a:ext cx="2000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  <cdr:relSizeAnchor xmlns:cdr="http://schemas.openxmlformats.org/drawingml/2006/chartDrawing">
    <cdr:from>
      <cdr:x>0.09044</cdr:x>
      <cdr:y>0.57465</cdr:y>
    </cdr:from>
    <cdr:to>
      <cdr:x>0.11757</cdr:x>
      <cdr:y>0.66493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666750" y="1576389"/>
          <a:ext cx="2000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3170866" cy="47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t" anchorCtr="0" compatLnSpc="1">
            <a:prstTxWarp prst="textNoShape">
              <a:avLst/>
            </a:prstTxWarp>
          </a:bodyPr>
          <a:lstStyle>
            <a:lvl1pPr algn="l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664" y="1"/>
            <a:ext cx="3170865" cy="47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t" anchorCtr="0" compatLnSpc="1">
            <a:prstTxWarp prst="textNoShape">
              <a:avLst/>
            </a:prstTxWarp>
          </a:bodyPr>
          <a:lstStyle>
            <a:lvl1pPr algn="r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119573"/>
            <a:ext cx="3170866" cy="47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b" anchorCtr="0" compatLnSpc="1">
            <a:prstTxWarp prst="textNoShape">
              <a:avLst/>
            </a:prstTxWarp>
          </a:bodyPr>
          <a:lstStyle>
            <a:lvl1pPr algn="l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664" y="9119573"/>
            <a:ext cx="3170865" cy="47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b" anchorCtr="0" compatLnSpc="1">
            <a:prstTxWarp prst="textNoShape">
              <a:avLst/>
            </a:prstTxWarp>
          </a:bodyPr>
          <a:lstStyle>
            <a:lvl1pPr algn="r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A6148F6-D2A7-483F-8F2F-80220A0B033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6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3170866" cy="47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t" anchorCtr="0" compatLnSpc="1">
            <a:prstTxWarp prst="textNoShape">
              <a:avLst/>
            </a:prstTxWarp>
          </a:bodyPr>
          <a:lstStyle>
            <a:lvl1pPr algn="l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664" y="1"/>
            <a:ext cx="3170865" cy="47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t" anchorCtr="0" compatLnSpc="1">
            <a:prstTxWarp prst="textNoShape">
              <a:avLst/>
            </a:prstTxWarp>
          </a:bodyPr>
          <a:lstStyle>
            <a:lvl1pPr algn="r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3775" cy="3603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354" y="4560612"/>
            <a:ext cx="5852494" cy="4321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119573"/>
            <a:ext cx="3170866" cy="47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b" anchorCtr="0" compatLnSpc="1">
            <a:prstTxWarp prst="textNoShape">
              <a:avLst/>
            </a:prstTxWarp>
          </a:bodyPr>
          <a:lstStyle>
            <a:lvl1pPr algn="l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664" y="9119573"/>
            <a:ext cx="3170865" cy="47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11" tIns="47106" rIns="94211" bIns="47106" numCol="1" anchor="b" anchorCtr="0" compatLnSpc="1">
            <a:prstTxWarp prst="textNoShape">
              <a:avLst/>
            </a:prstTxWarp>
          </a:bodyPr>
          <a:lstStyle>
            <a:lvl1pPr algn="r" defTabSz="941694">
              <a:spcBef>
                <a:spcPct val="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24A135F-65B3-49E2-8E9E-27CD12BA3C3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0195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endParaRPr lang="es-MX" sz="900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A135F-65B3-49E2-8E9E-27CD12BA3C3B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116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Históricamente en México, </a:t>
            </a:r>
            <a:r>
              <a:rPr lang="es-MX" baseline="0" dirty="0" smtClean="0"/>
              <a:t>las emisiones contaminantes y la degradación ambiental, han ido a la par del crecimiento económico. El reto de esta administración es propiciar un desarrollo sostenido y sustentable.</a:t>
            </a:r>
          </a:p>
          <a:p>
            <a:r>
              <a:rPr lang="es-MX" baseline="0" dirty="0" smtClean="0"/>
              <a:t>Los principales objetivos son reducir las emisiones en transporte y energía, así como cuidar y aprovechar mejor los bosques y los recursos naturales.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A135F-65B3-49E2-8E9E-27CD12BA3C3B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4957">
              <a:defRPr/>
            </a:pPr>
            <a:r>
              <a:rPr lang="es-MX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Nuestros principales socios y competidores comerciales a nivel internacional, han crecido en las últimas tres décadas disminuyendo significativamente su huella de carbono, a través de la aplicación de nuevas tecnologías productivas y de consumo y modificando sus esquemas de desarrollo y crecimiento económico. </a:t>
            </a:r>
          </a:p>
          <a:p>
            <a:pPr defTabSz="954957">
              <a:defRPr/>
            </a:pPr>
            <a:r>
              <a:rPr lang="es-MX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 acuerdo a datos de la OCDE y la Agencia Internacional de Energía, la región Latinoamericana, incluyendo a México, mantienen acoplada su actividad económica a la emisión de gases de efecto invernadero.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A135F-65B3-49E2-8E9E-27CD12BA3C3B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53308"/>
            <a:r>
              <a:rPr lang="es-MX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Nuestros principales socios y competidores comerciales a nivel internacional, han crecido en las últimas tres décadas disminuyendo significativamente su huella de carbono, a través de la aplicación de nuevas tecnologías productivas y de consumo y modificando sus esquemas de desarrollo y crecimiento económico. </a:t>
            </a:r>
          </a:p>
          <a:p>
            <a:pPr defTabSz="953308"/>
            <a:r>
              <a:rPr lang="es-MX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 acuerdo a datos de la OCDE y la Agencia Internacional de Energía, la región Latinoamericana, incluyendo a México, mantienen acoplada su actividad económica a la emisión de gases de efecto invernadero.</a:t>
            </a:r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189" indent="-30199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7983" indent="-241597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178" indent="-241597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371" indent="-241597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7564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0757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3950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144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E1EEFA-6EDD-4FB5-A5A8-D2B01F108802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BE512-37BD-4794-9747-B4D755F64CE0}" type="slidenum">
              <a:rPr lang="es-MX" smtClean="0">
                <a:solidFill>
                  <a:prstClr val="black"/>
                </a:solidFill>
              </a:rPr>
              <a:pPr/>
              <a:t>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7186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53308"/>
            <a:r>
              <a:rPr lang="es-MX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Nuestros principales socios y competidores comerciales a nivel internacional, han crecido en las últimas tres décadas disminuyendo significativamente su huella de carbono, a través de la aplicación de nuevas tecnologías productivas y de consumo y modificando sus esquemas de desarrollo y crecimiento económico. </a:t>
            </a:r>
          </a:p>
          <a:p>
            <a:pPr defTabSz="953308"/>
            <a:r>
              <a:rPr lang="es-MX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 acuerdo a datos de la OCDE y la Agencia Internacional de Energía, la región Latinoamericana, incluyendo a México, mantienen acoplada su actividad económica a la emisión de gases de efecto invernadero.</a:t>
            </a:r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189" indent="-30199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7983" indent="-241597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178" indent="-241597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371" indent="-241597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7564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0757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3950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144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C4A610-D29D-4C8F-B29B-8EE19C89CF00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53308"/>
            <a:r>
              <a:rPr lang="es-MX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Nuestros principales socios y competidores comerciales a nivel internacional, han crecido en las últimas tres décadas disminuyendo significativamente su huella de carbono, a través de la aplicación de nuevas tecnologías productivas y de consumo y modificando sus esquemas de desarrollo y crecimiento económico. </a:t>
            </a:r>
          </a:p>
          <a:p>
            <a:pPr defTabSz="953308"/>
            <a:r>
              <a:rPr lang="es-MX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 acuerdo a datos de la OCDE y la Agencia Internacional de Energía, la región Latinoamericana, incluyendo a México, mantienen acoplada su actividad económica a la emisión de gases de efecto invernadero.</a:t>
            </a:r>
          </a:p>
        </p:txBody>
      </p:sp>
      <p:sp>
        <p:nvSpPr>
          <p:cNvPr id="378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189" indent="-30199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7983" indent="-241597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178" indent="-241597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371" indent="-241597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7564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0757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3950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144" indent="-24159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AF832B-4CF3-44FF-8508-6F08722193BE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FC0F0D17-339F-485F-8ACE-B7AFBF38C1FA}" type="slidenum">
              <a:rPr lang="es-MX"/>
              <a:pPr>
                <a:defRPr/>
              </a:pPr>
              <a:t>‹Nr.›</a:t>
            </a:fld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F0CE5-16F8-4D3F-A19E-2C484339AFFF}" type="datetimeFigureOut">
              <a:rPr lang="es-MX"/>
              <a:pPr>
                <a:defRPr/>
              </a:pPr>
              <a:t>12/09/13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A2B6F-0C6B-4BCC-B989-230D8C063AEC}" type="slidenum">
              <a:rPr lang="es-MX"/>
              <a:pPr>
                <a:defRPr/>
              </a:pPr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Click to edit Master subtitle style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443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81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548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38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2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27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075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28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Drag picture to placeholder or click icon to add</a:t>
            </a:r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80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53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8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Click to edit Master subtitle style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861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07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854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447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1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87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49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53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Drag picture to placeholder or click icon to add</a:t>
            </a:r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21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20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864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2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Click to edit Master subtitle style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008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0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558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3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417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658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21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505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Drag picture to placeholder or click icon to add</a:t>
            </a:r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620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45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49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03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Click to edit Master subtitle style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405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47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801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51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764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9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795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55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Drag picture to placeholder or click icon to add</a:t>
            </a:r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817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248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6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08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FC0F0D17-339F-485F-8ACE-B7AFBF38C1FA}" type="slidenum">
              <a:rPr lang="es-MX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69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502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9413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1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76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442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7231B-F5C2-41B7-92BB-4A7F4A387EA9}" type="slidenum">
              <a:rPr lang="es-MX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1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8769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7231B-F5C2-41B7-92BB-4A7F4A387EA9}" type="slidenum">
              <a:rPr lang="es-MX"/>
              <a:pPr>
                <a:defRPr/>
              </a:pPr>
              <a:t>‹Nr.›</a:t>
            </a:fld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3885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06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06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62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Click to edit Master subtitle style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819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1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805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324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83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914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763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463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Drag picture to placeholder or click icon to add</a:t>
            </a:r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398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10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643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Click to edit Master subtitle style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861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07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854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447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1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87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79344A9-7700-174C-B0FA-18C77312EFDA}" type="slidenum">
              <a:rPr lang="en-US" sz="1800" smtClean="0">
                <a:solidFill>
                  <a:prstClr val="black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en-US" sz="18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549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53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Drag picture to placeholder or click icon to add</a:t>
            </a:r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21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20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864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2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9.xml"/><Relationship Id="rId3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5.xml"/><Relationship Id="rId9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1.xml"/><Relationship Id="rId13" Type="http://schemas.openxmlformats.org/officeDocument/2006/relationships/theme" Target="../theme/theme5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50.xml"/><Relationship Id="rId2" Type="http://schemas.openxmlformats.org/officeDocument/2006/relationships/slideLayout" Target="../slideLayouts/slideLayout51.xml"/><Relationship Id="rId3" Type="http://schemas.openxmlformats.org/officeDocument/2006/relationships/slideLayout" Target="../slideLayouts/slideLayout52.xml"/><Relationship Id="rId4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6.xml"/><Relationship Id="rId8" Type="http://schemas.openxmlformats.org/officeDocument/2006/relationships/slideLayout" Target="../slideLayouts/slideLayout57.xml"/><Relationship Id="rId9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3.xml"/><Relationship Id="rId13" Type="http://schemas.openxmlformats.org/officeDocument/2006/relationships/theme" Target="../theme/theme6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3.xml"/><Relationship Id="rId3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5.xml"/><Relationship Id="rId5" Type="http://schemas.openxmlformats.org/officeDocument/2006/relationships/slideLayout" Target="../slideLayouts/slideLayout66.xml"/><Relationship Id="rId6" Type="http://schemas.openxmlformats.org/officeDocument/2006/relationships/slideLayout" Target="../slideLayouts/slideLayout67.xml"/><Relationship Id="rId7" Type="http://schemas.openxmlformats.org/officeDocument/2006/relationships/slideLayout" Target="../slideLayouts/slideLayout68.xml"/><Relationship Id="rId8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1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5.xml"/><Relationship Id="rId13" Type="http://schemas.openxmlformats.org/officeDocument/2006/relationships/theme" Target="../theme/theme7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74.xml"/><Relationship Id="rId2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8.xml"/><Relationship Id="rId6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0.xml"/><Relationship Id="rId8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97.xml"/><Relationship Id="rId13" Type="http://schemas.openxmlformats.org/officeDocument/2006/relationships/theme" Target="../theme/theme8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86.xml"/><Relationship Id="rId2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9.xml"/><Relationship Id="rId5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2.xml"/><Relationship Id="rId8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157" r:id="rId1"/>
    <p:sldLayoutId id="2147487158" r:id="rId2"/>
    <p:sldLayoutId id="2147487159" r:id="rId3"/>
    <p:sldLayoutId id="2147487160" r:id="rId4"/>
    <p:sldLayoutId id="2147487161" r:id="rId5"/>
    <p:sldLayoutId id="2147487162" r:id="rId6"/>
    <p:sldLayoutId id="2147487156" r:id="rId7"/>
    <p:sldLayoutId id="2147487163" r:id="rId8"/>
    <p:sldLayoutId id="2147487164" r:id="rId9"/>
    <p:sldLayoutId id="2147487165" r:id="rId10"/>
    <p:sldLayoutId id="2147487166" r:id="rId11"/>
    <p:sldLayoutId id="2147487167" r:id="rId12"/>
    <p:sldLayoutId id="2147487543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04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250" r:id="rId1"/>
    <p:sldLayoutId id="2147487251" r:id="rId2"/>
    <p:sldLayoutId id="2147487252" r:id="rId3"/>
    <p:sldLayoutId id="2147487253" r:id="rId4"/>
    <p:sldLayoutId id="2147487254" r:id="rId5"/>
    <p:sldLayoutId id="2147487255" r:id="rId6"/>
    <p:sldLayoutId id="2147487256" r:id="rId7"/>
    <p:sldLayoutId id="2147487257" r:id="rId8"/>
    <p:sldLayoutId id="2147487258" r:id="rId9"/>
    <p:sldLayoutId id="2147487259" r:id="rId10"/>
    <p:sldLayoutId id="2147487260" r:id="rId11"/>
    <p:sldLayoutId id="2147487261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74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303" r:id="rId1"/>
    <p:sldLayoutId id="2147487304" r:id="rId2"/>
    <p:sldLayoutId id="2147487305" r:id="rId3"/>
    <p:sldLayoutId id="2147487306" r:id="rId4"/>
    <p:sldLayoutId id="2147487307" r:id="rId5"/>
    <p:sldLayoutId id="2147487308" r:id="rId6"/>
    <p:sldLayoutId id="2147487309" r:id="rId7"/>
    <p:sldLayoutId id="2147487310" r:id="rId8"/>
    <p:sldLayoutId id="2147487311" r:id="rId9"/>
    <p:sldLayoutId id="2147487312" r:id="rId10"/>
    <p:sldLayoutId id="2147487313" r:id="rId11"/>
    <p:sldLayoutId id="2147487314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86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383" r:id="rId1"/>
    <p:sldLayoutId id="2147487384" r:id="rId2"/>
    <p:sldLayoutId id="2147487385" r:id="rId3"/>
    <p:sldLayoutId id="2147487386" r:id="rId4"/>
    <p:sldLayoutId id="2147487387" r:id="rId5"/>
    <p:sldLayoutId id="2147487388" r:id="rId6"/>
    <p:sldLayoutId id="2147487389" r:id="rId7"/>
    <p:sldLayoutId id="2147487390" r:id="rId8"/>
    <p:sldLayoutId id="2147487391" r:id="rId9"/>
    <p:sldLayoutId id="2147487392" r:id="rId10"/>
    <p:sldLayoutId id="2147487393" r:id="rId11"/>
    <p:sldLayoutId id="2147487394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5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10" r:id="rId1"/>
    <p:sldLayoutId id="2147487411" r:id="rId2"/>
    <p:sldLayoutId id="2147487412" r:id="rId3"/>
    <p:sldLayoutId id="2147487413" r:id="rId4"/>
    <p:sldLayoutId id="2147487414" r:id="rId5"/>
    <p:sldLayoutId id="2147487415" r:id="rId6"/>
    <p:sldLayoutId id="2147487416" r:id="rId7"/>
    <p:sldLayoutId id="2147487417" r:id="rId8"/>
    <p:sldLayoutId id="2147487418" r:id="rId9"/>
    <p:sldLayoutId id="2147487419" r:id="rId10"/>
    <p:sldLayoutId id="2147487420" r:id="rId11"/>
    <p:sldLayoutId id="2147487421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19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23" r:id="rId1"/>
    <p:sldLayoutId id="2147487424" r:id="rId2"/>
    <p:sldLayoutId id="2147487425" r:id="rId3"/>
    <p:sldLayoutId id="2147487426" r:id="rId4"/>
    <p:sldLayoutId id="2147487427" r:id="rId5"/>
    <p:sldLayoutId id="2147487428" r:id="rId6"/>
    <p:sldLayoutId id="2147487429" r:id="rId7"/>
    <p:sldLayoutId id="2147487430" r:id="rId8"/>
    <p:sldLayoutId id="2147487431" r:id="rId9"/>
    <p:sldLayoutId id="2147487432" r:id="rId10"/>
    <p:sldLayoutId id="2147487433" r:id="rId11"/>
    <p:sldLayoutId id="2147487434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0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37" r:id="rId1"/>
    <p:sldLayoutId id="2147487438" r:id="rId2"/>
    <p:sldLayoutId id="2147487439" r:id="rId3"/>
    <p:sldLayoutId id="2147487440" r:id="rId4"/>
    <p:sldLayoutId id="2147487441" r:id="rId5"/>
    <p:sldLayoutId id="2147487442" r:id="rId6"/>
    <p:sldLayoutId id="2147487443" r:id="rId7"/>
    <p:sldLayoutId id="2147487444" r:id="rId8"/>
    <p:sldLayoutId id="2147487445" r:id="rId9"/>
    <p:sldLayoutId id="2147487446" r:id="rId10"/>
    <p:sldLayoutId id="2147487447" r:id="rId11"/>
    <p:sldLayoutId id="2147487448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815"/>
            <a:ext cx="2051720" cy="6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74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50" r:id="rId1"/>
    <p:sldLayoutId id="2147487451" r:id="rId2"/>
    <p:sldLayoutId id="2147487452" r:id="rId3"/>
    <p:sldLayoutId id="2147487453" r:id="rId4"/>
    <p:sldLayoutId id="2147487454" r:id="rId5"/>
    <p:sldLayoutId id="2147487455" r:id="rId6"/>
    <p:sldLayoutId id="2147487456" r:id="rId7"/>
    <p:sldLayoutId id="2147487457" r:id="rId8"/>
    <p:sldLayoutId id="2147487458" r:id="rId9"/>
    <p:sldLayoutId id="2147487459" r:id="rId10"/>
    <p:sldLayoutId id="2147487460" r:id="rId11"/>
    <p:sldLayoutId id="2147487461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5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0" y="0"/>
            <a:ext cx="9015413" cy="6203950"/>
            <a:chOff x="0" y="0"/>
            <a:chExt cx="9015413" cy="6203950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2915816" cy="6904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52" name="Rectangle 27"/>
            <p:cNvSpPr>
              <a:spLocks noChangeArrowheads="1"/>
            </p:cNvSpPr>
            <p:nvPr/>
          </p:nvSpPr>
          <p:spPr bwMode="auto">
            <a:xfrm>
              <a:off x="4117975" y="5864225"/>
              <a:ext cx="4897438" cy="3397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endParaRPr lang="es-MX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" name="1 Rectángulo"/>
            <p:cNvSpPr/>
            <p:nvPr/>
          </p:nvSpPr>
          <p:spPr bwMode="auto">
            <a:xfrm>
              <a:off x="0" y="0"/>
              <a:ext cx="3096344" cy="1380951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3158" y="513556"/>
              <a:ext cx="5257800" cy="5219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9437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/>
          <p:cNvSpPr txBox="1">
            <a:spLocks/>
          </p:cNvSpPr>
          <p:nvPr/>
        </p:nvSpPr>
        <p:spPr>
          <a:xfrm>
            <a:off x="2120900" y="0"/>
            <a:ext cx="7019925" cy="666750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dirty="0" smtClean="0">
                <a:solidFill>
                  <a:schemeClr val="bg2">
                    <a:lumMod val="10000"/>
                  </a:schemeClr>
                </a:solidFill>
              </a:rPr>
              <a:t>Conclusión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619250" y="2614613"/>
            <a:ext cx="69135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cap="small" dirty="0" smtClean="0">
                <a:latin typeface="Times" pitchFamily="18" charset="0"/>
                <a:cs typeface="Times" pitchFamily="18" charset="0"/>
              </a:rPr>
              <a:t>LAS </a:t>
            </a:r>
            <a:r>
              <a:rPr lang="es-MX" sz="3200" cap="small" dirty="0">
                <a:latin typeface="Times" pitchFamily="18" charset="0"/>
                <a:cs typeface="Times" pitchFamily="18" charset="0"/>
              </a:rPr>
              <a:t>REFORMA ENERGÉTICA </a:t>
            </a:r>
            <a:r>
              <a:rPr lang="es-MX" sz="3200" cap="small" dirty="0" smtClean="0">
                <a:latin typeface="Times" pitchFamily="18" charset="0"/>
                <a:cs typeface="Times" pitchFamily="18" charset="0"/>
              </a:rPr>
              <a:t>CUIDA </a:t>
            </a:r>
            <a:r>
              <a:rPr lang="es-MX" sz="3200" cap="small" dirty="0">
                <a:latin typeface="Times" pitchFamily="18" charset="0"/>
                <a:cs typeface="Times" pitchFamily="18" charset="0"/>
              </a:rPr>
              <a:t>AL </a:t>
            </a:r>
            <a:r>
              <a:rPr lang="es-MX" sz="3200" cap="small" dirty="0">
                <a:solidFill>
                  <a:srgbClr val="006600"/>
                </a:solidFill>
                <a:latin typeface="Times" pitchFamily="18" charset="0"/>
                <a:cs typeface="Times" pitchFamily="18" charset="0"/>
              </a:rPr>
              <a:t>MEDIO AMBIENTE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1 Rectángulo"/>
          <p:cNvSpPr/>
          <p:nvPr/>
        </p:nvSpPr>
        <p:spPr>
          <a:xfrm>
            <a:off x="0" y="0"/>
            <a:ext cx="9144000" cy="896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5 Rectángulo"/>
          <p:cNvSpPr/>
          <p:nvPr/>
        </p:nvSpPr>
        <p:spPr>
          <a:xfrm>
            <a:off x="3239667" y="155965"/>
            <a:ext cx="59231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3200" b="1" cap="small" dirty="0" smtClean="0">
                <a:latin typeface="Times New Roman" pitchFamily="18" charset="0"/>
                <a:cs typeface="Times New Roman" pitchFamily="18" charset="0"/>
              </a:rPr>
              <a:t>Reforma Hacendaria</a:t>
            </a:r>
            <a:endParaRPr lang="es-MX" sz="3200" cap="sm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cesar.rodriguez\AppData\Local\Microsoft\Windows\Temporary Internet Files\Content.Outlook\FTA38J1A\nuevoCABEZALBtramites2 (2)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103"/>
          <a:stretch/>
        </p:blipFill>
        <p:spPr bwMode="auto">
          <a:xfrm>
            <a:off x="-1" y="0"/>
            <a:ext cx="3036957" cy="925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Rectángulo 6"/>
          <p:cNvSpPr/>
          <p:nvPr/>
        </p:nvSpPr>
        <p:spPr>
          <a:xfrm>
            <a:off x="1267355" y="3835455"/>
            <a:ext cx="65034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charset="2"/>
              <a:buChar char="ü"/>
            </a:pPr>
            <a:r>
              <a:rPr lang="es-ES_tradnl" sz="2800" b="1" dirty="0">
                <a:latin typeface="Times New Roman"/>
                <a:cs typeface="Times New Roman"/>
              </a:rPr>
              <a:t>Impuesto </a:t>
            </a:r>
            <a:r>
              <a:rPr lang="es-ES_tradnl" sz="2800" b="1" dirty="0" smtClean="0">
                <a:latin typeface="Times New Roman"/>
                <a:cs typeface="Times New Roman"/>
              </a:rPr>
              <a:t>a los combustibles fósiles, </a:t>
            </a:r>
            <a:r>
              <a:rPr lang="es-ES_tradnl" sz="2800" dirty="0" smtClean="0">
                <a:latin typeface="Times New Roman"/>
                <a:cs typeface="Times New Roman"/>
              </a:rPr>
              <a:t>por su contenido de carbono. </a:t>
            </a:r>
            <a:endParaRPr lang="es-ES_tradnl" sz="2800" dirty="0">
              <a:latin typeface="Times New Roman"/>
              <a:cs typeface="Times New Roman"/>
            </a:endParaRPr>
          </a:p>
          <a:p>
            <a:pPr marL="342900" lvl="0" indent="-342900">
              <a:buFont typeface="Wingdings" charset="2"/>
              <a:buChar char="ü"/>
            </a:pPr>
            <a:r>
              <a:rPr lang="es-ES_tradnl" sz="2800" b="1" dirty="0">
                <a:latin typeface="Times New Roman"/>
                <a:cs typeface="Times New Roman"/>
              </a:rPr>
              <a:t>Impuesto a </a:t>
            </a:r>
            <a:r>
              <a:rPr lang="es-ES_tradnl" sz="2800" b="1" dirty="0" smtClean="0">
                <a:latin typeface="Times New Roman"/>
                <a:cs typeface="Times New Roman"/>
              </a:rPr>
              <a:t>los plaguicidas</a:t>
            </a:r>
            <a:r>
              <a:rPr lang="es-ES_tradnl" sz="2800" dirty="0">
                <a:latin typeface="Times New Roman"/>
                <a:cs typeface="Times New Roman"/>
              </a:rPr>
              <a:t>, por su grado de </a:t>
            </a:r>
            <a:r>
              <a:rPr lang="es-ES_tradnl" sz="2800" dirty="0" smtClean="0">
                <a:latin typeface="Times New Roman"/>
                <a:cs typeface="Times New Roman"/>
              </a:rPr>
              <a:t>toxicidad</a:t>
            </a:r>
            <a:endParaRPr lang="es-ES_tradnl" sz="2800" dirty="0">
              <a:latin typeface="Times New Roman"/>
              <a:cs typeface="Times New Roman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47701" y="1298834"/>
            <a:ext cx="77533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Times New Roman"/>
                <a:cs typeface="Times New Roman"/>
              </a:rPr>
              <a:t>La Iniciativa de Ley de Ingresos de la Federación para el Ejercicio Fiscal del 2014 incluye, por primera vez, dos nuevos impuestos de carácter ambiental.</a:t>
            </a:r>
            <a:endParaRPr lang="es-E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701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1 Rectángulo"/>
          <p:cNvSpPr/>
          <p:nvPr/>
        </p:nvSpPr>
        <p:spPr>
          <a:xfrm>
            <a:off x="0" y="0"/>
            <a:ext cx="9144000" cy="896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5 Rectángulo"/>
          <p:cNvSpPr/>
          <p:nvPr/>
        </p:nvSpPr>
        <p:spPr>
          <a:xfrm>
            <a:off x="3239667" y="65245"/>
            <a:ext cx="59231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400" b="1" cap="small" dirty="0" smtClean="0">
                <a:latin typeface="Times New Roman" pitchFamily="18" charset="0"/>
                <a:cs typeface="Times New Roman" pitchFamily="18" charset="0"/>
              </a:rPr>
              <a:t>Impuesto al Carbono</a:t>
            </a:r>
          </a:p>
          <a:p>
            <a:pPr algn="r"/>
            <a:r>
              <a:rPr lang="es-MX" b="1" cap="small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MX" b="1" cap="small" dirty="0" smtClean="0">
                <a:latin typeface="Times New Roman" pitchFamily="18" charset="0"/>
                <a:cs typeface="Times New Roman" pitchFamily="18" charset="0"/>
              </a:rPr>
              <a:t>e los</a:t>
            </a:r>
            <a:r>
              <a:rPr lang="es-MX" b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b="1" cap="small" dirty="0" smtClean="0">
                <a:latin typeface="Times New Roman" pitchFamily="18" charset="0"/>
                <a:cs typeface="Times New Roman" pitchFamily="18" charset="0"/>
              </a:rPr>
              <a:t>Combustibles Fósiles</a:t>
            </a:r>
            <a:endParaRPr lang="es-MX" cap="sm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cesar.rodriguez\AppData\Local\Microsoft\Windows\Temporary Internet Files\Content.Outlook\FTA38J1A\nuevoCABEZALBtramites2 (2)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103"/>
          <a:stretch/>
        </p:blipFill>
        <p:spPr bwMode="auto">
          <a:xfrm>
            <a:off x="-1" y="0"/>
            <a:ext cx="3036957" cy="925512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64585"/>
              </p:ext>
            </p:extLst>
          </p:nvPr>
        </p:nvGraphicFramePr>
        <p:xfrm>
          <a:off x="1596900" y="1958530"/>
          <a:ext cx="5715321" cy="442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602"/>
                <a:gridCol w="1661277"/>
                <a:gridCol w="1993442"/>
              </a:tblGrid>
              <a:tr h="612638">
                <a:tc>
                  <a:txBody>
                    <a:bodyPr/>
                    <a:lstStyle/>
                    <a:p>
                      <a:pPr algn="ctr"/>
                      <a:r>
                        <a:rPr lang="es-ES" sz="1400" cap="small" dirty="0" smtClean="0">
                          <a:latin typeface="Times New Roman"/>
                          <a:cs typeface="Times New Roman"/>
                        </a:rPr>
                        <a:t>Tipo de combustible</a:t>
                      </a:r>
                      <a:endParaRPr lang="es-ES" sz="14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cap="small" dirty="0" smtClean="0">
                          <a:latin typeface="Times New Roman"/>
                          <a:cs typeface="Times New Roman"/>
                        </a:rPr>
                        <a:t>Fórmula</a:t>
                      </a:r>
                      <a:r>
                        <a:rPr lang="es-ES" sz="1400" cap="small" baseline="0" dirty="0" smtClean="0">
                          <a:latin typeface="Times New Roman"/>
                          <a:cs typeface="Times New Roman"/>
                        </a:rPr>
                        <a:t> General</a:t>
                      </a:r>
                      <a:endParaRPr lang="es-ES" sz="14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cap="small" dirty="0" smtClean="0">
                          <a:latin typeface="Times New Roman"/>
                          <a:cs typeface="Times New Roman"/>
                        </a:rPr>
                        <a:t>Contenido de Carbono en México*</a:t>
                      </a:r>
                      <a:endParaRPr lang="es-ES" sz="14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82236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Gas</a:t>
                      </a:r>
                      <a:r>
                        <a:rPr lang="es-ES" sz="1100" cap="small" baseline="0" dirty="0" smtClean="0">
                          <a:latin typeface="Times New Roman"/>
                          <a:cs typeface="Times New Roman"/>
                        </a:rPr>
                        <a:t> Natural</a:t>
                      </a:r>
                      <a:endParaRPr lang="es-ES" sz="11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0.526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/m</a:t>
                      </a:r>
                      <a:r>
                        <a:rPr lang="es-ES" sz="1100" baseline="300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es-ES" sz="1100" baseline="30000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72152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Gas LP</a:t>
                      </a:r>
                      <a:endParaRPr lang="es-ES" sz="11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+ </a:t>
                      </a: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0.458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6477">
                <a:tc>
                  <a:txBody>
                    <a:bodyPr/>
                    <a:lstStyle/>
                    <a:p>
                      <a:pPr lvl="1"/>
                      <a:r>
                        <a:rPr lang="es-ES" sz="1000" cap="small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Propano</a:t>
                      </a:r>
                      <a:endParaRPr lang="es-ES" sz="1000" cap="smal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000" b="1" baseline="-25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es-E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000" baseline="-25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</a:t>
                      </a:r>
                      <a:endParaRPr lang="es-ES" sz="1000" baseline="-25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0.410 </a:t>
                      </a:r>
                      <a:r>
                        <a:rPr lang="es-E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kg C</a:t>
                      </a:r>
                      <a:r>
                        <a:rPr lang="es-E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000" baseline="30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561">
                <a:tc>
                  <a:txBody>
                    <a:bodyPr/>
                    <a:lstStyle/>
                    <a:p>
                      <a:pPr lvl="1"/>
                      <a:r>
                        <a:rPr lang="es-ES" sz="1000" cap="small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Butano</a:t>
                      </a:r>
                      <a:endParaRPr lang="es-ES" sz="1000" cap="smal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8064A2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000" b="1" baseline="-25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es-E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000" baseline="-25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</a:p>
                  </a:txBody>
                  <a:tcPr anchor="ctr">
                    <a:lnB w="38100" cap="flat" cmpd="sng" algn="ctr">
                      <a:solidFill>
                        <a:srgbClr val="8064A2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0.500</a:t>
                      </a:r>
                      <a:r>
                        <a:rPr lang="es-ES" sz="1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000" baseline="30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8064A2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6375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Gasolinas </a:t>
                      </a:r>
                      <a:r>
                        <a:rPr lang="es-ES" sz="1000" cap="small" dirty="0" smtClean="0">
                          <a:latin typeface="Times New Roman"/>
                          <a:cs typeface="Times New Roman"/>
                        </a:rPr>
                        <a:t>(Magna y Premium)</a:t>
                      </a:r>
                      <a:endParaRPr lang="es-ES" sz="10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8064A2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baseline="0" dirty="0" err="1" smtClean="0">
                          <a:latin typeface="Times New Roman"/>
                          <a:cs typeface="Times New Roman"/>
                        </a:rPr>
                        <a:t>Mix</a:t>
                      </a:r>
                      <a:r>
                        <a:rPr lang="es-ES" sz="1100" b="0" baseline="-25000" dirty="0" err="1" smtClean="0">
                          <a:latin typeface="Times New Roman"/>
                          <a:cs typeface="Times New Roman"/>
                        </a:rPr>
                        <a:t>prom</a:t>
                      </a: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 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18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8064A2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0.619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8064A2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3286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Gas Avión</a:t>
                      </a:r>
                      <a:endParaRPr lang="es-ES" sz="11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aseline="0" dirty="0" err="1" smtClean="0">
                          <a:latin typeface="Times New Roman"/>
                          <a:cs typeface="Times New Roman"/>
                        </a:rPr>
                        <a:t>Mix</a:t>
                      </a:r>
                      <a:r>
                        <a:rPr lang="es-ES" sz="1100" baseline="-25000" dirty="0" err="1" smtClean="0">
                          <a:latin typeface="Times New Roman"/>
                          <a:cs typeface="Times New Roman"/>
                        </a:rPr>
                        <a:t>alta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18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0.690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Turbosina</a:t>
                      </a:r>
                    </a:p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y otros kerosenos</a:t>
                      </a:r>
                      <a:endParaRPr lang="es-ES" sz="11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aseline="0" dirty="0" err="1" smtClean="0">
                          <a:latin typeface="Times New Roman"/>
                          <a:cs typeface="Times New Roman"/>
                        </a:rPr>
                        <a:t>Mix</a:t>
                      </a:r>
                      <a:r>
                        <a:rPr lang="es-ES" sz="1100" baseline="-25000" dirty="0" err="1" smtClean="0">
                          <a:latin typeface="Times New Roman"/>
                          <a:cs typeface="Times New Roman"/>
                        </a:rPr>
                        <a:t>baja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26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0.710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289327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Diesel</a:t>
                      </a:r>
                      <a:endParaRPr lang="es-ES" sz="11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26 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32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0.722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276312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Combustóleo</a:t>
                      </a:r>
                      <a:r>
                        <a:rPr lang="es-ES" sz="1100" cap="small" baseline="0" dirty="0" smtClean="0">
                          <a:latin typeface="Times New Roman"/>
                          <a:cs typeface="Times New Roman"/>
                        </a:rPr>
                        <a:t> I</a:t>
                      </a:r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ntermedio 15</a:t>
                      </a:r>
                      <a:endParaRPr lang="es-ES" sz="11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– </a:t>
                      </a: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70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m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0.799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292219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Combustóleo</a:t>
                      </a:r>
                      <a:r>
                        <a:rPr lang="es-ES" sz="1100" cap="small" baseline="0" dirty="0" smtClean="0">
                          <a:latin typeface="Times New Roman"/>
                          <a:cs typeface="Times New Roman"/>
                        </a:rPr>
                        <a:t> P</a:t>
                      </a:r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esado</a:t>
                      </a:r>
                      <a:endParaRPr lang="es-ES" sz="11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– </a:t>
                      </a:r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70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m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0.813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/litro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59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Carbón Mineral </a:t>
                      </a:r>
                      <a:r>
                        <a:rPr lang="es-ES" sz="1000" cap="small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(bituminoso)</a:t>
                      </a:r>
                      <a:endParaRPr lang="es-ES" sz="1000" cap="small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137</a:t>
                      </a:r>
                      <a:r>
                        <a:rPr lang="es-ES" sz="110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97</a:t>
                      </a:r>
                      <a:endParaRPr lang="es-ES" sz="1100" baseline="-250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0.550</a:t>
                      </a:r>
                      <a:r>
                        <a:rPr lang="es-ES" sz="110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/kg</a:t>
                      </a:r>
                      <a:endParaRPr lang="es-ES" sz="1100" baseline="3000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86599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latin typeface="Times New Roman"/>
                          <a:cs typeface="Times New Roman"/>
                        </a:rPr>
                        <a:t>Carbón Mineral </a:t>
                      </a:r>
                      <a:r>
                        <a:rPr lang="es-ES" sz="1000" cap="small" dirty="0" smtClean="0">
                          <a:latin typeface="Times New Roman"/>
                          <a:cs typeface="Times New Roman"/>
                        </a:rPr>
                        <a:t>(antracita)</a:t>
                      </a:r>
                      <a:endParaRPr lang="es-ES" sz="1000" cap="small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baseline="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" sz="1100" b="1" baseline="-25000" dirty="0" smtClean="0">
                          <a:latin typeface="Times New Roman"/>
                          <a:cs typeface="Times New Roman"/>
                        </a:rPr>
                        <a:t>240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endParaRPr lang="es-ES" sz="1100" baseline="-25000" dirty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0.825</a:t>
                      </a:r>
                      <a:r>
                        <a:rPr lang="es-ES" sz="1100" baseline="0" dirty="0" smtClean="0"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latin typeface="Times New Roman"/>
                          <a:cs typeface="Times New Roman"/>
                        </a:rPr>
                        <a:t>/kg</a:t>
                      </a:r>
                      <a:endParaRPr lang="es-ES" sz="1100" baseline="30000" dirty="0" smtClean="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30403">
                <a:tc>
                  <a:txBody>
                    <a:bodyPr/>
                    <a:lstStyle/>
                    <a:p>
                      <a:r>
                        <a:rPr lang="es-ES" sz="1100" cap="small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Coque de petróleo</a:t>
                      </a:r>
                      <a:endParaRPr lang="es-ES" sz="1100" cap="small" dirty="0">
                        <a:solidFill>
                          <a:srgbClr val="FFFF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&gt;C</a:t>
                      </a:r>
                      <a:r>
                        <a:rPr lang="es-ES" sz="1100" b="1" baseline="-250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70</a:t>
                      </a:r>
                      <a:r>
                        <a:rPr lang="es-ES" sz="1100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s-ES" sz="1100" baseline="-250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</a:p>
                    <a:p>
                      <a:pPr algn="ctr"/>
                      <a:endParaRPr lang="es-ES" sz="1100" baseline="-25000" dirty="0">
                        <a:solidFill>
                          <a:srgbClr val="FFFF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0.900</a:t>
                      </a:r>
                      <a:r>
                        <a:rPr lang="es-ES" sz="1100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kg C</a:t>
                      </a:r>
                      <a:r>
                        <a:rPr lang="es-ES" sz="11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/kg</a:t>
                      </a:r>
                      <a:endParaRPr lang="es-ES" sz="1100" baseline="30000" dirty="0" smtClean="0">
                        <a:solidFill>
                          <a:srgbClr val="FFFFFF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2469086" y="1056163"/>
            <a:ext cx="39709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Contenido de Carbono</a:t>
            </a:r>
          </a:p>
          <a:p>
            <a:pPr algn="ctr"/>
            <a:r>
              <a:rPr lang="es-ES" sz="20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d</a:t>
            </a:r>
            <a:r>
              <a:rPr lang="es-ES" sz="20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e los combustibles en México</a:t>
            </a:r>
            <a:endParaRPr lang="es-ES" sz="1100" b="1" cap="small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75995" y="6539235"/>
            <a:ext cx="19812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595959"/>
                </a:solidFill>
                <a:latin typeface="Times New Roman"/>
                <a:cs typeface="Times New Roman"/>
              </a:rPr>
              <a:t>*Calculado por el Centro Mario Molina</a:t>
            </a:r>
          </a:p>
        </p:txBody>
      </p:sp>
    </p:spTree>
    <p:extLst>
      <p:ext uri="{BB962C8B-B14F-4D97-AF65-F5344CB8AC3E}">
        <p14:creationId xmlns:p14="http://schemas.microsoft.com/office/powerpoint/2010/main" val="102956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1 Rectángulo"/>
          <p:cNvSpPr/>
          <p:nvPr/>
        </p:nvSpPr>
        <p:spPr>
          <a:xfrm>
            <a:off x="0" y="0"/>
            <a:ext cx="9144000" cy="896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cesar.rodriguez\AppData\Local\Microsoft\Windows\Temporary Internet Files\Content.Outlook\FTA38J1A\nuevoCABEZALBtramites2 (2)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103"/>
          <a:stretch/>
        </p:blipFill>
        <p:spPr bwMode="auto">
          <a:xfrm>
            <a:off x="-1" y="0"/>
            <a:ext cx="3036957" cy="925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5 Rectángulo"/>
          <p:cNvSpPr/>
          <p:nvPr/>
        </p:nvSpPr>
        <p:spPr>
          <a:xfrm>
            <a:off x="3239667" y="65245"/>
            <a:ext cx="59231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400" b="1" cap="small" dirty="0" smtClean="0">
                <a:latin typeface="Times New Roman" pitchFamily="18" charset="0"/>
                <a:cs typeface="Times New Roman" pitchFamily="18" charset="0"/>
              </a:rPr>
              <a:t>Impuesto al Carbono</a:t>
            </a:r>
          </a:p>
          <a:p>
            <a:pPr algn="r"/>
            <a:r>
              <a:rPr lang="es-MX" b="1" cap="small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MX" b="1" cap="small" dirty="0" smtClean="0">
                <a:latin typeface="Times New Roman" pitchFamily="18" charset="0"/>
                <a:cs typeface="Times New Roman" pitchFamily="18" charset="0"/>
              </a:rPr>
              <a:t>e los</a:t>
            </a:r>
            <a:r>
              <a:rPr lang="es-MX" b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b="1" cap="small" dirty="0" smtClean="0">
                <a:latin typeface="Times New Roman" pitchFamily="18" charset="0"/>
                <a:cs typeface="Times New Roman" pitchFamily="18" charset="0"/>
              </a:rPr>
              <a:t>Combustibles Fósiles</a:t>
            </a:r>
            <a:endParaRPr lang="es-MX" cap="sm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n 4" descr="Captura de pantalla 2013-09-09 a la(s) 09.28.05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65" y="1691656"/>
            <a:ext cx="7649817" cy="48199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CuadroTexto 6"/>
          <p:cNvSpPr txBox="1"/>
          <p:nvPr/>
        </p:nvSpPr>
        <p:spPr>
          <a:xfrm>
            <a:off x="2411912" y="1027519"/>
            <a:ext cx="4378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595959"/>
                </a:solidFill>
                <a:latin typeface="Times New Roman"/>
                <a:cs typeface="Times New Roman"/>
              </a:rPr>
              <a:t>Impuestos al carbono a nivel internacional</a:t>
            </a:r>
          </a:p>
          <a:p>
            <a:pPr algn="ctr"/>
            <a:r>
              <a:rPr lang="es-ES" b="1" dirty="0" smtClean="0">
                <a:solidFill>
                  <a:srgbClr val="595959"/>
                </a:solidFill>
                <a:latin typeface="Times New Roman"/>
                <a:cs typeface="Times New Roman"/>
              </a:rPr>
              <a:t>(dólares americanos)</a:t>
            </a:r>
            <a:endParaRPr lang="es-ES" b="1" dirty="0">
              <a:solidFill>
                <a:srgbClr val="595959"/>
              </a:solidFill>
              <a:latin typeface="Times New Roman"/>
              <a:cs typeface="Times New Roman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0" y="6621859"/>
            <a:ext cx="22938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b="1" dirty="0" smtClean="0">
                <a:latin typeface="Times New Roman"/>
                <a:cs typeface="Times New Roman"/>
              </a:rPr>
              <a:t>FUENTE: </a:t>
            </a:r>
            <a:r>
              <a:rPr lang="es-ES" sz="900" dirty="0" smtClean="0">
                <a:latin typeface="Times New Roman"/>
                <a:cs typeface="Times New Roman"/>
              </a:rPr>
              <a:t>Centro Mario Molina (preliminar)</a:t>
            </a:r>
            <a:endParaRPr lang="es-ES" sz="9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426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2132855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latin typeface="Trajan Pro" pitchFamily="18" charset="0"/>
              </a:rPr>
              <a:t>GRACIAS</a:t>
            </a:r>
            <a:endParaRPr lang="es-MX" sz="8000" dirty="0">
              <a:latin typeface="Trajan Pro" pitchFamily="18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48" y="3717032"/>
            <a:ext cx="3302752" cy="114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4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2120400" y="0"/>
            <a:ext cx="7020000" cy="666000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Objetivo</a:t>
            </a:r>
            <a:endParaRPr lang="es-MX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1196752"/>
            <a:ext cx="7200800" cy="501675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127000" dist="127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3200" cap="small" dirty="0" smtClean="0">
                <a:latin typeface="Times" pitchFamily="18" charset="0"/>
                <a:cs typeface="Times" pitchFamily="18" charset="0"/>
              </a:rPr>
              <a:t>Un </a:t>
            </a:r>
            <a:r>
              <a:rPr lang="es-MX" sz="3200" b="1" cap="small" dirty="0" smtClean="0">
                <a:solidFill>
                  <a:srgbClr val="006600"/>
                </a:solidFill>
                <a:latin typeface="Times" pitchFamily="18" charset="0"/>
                <a:cs typeface="Times" pitchFamily="18" charset="0"/>
              </a:rPr>
              <a:t>Medio Ambiente Sano </a:t>
            </a:r>
            <a:r>
              <a:rPr lang="es-MX" sz="3200" cap="small" dirty="0" smtClean="0">
                <a:latin typeface="Times" pitchFamily="18" charset="0"/>
                <a:cs typeface="Times" pitchFamily="18" charset="0"/>
              </a:rPr>
              <a:t>es un Derecho Constitucional, que se convierte en una responsabilidad vinculante del Estado Mexicano, con ésta y con las próximas generaciones y se debe ver como una oportunidad de </a:t>
            </a:r>
            <a:r>
              <a:rPr lang="es-MX" sz="3200" b="1" cap="small" dirty="0">
                <a:solidFill>
                  <a:srgbClr val="006600"/>
                </a:solidFill>
                <a:latin typeface="Times" pitchFamily="18" charset="0"/>
                <a:cs typeface="Times" pitchFamily="18" charset="0"/>
              </a:rPr>
              <a:t>generar </a:t>
            </a:r>
            <a:r>
              <a:rPr lang="es-MX" sz="3200" b="1" cap="small" dirty="0" smtClean="0">
                <a:solidFill>
                  <a:srgbClr val="006600"/>
                </a:solidFill>
                <a:latin typeface="Times" pitchFamily="18" charset="0"/>
                <a:cs typeface="Times" pitchFamily="18" charset="0"/>
              </a:rPr>
              <a:t>empleo,</a:t>
            </a:r>
            <a:r>
              <a:rPr lang="es-MX" sz="3200" cap="small" dirty="0" smtClean="0">
                <a:solidFill>
                  <a:schemeClr val="accent3">
                    <a:lumMod val="50000"/>
                  </a:schemeClr>
                </a:solidFill>
                <a:latin typeface="Times" pitchFamily="18" charset="0"/>
                <a:cs typeface="Times" pitchFamily="18" charset="0"/>
              </a:rPr>
              <a:t> </a:t>
            </a:r>
            <a:r>
              <a:rPr lang="es-MX" sz="3200" b="1" cap="small" dirty="0">
                <a:solidFill>
                  <a:srgbClr val="006600"/>
                </a:solidFill>
                <a:latin typeface="Times" pitchFamily="18" charset="0"/>
                <a:cs typeface="Times" pitchFamily="18" charset="0"/>
              </a:rPr>
              <a:t>valor agregado </a:t>
            </a:r>
            <a:r>
              <a:rPr lang="es-MX" sz="3200" cap="small" dirty="0" smtClean="0">
                <a:latin typeface="Times" pitchFamily="18" charset="0"/>
                <a:cs typeface="Times" pitchFamily="18" charset="0"/>
              </a:rPr>
              <a:t>y en consecuencia </a:t>
            </a:r>
            <a:r>
              <a:rPr lang="es-MX" sz="3200" b="1" cap="small" dirty="0">
                <a:solidFill>
                  <a:srgbClr val="006600"/>
                </a:solidFill>
                <a:latin typeface="Times" pitchFamily="18" charset="0"/>
                <a:cs typeface="Times" pitchFamily="18" charset="0"/>
              </a:rPr>
              <a:t>crecimiento económico </a:t>
            </a:r>
            <a:r>
              <a:rPr lang="es-MX" sz="3200" cap="small" dirty="0" smtClean="0">
                <a:latin typeface="Times" pitchFamily="18" charset="0"/>
                <a:cs typeface="Times" pitchFamily="18" charset="0"/>
              </a:rPr>
              <a:t>y</a:t>
            </a:r>
          </a:p>
          <a:p>
            <a:pPr algn="ctr"/>
            <a:r>
              <a:rPr lang="es-MX" sz="3200" b="1" cap="small" dirty="0">
                <a:solidFill>
                  <a:srgbClr val="006600"/>
                </a:solidFill>
                <a:latin typeface="Times" pitchFamily="18" charset="0"/>
                <a:cs typeface="Times" pitchFamily="18" charset="0"/>
              </a:rPr>
              <a:t>combate a la pobreza</a:t>
            </a:r>
          </a:p>
        </p:txBody>
      </p:sp>
    </p:spTree>
    <p:extLst>
      <p:ext uri="{BB962C8B-B14F-4D97-AF65-F5344CB8AC3E}">
        <p14:creationId xmlns:p14="http://schemas.microsoft.com/office/powerpoint/2010/main" val="259536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27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740000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2120400" y="0"/>
            <a:ext cx="7020000" cy="666000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Retos: Crecimiento Económico</a:t>
            </a:r>
          </a:p>
        </p:txBody>
      </p:sp>
      <p:sp>
        <p:nvSpPr>
          <p:cNvPr id="8" name="CuadroTexto 6">
            <a:hlinkClick r:id="" action="ppaction://noaction"/>
          </p:cNvPr>
          <p:cNvSpPr txBox="1"/>
          <p:nvPr/>
        </p:nvSpPr>
        <p:spPr>
          <a:xfrm>
            <a:off x="200720" y="962725"/>
            <a:ext cx="8749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El crecimiento económico del país continúa acoplado</a:t>
            </a:r>
          </a:p>
          <a:p>
            <a:pPr algn="ctr"/>
            <a:r>
              <a:rPr lang="es-MX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al aumento de la contaminación y el deterioro ambiental</a:t>
            </a:r>
            <a:endParaRPr lang="es-E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082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739243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3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6">
            <a:hlinkClick r:id="" action="ppaction://noaction"/>
          </p:cNvPr>
          <p:cNvSpPr txBox="1"/>
          <p:nvPr/>
        </p:nvSpPr>
        <p:spPr>
          <a:xfrm>
            <a:off x="395536" y="98072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Las economías más competitivas a nivel mundial están disminuyendo su intensidad de carbono</a:t>
            </a:r>
            <a:endParaRPr lang="es-E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6581001"/>
            <a:ext cx="7626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FUENTE: OCDE, Agencia Internacional de Energía </a:t>
            </a:r>
            <a:r>
              <a:rPr lang="es-MX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s-MX" i="1" baseline="-25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MX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emissions</a:t>
            </a:r>
            <a:r>
              <a:rPr lang="es-MX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s-MX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fuel </a:t>
            </a:r>
            <a:r>
              <a:rPr lang="es-MX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combustion</a:t>
            </a:r>
            <a:r>
              <a:rPr lang="es-MX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MX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Highlights</a:t>
            </a:r>
            <a:r>
              <a:rPr lang="es-MX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2012 </a:t>
            </a:r>
            <a:r>
              <a:rPr lang="es-MX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  <a:r>
              <a:rPr lang="es-MX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s-MX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2120400" y="0"/>
            <a:ext cx="7020000" cy="836712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Retos: Panorama Mundial ante el Cambio Climático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2415" y="1977844"/>
            <a:ext cx="7560840" cy="4305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98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-17463" y="6581775"/>
            <a:ext cx="7397751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FUENTE: Ley General de Cambio Climático, Artículos Transitorios Segundo y Tercero, respectivamente.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s-MX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2120900" y="0"/>
            <a:ext cx="7019925" cy="666750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dirty="0" smtClean="0">
                <a:solidFill>
                  <a:schemeClr val="bg2">
                    <a:lumMod val="10000"/>
                  </a:schemeClr>
                </a:solidFill>
              </a:rPr>
              <a:t>Reto: Cumplimiento Metas de Reducción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403350" y="1844675"/>
            <a:ext cx="7129463" cy="3232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Reducir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Al año 2020 un 30% de emisiones con respecto a la línea de base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400" cap="small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Al año 2050 un 50% en relación con las emitidas en el año 2000.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s-MX" sz="2400" cap="small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11188" y="981075"/>
            <a:ext cx="8075612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México es el único país que ha comprometido en Ley  (Metas </a:t>
            </a:r>
            <a:r>
              <a:rPr lang="es-MX" sz="2400" b="1" cap="small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Aspiracionales</a:t>
            </a:r>
            <a:r>
              <a:rPr lang="es-MX" sz="2400" b="1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es-MX" sz="2400" dirty="0">
              <a:latin typeface="+mn-lt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550" y="4471988"/>
            <a:ext cx="78486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Aumentar 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la participación de </a:t>
            </a:r>
            <a:r>
              <a:rPr lang="es-MX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ENERGÍAS LIMPIAS </a:t>
            </a:r>
            <a:r>
              <a:rPr lang="es-MX" sz="2400" cap="sm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 la generación 	de energía eléctrica por lo menos 35 por ciento para el año 2024.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2120400" y="0"/>
            <a:ext cx="7020000" cy="889556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MX" dirty="0" smtClean="0">
                <a:solidFill>
                  <a:srgbClr val="EEECE1">
                    <a:lumMod val="10000"/>
                  </a:srgbClr>
                </a:solidFill>
              </a:rPr>
              <a:t>Retos:</a:t>
            </a:r>
          </a:p>
          <a:p>
            <a:r>
              <a:rPr lang="es-MX" dirty="0" smtClean="0">
                <a:solidFill>
                  <a:srgbClr val="EEECE1">
                    <a:lumMod val="10000"/>
                  </a:srgbClr>
                </a:solidFill>
              </a:rPr>
              <a:t>Contaminación-</a:t>
            </a:r>
            <a:r>
              <a:rPr lang="es-MX" sz="2400" dirty="0" smtClean="0">
                <a:solidFill>
                  <a:srgbClr val="EEECE1">
                    <a:lumMod val="10000"/>
                  </a:srgbClr>
                </a:solidFill>
              </a:rPr>
              <a:t>Residuos Sólidos Urbanos </a:t>
            </a:r>
          </a:p>
        </p:txBody>
      </p:sp>
      <p:sp>
        <p:nvSpPr>
          <p:cNvPr id="22" name="CuadroTexto 6">
            <a:hlinkClick r:id="" action="ppaction://noaction"/>
          </p:cNvPr>
          <p:cNvSpPr txBox="1"/>
          <p:nvPr/>
        </p:nvSpPr>
        <p:spPr>
          <a:xfrm>
            <a:off x="410425" y="889556"/>
            <a:ext cx="8266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Generación Nacional : 102 </a:t>
            </a:r>
            <a:r>
              <a:rPr lang="es-MX" sz="28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mil toneladas </a:t>
            </a:r>
            <a:r>
              <a:rPr lang="es-MX" sz="28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diarias</a:t>
            </a:r>
            <a:endParaRPr lang="es-MX" sz="2800" b="1" dirty="0">
              <a:solidFill>
                <a:srgbClr val="EEECE1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277578" y="1833101"/>
            <a:ext cx="8531171" cy="4464496"/>
            <a:chOff x="179512" y="2060848"/>
            <a:chExt cx="8531171" cy="4464496"/>
          </a:xfrm>
        </p:grpSpPr>
        <p:pic>
          <p:nvPicPr>
            <p:cNvPr id="17413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2060848"/>
              <a:ext cx="8315147" cy="446449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5 Forma libre"/>
            <p:cNvSpPr/>
            <p:nvPr/>
          </p:nvSpPr>
          <p:spPr bwMode="auto">
            <a:xfrm>
              <a:off x="546100" y="4102100"/>
              <a:ext cx="1346200" cy="1206500"/>
            </a:xfrm>
            <a:custGeom>
              <a:avLst/>
              <a:gdLst>
                <a:gd name="connsiteX0" fmla="*/ 0 w 1346200"/>
                <a:gd name="connsiteY0" fmla="*/ 12700 h 1206500"/>
                <a:gd name="connsiteX1" fmla="*/ 762000 w 1346200"/>
                <a:gd name="connsiteY1" fmla="*/ 0 h 1206500"/>
                <a:gd name="connsiteX2" fmla="*/ 876300 w 1346200"/>
                <a:gd name="connsiteY2" fmla="*/ 444500 h 1206500"/>
                <a:gd name="connsiteX3" fmla="*/ 1028700 w 1346200"/>
                <a:gd name="connsiteY3" fmla="*/ 533400 h 1206500"/>
                <a:gd name="connsiteX4" fmla="*/ 1346200 w 1346200"/>
                <a:gd name="connsiteY4" fmla="*/ 914400 h 1206500"/>
                <a:gd name="connsiteX5" fmla="*/ 1066800 w 1346200"/>
                <a:gd name="connsiteY5" fmla="*/ 1206500 h 1206500"/>
                <a:gd name="connsiteX6" fmla="*/ 266700 w 1346200"/>
                <a:gd name="connsiteY6" fmla="*/ 1054100 h 1206500"/>
                <a:gd name="connsiteX7" fmla="*/ 165100 w 1346200"/>
                <a:gd name="connsiteY7" fmla="*/ 850900 h 1206500"/>
                <a:gd name="connsiteX8" fmla="*/ 0 w 1346200"/>
                <a:gd name="connsiteY8" fmla="*/ 12700 h 120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6200" h="1206500">
                  <a:moveTo>
                    <a:pt x="0" y="12700"/>
                  </a:moveTo>
                  <a:lnTo>
                    <a:pt x="762000" y="0"/>
                  </a:lnTo>
                  <a:lnTo>
                    <a:pt x="876300" y="444500"/>
                  </a:lnTo>
                  <a:lnTo>
                    <a:pt x="1028700" y="533400"/>
                  </a:lnTo>
                  <a:lnTo>
                    <a:pt x="1346200" y="914400"/>
                  </a:lnTo>
                  <a:lnTo>
                    <a:pt x="1066800" y="1206500"/>
                  </a:lnTo>
                  <a:lnTo>
                    <a:pt x="266700" y="1054100"/>
                  </a:lnTo>
                  <a:lnTo>
                    <a:pt x="165100" y="850900"/>
                  </a:lnTo>
                  <a:lnTo>
                    <a:pt x="0" y="12700"/>
                  </a:lnTo>
                  <a:close/>
                </a:path>
              </a:pathLst>
            </a:cu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6 Forma libre"/>
            <p:cNvSpPr/>
            <p:nvPr/>
          </p:nvSpPr>
          <p:spPr bwMode="auto">
            <a:xfrm>
              <a:off x="533400" y="4064000"/>
              <a:ext cx="1397000" cy="1346200"/>
            </a:xfrm>
            <a:custGeom>
              <a:avLst/>
              <a:gdLst>
                <a:gd name="connsiteX0" fmla="*/ 63500 w 1397000"/>
                <a:gd name="connsiteY0" fmla="*/ 0 h 1346200"/>
                <a:gd name="connsiteX1" fmla="*/ 774700 w 1397000"/>
                <a:gd name="connsiteY1" fmla="*/ 12700 h 1346200"/>
                <a:gd name="connsiteX2" fmla="*/ 850900 w 1397000"/>
                <a:gd name="connsiteY2" fmla="*/ 457200 h 1346200"/>
                <a:gd name="connsiteX3" fmla="*/ 1041400 w 1397000"/>
                <a:gd name="connsiteY3" fmla="*/ 558800 h 1346200"/>
                <a:gd name="connsiteX4" fmla="*/ 1143000 w 1397000"/>
                <a:gd name="connsiteY4" fmla="*/ 774700 h 1346200"/>
                <a:gd name="connsiteX5" fmla="*/ 1397000 w 1397000"/>
                <a:gd name="connsiteY5" fmla="*/ 1003300 h 1346200"/>
                <a:gd name="connsiteX6" fmla="*/ 762000 w 1397000"/>
                <a:gd name="connsiteY6" fmla="*/ 1346200 h 1346200"/>
                <a:gd name="connsiteX7" fmla="*/ 203200 w 1397000"/>
                <a:gd name="connsiteY7" fmla="*/ 1003300 h 1346200"/>
                <a:gd name="connsiteX8" fmla="*/ 0 w 1397000"/>
                <a:gd name="connsiteY8" fmla="*/ 304800 h 1346200"/>
                <a:gd name="connsiteX9" fmla="*/ 63500 w 1397000"/>
                <a:gd name="connsiteY9" fmla="*/ 0 h 134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97000" h="1346200">
                  <a:moveTo>
                    <a:pt x="63500" y="0"/>
                  </a:moveTo>
                  <a:lnTo>
                    <a:pt x="774700" y="12700"/>
                  </a:lnTo>
                  <a:lnTo>
                    <a:pt x="850900" y="457200"/>
                  </a:lnTo>
                  <a:lnTo>
                    <a:pt x="1041400" y="558800"/>
                  </a:lnTo>
                  <a:lnTo>
                    <a:pt x="1143000" y="774700"/>
                  </a:lnTo>
                  <a:lnTo>
                    <a:pt x="1397000" y="1003300"/>
                  </a:lnTo>
                  <a:lnTo>
                    <a:pt x="762000" y="1346200"/>
                  </a:lnTo>
                  <a:lnTo>
                    <a:pt x="203200" y="1003300"/>
                  </a:lnTo>
                  <a:lnTo>
                    <a:pt x="0" y="304800"/>
                  </a:lnTo>
                  <a:lnTo>
                    <a:pt x="63500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79512" y="3596823"/>
              <a:ext cx="15121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61%</a:t>
              </a:r>
            </a:p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Relleno </a:t>
              </a:r>
            </a:p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Sanitario</a:t>
              </a:r>
              <a:endParaRPr lang="es-MX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8184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0" y="6581775"/>
            <a:ext cx="202331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FUENTE: INEGEI, </a:t>
            </a:r>
            <a:r>
              <a:rPr lang="es-MX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INECC</a:t>
            </a:r>
            <a:endParaRPr lang="es-MX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2120900" y="0"/>
            <a:ext cx="7019925" cy="764704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dirty="0" smtClean="0">
                <a:solidFill>
                  <a:schemeClr val="bg2">
                    <a:lumMod val="10000"/>
                  </a:schemeClr>
                </a:solidFill>
              </a:rPr>
              <a:t>Retos: Emisiones de Gases de Efecto Invernadero</a:t>
            </a:r>
          </a:p>
        </p:txBody>
      </p:sp>
      <p:sp>
        <p:nvSpPr>
          <p:cNvPr id="4" name="CuadroTexto 6"/>
          <p:cNvSpPr txBox="1"/>
          <p:nvPr/>
        </p:nvSpPr>
        <p:spPr>
          <a:xfrm>
            <a:off x="395288" y="981075"/>
            <a:ext cx="835342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La producción y el consumo de energía son los principales emisores de GEI del país (67.33%)</a:t>
            </a:r>
            <a:endParaRPr lang="es-ES" sz="2000" b="1" dirty="0">
              <a:solidFill>
                <a:schemeClr val="bg2">
                  <a:lumMod val="1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5" name="Chart 6"/>
          <p:cNvGraphicFramePr>
            <a:graphicFrameLocks/>
          </p:cNvGraphicFramePr>
          <p:nvPr/>
        </p:nvGraphicFramePr>
        <p:xfrm>
          <a:off x="179513" y="3775302"/>
          <a:ext cx="2160239" cy="2750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7"/>
          <p:cNvGraphicFramePr>
            <a:graphicFrameLocks/>
          </p:cNvGraphicFramePr>
          <p:nvPr/>
        </p:nvGraphicFramePr>
        <p:xfrm>
          <a:off x="6300192" y="3778007"/>
          <a:ext cx="284380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75" name="TextBox 5"/>
          <p:cNvSpPr txBox="1">
            <a:spLocks noChangeArrowheads="1"/>
          </p:cNvSpPr>
          <p:nvPr/>
        </p:nvSpPr>
        <p:spPr bwMode="auto">
          <a:xfrm>
            <a:off x="107950" y="3511550"/>
            <a:ext cx="7572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MtCO</a:t>
            </a:r>
            <a:r>
              <a:rPr lang="en-US" b="1" baseline="-25000"/>
              <a:t>2</a:t>
            </a:r>
            <a:r>
              <a:rPr lang="en-US" b="1"/>
              <a:t>e</a:t>
            </a:r>
          </a:p>
        </p:txBody>
      </p:sp>
      <p:sp>
        <p:nvSpPr>
          <p:cNvPr id="7176" name="TextBox 11"/>
          <p:cNvSpPr txBox="1">
            <a:spLocks noChangeArrowheads="1"/>
          </p:cNvSpPr>
          <p:nvPr/>
        </p:nvSpPr>
        <p:spPr bwMode="auto">
          <a:xfrm>
            <a:off x="6469063" y="3357563"/>
            <a:ext cx="876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MtCO</a:t>
            </a:r>
            <a:r>
              <a:rPr lang="en-US" b="1" baseline="-25000"/>
              <a:t>2</a:t>
            </a:r>
            <a:r>
              <a:rPr lang="en-US" b="1"/>
              <a:t>e</a:t>
            </a:r>
          </a:p>
        </p:txBody>
      </p:sp>
      <p:graphicFrame>
        <p:nvGraphicFramePr>
          <p:cNvPr id="9" name="Chart 15"/>
          <p:cNvGraphicFramePr>
            <a:graphicFrameLocks/>
          </p:cNvGraphicFramePr>
          <p:nvPr/>
        </p:nvGraphicFramePr>
        <p:xfrm>
          <a:off x="1905860" y="2412366"/>
          <a:ext cx="5034998" cy="372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178" name="TextBox 8"/>
          <p:cNvSpPr txBox="1">
            <a:spLocks noChangeArrowheads="1"/>
          </p:cNvSpPr>
          <p:nvPr/>
        </p:nvSpPr>
        <p:spPr bwMode="auto">
          <a:xfrm>
            <a:off x="725488" y="4151313"/>
            <a:ext cx="544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34%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722313" y="4799013"/>
            <a:ext cx="542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17%</a:t>
            </a:r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749300" y="5707063"/>
            <a:ext cx="542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49%</a:t>
            </a:r>
          </a:p>
        </p:txBody>
      </p:sp>
      <p:sp>
        <p:nvSpPr>
          <p:cNvPr id="7181" name="TextBox 19"/>
          <p:cNvSpPr txBox="1">
            <a:spLocks noChangeArrowheads="1"/>
          </p:cNvSpPr>
          <p:nvPr/>
        </p:nvSpPr>
        <p:spPr bwMode="auto">
          <a:xfrm>
            <a:off x="6837363" y="3913188"/>
            <a:ext cx="542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10%</a:t>
            </a:r>
          </a:p>
        </p:txBody>
      </p:sp>
      <p:sp>
        <p:nvSpPr>
          <p:cNvPr id="7182" name="TextBox 20"/>
          <p:cNvSpPr txBox="1">
            <a:spLocks noChangeArrowheads="1"/>
          </p:cNvSpPr>
          <p:nvPr/>
        </p:nvSpPr>
        <p:spPr bwMode="auto">
          <a:xfrm>
            <a:off x="6850063" y="4321175"/>
            <a:ext cx="544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23%</a:t>
            </a:r>
          </a:p>
        </p:txBody>
      </p:sp>
      <p:sp>
        <p:nvSpPr>
          <p:cNvPr id="7183" name="TextBox 21"/>
          <p:cNvSpPr txBox="1">
            <a:spLocks noChangeArrowheads="1"/>
          </p:cNvSpPr>
          <p:nvPr/>
        </p:nvSpPr>
        <p:spPr bwMode="auto">
          <a:xfrm>
            <a:off x="6850063" y="5229225"/>
            <a:ext cx="544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67%</a:t>
            </a:r>
          </a:p>
        </p:txBody>
      </p:sp>
      <p:sp>
        <p:nvSpPr>
          <p:cNvPr id="7184" name="Flecha curvada hacia la derecha 17"/>
          <p:cNvSpPr>
            <a:spLocks noChangeArrowheads="1"/>
          </p:cNvSpPr>
          <p:nvPr/>
        </p:nvSpPr>
        <p:spPr bwMode="auto">
          <a:xfrm rot="4016715">
            <a:off x="1672431" y="2153444"/>
            <a:ext cx="757238" cy="2025650"/>
          </a:xfrm>
          <a:prstGeom prst="curvedRightArrow">
            <a:avLst>
              <a:gd name="adj1" fmla="val 24992"/>
              <a:gd name="adj2" fmla="val 60610"/>
              <a:gd name="adj3" fmla="val 25000"/>
            </a:avLst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Arial" charset="0"/>
            </a:endParaRPr>
          </a:p>
        </p:txBody>
      </p:sp>
      <p:sp>
        <p:nvSpPr>
          <p:cNvPr id="7185" name="Flecha curvada hacia la derecha 18"/>
          <p:cNvSpPr>
            <a:spLocks/>
          </p:cNvSpPr>
          <p:nvPr/>
        </p:nvSpPr>
        <p:spPr bwMode="auto">
          <a:xfrm rot="17583285" flipH="1">
            <a:off x="6425406" y="2031207"/>
            <a:ext cx="757237" cy="2025650"/>
          </a:xfrm>
          <a:prstGeom prst="curvedRightArrow">
            <a:avLst>
              <a:gd name="adj1" fmla="val 24992"/>
              <a:gd name="adj2" fmla="val 60610"/>
              <a:gd name="adj3" fmla="val 25000"/>
            </a:avLst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Arial" charset="0"/>
            </a:endParaRPr>
          </a:p>
        </p:txBody>
      </p:sp>
      <p:sp>
        <p:nvSpPr>
          <p:cNvPr id="7186" name="1 CuadroTexto"/>
          <p:cNvSpPr txBox="1">
            <a:spLocks noChangeArrowheads="1"/>
          </p:cNvSpPr>
          <p:nvPr/>
        </p:nvSpPr>
        <p:spPr bwMode="auto">
          <a:xfrm>
            <a:off x="1503363" y="4475163"/>
            <a:ext cx="677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MX" sz="1100"/>
              <a:t>11.11</a:t>
            </a:r>
            <a:r>
              <a:rPr lang="es-MX"/>
              <a:t>%</a:t>
            </a:r>
          </a:p>
        </p:txBody>
      </p:sp>
      <p:sp>
        <p:nvSpPr>
          <p:cNvPr id="7187" name="2 CuadroTexto"/>
          <p:cNvSpPr txBox="1">
            <a:spLocks noChangeArrowheads="1"/>
          </p:cNvSpPr>
          <p:nvPr/>
        </p:nvSpPr>
        <p:spPr bwMode="auto">
          <a:xfrm>
            <a:off x="2681288" y="5359400"/>
            <a:ext cx="7207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MX" sz="1100"/>
              <a:t>21.77</a:t>
            </a:r>
          </a:p>
        </p:txBody>
      </p:sp>
      <p:sp>
        <p:nvSpPr>
          <p:cNvPr id="8" name="7 Cerrar llave"/>
          <p:cNvSpPr/>
          <p:nvPr/>
        </p:nvSpPr>
        <p:spPr>
          <a:xfrm>
            <a:off x="2181225" y="4845050"/>
            <a:ext cx="519113" cy="12477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9395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4925" y="1003300"/>
            <a:ext cx="90376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altLang="zh-CN" sz="2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El 24% de la capacidad de generación proviene de fuentes limpias, incluyendo las grandes hidroeléctricas y la nucleoeléctrica.</a:t>
            </a:r>
          </a:p>
          <a:p>
            <a:r>
              <a:rPr lang="es-ES_tradnl" altLang="zh-CN" sz="2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Únicamente el 3% se genera de energías renovables.</a:t>
            </a:r>
          </a:p>
        </p:txBody>
      </p:sp>
      <p:sp>
        <p:nvSpPr>
          <p:cNvPr id="8196" name="9 CuadroTexto"/>
          <p:cNvSpPr txBox="1">
            <a:spLocks noChangeArrowheads="1"/>
          </p:cNvSpPr>
          <p:nvPr/>
        </p:nvSpPr>
        <p:spPr bwMode="auto">
          <a:xfrm>
            <a:off x="7251700" y="4449763"/>
            <a:ext cx="1784350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/>
              <a:t>Capacidad 2012</a:t>
            </a:r>
          </a:p>
          <a:p>
            <a:pPr algn="ctr">
              <a:lnSpc>
                <a:spcPct val="150000"/>
              </a:lnSpc>
            </a:pPr>
            <a:r>
              <a:rPr lang="en-US" sz="1400" b="1"/>
              <a:t>63,745 MW</a:t>
            </a:r>
            <a:endParaRPr lang="es-MX" sz="1400"/>
          </a:p>
          <a:p>
            <a:pPr algn="ctr">
              <a:lnSpc>
                <a:spcPct val="150000"/>
              </a:lnSpc>
            </a:pPr>
            <a:endParaRPr lang="es-MX" sz="1400"/>
          </a:p>
        </p:txBody>
      </p:sp>
      <p:graphicFrame>
        <p:nvGraphicFramePr>
          <p:cNvPr id="7" name="1 Gráfico"/>
          <p:cNvGraphicFramePr>
            <a:graphicFrameLocks/>
          </p:cNvGraphicFramePr>
          <p:nvPr/>
        </p:nvGraphicFramePr>
        <p:xfrm>
          <a:off x="-252535" y="2276872"/>
          <a:ext cx="9577064" cy="4445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2120900" y="-1"/>
            <a:ext cx="7019925" cy="776279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dirty="0" smtClean="0">
                <a:solidFill>
                  <a:srgbClr val="EEECE1">
                    <a:lumMod val="10000"/>
                  </a:srgbClr>
                </a:solidFill>
              </a:rPr>
              <a:t>Retos: </a:t>
            </a:r>
          </a:p>
          <a:p>
            <a:pPr>
              <a:defRPr/>
            </a:pPr>
            <a:r>
              <a:rPr lang="es-MX" dirty="0" smtClean="0">
                <a:solidFill>
                  <a:srgbClr val="EEECE1">
                    <a:lumMod val="10000"/>
                  </a:srgbClr>
                </a:solidFill>
              </a:rPr>
              <a:t>Elevar uso de Energías Limpias</a:t>
            </a:r>
            <a:endParaRPr lang="es-MX" sz="2400" dirty="0" smtClean="0">
              <a:solidFill>
                <a:srgbClr val="EEECE1">
                  <a:lumMod val="10000"/>
                </a:srgbClr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95288" y="1052513"/>
            <a:ext cx="84978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altLang="zh-CN" sz="22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219" name="8 CuadroTexto"/>
          <p:cNvSpPr txBox="1">
            <a:spLocks noChangeArrowheads="1"/>
          </p:cNvSpPr>
          <p:nvPr/>
        </p:nvSpPr>
        <p:spPr bwMode="auto">
          <a:xfrm>
            <a:off x="109538" y="5303838"/>
            <a:ext cx="26447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900" b="1">
                <a:latin typeface="Arial" charset="0"/>
              </a:rPr>
              <a:t>*Excluyendo capacidad hidroeléctrica. </a:t>
            </a:r>
            <a:endParaRPr lang="es-MX" sz="900">
              <a:latin typeface="Arial" charset="0"/>
            </a:endParaRPr>
          </a:p>
        </p:txBody>
      </p:sp>
      <p:grpSp>
        <p:nvGrpSpPr>
          <p:cNvPr id="2" name="9 Grupo"/>
          <p:cNvGrpSpPr>
            <a:grpSpLocks/>
          </p:cNvGrpSpPr>
          <p:nvPr/>
        </p:nvGrpSpPr>
        <p:grpSpPr bwMode="auto">
          <a:xfrm>
            <a:off x="431800" y="912813"/>
            <a:ext cx="8497888" cy="4392612"/>
            <a:chOff x="810000" y="1024400"/>
            <a:chExt cx="7524000" cy="4204800"/>
          </a:xfrm>
        </p:grpSpPr>
        <p:grpSp>
          <p:nvGrpSpPr>
            <p:cNvPr id="3" name="10 Grupo"/>
            <p:cNvGrpSpPr>
              <a:grpSpLocks/>
            </p:cNvGrpSpPr>
            <p:nvPr/>
          </p:nvGrpSpPr>
          <p:grpSpPr bwMode="auto">
            <a:xfrm>
              <a:off x="810000" y="1024400"/>
              <a:ext cx="7524000" cy="4204800"/>
              <a:chOff x="810000" y="1326600"/>
              <a:chExt cx="7524000" cy="4204800"/>
            </a:xfrm>
          </p:grpSpPr>
          <p:graphicFrame>
            <p:nvGraphicFramePr>
              <p:cNvPr id="13" name="2 Gráfico"/>
              <p:cNvGraphicFramePr>
                <a:graphicFrameLocks/>
              </p:cNvGraphicFramePr>
              <p:nvPr/>
            </p:nvGraphicFramePr>
            <p:xfrm>
              <a:off x="810000" y="1326600"/>
              <a:ext cx="7524000" cy="4204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9227" name="1 CuadroTexto"/>
              <p:cNvSpPr txBox="1">
                <a:spLocks noChangeArrowheads="1"/>
              </p:cNvSpPr>
              <p:nvPr/>
            </p:nvSpPr>
            <p:spPr bwMode="auto">
              <a:xfrm>
                <a:off x="1410075" y="4736551"/>
                <a:ext cx="295275" cy="246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1</a:t>
                </a:r>
              </a:p>
            </p:txBody>
          </p:sp>
          <p:sp>
            <p:nvSpPr>
              <p:cNvPr id="9228" name="1 CuadroTexto"/>
              <p:cNvSpPr txBox="1">
                <a:spLocks noChangeArrowheads="1"/>
              </p:cNvSpPr>
              <p:nvPr/>
            </p:nvSpPr>
            <p:spPr bwMode="auto">
              <a:xfrm>
                <a:off x="1705350" y="4688926"/>
                <a:ext cx="360059" cy="246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1.8</a:t>
                </a:r>
              </a:p>
            </p:txBody>
          </p:sp>
          <p:sp>
            <p:nvSpPr>
              <p:cNvPr id="9229" name="1 CuadroTexto"/>
              <p:cNvSpPr txBox="1">
                <a:spLocks noChangeArrowheads="1"/>
              </p:cNvSpPr>
              <p:nvPr/>
            </p:nvSpPr>
            <p:spPr bwMode="auto">
              <a:xfrm>
                <a:off x="2372100" y="4441276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11</a:t>
                </a:r>
              </a:p>
            </p:txBody>
          </p:sp>
          <p:sp>
            <p:nvSpPr>
              <p:cNvPr id="9230" name="1 CuadroTexto"/>
              <p:cNvSpPr txBox="1">
                <a:spLocks noChangeArrowheads="1"/>
              </p:cNvSpPr>
              <p:nvPr/>
            </p:nvSpPr>
            <p:spPr bwMode="auto">
              <a:xfrm>
                <a:off x="2715001" y="4288876"/>
                <a:ext cx="342900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16</a:t>
                </a:r>
              </a:p>
            </p:txBody>
          </p:sp>
          <p:sp>
            <p:nvSpPr>
              <p:cNvPr id="9231" name="1 CuadroTexto"/>
              <p:cNvSpPr txBox="1">
                <a:spLocks noChangeArrowheads="1"/>
              </p:cNvSpPr>
              <p:nvPr/>
            </p:nvSpPr>
            <p:spPr bwMode="auto">
              <a:xfrm>
                <a:off x="3057901" y="4022176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24</a:t>
                </a:r>
              </a:p>
            </p:txBody>
          </p:sp>
          <p:sp>
            <p:nvSpPr>
              <p:cNvPr id="9232" name="1 CuadroTexto"/>
              <p:cNvSpPr txBox="1">
                <a:spLocks noChangeArrowheads="1"/>
              </p:cNvSpPr>
              <p:nvPr/>
            </p:nvSpPr>
            <p:spPr bwMode="auto">
              <a:xfrm>
                <a:off x="3402750" y="4107900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21</a:t>
                </a:r>
              </a:p>
            </p:txBody>
          </p:sp>
          <p:sp>
            <p:nvSpPr>
              <p:cNvPr id="9233" name="1 CuadroTexto"/>
              <p:cNvSpPr txBox="1">
                <a:spLocks noChangeArrowheads="1"/>
              </p:cNvSpPr>
              <p:nvPr/>
            </p:nvSpPr>
            <p:spPr bwMode="auto">
              <a:xfrm>
                <a:off x="3692295" y="3926926"/>
                <a:ext cx="375649" cy="235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25</a:t>
                </a:r>
              </a:p>
            </p:txBody>
          </p:sp>
          <p:sp>
            <p:nvSpPr>
              <p:cNvPr id="9234" name="1 CuadroTexto"/>
              <p:cNvSpPr txBox="1">
                <a:spLocks noChangeArrowheads="1"/>
              </p:cNvSpPr>
              <p:nvPr/>
            </p:nvSpPr>
            <p:spPr bwMode="auto">
              <a:xfrm>
                <a:off x="4035195" y="3784051"/>
                <a:ext cx="392789" cy="235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29</a:t>
                </a:r>
              </a:p>
            </p:txBody>
          </p:sp>
          <p:sp>
            <p:nvSpPr>
              <p:cNvPr id="9235" name="1 CuadroTexto"/>
              <p:cNvSpPr txBox="1">
                <a:spLocks noChangeArrowheads="1"/>
              </p:cNvSpPr>
              <p:nvPr/>
            </p:nvSpPr>
            <p:spPr bwMode="auto">
              <a:xfrm>
                <a:off x="4353300" y="3714652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32</a:t>
                </a:r>
              </a:p>
            </p:txBody>
          </p:sp>
          <p:sp>
            <p:nvSpPr>
              <p:cNvPr id="9236" name="1 CuadroTexto"/>
              <p:cNvSpPr txBox="1">
                <a:spLocks noChangeArrowheads="1"/>
              </p:cNvSpPr>
              <p:nvPr/>
            </p:nvSpPr>
            <p:spPr bwMode="auto">
              <a:xfrm>
                <a:off x="4651942" y="3101216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49</a:t>
                </a:r>
              </a:p>
            </p:txBody>
          </p:sp>
          <p:sp>
            <p:nvSpPr>
              <p:cNvPr id="9237" name="1 CuadroTexto"/>
              <p:cNvSpPr txBox="1">
                <a:spLocks noChangeArrowheads="1"/>
              </p:cNvSpPr>
              <p:nvPr/>
            </p:nvSpPr>
            <p:spPr bwMode="auto">
              <a:xfrm>
                <a:off x="5029218" y="2396191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71</a:t>
                </a:r>
              </a:p>
            </p:txBody>
          </p:sp>
          <p:sp>
            <p:nvSpPr>
              <p:cNvPr id="9238" name="1 CuadroTexto"/>
              <p:cNvSpPr txBox="1">
                <a:spLocks noChangeArrowheads="1"/>
              </p:cNvSpPr>
              <p:nvPr/>
            </p:nvSpPr>
            <p:spPr bwMode="auto">
              <a:xfrm>
                <a:off x="5353425" y="3593551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37</a:t>
                </a:r>
              </a:p>
            </p:txBody>
          </p:sp>
          <p:sp>
            <p:nvSpPr>
              <p:cNvPr id="9239" name="1 CuadroTexto"/>
              <p:cNvSpPr txBox="1">
                <a:spLocks noChangeArrowheads="1"/>
              </p:cNvSpPr>
              <p:nvPr/>
            </p:nvSpPr>
            <p:spPr bwMode="auto">
              <a:xfrm>
                <a:off x="5725325" y="2947932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56</a:t>
                </a:r>
              </a:p>
            </p:txBody>
          </p:sp>
          <p:sp>
            <p:nvSpPr>
              <p:cNvPr id="9240" name="1 CuadroTexto"/>
              <p:cNvSpPr txBox="1">
                <a:spLocks noChangeArrowheads="1"/>
              </p:cNvSpPr>
              <p:nvPr/>
            </p:nvSpPr>
            <p:spPr bwMode="auto">
              <a:xfrm>
                <a:off x="5977845" y="1896968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86</a:t>
                </a:r>
              </a:p>
            </p:txBody>
          </p:sp>
          <p:sp>
            <p:nvSpPr>
              <p:cNvPr id="9241" name="1 CuadroTexto"/>
              <p:cNvSpPr txBox="1">
                <a:spLocks noChangeArrowheads="1"/>
              </p:cNvSpPr>
              <p:nvPr/>
            </p:nvSpPr>
            <p:spPr bwMode="auto">
              <a:xfrm>
                <a:off x="6349770" y="4261984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16</a:t>
                </a:r>
              </a:p>
            </p:txBody>
          </p:sp>
          <p:sp>
            <p:nvSpPr>
              <p:cNvPr id="9242" name="1 CuadroTexto"/>
              <p:cNvSpPr txBox="1">
                <a:spLocks noChangeArrowheads="1"/>
              </p:cNvSpPr>
              <p:nvPr/>
            </p:nvSpPr>
            <p:spPr bwMode="auto">
              <a:xfrm>
                <a:off x="6661429" y="3105871"/>
                <a:ext cx="502859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50</a:t>
                </a:r>
              </a:p>
            </p:txBody>
          </p:sp>
          <p:sp>
            <p:nvSpPr>
              <p:cNvPr id="9243" name="1 CuadroTexto"/>
              <p:cNvSpPr txBox="1">
                <a:spLocks noChangeArrowheads="1"/>
              </p:cNvSpPr>
              <p:nvPr/>
            </p:nvSpPr>
            <p:spPr bwMode="auto">
              <a:xfrm>
                <a:off x="6991079" y="1762122"/>
                <a:ext cx="438150" cy="2398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MX" sz="1000">
                    <a:latin typeface="Arial" charset="0"/>
                  </a:rPr>
                  <a:t>90</a:t>
                </a:r>
              </a:p>
            </p:txBody>
          </p:sp>
          <p:cxnSp>
            <p:nvCxnSpPr>
              <p:cNvPr id="32" name="29 Conector recto"/>
              <p:cNvCxnSpPr/>
              <p:nvPr/>
            </p:nvCxnSpPr>
            <p:spPr>
              <a:xfrm flipH="1" flipV="1">
                <a:off x="2371585" y="2107687"/>
                <a:ext cx="9839" cy="292375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0 Conector recto"/>
              <p:cNvCxnSpPr/>
              <p:nvPr/>
            </p:nvCxnSpPr>
            <p:spPr>
              <a:xfrm flipV="1">
                <a:off x="3372349" y="2098569"/>
                <a:ext cx="0" cy="2914639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1 Conector recto"/>
              <p:cNvCxnSpPr/>
              <p:nvPr/>
            </p:nvCxnSpPr>
            <p:spPr>
              <a:xfrm flipV="1">
                <a:off x="4353435" y="2107687"/>
                <a:ext cx="0" cy="292375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32 Conector recto"/>
              <p:cNvCxnSpPr/>
              <p:nvPr/>
            </p:nvCxnSpPr>
            <p:spPr>
              <a:xfrm flipV="1">
                <a:off x="5352792" y="2098569"/>
                <a:ext cx="0" cy="292375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3 Conector recto"/>
              <p:cNvCxnSpPr/>
              <p:nvPr/>
            </p:nvCxnSpPr>
            <p:spPr>
              <a:xfrm flipH="1" flipV="1">
                <a:off x="6333878" y="2098569"/>
                <a:ext cx="9839" cy="290400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25" name="1 CuadroTexto"/>
            <p:cNvSpPr txBox="1">
              <a:spLocks noChangeArrowheads="1"/>
            </p:cNvSpPr>
            <p:nvPr/>
          </p:nvSpPr>
          <p:spPr bwMode="auto">
            <a:xfrm>
              <a:off x="2065409" y="4311230"/>
              <a:ext cx="360059" cy="246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1000">
                  <a:latin typeface="Arial" charset="0"/>
                </a:rPr>
                <a:t>2.4</a:t>
              </a:r>
            </a:p>
          </p:txBody>
        </p:sp>
      </p:grpSp>
      <p:sp>
        <p:nvSpPr>
          <p:cNvPr id="9221" name="36 CuadroTexto"/>
          <p:cNvSpPr txBox="1">
            <a:spLocks noChangeArrowheads="1"/>
          </p:cNvSpPr>
          <p:nvPr/>
        </p:nvSpPr>
        <p:spPr bwMode="auto">
          <a:xfrm>
            <a:off x="1042988" y="890588"/>
            <a:ext cx="72009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500" b="1">
                <a:latin typeface="Arial" charset="0"/>
              </a:rPr>
              <a:t>Capacidad de Generación con Energías Renovables por País</a:t>
            </a:r>
            <a:r>
              <a:rPr lang="es-MX" sz="1300" b="1">
                <a:latin typeface="Arial" charset="0"/>
              </a:rPr>
              <a:t>*</a:t>
            </a:r>
            <a:r>
              <a:rPr lang="es-MX" sz="1500" b="1">
                <a:latin typeface="Arial" charset="0"/>
              </a:rPr>
              <a:t> (2012)</a:t>
            </a:r>
            <a:endParaRPr lang="es-MX" sz="1500">
              <a:latin typeface="Arial" charset="0"/>
            </a:endParaRPr>
          </a:p>
        </p:txBody>
      </p:sp>
      <p:pic>
        <p:nvPicPr>
          <p:cNvPr id="9223" name="Picture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4613" y="5588000"/>
            <a:ext cx="6465887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1 Título"/>
          <p:cNvSpPr txBox="1">
            <a:spLocks/>
          </p:cNvSpPr>
          <p:nvPr/>
        </p:nvSpPr>
        <p:spPr>
          <a:xfrm>
            <a:off x="2120900" y="-1"/>
            <a:ext cx="7019925" cy="776279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anchor="ctr"/>
          <a:lstStyle>
            <a:defPPr>
              <a:defRPr lang="es-ES"/>
            </a:defPPr>
            <a:lvl1pPr algn="r" eaLnBrk="1" hangingPunct="1">
              <a:defRPr sz="2800" b="1" cap="small">
                <a:latin typeface="Times New Roman" pitchFamily="18" charset="0"/>
                <a:cs typeface="Times New Roman" pitchFamily="18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dirty="0" smtClean="0">
                <a:solidFill>
                  <a:srgbClr val="EEECE1">
                    <a:lumMod val="10000"/>
                  </a:srgbClr>
                </a:solidFill>
              </a:rPr>
              <a:t>Retos: </a:t>
            </a:r>
          </a:p>
          <a:p>
            <a:pPr>
              <a:defRPr/>
            </a:pPr>
            <a:r>
              <a:rPr lang="es-MX" dirty="0" smtClean="0">
                <a:solidFill>
                  <a:srgbClr val="EEECE1">
                    <a:lumMod val="10000"/>
                  </a:srgbClr>
                </a:solidFill>
              </a:rPr>
              <a:t>Panorama Mundial Energías Limpias</a:t>
            </a:r>
            <a:endParaRPr lang="es-MX" sz="2400" dirty="0" smtClean="0">
              <a:solidFill>
                <a:srgbClr val="EEECE1">
                  <a:lumMod val="10000"/>
                </a:srgbClr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>
            <a:lumMod val="50000"/>
          </a:schemeClr>
        </a:solidFill>
        <a:effectLst>
          <a:outerShdw blurRad="49530" dist="99187" dir="2940000" rotWithShape="0">
            <a:srgbClr val="000000">
              <a:alpha val="3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</a:spPr>
      <a:bodyPr spcFirstLastPara="0" vert="horz" wrap="square" lIns="36000" tIns="0" rIns="108000" bIns="3600" numCol="1" spcCol="1270" anchor="ctr" anchorCtr="0">
        <a:noAutofit/>
      </a:bodyPr>
      <a:lstStyle>
        <a:defPPr defTabSz="1244600">
          <a:lnSpc>
            <a:spcPct val="90000"/>
          </a:lnSpc>
          <a:spcAft>
            <a:spcPct val="35000"/>
          </a:spcAft>
          <a:defRPr sz="2000">
            <a:solidFill>
              <a:prstClr val="white"/>
            </a:solidFill>
            <a:latin typeface="Times New Roman"/>
            <a:cs typeface="Times New Roman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3">
          <a:schemeClr val="accent1">
            <a:hueOff val="0"/>
            <a:satOff val="0"/>
            <a:lumOff val="0"/>
            <a:alphaOff val="0"/>
          </a:schemeClr>
        </a:fillRef>
        <a:effectRef idx="3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7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>
            <a:lumMod val="50000"/>
          </a:schemeClr>
        </a:solidFill>
        <a:effectLst>
          <a:outerShdw blurRad="49530" dist="99187" dir="2940000" rotWithShape="0">
            <a:srgbClr val="000000">
              <a:alpha val="3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</a:spPr>
      <a:bodyPr spcFirstLastPara="0" vert="horz" wrap="square" lIns="36000" tIns="0" rIns="108000" bIns="3600" numCol="1" spcCol="1270" anchor="ctr" anchorCtr="0">
        <a:noAutofit/>
      </a:bodyPr>
      <a:lstStyle>
        <a:defPPr defTabSz="1244600">
          <a:lnSpc>
            <a:spcPct val="90000"/>
          </a:lnSpc>
          <a:spcAft>
            <a:spcPct val="35000"/>
          </a:spcAft>
          <a:defRPr sz="2000">
            <a:solidFill>
              <a:prstClr val="white"/>
            </a:solidFill>
            <a:latin typeface="Times New Roman"/>
            <a:cs typeface="Times New Roman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3">
          <a:schemeClr val="accent1">
            <a:hueOff val="0"/>
            <a:satOff val="0"/>
            <a:lumOff val="0"/>
            <a:alphaOff val="0"/>
          </a:schemeClr>
        </a:fillRef>
        <a:effectRef idx="3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9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>
            <a:lumMod val="50000"/>
          </a:schemeClr>
        </a:solidFill>
        <a:effectLst>
          <a:outerShdw blurRad="49530" dist="99187" dir="2940000" rotWithShape="0">
            <a:srgbClr val="000000">
              <a:alpha val="3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</a:spPr>
      <a:bodyPr spcFirstLastPara="0" vert="horz" wrap="square" lIns="36000" tIns="0" rIns="108000" bIns="3600" numCol="1" spcCol="1270" anchor="ctr" anchorCtr="0">
        <a:noAutofit/>
      </a:bodyPr>
      <a:lstStyle>
        <a:defPPr defTabSz="1244600">
          <a:lnSpc>
            <a:spcPct val="90000"/>
          </a:lnSpc>
          <a:spcAft>
            <a:spcPct val="35000"/>
          </a:spcAft>
          <a:defRPr sz="2000">
            <a:solidFill>
              <a:prstClr val="white"/>
            </a:solidFill>
            <a:latin typeface="Times New Roman"/>
            <a:cs typeface="Times New Roman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3">
          <a:schemeClr val="accent1">
            <a:hueOff val="0"/>
            <a:satOff val="0"/>
            <a:lumOff val="0"/>
            <a:alphaOff val="0"/>
          </a:schemeClr>
        </a:fillRef>
        <a:effectRef idx="3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0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>
            <a:lumMod val="50000"/>
          </a:schemeClr>
        </a:solidFill>
        <a:effectLst>
          <a:outerShdw blurRad="49530" dist="99187" dir="2940000" rotWithShape="0">
            <a:srgbClr val="000000">
              <a:alpha val="3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</a:spPr>
      <a:bodyPr spcFirstLastPara="0" vert="horz" wrap="square" lIns="36000" tIns="0" rIns="108000" bIns="3600" numCol="1" spcCol="1270" anchor="ctr" anchorCtr="0">
        <a:noAutofit/>
      </a:bodyPr>
      <a:lstStyle>
        <a:defPPr defTabSz="1244600">
          <a:lnSpc>
            <a:spcPct val="90000"/>
          </a:lnSpc>
          <a:spcAft>
            <a:spcPct val="35000"/>
          </a:spcAft>
          <a:defRPr sz="2000">
            <a:solidFill>
              <a:prstClr val="white"/>
            </a:solidFill>
            <a:latin typeface="Times New Roman"/>
            <a:cs typeface="Times New Roman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3">
          <a:schemeClr val="accent1">
            <a:hueOff val="0"/>
            <a:satOff val="0"/>
            <a:lumOff val="0"/>
            <a:alphaOff val="0"/>
          </a:schemeClr>
        </a:fillRef>
        <a:effectRef idx="3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2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>
            <a:lumMod val="50000"/>
          </a:schemeClr>
        </a:solidFill>
        <a:effectLst>
          <a:outerShdw blurRad="49530" dist="99187" dir="2940000" rotWithShape="0">
            <a:srgbClr val="000000">
              <a:alpha val="3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</a:spPr>
      <a:bodyPr spcFirstLastPara="0" vert="horz" wrap="square" lIns="36000" tIns="0" rIns="108000" bIns="3600" numCol="1" spcCol="1270" anchor="ctr" anchorCtr="0">
        <a:noAutofit/>
      </a:bodyPr>
      <a:lstStyle>
        <a:defPPr defTabSz="1244600">
          <a:lnSpc>
            <a:spcPct val="90000"/>
          </a:lnSpc>
          <a:spcAft>
            <a:spcPct val="35000"/>
          </a:spcAft>
          <a:defRPr sz="2000">
            <a:solidFill>
              <a:prstClr val="white"/>
            </a:solidFill>
            <a:latin typeface="Times New Roman"/>
            <a:cs typeface="Times New Roman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3">
          <a:schemeClr val="accent1">
            <a:hueOff val="0"/>
            <a:satOff val="0"/>
            <a:lumOff val="0"/>
            <a:alphaOff val="0"/>
          </a:schemeClr>
        </a:fillRef>
        <a:effectRef idx="3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97744</TotalTime>
  <Words>1029</Words>
  <Application>Microsoft Macintosh PowerPoint</Application>
  <PresentationFormat>Presentación en pantalla (4:3)</PresentationFormat>
  <Paragraphs>162</Paragraphs>
  <Slides>14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Diseño predeterminado</vt:lpstr>
      <vt:lpstr>8_Diseño predeterminado</vt:lpstr>
      <vt:lpstr>4_Diseño predeterminado</vt:lpstr>
      <vt:lpstr>7_Diseño predeterminado</vt:lpstr>
      <vt:lpstr>9_Diseño predeterminado</vt:lpstr>
      <vt:lpstr>3_Diseño predeterminado</vt:lpstr>
      <vt:lpstr>10_Diseño predeterminado</vt:lpstr>
      <vt:lpstr>12_Diseño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carlos.jimenez@semarnat.gob.mx</dc:creator>
  <cp:lastModifiedBy>Area Video</cp:lastModifiedBy>
  <cp:revision>12252</cp:revision>
  <cp:lastPrinted>2013-09-11T02:27:24Z</cp:lastPrinted>
  <dcterms:created xsi:type="dcterms:W3CDTF">2007-10-12T14:32:32Z</dcterms:created>
  <dcterms:modified xsi:type="dcterms:W3CDTF">2013-09-12T15:38:20Z</dcterms:modified>
</cp:coreProperties>
</file>