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321" r:id="rId4"/>
    <p:sldId id="332" r:id="rId5"/>
    <p:sldId id="314" r:id="rId6"/>
    <p:sldId id="336" r:id="rId7"/>
    <p:sldId id="320" r:id="rId8"/>
    <p:sldId id="338" r:id="rId9"/>
    <p:sldId id="339" r:id="rId10"/>
    <p:sldId id="328" r:id="rId11"/>
    <p:sldId id="33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99CCFF"/>
    <a:srgbClr val="666633"/>
    <a:srgbClr val="FF5050"/>
    <a:srgbClr val="99FF66"/>
    <a:srgbClr val="FF99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94600" autoAdjust="0"/>
  </p:normalViewPr>
  <p:slideViewPr>
    <p:cSldViewPr>
      <p:cViewPr>
        <p:scale>
          <a:sx n="80" d="100"/>
          <a:sy n="8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752E3-A770-4EA8-B360-9F027D302BB6}" type="datetimeFigureOut">
              <a:rPr/>
              <a:pPr>
                <a:defRPr/>
              </a:pPr>
              <a:t>11/09/2013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6D660-18A7-4468-8A23-1A707CCFB7E3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4055D6-44F1-480B-8BE3-7CF699F2D53F}" type="datetimeFigureOut">
              <a:rPr/>
              <a:pPr>
                <a:defRPr/>
              </a:pPr>
              <a:t>11/09/2013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noProof="0"/>
              <a:t>Haga clic para modificar los estilos de título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35B1B3-1D4E-422A-9E45-967F0B126C56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s-MX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0241A-941C-4286-8731-BD1D6D4BA2E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1C850-BD10-464A-A22A-C79268DFD3C5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92CE-36AE-4EBF-AAAA-50CF7F924FAF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019D-3C6D-47DC-A097-CDB8DB2ADC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CE99-2BEC-4F6D-80A2-3A2EBED59E01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B33E-84D2-4888-83A3-CAE08CA9E0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1E20-A004-476E-8C39-4D65B2AD3598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0C38-A4AC-48AF-BE06-F61E365D7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7AE0-C2D3-4FD7-A3F4-8F7E27FA8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57F2-CA34-42CB-875D-EACF8FF68B59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7A5A-1641-4F2E-8868-3AE48FE827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E956-05C3-4B2B-8FB5-A980B745B9A0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DBF7-1847-4C99-87CF-C82C2EFA31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4066-D201-4FE5-8B27-00C72FD8443E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3373-2634-498A-B78D-9B67262104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A24A-E089-43C4-9A22-D0485BA3B083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B363-F877-4D3F-8CF8-1DDD5250FC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0F00-9355-40FC-9AAE-9E91DA309164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41E1-3522-4B47-9D49-13610CD18D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4CD1-E282-4955-AEE2-BB58F5B799F7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2401-05B8-4BA8-B72C-19DAC6149A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B3CD-3807-49EE-98F9-037D1F34B8B7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6F58-FF51-4756-A0D4-57F683BD6D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07F1-5E6E-4D06-BEB2-4F98FBEB127C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10D0-3F1D-412A-9DEE-7586BE0CA4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F7E33BF-F30C-430B-9E22-92CAC72A6F96}" type="datetimeFigureOut">
              <a:rPr lang="es-ES"/>
              <a:pPr>
                <a:defRPr/>
              </a:pPr>
              <a:t>11/09/2013</a:t>
            </a:fld>
            <a:endParaRPr lang="es-E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4CF386-1BFA-46B6-94B3-C00DA9146E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Anuncio CONADIAC FINAL"/>
          <p:cNvPicPr>
            <a:picLocks noChangeAspect="1" noChangeArrowheads="1"/>
          </p:cNvPicPr>
          <p:nvPr/>
        </p:nvPicPr>
        <p:blipFill>
          <a:blip r:embed="rId3" cstate="print"/>
          <a:srcRect t="20721" b="67323"/>
          <a:stretch>
            <a:fillRect/>
          </a:stretch>
        </p:blipFill>
        <p:spPr bwMode="auto">
          <a:xfrm>
            <a:off x="0" y="5715000"/>
            <a:ext cx="914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52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2 CuadroTexto"/>
          <p:cNvSpPr txBox="1">
            <a:spLocks noChangeArrowheads="1"/>
          </p:cNvSpPr>
          <p:nvPr/>
        </p:nvSpPr>
        <p:spPr bwMode="auto">
          <a:xfrm>
            <a:off x="1600200" y="219075"/>
            <a:ext cx="2578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sz="1600"/>
              <a:t>3er. Congreso de la Industria Siderúrgica Mexicana</a:t>
            </a:r>
          </a:p>
        </p:txBody>
      </p:sp>
      <p:pic>
        <p:nvPicPr>
          <p:cNvPr id="3077" name="4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2400"/>
            <a:ext cx="36782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1830388" y="2516188"/>
            <a:ext cx="5486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3200" b="1"/>
              <a:t>Lic. Raymundo Díaz Oñate</a:t>
            </a:r>
          </a:p>
          <a:p>
            <a:pPr algn="ctr"/>
            <a:endParaRPr lang="es-MX" altLang="es-MX" sz="3200" b="1"/>
          </a:p>
          <a:p>
            <a:pPr algn="ctr"/>
            <a:r>
              <a:rPr lang="es-MX" altLang="es-MX" sz="2400" b="1"/>
              <a:t>Presidente CONADIAC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04800" y="4432042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04800" y="2755642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04800" y="1003042"/>
            <a:ext cx="8610600" cy="13591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300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9002713" cy="384175"/>
          </a:xfrm>
        </p:spPr>
        <p:txBody>
          <a:bodyPr anchor="b"/>
          <a:lstStyle/>
          <a:p>
            <a:r>
              <a:rPr lang="es-MX" altLang="es-MX" sz="2000" b="1" i="1" smtClean="0">
                <a:solidFill>
                  <a:schemeClr val="tx1"/>
                </a:solidFill>
                <a:latin typeface="Constantia" pitchFamily="18" charset="0"/>
              </a:rPr>
              <a:t>Conclusiones…</a:t>
            </a: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381000" y="850642"/>
            <a:ext cx="8534400" cy="5016758"/>
          </a:xfrm>
          <a:prstGeom prst="rect">
            <a:avLst/>
          </a:prstGeom>
          <a:noFill/>
          <a:ln w="5715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s-ES" sz="2000" b="1" dirty="0" smtClean="0">
                <a:latin typeface="Constantia" pitchFamily="18" charset="0"/>
              </a:rPr>
              <a:t>Nuestro sector trabaja permanentemente en identificar y satisfacer en forma competitiva, los requerimientos de las cadenas productivas donde participamos.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s-ES" sz="2000" b="1" dirty="0" smtClean="0">
                <a:latin typeface="Constantia" pitchFamily="18" charset="0"/>
              </a:rPr>
              <a:t>Identificamos como otros sectores, un retraso en la definición de una política industrial que aliente al desarrollo nacional.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es-ES" sz="2000" b="1" dirty="0" smtClean="0">
              <a:latin typeface="Constantia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s-ES" sz="2000" b="1" dirty="0" smtClean="0">
                <a:latin typeface="Constantia" pitchFamily="18" charset="0"/>
              </a:rPr>
              <a:t>Sumar esfuerzos con las cadenas productivas para satisfacer el mercado nacional, substituir importaciones, alentar exportaciones y mantener niveles de competitividad internacional.</a:t>
            </a:r>
          </a:p>
          <a:p>
            <a:pPr marL="0" indent="0" eaLnBrk="1" hangingPunct="1">
              <a:defRPr/>
            </a:pPr>
            <a:endParaRPr lang="es-ES" sz="2000" b="1" dirty="0" smtClean="0">
              <a:latin typeface="Constantia" pitchFamily="18" charset="0"/>
            </a:endParaRPr>
          </a:p>
        </p:txBody>
      </p:sp>
      <p:pic>
        <p:nvPicPr>
          <p:cNvPr id="12304" name="Picture 73" descr="Copia de Anuncio CONADIAC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2" descr="Anuncio CONADIAC FINAL"/>
          <p:cNvPicPr>
            <a:picLocks noChangeAspect="1" noChangeArrowheads="1"/>
          </p:cNvPicPr>
          <p:nvPr/>
        </p:nvPicPr>
        <p:blipFill>
          <a:blip r:embed="rId2" cstate="print"/>
          <a:srcRect b="67453"/>
          <a:stretch>
            <a:fillRect/>
          </a:stretch>
        </p:blipFill>
        <p:spPr bwMode="auto">
          <a:xfrm>
            <a:off x="0" y="3544888"/>
            <a:ext cx="91471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964613" cy="367188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400" i="1" dirty="0">
                <a:latin typeface="Calibri" pitchFamily="34" charset="0"/>
              </a:rPr>
              <a:t>Correo electrónico:</a:t>
            </a:r>
            <a:r>
              <a:rPr lang="es-MX" sz="1400" dirty="0">
                <a:latin typeface="Calibri" pitchFamily="34" charset="0"/>
              </a:rPr>
              <a:t> </a:t>
            </a:r>
            <a:endParaRPr lang="es-MX" sz="14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600" b="1" dirty="0" smtClean="0">
                <a:solidFill>
                  <a:srgbClr val="000099"/>
                </a:solidFill>
                <a:latin typeface="Calibri" pitchFamily="34" charset="0"/>
              </a:rPr>
              <a:t>conadiac@conadiac.org.mx</a:t>
            </a:r>
            <a:endParaRPr lang="es-MX" sz="16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400" i="1" dirty="0">
                <a:latin typeface="Calibri" pitchFamily="34" charset="0"/>
              </a:rPr>
              <a:t>Web</a:t>
            </a:r>
            <a:r>
              <a:rPr lang="es-MX" sz="1400" i="1" dirty="0" smtClean="0">
                <a:latin typeface="Calibri" pitchFamily="34" charset="0"/>
              </a:rPr>
              <a:t>: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600" b="1" dirty="0" smtClean="0">
                <a:solidFill>
                  <a:srgbClr val="000099"/>
                </a:solidFill>
                <a:latin typeface="Calibri" pitchFamily="34" charset="0"/>
              </a:rPr>
              <a:t>www.conadiac.org.mx</a:t>
            </a:r>
            <a:endParaRPr lang="es-MX" sz="16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400" i="1" dirty="0">
                <a:latin typeface="Calibri" pitchFamily="34" charset="0"/>
              </a:rPr>
              <a:t>Redes Sociales: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600" b="1" dirty="0" smtClean="0">
                <a:solidFill>
                  <a:srgbClr val="000099"/>
                </a:solidFill>
                <a:latin typeface="Calibri" pitchFamily="34" charset="0"/>
              </a:rPr>
              <a:t>@CONADIAC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600" b="1" dirty="0" smtClean="0">
                <a:solidFill>
                  <a:srgbClr val="000099"/>
                </a:solidFill>
                <a:latin typeface="Calibri" pitchFamily="34" charset="0"/>
              </a:rPr>
              <a:t> CONADIAC.AC</a:t>
            </a:r>
            <a:endParaRPr lang="es-MX" sz="16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s-MX" sz="16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400" i="1" dirty="0">
                <a:latin typeface="Calibri" pitchFamily="34" charset="0"/>
              </a:rPr>
              <a:t>Teléfono</a:t>
            </a:r>
            <a:r>
              <a:rPr lang="es-MX" sz="1400" i="1" dirty="0" smtClean="0">
                <a:latin typeface="Calibri" pitchFamily="34" charset="0"/>
              </a:rPr>
              <a:t>: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MX" sz="1600" dirty="0" smtClean="0">
                <a:latin typeface="Calibri" pitchFamily="34" charset="0"/>
              </a:rPr>
              <a:t> </a:t>
            </a:r>
            <a:r>
              <a:rPr lang="es-MX" sz="1600" b="1" dirty="0">
                <a:solidFill>
                  <a:srgbClr val="000099"/>
                </a:solidFill>
                <a:latin typeface="Calibri" pitchFamily="34" charset="0"/>
              </a:rPr>
              <a:t>(0155) 5356 8728</a:t>
            </a:r>
          </a:p>
        </p:txBody>
      </p:sp>
      <p:sp>
        <p:nvSpPr>
          <p:cNvPr id="13316" name="2 Imagen"/>
          <p:cNvSpPr>
            <a:spLocks noChangeAspect="1"/>
          </p:cNvSpPr>
          <p:nvPr/>
        </p:nvSpPr>
        <p:spPr bwMode="auto">
          <a:xfrm>
            <a:off x="3614738" y="2349500"/>
            <a:ext cx="334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altLang="es-MX"/>
          </a:p>
        </p:txBody>
      </p:sp>
      <p:sp>
        <p:nvSpPr>
          <p:cNvPr id="13317" name="1 Imagen"/>
          <p:cNvSpPr>
            <a:spLocks noChangeAspect="1"/>
          </p:cNvSpPr>
          <p:nvPr/>
        </p:nvSpPr>
        <p:spPr bwMode="auto">
          <a:xfrm>
            <a:off x="3598863" y="180022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altLang="es-MX"/>
          </a:p>
        </p:txBody>
      </p:sp>
      <p:pic>
        <p:nvPicPr>
          <p:cNvPr id="13318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2066925"/>
            <a:ext cx="3952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2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675" y="25923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4310063"/>
            <a:ext cx="788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Proceso alternativo"/>
          <p:cNvSpPr/>
          <p:nvPr/>
        </p:nvSpPr>
        <p:spPr>
          <a:xfrm>
            <a:off x="0" y="87313"/>
            <a:ext cx="9144000" cy="70802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4495800" y="5748338"/>
            <a:ext cx="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flipH="1">
            <a:off x="3200400" y="6053138"/>
            <a:ext cx="152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4495800" y="6281738"/>
            <a:ext cx="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H="1">
            <a:off x="5638800" y="6053138"/>
            <a:ext cx="152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2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86013"/>
            <a:ext cx="227806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4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063" y="2519363"/>
            <a:ext cx="2141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0" y="87313"/>
            <a:ext cx="9150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es-MX" sz="2000" b="1" i="1">
                <a:latin typeface="Constantia" pitchFamily="18" charset="0"/>
              </a:rPr>
              <a:t>¿Como participan los distribuidores y Centros de Servicio </a:t>
            </a:r>
          </a:p>
          <a:p>
            <a:pPr algn="ctr"/>
            <a:r>
              <a:rPr lang="es-ES" altLang="es-MX" sz="2000" b="1" i="1">
                <a:latin typeface="Constantia" pitchFamily="18" charset="0"/>
              </a:rPr>
              <a:t>en las Cadenas productivas?</a:t>
            </a:r>
            <a:endParaRPr lang="es-MX" altLang="es-MX" sz="2000" b="1" i="1">
              <a:latin typeface="Constantia" pitchFamily="18" charset="0"/>
            </a:endParaRPr>
          </a:p>
        </p:txBody>
      </p:sp>
      <p:sp>
        <p:nvSpPr>
          <p:cNvPr id="2" name="1 Recortar rectángulo de esquina diagonal"/>
          <p:cNvSpPr/>
          <p:nvPr/>
        </p:nvSpPr>
        <p:spPr>
          <a:xfrm>
            <a:off x="3324225" y="5373688"/>
            <a:ext cx="2352675" cy="3746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latin typeface="Times New Roman" pitchFamily="18" charset="0"/>
              </a:rPr>
              <a:t>Gran variedad de productos en Inventario</a:t>
            </a:r>
          </a:p>
        </p:txBody>
      </p:sp>
      <p:sp>
        <p:nvSpPr>
          <p:cNvPr id="93" name="92 Recortar rectángulo de esquina diagonal"/>
          <p:cNvSpPr/>
          <p:nvPr/>
        </p:nvSpPr>
        <p:spPr>
          <a:xfrm>
            <a:off x="1676400" y="5880100"/>
            <a:ext cx="1555750" cy="40163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latin typeface="Times New Roman" pitchFamily="18" charset="0"/>
              </a:rPr>
              <a:t>Procesamiento de  aceros</a:t>
            </a:r>
          </a:p>
        </p:txBody>
      </p:sp>
      <p:sp>
        <p:nvSpPr>
          <p:cNvPr id="94" name="93 Recortar rectángulo de esquina diagonal"/>
          <p:cNvSpPr/>
          <p:nvPr/>
        </p:nvSpPr>
        <p:spPr>
          <a:xfrm>
            <a:off x="3324225" y="5880100"/>
            <a:ext cx="2314575" cy="40163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latin typeface="Times New Roman" pitchFamily="18" charset="0"/>
              </a:rPr>
              <a:t>Sistemas de entrega justo a tiempo y abasto en línea</a:t>
            </a:r>
          </a:p>
        </p:txBody>
      </p:sp>
      <p:sp>
        <p:nvSpPr>
          <p:cNvPr id="95" name="94 Recortar rectángulo de esquina diagonal"/>
          <p:cNvSpPr/>
          <p:nvPr/>
        </p:nvSpPr>
        <p:spPr>
          <a:xfrm>
            <a:off x="3725863" y="6430963"/>
            <a:ext cx="1555750" cy="4111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latin typeface="Times New Roman" pitchFamily="18" charset="0"/>
              </a:rPr>
              <a:t>Volúmenes medios y bajos</a:t>
            </a:r>
          </a:p>
        </p:txBody>
      </p:sp>
      <p:sp>
        <p:nvSpPr>
          <p:cNvPr id="97" name="96 Recortar rectángulo de esquina diagonal"/>
          <p:cNvSpPr/>
          <p:nvPr/>
        </p:nvSpPr>
        <p:spPr>
          <a:xfrm>
            <a:off x="5715000" y="5880100"/>
            <a:ext cx="1136650" cy="40163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latin typeface="Times New Roman" pitchFamily="18" charset="0"/>
              </a:rPr>
              <a:t>Asesoría técnica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667250" y="1143000"/>
            <a:ext cx="2438400" cy="5334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Distribuye el 36 % del total del Acero producido</a:t>
            </a:r>
          </a:p>
        </p:txBody>
      </p:sp>
      <p:sp>
        <p:nvSpPr>
          <p:cNvPr id="99" name="98 Redondear rectángulo de esquina diagonal"/>
          <p:cNvSpPr/>
          <p:nvPr/>
        </p:nvSpPr>
        <p:spPr>
          <a:xfrm>
            <a:off x="3657600" y="1752600"/>
            <a:ext cx="1781175" cy="5334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Genera </a:t>
            </a:r>
          </a:p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38, 589 empleos</a:t>
            </a:r>
          </a:p>
        </p:txBody>
      </p:sp>
      <p:cxnSp>
        <p:nvCxnSpPr>
          <p:cNvPr id="106" name="105 Conector recto de flecha"/>
          <p:cNvCxnSpPr/>
          <p:nvPr/>
        </p:nvCxnSpPr>
        <p:spPr>
          <a:xfrm>
            <a:off x="4495800" y="5030788"/>
            <a:ext cx="0" cy="3365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Redondear rectángulo de esquina diagonal"/>
          <p:cNvSpPr/>
          <p:nvPr/>
        </p:nvSpPr>
        <p:spPr>
          <a:xfrm>
            <a:off x="2057400" y="1157288"/>
            <a:ext cx="2514600" cy="5191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Inversión para próximos 3 </a:t>
            </a:r>
          </a:p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años </a:t>
            </a:r>
            <a:r>
              <a:rPr lang="es-MX" sz="1600" b="1" dirty="0">
                <a:solidFill>
                  <a:schemeClr val="bg1"/>
                </a:solidFill>
              </a:rPr>
              <a:t>1,548</a:t>
            </a:r>
            <a:r>
              <a:rPr lang="es-MX" sz="1400" b="1" dirty="0">
                <a:solidFill>
                  <a:schemeClr val="bg1"/>
                </a:solidFill>
              </a:rPr>
              <a:t> </a:t>
            </a:r>
            <a:r>
              <a:rPr lang="es-MX" sz="1400" b="1" dirty="0" err="1">
                <a:solidFill>
                  <a:schemeClr val="bg1"/>
                </a:solidFill>
              </a:rPr>
              <a:t>Mdd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152400" y="4138613"/>
            <a:ext cx="2043113" cy="1000125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2"/>
                </a:solidFill>
                <a:latin typeface="Times New Roman" pitchFamily="18" charset="0"/>
              </a:rPr>
              <a:t>Molinos Nacionales y Extranjeros</a:t>
            </a:r>
          </a:p>
        </p:txBody>
      </p:sp>
      <p:sp>
        <p:nvSpPr>
          <p:cNvPr id="8" name="7 Hexágono"/>
          <p:cNvSpPr/>
          <p:nvPr/>
        </p:nvSpPr>
        <p:spPr>
          <a:xfrm>
            <a:off x="3344863" y="4116388"/>
            <a:ext cx="2317750" cy="1000125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2"/>
                </a:solidFill>
                <a:latin typeface="Times New Roman" pitchFamily="18" charset="0"/>
              </a:rPr>
              <a:t>Centros de Servicio y Distribuidores</a:t>
            </a:r>
            <a:endParaRPr lang="es-MX" dirty="0"/>
          </a:p>
        </p:txBody>
      </p:sp>
      <p:sp>
        <p:nvSpPr>
          <p:cNvPr id="9" name="8 Hexágono"/>
          <p:cNvSpPr/>
          <p:nvPr/>
        </p:nvSpPr>
        <p:spPr>
          <a:xfrm>
            <a:off x="6858000" y="1814513"/>
            <a:ext cx="2292350" cy="609600"/>
          </a:xfrm>
          <a:prstGeom prst="hexagon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Consumidor Final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(Gran Industria)</a:t>
            </a:r>
          </a:p>
        </p:txBody>
      </p:sp>
      <p:sp>
        <p:nvSpPr>
          <p:cNvPr id="110" name="109 Hexágono"/>
          <p:cNvSpPr/>
          <p:nvPr/>
        </p:nvSpPr>
        <p:spPr>
          <a:xfrm>
            <a:off x="6858000" y="5018088"/>
            <a:ext cx="2292350" cy="609600"/>
          </a:xfrm>
          <a:prstGeom prst="hexagon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Consumidor Final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PYME</a:t>
            </a:r>
          </a:p>
        </p:txBody>
      </p:sp>
      <p:cxnSp>
        <p:nvCxnSpPr>
          <p:cNvPr id="125" name="124 Conector recto de flecha"/>
          <p:cNvCxnSpPr/>
          <p:nvPr/>
        </p:nvCxnSpPr>
        <p:spPr>
          <a:xfrm flipV="1">
            <a:off x="4491038" y="2286000"/>
            <a:ext cx="4762" cy="33813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>
            <a:off x="4191000" y="1600200"/>
            <a:ext cx="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>
            <a:off x="4953000" y="1600200"/>
            <a:ext cx="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3" name="22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0975" y="3209925"/>
            <a:ext cx="8334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23 Imagen"/>
          <p:cNvPicPr>
            <a:picLocks noChangeAspect="1"/>
          </p:cNvPicPr>
          <p:nvPr/>
        </p:nvPicPr>
        <p:blipFill>
          <a:blip r:embed="rId7" cstate="print"/>
          <a:srcRect b="39833"/>
          <a:stretch>
            <a:fillRect/>
          </a:stretch>
        </p:blipFill>
        <p:spPr bwMode="auto">
          <a:xfrm>
            <a:off x="7297738" y="2535238"/>
            <a:ext cx="1006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24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1363" y="2460625"/>
            <a:ext cx="6667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25 Imagen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7738" y="3756025"/>
            <a:ext cx="8715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26 Imagen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6263" y="3768725"/>
            <a:ext cx="831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29 Conector recto"/>
          <p:cNvCxnSpPr/>
          <p:nvPr/>
        </p:nvCxnSpPr>
        <p:spPr>
          <a:xfrm>
            <a:off x="7010400" y="3690938"/>
            <a:ext cx="2074863" cy="0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/>
          <p:nvPr/>
        </p:nvCxnSpPr>
        <p:spPr>
          <a:xfrm>
            <a:off x="5562600" y="3538538"/>
            <a:ext cx="1447800" cy="771525"/>
          </a:xfrm>
          <a:prstGeom prst="bentConnector3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2209800" y="3462338"/>
            <a:ext cx="114300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/>
          <p:nvPr/>
        </p:nvCxnSpPr>
        <p:spPr>
          <a:xfrm flipV="1">
            <a:off x="5562600" y="2825750"/>
            <a:ext cx="1447800" cy="712788"/>
          </a:xfrm>
          <a:prstGeom prst="bentConnector3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 de flecha"/>
          <p:cNvCxnSpPr/>
          <p:nvPr/>
        </p:nvCxnSpPr>
        <p:spPr>
          <a:xfrm>
            <a:off x="8001000" y="990600"/>
            <a:ext cx="0" cy="76200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0" idx="0"/>
          </p:cNvCxnSpPr>
          <p:nvPr/>
        </p:nvCxnSpPr>
        <p:spPr>
          <a:xfrm flipH="1">
            <a:off x="1139825" y="990600"/>
            <a:ext cx="3175" cy="139541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>
            <a:off x="1143000" y="990600"/>
            <a:ext cx="6861175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57200" y="609600"/>
            <a:ext cx="807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500" b="1" i="1">
                <a:latin typeface="Constantia" pitchFamily="18" charset="0"/>
              </a:rPr>
              <a:t>Principales Sectores que abastecen los Distribuidores y Centros de Servicio</a:t>
            </a:r>
            <a:endParaRPr lang="es-ES" altLang="es-MX" sz="1500" b="1" i="1">
              <a:latin typeface="Constantia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altLang="es-MX" sz="800" b="1" i="1">
                <a:latin typeface="Book Antiqua" pitchFamily="18" charset="0"/>
              </a:rPr>
              <a:t>Fuente: Encuesta Anual  2012 CONADIAC - ITESM</a:t>
            </a:r>
            <a:endParaRPr lang="es-ES" altLang="es-MX" sz="800" b="1" i="1">
              <a:latin typeface="Book Antiqua" pitchFamily="18" charset="0"/>
            </a:endParaRPr>
          </a:p>
        </p:txBody>
      </p:sp>
      <p:pic>
        <p:nvPicPr>
          <p:cNvPr id="512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33450"/>
            <a:ext cx="76962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4"/>
          <p:cNvSpPr>
            <a:spLocks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altLang="es-MX" sz="2000" b="1" i="1">
                <a:solidFill>
                  <a:schemeClr val="tx2"/>
                </a:solidFill>
                <a:latin typeface="Constantia" pitchFamily="18" charset="0"/>
              </a:rPr>
              <a:t>¿Cual a sido el comportamiento de la demanda nacional?</a:t>
            </a:r>
          </a:p>
        </p:txBody>
      </p:sp>
      <p:pic>
        <p:nvPicPr>
          <p:cNvPr id="512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94150"/>
            <a:ext cx="6858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-297656" y="5010944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Porcentaje  ( % )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5029200" y="3686175"/>
            <a:ext cx="411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200" b="1" i="1">
                <a:latin typeface="Constantia" pitchFamily="18" charset="0"/>
              </a:rPr>
              <a:t>Enero - Agosto  2012 – Enero - Agosto  2013</a:t>
            </a:r>
            <a:endParaRPr lang="es-ES" altLang="es-MX" sz="1200" b="1" i="1">
              <a:latin typeface="Constantia" pitchFamily="18" charset="0"/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8305800" y="5605463"/>
            <a:ext cx="533400" cy="261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/>
              <a:t>-1.0</a:t>
            </a:r>
            <a:endParaRPr lang="es-ES" altLang="es-MX" sz="1100" b="1"/>
          </a:p>
        </p:txBody>
      </p:sp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8305800" y="5227638"/>
            <a:ext cx="533400" cy="2619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>
                <a:solidFill>
                  <a:schemeClr val="bg1"/>
                </a:solidFill>
              </a:rPr>
              <a:t>0.0</a:t>
            </a:r>
            <a:endParaRPr lang="es-ES" altLang="es-MX" sz="1100" b="1">
              <a:solidFill>
                <a:schemeClr val="bg1"/>
              </a:solidFill>
            </a:endParaRPr>
          </a:p>
        </p:txBody>
      </p:sp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8305800" y="4919663"/>
            <a:ext cx="533400" cy="261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>
                <a:solidFill>
                  <a:schemeClr val="bg1"/>
                </a:solidFill>
              </a:rPr>
              <a:t>2.5</a:t>
            </a:r>
            <a:endParaRPr lang="es-ES" altLang="es-MX" sz="1100" b="1">
              <a:solidFill>
                <a:schemeClr val="bg1"/>
              </a:solidFill>
            </a:endParaRPr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223838" y="6291263"/>
            <a:ext cx="8615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600">
                <a:solidFill>
                  <a:srgbClr val="FF0000"/>
                </a:solidFill>
                <a:latin typeface="Copperplate Gothic Bold" pitchFamily="34" charset="0"/>
              </a:rPr>
              <a:t>- Baja rentabilidad</a:t>
            </a:r>
            <a:endParaRPr lang="es-ES" altLang="es-MX" sz="160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54113" y="3751263"/>
            <a:ext cx="762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924800" y="4038600"/>
            <a:ext cx="457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3" descr="Copia de Anuncio CONADIAC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7286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600" b="1" i="1">
                <a:latin typeface="Constantia" pitchFamily="18" charset="0"/>
              </a:rPr>
              <a:t>Utilidad Bruta, como proporción de sus ventas totales</a:t>
            </a:r>
            <a:endParaRPr lang="es-ES" altLang="es-MX" sz="1600" b="1" i="1">
              <a:latin typeface="Constantia" pitchFamily="18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309688"/>
            <a:ext cx="90138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19"/>
          <p:cNvSpPr txBox="1">
            <a:spLocks noChangeArrowheads="1"/>
          </p:cNvSpPr>
          <p:nvPr/>
        </p:nvSpPr>
        <p:spPr bwMode="auto">
          <a:xfrm>
            <a:off x="2514600" y="1033463"/>
            <a:ext cx="411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600" b="1" i="1">
                <a:latin typeface="Constantia" pitchFamily="18" charset="0"/>
              </a:rPr>
              <a:t>Enero – Julio 2013</a:t>
            </a:r>
            <a:endParaRPr lang="es-ES" altLang="es-MX" sz="1600" b="1" i="1">
              <a:latin typeface="Constantia" pitchFamily="18" charset="0"/>
            </a:endParaRPr>
          </a:p>
        </p:txBody>
      </p:sp>
      <p:sp>
        <p:nvSpPr>
          <p:cNvPr id="6150" name="Text Box 22"/>
          <p:cNvSpPr txBox="1">
            <a:spLocks noChangeArrowheads="1"/>
          </p:cNvSpPr>
          <p:nvPr/>
        </p:nvSpPr>
        <p:spPr bwMode="auto">
          <a:xfrm>
            <a:off x="8610600" y="4645025"/>
            <a:ext cx="533400" cy="307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/>
              <a:t>3.8</a:t>
            </a:r>
            <a:endParaRPr lang="es-ES" altLang="es-MX" sz="1400" b="1"/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8610600" y="4340225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>
                <a:solidFill>
                  <a:schemeClr val="bg1"/>
                </a:solidFill>
              </a:rPr>
              <a:t>4.1</a:t>
            </a:r>
            <a:endParaRPr lang="es-ES" altLang="es-MX" sz="1400" b="1">
              <a:solidFill>
                <a:schemeClr val="bg1"/>
              </a:solidFill>
            </a:endParaRPr>
          </a:p>
        </p:txBody>
      </p:sp>
      <p:sp>
        <p:nvSpPr>
          <p:cNvPr id="6152" name="Text Box 24"/>
          <p:cNvSpPr txBox="1">
            <a:spLocks noChangeArrowheads="1"/>
          </p:cNvSpPr>
          <p:nvPr/>
        </p:nvSpPr>
        <p:spPr bwMode="auto">
          <a:xfrm>
            <a:off x="8610600" y="3962400"/>
            <a:ext cx="5334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>
                <a:solidFill>
                  <a:schemeClr val="bg1"/>
                </a:solidFill>
              </a:rPr>
              <a:t>5.0</a:t>
            </a:r>
            <a:endParaRPr lang="es-ES" altLang="es-MX" sz="1400" b="1">
              <a:solidFill>
                <a:schemeClr val="bg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0" y="87313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154" name="Rectangle 4"/>
          <p:cNvSpPr>
            <a:spLocks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altLang="es-MX" sz="2000" b="1" i="1">
                <a:solidFill>
                  <a:schemeClr val="tx2"/>
                </a:solidFill>
                <a:latin typeface="Constantia" pitchFamily="18" charset="0"/>
              </a:rPr>
              <a:t>¿Cual a sido el comportamiento de la demanda nacional?</a:t>
            </a:r>
          </a:p>
        </p:txBody>
      </p:sp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5372100" y="6516688"/>
            <a:ext cx="37719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altLang="es-MX" sz="800" b="1">
                <a:latin typeface="Book Antiqua" pitchFamily="18" charset="0"/>
              </a:rPr>
              <a:t>Fuente: </a:t>
            </a:r>
            <a:r>
              <a:rPr lang="es-MX" altLang="es-MX" sz="800" b="1" i="1">
                <a:latin typeface="Book Antiqua" pitchFamily="18" charset="0"/>
              </a:rPr>
              <a:t>Encuesta Mensual Agosto 2013 – CONADIAC - ITESM</a:t>
            </a:r>
            <a:endParaRPr lang="es-ES" altLang="es-MX" sz="800" b="1" i="1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71" name="Rectangle 4"/>
          <p:cNvSpPr>
            <a:spLocks/>
          </p:cNvSpPr>
          <p:nvPr/>
        </p:nvSpPr>
        <p:spPr bwMode="auto">
          <a:xfrm>
            <a:off x="49213" y="76200"/>
            <a:ext cx="9094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MX" altLang="es-MX" sz="2000" b="1" i="1">
                <a:solidFill>
                  <a:schemeClr val="tx2"/>
                </a:solidFill>
                <a:latin typeface="Constantia" pitchFamily="18" charset="0"/>
              </a:rPr>
              <a:t>¿Cual ha sido el Comportamiento de productos Planos?</a:t>
            </a:r>
            <a:endParaRPr lang="es-ES" altLang="es-MX" sz="20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139826" y="914400"/>
            <a:ext cx="7394574" cy="17526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 rot="-5400000">
            <a:off x="188913" y="1633537"/>
            <a:ext cx="145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Precios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590800" y="1060450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Aumenta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662363" y="106045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Se mantiene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5486400" y="1063625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disminuye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671763" y="2324100"/>
            <a:ext cx="1290637" cy="1143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2819400" y="2054225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6 %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043363" y="1371600"/>
            <a:ext cx="1366837" cy="1063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82" name="Text Box 6"/>
          <p:cNvSpPr txBox="1">
            <a:spLocks noChangeArrowheads="1"/>
          </p:cNvSpPr>
          <p:nvPr/>
        </p:nvSpPr>
        <p:spPr bwMode="auto">
          <a:xfrm>
            <a:off x="4219575" y="17526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59%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486400" y="1903413"/>
            <a:ext cx="1219200" cy="5349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84" name="Text Box 6"/>
          <p:cNvSpPr txBox="1">
            <a:spLocks noChangeArrowheads="1"/>
          </p:cNvSpPr>
          <p:nvPr/>
        </p:nvSpPr>
        <p:spPr bwMode="auto">
          <a:xfrm>
            <a:off x="5562600" y="19812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35%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85" name="Text Box 6"/>
          <p:cNvSpPr txBox="1">
            <a:spLocks noChangeArrowheads="1"/>
          </p:cNvSpPr>
          <p:nvPr/>
        </p:nvSpPr>
        <p:spPr bwMode="auto">
          <a:xfrm>
            <a:off x="5295900" y="6553200"/>
            <a:ext cx="37719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altLang="es-MX" sz="800" b="1">
                <a:latin typeface="Book Antiqua" pitchFamily="18" charset="0"/>
              </a:rPr>
              <a:t>Fuente: </a:t>
            </a:r>
            <a:r>
              <a:rPr lang="es-MX" altLang="es-MX" sz="800" b="1" i="1">
                <a:latin typeface="Book Antiqua" pitchFamily="18" charset="0"/>
              </a:rPr>
              <a:t>Encuesta Mensual Agosto 2013 – CONADIAC - ITESM</a:t>
            </a:r>
            <a:endParaRPr lang="es-ES" altLang="es-MX" sz="800" b="1" i="1">
              <a:latin typeface="Book Antiqua" pitchFamily="18" charset="0"/>
            </a:endParaRPr>
          </a:p>
        </p:txBody>
      </p:sp>
      <p:sp>
        <p:nvSpPr>
          <p:cNvPr id="7186" name="Text Box 4"/>
          <p:cNvSpPr txBox="1">
            <a:spLocks noChangeArrowheads="1"/>
          </p:cNvSpPr>
          <p:nvPr/>
        </p:nvSpPr>
        <p:spPr bwMode="auto">
          <a:xfrm>
            <a:off x="125413" y="533400"/>
            <a:ext cx="894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b="1">
                <a:latin typeface="Constantia" pitchFamily="18" charset="0"/>
              </a:rPr>
              <a:t>Lámina Rolada en Caliente </a:t>
            </a:r>
            <a:endParaRPr lang="es-ES" altLang="es-MX" b="1">
              <a:latin typeface="Constantia" pitchFamily="18" charset="0"/>
            </a:endParaRPr>
          </a:p>
        </p:txBody>
      </p:sp>
      <p:pic>
        <p:nvPicPr>
          <p:cNvPr id="7187" name="Picture 17"/>
          <p:cNvPicPr>
            <a:picLocks noChangeAspect="1" noChangeArrowheads="1"/>
          </p:cNvPicPr>
          <p:nvPr/>
        </p:nvPicPr>
        <p:blipFill>
          <a:blip r:embed="rId2" cstate="print"/>
          <a:srcRect t="5566"/>
          <a:stretch>
            <a:fillRect/>
          </a:stretch>
        </p:blipFill>
        <p:spPr bwMode="auto">
          <a:xfrm>
            <a:off x="1139825" y="3000375"/>
            <a:ext cx="73945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Rectángulo redondeado"/>
          <p:cNvSpPr/>
          <p:nvPr/>
        </p:nvSpPr>
        <p:spPr>
          <a:xfrm>
            <a:off x="1139924" y="4800600"/>
            <a:ext cx="7394476" cy="17526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91" name="Text Box 4"/>
          <p:cNvSpPr txBox="1">
            <a:spLocks noChangeArrowheads="1"/>
          </p:cNvSpPr>
          <p:nvPr/>
        </p:nvSpPr>
        <p:spPr bwMode="auto">
          <a:xfrm rot="-5400000">
            <a:off x="190500" y="5521325"/>
            <a:ext cx="1450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Compras</a:t>
            </a:r>
          </a:p>
        </p:txBody>
      </p:sp>
      <p:sp>
        <p:nvSpPr>
          <p:cNvPr id="7192" name="Text Box 6"/>
          <p:cNvSpPr txBox="1">
            <a:spLocks noChangeArrowheads="1"/>
          </p:cNvSpPr>
          <p:nvPr/>
        </p:nvSpPr>
        <p:spPr bwMode="auto">
          <a:xfrm>
            <a:off x="2590800" y="4946650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Aumenta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93" name="Text Box 6"/>
          <p:cNvSpPr txBox="1">
            <a:spLocks noChangeArrowheads="1"/>
          </p:cNvSpPr>
          <p:nvPr/>
        </p:nvSpPr>
        <p:spPr bwMode="auto">
          <a:xfrm>
            <a:off x="3662363" y="494665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Se mantiene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94" name="Text Box 6"/>
          <p:cNvSpPr txBox="1">
            <a:spLocks noChangeArrowheads="1"/>
          </p:cNvSpPr>
          <p:nvPr/>
        </p:nvSpPr>
        <p:spPr bwMode="auto">
          <a:xfrm>
            <a:off x="5486400" y="4949825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disminuye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195" name="Text Box 6"/>
          <p:cNvSpPr txBox="1">
            <a:spLocks noChangeArrowheads="1"/>
          </p:cNvSpPr>
          <p:nvPr/>
        </p:nvSpPr>
        <p:spPr bwMode="auto">
          <a:xfrm>
            <a:off x="2771775" y="60198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0 %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4043363" y="5403850"/>
            <a:ext cx="1366837" cy="9175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97" name="Text Box 6"/>
          <p:cNvSpPr txBox="1">
            <a:spLocks noChangeArrowheads="1"/>
          </p:cNvSpPr>
          <p:nvPr/>
        </p:nvSpPr>
        <p:spPr bwMode="auto">
          <a:xfrm>
            <a:off x="4071938" y="578485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64%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486400" y="5788025"/>
            <a:ext cx="1219200" cy="536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99" name="Text Box 6"/>
          <p:cNvSpPr txBox="1">
            <a:spLocks noChangeArrowheads="1"/>
          </p:cNvSpPr>
          <p:nvPr/>
        </p:nvSpPr>
        <p:spPr bwMode="auto">
          <a:xfrm>
            <a:off x="5562600" y="5934075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36%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7200" name="Text Box 4"/>
          <p:cNvSpPr txBox="1">
            <a:spLocks noChangeArrowheads="1"/>
          </p:cNvSpPr>
          <p:nvPr/>
        </p:nvSpPr>
        <p:spPr bwMode="auto">
          <a:xfrm rot="-5400000">
            <a:off x="53181" y="3709194"/>
            <a:ext cx="1725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Inventarios</a:t>
            </a:r>
          </a:p>
        </p:txBody>
      </p:sp>
      <p:grpSp>
        <p:nvGrpSpPr>
          <p:cNvPr id="7201" name="3 Grupo"/>
          <p:cNvGrpSpPr>
            <a:grpSpLocks/>
          </p:cNvGrpSpPr>
          <p:nvPr/>
        </p:nvGrpSpPr>
        <p:grpSpPr bwMode="auto">
          <a:xfrm>
            <a:off x="1403350" y="2667000"/>
            <a:ext cx="6553200" cy="271463"/>
            <a:chOff x="1403647" y="464095"/>
            <a:chExt cx="6552729" cy="271077"/>
          </a:xfrm>
        </p:grpSpPr>
        <p:sp>
          <p:nvSpPr>
            <p:cNvPr id="7204" name="Text Box 58"/>
            <p:cNvSpPr txBox="1">
              <a:spLocks noChangeArrowheads="1"/>
            </p:cNvSpPr>
            <p:nvPr/>
          </p:nvSpPr>
          <p:spPr bwMode="auto">
            <a:xfrm>
              <a:off x="1670050" y="476672"/>
              <a:ext cx="34060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altLang="es-MX" sz="1000" b="1"/>
                <a:t>Nivel Actual - Según la venta de los últimos 3 meses.</a:t>
              </a:r>
            </a:p>
          </p:txBody>
        </p:sp>
        <p:sp>
          <p:nvSpPr>
            <p:cNvPr id="7205" name="Text Box 59"/>
            <p:cNvSpPr txBox="1">
              <a:spLocks noChangeArrowheads="1"/>
            </p:cNvSpPr>
            <p:nvPr/>
          </p:nvSpPr>
          <p:spPr bwMode="auto">
            <a:xfrm>
              <a:off x="5540201" y="488951"/>
              <a:ext cx="24161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altLang="es-MX" sz="1000" b="1"/>
                <a:t>Nivel Ideal - Según la venta actual</a:t>
              </a:r>
            </a:p>
          </p:txBody>
        </p:sp>
        <p:sp>
          <p:nvSpPr>
            <p:cNvPr id="60" name="59 Rombo"/>
            <p:cNvSpPr/>
            <p:nvPr/>
          </p:nvSpPr>
          <p:spPr bwMode="auto">
            <a:xfrm>
              <a:off x="1403647" y="464095"/>
              <a:ext cx="266681" cy="258395"/>
            </a:xfrm>
            <a:prstGeom prst="diamond">
              <a:avLst/>
            </a:prstGeom>
            <a:solidFill>
              <a:srgbClr val="003399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1" name="60 Rectángulo redondeado"/>
            <p:cNvSpPr/>
            <p:nvPr/>
          </p:nvSpPr>
          <p:spPr bwMode="auto">
            <a:xfrm>
              <a:off x="5219723" y="476777"/>
              <a:ext cx="266681" cy="258395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19200" y="1549400"/>
            <a:ext cx="1371600" cy="584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1600" b="1" dirty="0" smtClean="0">
                <a:latin typeface="Constantia" pitchFamily="18" charset="0"/>
              </a:rPr>
              <a:t>Próximos 3 meses</a:t>
            </a:r>
            <a:endParaRPr lang="es-ES" sz="1600" b="1" dirty="0" smtClean="0">
              <a:latin typeface="Constant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219200" y="5511800"/>
            <a:ext cx="1371600" cy="584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1600" b="1" dirty="0" smtClean="0">
                <a:latin typeface="Constantia" pitchFamily="18" charset="0"/>
              </a:rPr>
              <a:t>Próximos 3 meses</a:t>
            </a:r>
            <a:endParaRPr lang="es-ES" sz="16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195" name="Rectangle 4"/>
          <p:cNvSpPr>
            <a:spLocks/>
          </p:cNvSpPr>
          <p:nvPr/>
        </p:nvSpPr>
        <p:spPr bwMode="auto">
          <a:xfrm>
            <a:off x="49213" y="76200"/>
            <a:ext cx="9094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MX" altLang="es-MX" sz="2000" b="1" i="1">
                <a:solidFill>
                  <a:schemeClr val="tx2"/>
                </a:solidFill>
                <a:latin typeface="Constantia" pitchFamily="18" charset="0"/>
              </a:rPr>
              <a:t>¿Cual ha sido el Comportamiento de productos Largos?</a:t>
            </a:r>
            <a:endParaRPr lang="es-ES" altLang="es-MX" sz="20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147762" y="914400"/>
            <a:ext cx="7386638" cy="17526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590800" y="1060450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Aumenta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662363" y="106045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Se mantiene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486400" y="1063625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disminuye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671763" y="1447800"/>
            <a:ext cx="1290637" cy="984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38 %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043363" y="1676400"/>
            <a:ext cx="1366837" cy="7588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4219575" y="19050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31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486400" y="1676400"/>
            <a:ext cx="1219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07" name="Text Box 6"/>
          <p:cNvSpPr txBox="1">
            <a:spLocks noChangeArrowheads="1"/>
          </p:cNvSpPr>
          <p:nvPr/>
        </p:nvSpPr>
        <p:spPr bwMode="auto">
          <a:xfrm>
            <a:off x="5562600" y="19050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31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5372100" y="6553200"/>
            <a:ext cx="37719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altLang="es-MX" sz="800" b="1">
                <a:latin typeface="Book Antiqua" pitchFamily="18" charset="0"/>
              </a:rPr>
              <a:t>Fuente: </a:t>
            </a:r>
            <a:r>
              <a:rPr lang="es-MX" altLang="es-MX" sz="800" b="1" i="1">
                <a:latin typeface="Book Antiqua" pitchFamily="18" charset="0"/>
              </a:rPr>
              <a:t>Encuesta Mensual Agosto 2013 – CONADIAC - ITESM</a:t>
            </a:r>
            <a:endParaRPr lang="es-ES" altLang="es-MX" sz="800" b="1" i="1">
              <a:latin typeface="Book Antiqua" pitchFamily="18" charset="0"/>
            </a:endParaRPr>
          </a:p>
        </p:txBody>
      </p:sp>
      <p:sp>
        <p:nvSpPr>
          <p:cNvPr id="8209" name="Text Box 4"/>
          <p:cNvSpPr txBox="1">
            <a:spLocks noChangeArrowheads="1"/>
          </p:cNvSpPr>
          <p:nvPr/>
        </p:nvSpPr>
        <p:spPr bwMode="auto">
          <a:xfrm>
            <a:off x="0" y="50006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b="1">
                <a:latin typeface="Constantia" pitchFamily="18" charset="0"/>
              </a:rPr>
              <a:t>Varilla</a:t>
            </a:r>
            <a:endParaRPr lang="es-ES" altLang="es-MX" b="1">
              <a:latin typeface="Constantia" pitchFamily="18" charset="0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2798763"/>
            <a:ext cx="73866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34 Rectángulo redondeado"/>
          <p:cNvSpPr/>
          <p:nvPr/>
        </p:nvSpPr>
        <p:spPr>
          <a:xfrm>
            <a:off x="1147762" y="4800600"/>
            <a:ext cx="7386637" cy="17526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14" name="Text Box 6"/>
          <p:cNvSpPr txBox="1">
            <a:spLocks noChangeArrowheads="1"/>
          </p:cNvSpPr>
          <p:nvPr/>
        </p:nvSpPr>
        <p:spPr bwMode="auto">
          <a:xfrm>
            <a:off x="2590800" y="4946650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Aumenta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15" name="Text Box 6"/>
          <p:cNvSpPr txBox="1">
            <a:spLocks noChangeArrowheads="1"/>
          </p:cNvSpPr>
          <p:nvPr/>
        </p:nvSpPr>
        <p:spPr bwMode="auto">
          <a:xfrm>
            <a:off x="3662363" y="494665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Se mantiene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16" name="Text Box 6"/>
          <p:cNvSpPr txBox="1">
            <a:spLocks noChangeArrowheads="1"/>
          </p:cNvSpPr>
          <p:nvPr/>
        </p:nvSpPr>
        <p:spPr bwMode="auto">
          <a:xfrm>
            <a:off x="5486400" y="4949825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disminuye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2671763" y="5784850"/>
            <a:ext cx="12906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18" name="Text Box 6"/>
          <p:cNvSpPr txBox="1">
            <a:spLocks noChangeArrowheads="1"/>
          </p:cNvSpPr>
          <p:nvPr/>
        </p:nvSpPr>
        <p:spPr bwMode="auto">
          <a:xfrm>
            <a:off x="2771775" y="586740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33 %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043363" y="5403850"/>
            <a:ext cx="1366837" cy="9175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20" name="Text Box 6"/>
          <p:cNvSpPr txBox="1">
            <a:spLocks noChangeArrowheads="1"/>
          </p:cNvSpPr>
          <p:nvPr/>
        </p:nvSpPr>
        <p:spPr bwMode="auto">
          <a:xfrm>
            <a:off x="4219575" y="5784850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42%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486400" y="5934075"/>
            <a:ext cx="1219200" cy="390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222" name="Text Box 6"/>
          <p:cNvSpPr txBox="1">
            <a:spLocks noChangeArrowheads="1"/>
          </p:cNvSpPr>
          <p:nvPr/>
        </p:nvSpPr>
        <p:spPr bwMode="auto">
          <a:xfrm>
            <a:off x="5562600" y="6010275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25%</a:t>
            </a:r>
            <a:endParaRPr lang="es-ES" altLang="es-MX" sz="1400" b="1" i="1">
              <a:latin typeface="Copperplate Gothic Bold" pitchFamily="34" charset="0"/>
            </a:endParaRPr>
          </a:p>
        </p:txBody>
      </p:sp>
      <p:sp>
        <p:nvSpPr>
          <p:cNvPr id="8223" name="Text Box 4"/>
          <p:cNvSpPr txBox="1">
            <a:spLocks noChangeArrowheads="1"/>
          </p:cNvSpPr>
          <p:nvPr/>
        </p:nvSpPr>
        <p:spPr bwMode="auto">
          <a:xfrm rot="-5400000">
            <a:off x="188913" y="1709737"/>
            <a:ext cx="145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Precios</a:t>
            </a:r>
          </a:p>
        </p:txBody>
      </p:sp>
      <p:sp>
        <p:nvSpPr>
          <p:cNvPr id="8224" name="Text Box 4"/>
          <p:cNvSpPr txBox="1">
            <a:spLocks noChangeArrowheads="1"/>
          </p:cNvSpPr>
          <p:nvPr/>
        </p:nvSpPr>
        <p:spPr bwMode="auto">
          <a:xfrm rot="-5400000">
            <a:off x="190500" y="5521325"/>
            <a:ext cx="1450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Compras</a:t>
            </a:r>
          </a:p>
        </p:txBody>
      </p:sp>
      <p:sp>
        <p:nvSpPr>
          <p:cNvPr id="8225" name="Text Box 4"/>
          <p:cNvSpPr txBox="1">
            <a:spLocks noChangeArrowheads="1"/>
          </p:cNvSpPr>
          <p:nvPr/>
        </p:nvSpPr>
        <p:spPr bwMode="auto">
          <a:xfrm rot="-5400000">
            <a:off x="53181" y="3709194"/>
            <a:ext cx="1725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 i="1">
                <a:latin typeface="Copperplate Gothic Bold" pitchFamily="34" charset="0"/>
              </a:rPr>
              <a:t>Inventarios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19200" y="1549400"/>
            <a:ext cx="1371600" cy="584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1600" b="1" dirty="0" smtClean="0">
                <a:latin typeface="Constantia" pitchFamily="18" charset="0"/>
              </a:rPr>
              <a:t>Próximos 3 meses</a:t>
            </a:r>
            <a:endParaRPr lang="es-ES" sz="1600" b="1" dirty="0" smtClean="0">
              <a:latin typeface="Constantia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219200" y="5410200"/>
            <a:ext cx="1371600" cy="584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1600" b="1" dirty="0" smtClean="0">
                <a:latin typeface="Constantia" pitchFamily="18" charset="0"/>
              </a:rPr>
              <a:t>Próximos 3 meses</a:t>
            </a:r>
            <a:endParaRPr lang="es-ES" sz="16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6200" y="590550"/>
            <a:ext cx="899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b="1">
                <a:latin typeface="Constantia" pitchFamily="18" charset="0"/>
              </a:rPr>
              <a:t>Fuentes de Financiamiento utilizadas por el Sector</a:t>
            </a:r>
            <a:endParaRPr lang="es-ES" altLang="es-MX" b="1">
              <a:latin typeface="Constantia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2000" b="1" i="1">
                <a:latin typeface="Constantia" pitchFamily="18" charset="0"/>
              </a:rPr>
              <a:t>¿Cuáles son los principales problemas de financiamiento?</a:t>
            </a:r>
            <a:endParaRPr lang="es-ES" altLang="es-MX" sz="2000" b="1" i="1">
              <a:latin typeface="Constantia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altLang="es-MX" sz="800" b="1" i="1">
                <a:latin typeface="Book Antiqua" pitchFamily="18" charset="0"/>
              </a:rPr>
              <a:t>Fuente: Encuesta Anual  2012 CONADIAC - ITESM</a:t>
            </a:r>
            <a:endParaRPr lang="es-ES" altLang="es-MX" sz="800" b="1" i="1">
              <a:latin typeface="Book Antiqua" pitchFamily="18" charset="0"/>
            </a:endParaRP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9375"/>
            <a:ext cx="845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04800" y="3624263"/>
            <a:ext cx="762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2743200" y="3654425"/>
            <a:ext cx="411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400" b="1">
                <a:latin typeface="Constantia" pitchFamily="18" charset="0"/>
              </a:rPr>
              <a:t>Agosto  12   –  Julio 2013</a:t>
            </a:r>
            <a:endParaRPr lang="es-ES" altLang="es-MX" sz="1400" b="1">
              <a:latin typeface="Constantia" pitchFamily="18" charset="0"/>
            </a:endParaRPr>
          </a:p>
        </p:txBody>
      </p:sp>
      <p:sp>
        <p:nvSpPr>
          <p:cNvPr id="9226" name="Text Box 22"/>
          <p:cNvSpPr txBox="1">
            <a:spLocks noChangeArrowheads="1"/>
          </p:cNvSpPr>
          <p:nvPr/>
        </p:nvSpPr>
        <p:spPr bwMode="auto">
          <a:xfrm>
            <a:off x="8610600" y="4419600"/>
            <a:ext cx="533400" cy="2619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/>
              <a:t>33</a:t>
            </a:r>
            <a:endParaRPr lang="es-ES" altLang="es-MX" sz="1100" b="1"/>
          </a:p>
        </p:txBody>
      </p:sp>
      <p:sp>
        <p:nvSpPr>
          <p:cNvPr id="9227" name="Text Box 23"/>
          <p:cNvSpPr txBox="1">
            <a:spLocks noChangeArrowheads="1"/>
          </p:cNvSpPr>
          <p:nvPr/>
        </p:nvSpPr>
        <p:spPr bwMode="auto">
          <a:xfrm>
            <a:off x="8610600" y="4800600"/>
            <a:ext cx="533400" cy="2619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>
                <a:solidFill>
                  <a:schemeClr val="bg1"/>
                </a:solidFill>
              </a:rPr>
              <a:t>32</a:t>
            </a:r>
            <a:endParaRPr lang="es-ES" altLang="es-MX" sz="1100" b="1">
              <a:solidFill>
                <a:schemeClr val="bg1"/>
              </a:solidFill>
            </a:endParaRPr>
          </a:p>
        </p:txBody>
      </p:sp>
      <p:sp>
        <p:nvSpPr>
          <p:cNvPr id="9228" name="Text Box 24"/>
          <p:cNvSpPr txBox="1">
            <a:spLocks noChangeArrowheads="1"/>
          </p:cNvSpPr>
          <p:nvPr/>
        </p:nvSpPr>
        <p:spPr bwMode="auto">
          <a:xfrm>
            <a:off x="8610600" y="5105400"/>
            <a:ext cx="533400" cy="261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100" b="1">
                <a:solidFill>
                  <a:schemeClr val="bg1"/>
                </a:solidFill>
              </a:rPr>
              <a:t>32</a:t>
            </a:r>
            <a:endParaRPr lang="es-ES" altLang="es-MX" sz="1100" b="1">
              <a:solidFill>
                <a:schemeClr val="bg1"/>
              </a:solidFill>
            </a:endParaRPr>
          </a:p>
        </p:txBody>
      </p:sp>
      <p:sp>
        <p:nvSpPr>
          <p:cNvPr id="9229" name="Text Box 5"/>
          <p:cNvSpPr txBox="1">
            <a:spLocks noChangeArrowheads="1"/>
          </p:cNvSpPr>
          <p:nvPr/>
        </p:nvSpPr>
        <p:spPr bwMode="auto">
          <a:xfrm>
            <a:off x="152400" y="33956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1600" b="1">
                <a:latin typeface="Constantia" pitchFamily="18" charset="0"/>
              </a:rPr>
              <a:t>Cartera Vencida en %, del total de la Cartera.</a:t>
            </a:r>
            <a:endParaRPr lang="es-ES" altLang="es-MX" sz="1600" b="1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4800" y="4343400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20150" cy="3429000"/>
          </a:xfrm>
        </p:spPr>
        <p:txBody>
          <a:bodyPr/>
          <a:lstStyle/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Materia prima competitiva</a:t>
            </a:r>
          </a:p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endParaRPr lang="es-MX" sz="1800" b="1" smtClean="0">
              <a:latin typeface="Calibri" pitchFamily="34" charset="0"/>
            </a:endParaRPr>
          </a:p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Reducción de costos.</a:t>
            </a:r>
          </a:p>
          <a:p>
            <a:pPr marL="1104900" lvl="2" indent="0">
              <a:lnSpc>
                <a:spcPct val="80000"/>
              </a:lnSpc>
              <a:buFontTx/>
              <a:buNone/>
            </a:pPr>
            <a:endParaRPr lang="es-MX" sz="1800" smtClean="0">
              <a:latin typeface="Calibri" pitchFamily="34" charset="0"/>
            </a:endParaRPr>
          </a:p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Outsourcing y utilización de maquinaria.</a:t>
            </a:r>
          </a:p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endParaRPr lang="es-MX" sz="1800" b="1" smtClean="0">
              <a:latin typeface="Calibri" pitchFamily="34" charset="0"/>
            </a:endParaRPr>
          </a:p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Asesoría técnica, operativa y de administración</a:t>
            </a:r>
            <a:r>
              <a:rPr lang="es-MX" sz="1800" smtClean="0">
                <a:latin typeface="Calibri" pitchFamily="34" charset="0"/>
              </a:rPr>
              <a:t>.</a:t>
            </a:r>
          </a:p>
          <a:p>
            <a:pPr marL="914400" lvl="1" indent="-342900">
              <a:lnSpc>
                <a:spcPct val="90000"/>
              </a:lnSpc>
              <a:buFontTx/>
              <a:buNone/>
            </a:pPr>
            <a:endParaRPr lang="es-MX" sz="1600" b="1" i="1" smtClean="0">
              <a:latin typeface="Calibri" pitchFamily="34" charset="0"/>
            </a:endParaRPr>
          </a:p>
          <a:p>
            <a:pPr marL="914400" lvl="1" indent="-34290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Entregas Justo a tiempo.</a:t>
            </a:r>
          </a:p>
          <a:p>
            <a:pPr marL="914400" lvl="1" indent="-342900">
              <a:lnSpc>
                <a:spcPct val="90000"/>
              </a:lnSpc>
              <a:buFontTx/>
              <a:buBlip>
                <a:blip r:embed="rId2"/>
              </a:buBlip>
            </a:pPr>
            <a:endParaRPr lang="es-MX" sz="1800" smtClean="0">
              <a:latin typeface="Calibri" pitchFamily="34" charset="0"/>
            </a:endParaRPr>
          </a:p>
          <a:p>
            <a:pPr marL="914400" lvl="1" indent="-34290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MX" sz="1800" b="1" smtClean="0">
                <a:latin typeface="Calibri" pitchFamily="34" charset="0"/>
              </a:rPr>
              <a:t>Almacén virtual en la bodega del centro de servicio.</a:t>
            </a:r>
          </a:p>
        </p:txBody>
      </p:sp>
      <p:sp>
        <p:nvSpPr>
          <p:cNvPr id="7" name="6 Proceso alternativo"/>
          <p:cNvSpPr/>
          <p:nvPr/>
        </p:nvSpPr>
        <p:spPr>
          <a:xfrm>
            <a:off x="0" y="76200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2000" b="1" i="1">
                <a:latin typeface="Constantia" pitchFamily="18" charset="0"/>
              </a:rPr>
              <a:t>Industria Automotriz: Terminal y de Autopartes</a:t>
            </a:r>
            <a:endParaRPr lang="es-ES" altLang="es-MX" sz="2000" b="1" i="1">
              <a:latin typeface="Constantia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1925" y="4648200"/>
            <a:ext cx="882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342900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s-ES" sz="1800" b="1" kern="0" dirty="0" smtClean="0">
                <a:latin typeface="Calibri" pitchFamily="34" charset="0"/>
              </a:rPr>
              <a:t>Es necesario que el sector automotriz, brinde oportunidades en forma prioritaria a la industria nacional y sus cadenas productivas, para satisfacer sus requerimientos.</a:t>
            </a:r>
            <a:endParaRPr lang="es-MX" sz="1800" b="1" kern="0" dirty="0" smtClean="0">
              <a:latin typeface="Calibri" pitchFamily="34" charset="0"/>
            </a:endParaRPr>
          </a:p>
          <a:p>
            <a:pPr marL="1409700" lvl="2" indent="-304800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s-MX" sz="1800" kern="0" dirty="0" smtClean="0">
              <a:latin typeface="Calibri" pitchFamily="34" charset="0"/>
            </a:endParaRPr>
          </a:p>
          <a:p>
            <a:pPr marL="609600" indent="-304800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s-MX" sz="2600" kern="0" dirty="0" smtClean="0">
              <a:latin typeface="Calibri" pitchFamily="34" charset="0"/>
            </a:endParaRPr>
          </a:p>
          <a:p>
            <a:pPr marL="1104900" lvl="2" indent="0">
              <a:lnSpc>
                <a:spcPct val="80000"/>
              </a:lnSpc>
              <a:buFontTx/>
              <a:buNone/>
              <a:defRPr/>
            </a:pPr>
            <a:endParaRPr lang="es-MX" sz="1800" kern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28600" y="914400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228600" y="2755642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228600" y="4432042"/>
            <a:ext cx="8610600" cy="128295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Proceso alternativo"/>
          <p:cNvSpPr/>
          <p:nvPr/>
        </p:nvSpPr>
        <p:spPr>
          <a:xfrm>
            <a:off x="0" y="149225"/>
            <a:ext cx="9144000" cy="384175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1276" name="6 Imagen"/>
          <p:cNvPicPr>
            <a:picLocks noChangeAspect="1"/>
          </p:cNvPicPr>
          <p:nvPr/>
        </p:nvPicPr>
        <p:blipFill>
          <a:blip r:embed="rId2" cstate="print"/>
          <a:srcRect b="30701"/>
          <a:stretch>
            <a:fillRect/>
          </a:stretch>
        </p:blipFill>
        <p:spPr bwMode="auto">
          <a:xfrm>
            <a:off x="0" y="6189663"/>
            <a:ext cx="9144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2000" b="1" i="1">
                <a:latin typeface="Constantia" pitchFamily="18" charset="0"/>
              </a:rPr>
              <a:t>Industria de la Construcción</a:t>
            </a:r>
            <a:endParaRPr lang="es-ES" altLang="es-MX" sz="2000" b="1" i="1">
              <a:latin typeface="Constantia" pitchFamily="18" charset="0"/>
            </a:endParaRPr>
          </a:p>
        </p:txBody>
      </p:sp>
      <p:sp>
        <p:nvSpPr>
          <p:cNvPr id="11278" name="1 Rectángulo"/>
          <p:cNvSpPr>
            <a:spLocks noChangeArrowheads="1"/>
          </p:cNvSpPr>
          <p:nvPr/>
        </p:nvSpPr>
        <p:spPr bwMode="auto">
          <a:xfrm>
            <a:off x="304800" y="1009650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sz="2000" b="1">
                <a:latin typeface="Calibri" pitchFamily="34" charset="0"/>
              </a:rPr>
              <a:t>Es preocupante el decrecimiento en  la industria de la construcción, 1.5% reportado en el primer semestre, comparado con el mismo periodo del año anterior.</a:t>
            </a: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2000" b="1">
                <a:latin typeface="Calibri" pitchFamily="34" charset="0"/>
              </a:rPr>
              <a:t>El sector de Distribuidores y Centros de servicio ha reportado un decrecimiento de 8.3% en el periodo Enero – Agosto, en las ventas de Varilla, comparado con el mismo periodo del año anterior.</a:t>
            </a: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20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2000" b="1">
                <a:latin typeface="Calibri" pitchFamily="34" charset="0"/>
              </a:rPr>
              <a:t>Es fundamental, ejercer el presupuesto destinado al Plan Nacional de Infraestructura 2013 -2018.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Presentación en pantalla (4:3)</PresentationFormat>
  <Paragraphs>146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Book Antiqua</vt:lpstr>
      <vt:lpstr>Candara</vt:lpstr>
      <vt:lpstr>Copperplate Gothic Bold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Conclusiones…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México - Monterrey</dc:title>
  <dc:creator/>
  <cp:lastModifiedBy/>
  <cp:revision>81</cp:revision>
  <dcterms:created xsi:type="dcterms:W3CDTF">2006-08-30T21:47:01Z</dcterms:created>
  <dcterms:modified xsi:type="dcterms:W3CDTF">2013-09-11T13:01:47Z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TC100819223082</vt:lpwstr>
  </property>
</Properties>
</file>