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08" r:id="rId3"/>
    <p:sldId id="386" r:id="rId4"/>
    <p:sldId id="379" r:id="rId5"/>
    <p:sldId id="305" r:id="rId6"/>
    <p:sldId id="385" r:id="rId7"/>
    <p:sldId id="3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008000"/>
    <a:srgbClr val="0000FF"/>
    <a:srgbClr val="006600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75" d="100"/>
          <a:sy n="75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D1E21-5C67-4403-849B-940840A7F7A5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A4343-9C81-4614-B79A-06EE6427126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083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BC404BA7-E38D-4AA9-9FA5-5B33298CDAB1}" type="slidenum">
              <a:rPr lang="en-US" altLang="zh-CN" sz="1200" b="0">
                <a:solidFill>
                  <a:schemeClr val="tx1"/>
                </a:solidFill>
              </a:rPr>
              <a:pPr/>
              <a:t>2</a:t>
            </a:fld>
            <a:endParaRPr lang="en-US" altLang="zh-CN" sz="1200" b="0">
              <a:solidFill>
                <a:schemeClr val="tx1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582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281" y="4343436"/>
            <a:ext cx="5485439" cy="4112682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0BD44-0886-40B9-ABC9-02022F4942CD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33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33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520"/>
            <a:ext cx="5486400" cy="411424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46000-6602-4DF8-9974-080E7FA9D1E6}" type="slidenum">
              <a:rPr lang="en-US"/>
              <a:pPr/>
              <a:t>4</a:t>
            </a:fld>
            <a:endParaRPr lang="en-US"/>
          </a:p>
        </p:txBody>
      </p:sp>
      <p:sp>
        <p:nvSpPr>
          <p:cNvPr id="192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2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43A1FFA-E040-4092-B4E0-4512175252CA}" type="datetime1">
              <a:rPr lang="en-GB"/>
              <a:pPr/>
              <a:t>11/09/2013</a:t>
            </a:fld>
            <a:endParaRPr lang="en-GB" dirty="0"/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061698-92D0-4C2D-ACE9-1F450D42ABB3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3"/>
            <a:ext cx="5485805" cy="4113893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fld id="{BC404BA7-E38D-4AA9-9FA5-5B33298CDAB1}" type="slidenum">
              <a:rPr lang="en-US" altLang="zh-CN" sz="1200" b="0">
                <a:solidFill>
                  <a:schemeClr val="tx1"/>
                </a:solidFill>
              </a:rPr>
              <a:pPr/>
              <a:t>7</a:t>
            </a:fld>
            <a:endParaRPr lang="en-US" altLang="zh-CN" sz="1200" b="0">
              <a:solidFill>
                <a:schemeClr val="tx1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582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281" y="4343436"/>
            <a:ext cx="5485439" cy="4112682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456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8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01169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8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43292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914400"/>
            <a:ext cx="84582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23622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BBE1B-76A5-4E98-A6A9-63D54EA1F6B4}" type="slidenum">
              <a:rPr lang="en-US" altLang="zh-CN"/>
              <a:pPr>
                <a:defRPr/>
              </a:pPr>
              <a:t>‹Nº›</a:t>
            </a:fld>
            <a:endParaRPr lang="en-US" altLang="zh-CN"/>
          </a:p>
        </p:txBody>
      </p:sp>
      <p:pic>
        <p:nvPicPr>
          <p:cNvPr id="5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36721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88900"/>
            <a:ext cx="6140450" cy="7794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371600"/>
            <a:ext cx="7772400" cy="45910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9313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78988D-8B8F-46D2-B01E-36FCE1770E57}" type="slidenum">
              <a:rPr lang="es-ES_tradnl"/>
              <a:pPr/>
              <a:t>‹Nº›</a:t>
            </a:fld>
            <a:endParaRPr lang="es-ES_tradnl"/>
          </a:p>
        </p:txBody>
      </p:sp>
      <p:pic>
        <p:nvPicPr>
          <p:cNvPr id="8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95326810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2A720-3396-4C03-91F7-B43F307C4F7E}" type="slidenum">
              <a:rPr lang="ko-KR" altLang="en-GB"/>
              <a:pPr>
                <a:defRPr/>
              </a:pPr>
              <a:t>‹Nº›</a:t>
            </a:fld>
            <a:endParaRPr lang="en-GB" altLang="ko-KR" dirty="0"/>
          </a:p>
        </p:txBody>
      </p:sp>
      <p:pic>
        <p:nvPicPr>
          <p:cNvPr id="6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101514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8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88147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9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4120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9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28529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1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2956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7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11757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6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3108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8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567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93394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9" name="Picture 10" descr="Description: Trinity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117"/>
            <a:ext cx="1205245" cy="8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57481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F9046-0360-4B80-B4BD-71D117D417B7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364E-6699-45B7-A1E0-4766FD4E5D16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676400" y="1066800"/>
            <a:ext cx="740664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5816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5" r:id="rId13"/>
    <p:sldLayoutId id="2147483676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ternium.com.mx/" TargetMode="External"/><Relationship Id="rId7" Type="http://schemas.openxmlformats.org/officeDocument/2006/relationships/hyperlink" Target="http://www.deacero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5" Type="http://schemas.openxmlformats.org/officeDocument/2006/relationships/hyperlink" Target="http://www.villacero.com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hyperlink" Target="http://www.ahmsa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81000" y="2590800"/>
            <a:ext cx="8153400" cy="3034833"/>
            <a:chOff x="381000" y="2590800"/>
            <a:chExt cx="8153400" cy="3034833"/>
          </a:xfrm>
        </p:grpSpPr>
        <p:pic>
          <p:nvPicPr>
            <p:cNvPr id="4" name="Picture 10" descr="Description: Trinity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3009" y="2590800"/>
              <a:ext cx="2647527" cy="2104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381000" y="5163968"/>
              <a:ext cx="815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i="1" dirty="0">
                  <a:ln w="17780" cmpd="sng">
                    <a:solidFill>
                      <a:srgbClr val="0066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TRINITY  INDUSTRIES </a:t>
              </a:r>
              <a:r>
                <a:rPr lang="es-ES" sz="2400" b="1" i="1" dirty="0" smtClean="0">
                  <a:ln w="17780" cmpd="sng">
                    <a:solidFill>
                      <a:srgbClr val="0066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DE MEXICO</a:t>
              </a:r>
              <a:endParaRPr lang="en-US" sz="2400" b="1" i="1" dirty="0">
                <a:ln w="17780" cmpd="sng">
                  <a:solidFill>
                    <a:srgbClr val="0066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3345"/>
            <a:ext cx="7696200" cy="211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733800"/>
            <a:ext cx="14954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130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356350"/>
            <a:ext cx="457200" cy="365125"/>
          </a:xfrm>
          <a:noFill/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/>
            <a:fld id="{65458AE6-0A05-4DCF-8363-B2A992AB4B2C}" type="slidenum">
              <a:rPr lang="en-US" altLang="zh-CN" sz="1400" b="0">
                <a:solidFill>
                  <a:schemeClr val="tx1"/>
                </a:solidFill>
              </a:rPr>
              <a:pPr algn="r"/>
              <a:t>2</a:t>
            </a:fld>
            <a:endParaRPr lang="en-US" altLang="zh-CN" sz="1400" b="0" dirty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4600" y="228600"/>
            <a:ext cx="6553200" cy="6096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zh-CN" sz="4800" i="1" dirty="0" smtClean="0">
                <a:solidFill>
                  <a:schemeClr val="tx2"/>
                </a:solidFill>
              </a:rPr>
              <a:t>Agenda</a:t>
            </a:r>
          </a:p>
        </p:txBody>
      </p:sp>
      <p:sp>
        <p:nvSpPr>
          <p:cNvPr id="31749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395413" y="1835150"/>
            <a:ext cx="7215187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355600" indent="-355600" algn="l" defTabSz="957263" eaLnBrk="1" hangingPunct="1">
              <a:spcBef>
                <a:spcPct val="100000"/>
              </a:spcBef>
            </a:pPr>
            <a:r>
              <a:rPr lang="es-MX" altLang="zh-CN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Mercado Actual</a:t>
            </a:r>
          </a:p>
          <a:p>
            <a:pPr marL="355600" indent="-355600" algn="l" defTabSz="957263" eaLnBrk="1" hangingPunct="1">
              <a:spcBef>
                <a:spcPct val="100000"/>
              </a:spcBef>
            </a:pP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Acero Importado vs Nacional</a:t>
            </a:r>
          </a:p>
          <a:p>
            <a:pPr marL="355600" indent="-355600" algn="l" defTabSz="957263" eaLnBrk="1" hangingPunct="1">
              <a:spcBef>
                <a:spcPct val="100000"/>
              </a:spcBef>
            </a:pP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Proyectos de inversión</a:t>
            </a:r>
          </a:p>
          <a:p>
            <a:pPr marL="355600" indent="-355600" defTabSz="957263">
              <a:spcBef>
                <a:spcPct val="100000"/>
              </a:spcBef>
            </a:pP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31750" name="Oval 5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gray">
          <a:xfrm>
            <a:off x="1038225" y="1814513"/>
            <a:ext cx="409575" cy="409575"/>
          </a:xfrm>
          <a:prstGeom prst="ellipse">
            <a:avLst/>
          </a:prstGeom>
          <a:solidFill>
            <a:schemeClr val="bg2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77900" eaLnBrk="1" hangingPunct="1"/>
            <a:r>
              <a:rPr lang="en-GB" sz="1600">
                <a:latin typeface="Tahoma" pitchFamily="34" charset="0"/>
              </a:rPr>
              <a:t>1</a:t>
            </a:r>
          </a:p>
        </p:txBody>
      </p:sp>
      <p:sp>
        <p:nvSpPr>
          <p:cNvPr id="31751" name="Oval 6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gray">
          <a:xfrm>
            <a:off x="1066800" y="2743200"/>
            <a:ext cx="409575" cy="409575"/>
          </a:xfrm>
          <a:prstGeom prst="ellipse">
            <a:avLst/>
          </a:prstGeom>
          <a:solidFill>
            <a:schemeClr val="bg2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77900" eaLnBrk="1" hangingPunct="1"/>
            <a:r>
              <a:rPr lang="en-GB" sz="1600">
                <a:latin typeface="Tahoma" pitchFamily="34" charset="0"/>
              </a:rPr>
              <a:t>2</a:t>
            </a:r>
          </a:p>
        </p:txBody>
      </p:sp>
      <p:sp>
        <p:nvSpPr>
          <p:cNvPr id="9" name="Oval 6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gray">
          <a:xfrm>
            <a:off x="1066800" y="3552825"/>
            <a:ext cx="409575" cy="409575"/>
          </a:xfrm>
          <a:prstGeom prst="ellipse">
            <a:avLst/>
          </a:prstGeom>
          <a:solidFill>
            <a:schemeClr val="bg2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77900" eaLnBrk="1" hangingPunct="1"/>
            <a:r>
              <a:rPr lang="en-GB" sz="1600" dirty="0" smtClean="0">
                <a:latin typeface="Tahoma" pitchFamily="34" charset="0"/>
              </a:rPr>
              <a:t>3</a:t>
            </a:r>
            <a:endParaRPr lang="en-GB" sz="16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47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28600"/>
            <a:ext cx="6553200" cy="6096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zh-CN" sz="4800" i="1" dirty="0" smtClean="0">
                <a:solidFill>
                  <a:schemeClr val="tx2"/>
                </a:solidFill>
              </a:rPr>
              <a:t>Mercado Actual</a:t>
            </a:r>
          </a:p>
        </p:txBody>
      </p:sp>
      <p:graphicFrame>
        <p:nvGraphicFramePr>
          <p:cNvPr id="7" name="Group 12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xmlns="" val="2079797474"/>
              </p:ext>
            </p:extLst>
          </p:nvPr>
        </p:nvGraphicFramePr>
        <p:xfrm>
          <a:off x="152400" y="1219200"/>
          <a:ext cx="8762999" cy="5057092"/>
        </p:xfrm>
        <a:graphic>
          <a:graphicData uri="http://schemas.openxmlformats.org/drawingml/2006/table">
            <a:tbl>
              <a:tblPr/>
              <a:tblGrid>
                <a:gridCol w="1981200"/>
                <a:gridCol w="2895600"/>
                <a:gridCol w="2057400"/>
                <a:gridCol w="1828799"/>
              </a:tblGrid>
              <a:tr h="84818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Segmento - Productos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Mercado </a:t>
                      </a:r>
                    </a:p>
                    <a:p>
                      <a:pPr algn="ctr"/>
                      <a:r>
                        <a:rPr lang="es-MX" sz="1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Interno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Mercado de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Exportación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400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Transportación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Carros de Ferrocarril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Remolques de Gas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Autotanques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</a:t>
                      </a:r>
                      <a:endParaRPr lang="es-ES_tradnl" sz="1800" kern="1200" dirty="0" smtClean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</a:t>
                      </a:r>
                      <a:endParaRPr lang="es-ES_tradnl" sz="1800" kern="1200" dirty="0" smtClean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</a:t>
                      </a:r>
                      <a:endParaRPr lang="es-ES_tradnl" sz="1800" kern="1200" dirty="0" smtClean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</a:t>
                      </a:r>
                      <a:endParaRPr lang="es-ES_tradnl" sz="1800" kern="1200" dirty="0" smtClean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6959">
                <a:tc>
                  <a:txBody>
                    <a:bodyPr/>
                    <a:lstStyle/>
                    <a:p>
                      <a:pPr algn="ctr"/>
                      <a:r>
                        <a:rPr lang="es-MX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Infraestructura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Productos para carretera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Transmisión eléctrica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s-MX" sz="1600" kern="1200" dirty="0" smtClean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X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MX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X</a:t>
                      </a:r>
                      <a:endParaRPr lang="es-ES_tradnl" sz="1800" kern="1200" dirty="0" smtClean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</a:t>
                      </a:r>
                      <a:endParaRPr kumimoji="0" lang="es-ES_trad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8442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8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Energía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Contenedores para gas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Torres de viento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Cilindros portátiles</a:t>
                      </a: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</a:t>
                      </a:r>
                      <a:endParaRPr kumimoji="0" lang="es-ES_trad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</a:t>
                      </a:r>
                      <a:endParaRPr kumimoji="0" lang="es-ES_trad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---</a:t>
                      </a:r>
                      <a:endParaRPr kumimoji="0" lang="es-ES_trad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8744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800" kern="120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OEMs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Partes y componentes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</a:t>
                      </a:r>
                      <a:endParaRPr kumimoji="0" 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sym typeface="Wingdings" pitchFamily="2" charset="2"/>
                        </a:rPr>
                        <a:t></a:t>
                      </a: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marL="54000" marR="54000" marT="53994" marB="53994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6428601"/>
            <a:ext cx="3533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  Crecimiento  X   Lento </a:t>
            </a:r>
            <a:r>
              <a:rPr lang="es-MX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movimiento </a:t>
            </a:r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sym typeface="Wingdings" pitchFamily="2" charset="2"/>
              </a:rPr>
              <a:t>---  </a:t>
            </a:r>
            <a:r>
              <a:rPr lang="es-MX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sym typeface="Wingdings" pitchFamily="2" charset="2"/>
              </a:rPr>
              <a:t>Estable</a:t>
            </a:r>
            <a:endParaRPr lang="es-MX" sz="12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356350"/>
            <a:ext cx="457200" cy="365125"/>
          </a:xfrm>
          <a:noFill/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/>
            <a:fld id="{65458AE6-0A05-4DCF-8363-B2A992AB4B2C}" type="slidenum">
              <a:rPr lang="en-US" altLang="zh-CN" sz="1400" b="0">
                <a:solidFill>
                  <a:schemeClr val="tx1"/>
                </a:solidFill>
              </a:rPr>
              <a:pPr algn="r"/>
              <a:t>3</a:t>
            </a:fld>
            <a:endParaRPr lang="en-US" altLang="zh-CN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0992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1752600" y="228600"/>
            <a:ext cx="73914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s-MX" altLang="zh-CN" sz="48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Acero Nacional vs </a:t>
            </a:r>
            <a:r>
              <a:rPr lang="es-MX" altLang="zh-CN" sz="4800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Importado</a:t>
            </a:r>
            <a:endParaRPr lang="es-MX" altLang="zh-CN" sz="48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9271360"/>
              </p:ext>
            </p:extLst>
          </p:nvPr>
        </p:nvGraphicFramePr>
        <p:xfrm>
          <a:off x="166254" y="1676400"/>
          <a:ext cx="8839200" cy="5105400"/>
        </p:xfrm>
        <a:graphic>
          <a:graphicData uri="http://schemas.openxmlformats.org/presentationml/2006/ole">
            <p:oleObj spid="_x0000_s43148" name="Chart" r:id="rId4" imgW="4762567" imgH="2628883" progId="MSGraph.Chart.8">
              <p:embed/>
            </p:oleObj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356350"/>
            <a:ext cx="457200" cy="365125"/>
          </a:xfrm>
          <a:noFill/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/>
            <a:fld id="{65458AE6-0A05-4DCF-8363-B2A992AB4B2C}" type="slidenum">
              <a:rPr lang="en-US" altLang="zh-CN" sz="1400" b="0">
                <a:solidFill>
                  <a:schemeClr val="tx1"/>
                </a:solidFill>
              </a:rPr>
              <a:pPr algn="r"/>
              <a:t>4</a:t>
            </a:fld>
            <a:endParaRPr lang="en-US" altLang="zh-CN" sz="1400" b="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35630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42264" y="1371600"/>
            <a:ext cx="3154214" cy="16833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14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Importado </a:t>
            </a:r>
            <a:r>
              <a:rPr lang="es-MX" sz="1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2012 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MX" sz="1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Rollo    </a:t>
            </a:r>
            <a:r>
              <a:rPr lang="es-MX" sz="1600" b="1" i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1%</a:t>
            </a:r>
            <a:endParaRPr lang="es-MX" sz="1600" b="1" i="1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Placa   </a:t>
            </a:r>
            <a:r>
              <a:rPr lang="es-MX" sz="1600" b="1" i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44%</a:t>
            </a:r>
            <a:r>
              <a:rPr lang="es-MX" sz="1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16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14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Importado </a:t>
            </a:r>
            <a:r>
              <a:rPr lang="es-MX" sz="1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2013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s-MX" sz="1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Rollo   </a:t>
            </a:r>
            <a:r>
              <a:rPr lang="es-MX" sz="1600" b="1" i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27%</a:t>
            </a:r>
            <a:endParaRPr lang="es-MX" sz="1600" b="1" i="1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es-MX" sz="1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Placa  </a:t>
            </a:r>
            <a:r>
              <a:rPr lang="es-MX" sz="1600" b="1" i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73%</a:t>
            </a:r>
            <a:r>
              <a:rPr lang="es-MX" sz="1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49874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-76200" y="4154488"/>
            <a:ext cx="37338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chemeClr val="bg1"/>
                </a:solidFill>
                <a:latin typeface="+mn-lt"/>
                <a:cs typeface="+mn-cs"/>
              </a:rPr>
              <a:t>   	  </a:t>
            </a:r>
            <a:r>
              <a:rPr lang="en-US" sz="2800" b="1" dirty="0">
                <a:solidFill>
                  <a:schemeClr val="bg1"/>
                </a:solidFill>
                <a:latin typeface="+mn-lt"/>
                <a:cs typeface="+mn-cs"/>
              </a:rPr>
              <a:t>Health &amp; Safety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04800" y="5184648"/>
            <a:ext cx="3657600" cy="987552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00C0"/>
              </a:gs>
            </a:gsLst>
            <a:path path="shape">
              <a:fillToRect l="50000" t="50000" r="50000" b="50000"/>
            </a:path>
          </a:gradFill>
          <a:ln w="3175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2800" b="1" dirty="0" smtClean="0">
                <a:solidFill>
                  <a:schemeClr val="bg1"/>
                </a:solidFill>
                <a:latin typeface="+mn-lt"/>
                <a:cs typeface="+mn-cs"/>
              </a:rPr>
              <a:t>SERVICIO</a:t>
            </a:r>
            <a:endParaRPr lang="en-US" sz="28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4800" y="1371600"/>
            <a:ext cx="3657600" cy="990600"/>
          </a:xfrm>
          <a:prstGeom prst="rect">
            <a:avLst/>
          </a:prstGeom>
          <a:solidFill>
            <a:schemeClr val="accent3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2800" b="1" dirty="0" smtClean="0">
                <a:solidFill>
                  <a:schemeClr val="bg1"/>
                </a:solidFill>
                <a:latin typeface="+mn-lt"/>
                <a:cs typeface="+mn-cs"/>
              </a:rPr>
              <a:t>CAPACIDAD/PRECIO</a:t>
            </a:r>
            <a:endParaRPr lang="en-US" sz="28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4800" y="3203448"/>
            <a:ext cx="3657600" cy="98755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+mn-lt"/>
                <a:cs typeface="+mn-cs"/>
              </a:rPr>
              <a:t>GRADOS Y MEDIDAS</a:t>
            </a:r>
            <a:endParaRPr lang="en-US" sz="2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7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724275" y="1143000"/>
            <a:ext cx="5257800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just"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altLang="zh-CN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16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Falta de acero en México de diferentes  espesores, grados, medidas,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entre las principales.</a:t>
            </a:r>
            <a:endParaRPr lang="es-MX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 algn="just">
              <a:buFont typeface="Arial" pitchFamily="34" charset="0"/>
              <a:buChar char="•"/>
              <a:defRPr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Precios accesibles  de acero  extranjero.</a:t>
            </a:r>
          </a:p>
          <a:p>
            <a:pPr marL="628650" lvl="1" indent="-171450" algn="just">
              <a:buFont typeface="Arial" pitchFamily="34" charset="0"/>
              <a:buChar char="•"/>
              <a:defRPr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Tamaño de la colada.</a:t>
            </a:r>
          </a:p>
          <a:p>
            <a:pPr marL="628650" lvl="1" indent="-1714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4095750" y="3002340"/>
            <a:ext cx="4495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rgbClr val="3366FF"/>
                    </a:gs>
                    <a:gs pos="100000">
                      <a:srgbClr val="0000C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31750" algn="ctr">
                <a:solidFill>
                  <a:srgbClr val="0000A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Tener mayor producción y variedad en México. 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Contar con la producción de requerimientos como normalizado, cobre y silicio controlado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medidas no estándar,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entre las principales.</a:t>
            </a:r>
            <a:endParaRPr lang="es-MX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05" name="Rectangle 8"/>
          <p:cNvSpPr>
            <a:spLocks noChangeArrowheads="1"/>
          </p:cNvSpPr>
          <p:nvPr/>
        </p:nvSpPr>
        <p:spPr bwMode="auto">
          <a:xfrm>
            <a:off x="4105275" y="5153561"/>
            <a:ext cx="4648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rgbClr val="3366FF"/>
                    </a:gs>
                    <a:gs pos="100000">
                      <a:srgbClr val="0000C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31750" algn="ctr">
                <a:solidFill>
                  <a:srgbClr val="0000A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altLang="zh-CN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Esquemas de corte o fabricación a la medida.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Servicios integrados (almacenamiento, corte a la medida,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entre las principales).</a:t>
            </a:r>
            <a:endParaRPr lang="es-MX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Disponibilidad de material.</a:t>
            </a:r>
          </a:p>
          <a:p>
            <a:pPr lvl="1" algn="just"/>
            <a:endParaRPr lang="es-MX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1752600" y="228600"/>
            <a:ext cx="73914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s-MX" altLang="zh-CN" sz="48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Acero </a:t>
            </a:r>
            <a:r>
              <a:rPr lang="es-MX" altLang="zh-CN" sz="4800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Importado vs Nacional</a:t>
            </a:r>
            <a:endParaRPr lang="es-MX" altLang="zh-CN" sz="48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356350"/>
            <a:ext cx="457200" cy="365125"/>
          </a:xfrm>
          <a:noFill/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/>
            <a:fld id="{65458AE6-0A05-4DCF-8363-B2A992AB4B2C}" type="slidenum">
              <a:rPr lang="en-US" altLang="zh-CN" sz="1400" b="0">
                <a:solidFill>
                  <a:schemeClr val="tx1"/>
                </a:solidFill>
              </a:rPr>
              <a:pPr algn="r"/>
              <a:t>5</a:t>
            </a:fld>
            <a:endParaRPr lang="en-US" altLang="zh-CN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0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Line 3"/>
          <p:cNvSpPr>
            <a:spLocks noChangeShapeType="1"/>
          </p:cNvSpPr>
          <p:nvPr/>
        </p:nvSpPr>
        <p:spPr bwMode="blackWhite">
          <a:xfrm>
            <a:off x="274638" y="1371600"/>
            <a:ext cx="861218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lIns="63500" tIns="0" rIns="64800" bIns="0"/>
          <a:lstStyle/>
          <a:p>
            <a:endParaRPr lang="es-MX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blackWhite">
          <a:xfrm>
            <a:off x="914400" y="1066800"/>
            <a:ext cx="13227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500" tIns="0" rIns="64800" bIns="0">
            <a:spAutoFit/>
          </a:bodyPr>
          <a:lstStyle/>
          <a:p>
            <a:pPr algn="l" eaLnBrk="1" hangingPunct="1">
              <a:spcBef>
                <a:spcPct val="50000"/>
              </a:spcBef>
              <a:buSzPct val="90000"/>
            </a:pPr>
            <a:r>
              <a:rPr lang="es-MX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Compañía</a:t>
            </a:r>
            <a:endParaRPr lang="es-MX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blackWhite">
          <a:xfrm>
            <a:off x="276225" y="4267200"/>
            <a:ext cx="8588375" cy="0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/>
            <a:tailEnd/>
          </a:ln>
        </p:spPr>
        <p:txBody>
          <a:bodyPr wrap="none" lIns="63500" tIns="0" rIns="64800" bIns="0"/>
          <a:lstStyle/>
          <a:p>
            <a:endParaRPr lang="es-MX"/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blackWhite">
          <a:xfrm>
            <a:off x="325438" y="2743200"/>
            <a:ext cx="8599487" cy="0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/>
            <a:tailEnd/>
          </a:ln>
        </p:spPr>
        <p:txBody>
          <a:bodyPr wrap="none" lIns="63500" tIns="0" rIns="64800" bIns="0"/>
          <a:lstStyle/>
          <a:p>
            <a:endParaRPr lang="es-MX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blackWhite">
          <a:xfrm>
            <a:off x="276224" y="5334000"/>
            <a:ext cx="8588375" cy="0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/>
            <a:tailEnd/>
          </a:ln>
        </p:spPr>
        <p:txBody>
          <a:bodyPr wrap="none" lIns="63500" tIns="0" rIns="64800" bIns="0"/>
          <a:lstStyle/>
          <a:p>
            <a:endParaRPr lang="es-MX"/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7312025" y="1365250"/>
            <a:ext cx="1392238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14300" indent="-114300" defTabSz="695325"/>
            <a:endParaRPr lang="es-MX" sz="10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" name="Rectangle 10"/>
          <p:cNvSpPr>
            <a:spLocks noChangeArrowheads="1"/>
          </p:cNvSpPr>
          <p:nvPr/>
        </p:nvSpPr>
        <p:spPr bwMode="auto">
          <a:xfrm>
            <a:off x="7316787" y="1382712"/>
            <a:ext cx="1587500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14300" indent="-114300" defTabSz="695325"/>
            <a:endParaRPr lang="es-MX" sz="10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7334249" y="2593974"/>
            <a:ext cx="1587500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14300" indent="-114300" defTabSz="695325"/>
            <a:endParaRPr lang="es-MX" sz="100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8" name="Picture 2" descr="http://www.congresocanacero.org.mx/img/logotipo_ternium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1" y="3124200"/>
            <a:ext cx="1939470" cy="74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060" name="Picture 4" descr="http://congresocanacero.org.mx/img/logotipo_villacero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5800"/>
            <a:ext cx="1981200" cy="59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062" name="Picture 6" descr="http://congresocanacero.org.mx/img/logotipo_dacero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337" y="5486400"/>
            <a:ext cx="1931063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228600"/>
            <a:ext cx="8791575" cy="609600"/>
          </a:xfrm>
        </p:spPr>
        <p:txBody>
          <a:bodyPr>
            <a:noAutofit/>
          </a:bodyPr>
          <a:lstStyle/>
          <a:p>
            <a:pPr algn="r" eaLnBrk="1" hangingPunct="1"/>
            <a:r>
              <a:rPr lang="es-MX" altLang="zh-CN" sz="4800" i="1" dirty="0" smtClean="0">
                <a:solidFill>
                  <a:schemeClr val="tx2"/>
                </a:solidFill>
              </a:rPr>
              <a:t>Proyectos de inversión </a:t>
            </a:r>
          </a:p>
        </p:txBody>
      </p:sp>
      <p:pic>
        <p:nvPicPr>
          <p:cNvPr id="45064" name="Picture 8" descr="AHMSA - Altos Hornos de México">
            <a:hlinkClick r:id="rId9" tooltip="Ir a inicio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474" y="1676400"/>
            <a:ext cx="2266326" cy="76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3073545" y="1371600"/>
            <a:ext cx="61215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Nuevos medidas y grados especiales.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Estampado en la placa.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Anchos mayores a 60” para rollo y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placa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Mayor capacidad de producción.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Mayor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especialidad, para diversas industrias como automotriz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es-MX" sz="1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tuberías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metalmecánica, entre otras </a:t>
            </a:r>
            <a:endParaRPr lang="es-MX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blackWhite">
          <a:xfrm>
            <a:off x="5001875" y="1066800"/>
            <a:ext cx="24657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500" tIns="0" rIns="64800" bIns="0">
            <a:spAutoFit/>
          </a:bodyPr>
          <a:lstStyle/>
          <a:p>
            <a:pPr algn="l" eaLnBrk="1" hangingPunct="1">
              <a:spcBef>
                <a:spcPct val="50000"/>
              </a:spcBef>
              <a:buSzPct val="90000"/>
            </a:pPr>
            <a:r>
              <a:rPr lang="es-MX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Aportaciones</a:t>
            </a:r>
            <a:endParaRPr lang="es-MX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819400" y="1365250"/>
            <a:ext cx="0" cy="4984413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048000" y="2819400"/>
            <a:ext cx="61215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Nueva planta de laminación en frio (1.5 MM </a:t>
            </a:r>
            <a:r>
              <a:rPr lang="es-MX" sz="1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tons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Nueva planta de galvanizado 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MX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aprox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400 M ton).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Mayor 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capacidad de producción.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Mayor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especialidad para diversas industrias como automotriz, metalmecánica, entre otras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Productos de acero con la más alta tecnología (acabos en superficies)</a:t>
            </a:r>
            <a:endParaRPr lang="es-MX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073545" y="4343400"/>
            <a:ext cx="6121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Iniciaron en el 2011 con la planta de tubos e inversiones en el </a:t>
            </a:r>
          </a:p>
          <a:p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centro de Servicio en MTY.</a:t>
            </a:r>
            <a:endParaRPr lang="es-MX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Mayor 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capacidad de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producción y servicio.</a:t>
            </a:r>
            <a:endParaRPr lang="es-MX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Operaciones de Logística en Lazaro Cardenas (Fiscalizado). 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073545" y="5370493"/>
            <a:ext cx="6121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Planta de 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Acería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 una planta 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laminación (Vigas y perfiles estructurales con estándares internacionales, opera desde principios del 2012).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Mayor variedad y capacidad 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producción</a:t>
            </a:r>
            <a:r>
              <a:rPr lang="es-MX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8619" y="6428601"/>
            <a:ext cx="8680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Esto </a:t>
            </a:r>
            <a:r>
              <a:rPr lang="es-MX" sz="1400" b="1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 traduce en </a:t>
            </a:r>
            <a:r>
              <a:rPr lang="es-MX" sz="1400" b="1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mayor </a:t>
            </a:r>
            <a:r>
              <a:rPr lang="es-MX" sz="1400" b="1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capacidad de producción nacional , empleos y opciones para </a:t>
            </a:r>
            <a:r>
              <a:rPr lang="es-MX" sz="1400" b="1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industria.</a:t>
            </a:r>
            <a:endParaRPr lang="en-US" sz="1400" b="1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356350"/>
            <a:ext cx="457200" cy="365125"/>
          </a:xfrm>
          <a:noFill/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/>
            <a:fld id="{65458AE6-0A05-4DCF-8363-B2A992AB4B2C}" type="slidenum">
              <a:rPr lang="en-US" altLang="zh-CN" sz="1400" b="0">
                <a:solidFill>
                  <a:schemeClr val="tx1"/>
                </a:solidFill>
              </a:rPr>
              <a:pPr algn="r"/>
              <a:t>6</a:t>
            </a:fld>
            <a:endParaRPr lang="en-US" altLang="zh-CN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322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371600" y="2895600"/>
            <a:ext cx="571500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355600" indent="-355600" algn="ctr" defTabSz="957263" eaLnBrk="1" hangingPunct="1">
              <a:spcBef>
                <a:spcPct val="100000"/>
              </a:spcBef>
            </a:pPr>
            <a:r>
              <a:rPr lang="es-MX" altLang="zh-CN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Gracias</a:t>
            </a:r>
            <a:endParaRPr lang="es-MX" sz="8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356350"/>
            <a:ext cx="457200" cy="365125"/>
          </a:xfrm>
          <a:noFill/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/>
            <a:fld id="{65458AE6-0A05-4DCF-8363-B2A992AB4B2C}" type="slidenum">
              <a:rPr lang="en-US" altLang="zh-CN" sz="1400" b="0">
                <a:solidFill>
                  <a:schemeClr val="tx1"/>
                </a:solidFill>
              </a:rPr>
              <a:pPr algn="r"/>
              <a:t>7</a:t>
            </a:fld>
            <a:endParaRPr lang="en-US" altLang="zh-CN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22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1i5jOiyREGufeH.3bsaY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QDhfAHKUECePd4bDvVJF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YePDc8F0kyiJrT73GQ3S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YePDc8F0kyiJrT73GQ3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.qZjcL.5EaCzf_2lsUA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1i5jOiyREGufeH.3bsaY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1i5jOiyREGufeH.3bsaY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1i5jOiyREGufeH.3bsaY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4968</TotalTime>
  <Words>398</Words>
  <Application>Microsoft Office PowerPoint</Application>
  <PresentationFormat>Presentación en pantalla (4:3)</PresentationFormat>
  <Paragraphs>104</Paragraphs>
  <Slides>7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Office Theme</vt:lpstr>
      <vt:lpstr>Chart</vt:lpstr>
      <vt:lpstr>Diapositiva 1</vt:lpstr>
      <vt:lpstr>Agenda</vt:lpstr>
      <vt:lpstr>Mercado Actual</vt:lpstr>
      <vt:lpstr>Diapositiva 4</vt:lpstr>
      <vt:lpstr>Diapositiva 5</vt:lpstr>
      <vt:lpstr>Proyectos de inversión </vt:lpstr>
      <vt:lpstr>Diapositiva 7</vt:lpstr>
    </vt:vector>
  </TitlesOfParts>
  <Company>Trinity Industries,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Eduardo Aguilar</dc:creator>
  <cp:lastModifiedBy>Registro  Express</cp:lastModifiedBy>
  <cp:revision>258</cp:revision>
  <dcterms:created xsi:type="dcterms:W3CDTF">2013-05-24T14:38:31Z</dcterms:created>
  <dcterms:modified xsi:type="dcterms:W3CDTF">2013-09-11T12:48:27Z</dcterms:modified>
</cp:coreProperties>
</file>