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1" r:id="rId2"/>
    <p:sldMasterId id="2147483782" r:id="rId3"/>
    <p:sldMasterId id="2147483794" r:id="rId4"/>
    <p:sldMasterId id="2147483807" r:id="rId5"/>
    <p:sldMasterId id="2147483819" r:id="rId6"/>
    <p:sldMasterId id="2147483831" r:id="rId7"/>
    <p:sldMasterId id="2147483843" r:id="rId8"/>
  </p:sldMasterIdLst>
  <p:notesMasterIdLst>
    <p:notesMasterId r:id="rId26"/>
  </p:notesMasterIdLst>
  <p:sldIdLst>
    <p:sldId id="291" r:id="rId9"/>
    <p:sldId id="400" r:id="rId10"/>
    <p:sldId id="401" r:id="rId11"/>
    <p:sldId id="404" r:id="rId12"/>
    <p:sldId id="402" r:id="rId13"/>
    <p:sldId id="403" r:id="rId14"/>
    <p:sldId id="405" r:id="rId15"/>
    <p:sldId id="406" r:id="rId16"/>
    <p:sldId id="407" r:id="rId17"/>
    <p:sldId id="408" r:id="rId18"/>
    <p:sldId id="411" r:id="rId19"/>
    <p:sldId id="409" r:id="rId20"/>
    <p:sldId id="410" r:id="rId21"/>
    <p:sldId id="412" r:id="rId22"/>
    <p:sldId id="413" r:id="rId23"/>
    <p:sldId id="414" r:id="rId24"/>
    <p:sldId id="415" r:id="rId25"/>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A5D6E3"/>
    <a:srgbClr val="00359E"/>
    <a:srgbClr val="31859C"/>
    <a:srgbClr val="0099FF"/>
    <a:srgbClr val="006600"/>
    <a:srgbClr val="906437"/>
    <a:srgbClr val="B7855D"/>
    <a:srgbClr val="4F6CBD"/>
    <a:srgbClr val="004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6" autoAdjust="0"/>
    <p:restoredTop sz="91377" autoAdjust="0"/>
  </p:normalViewPr>
  <p:slideViewPr>
    <p:cSldViewPr>
      <p:cViewPr varScale="1">
        <p:scale>
          <a:sx n="68" d="100"/>
          <a:sy n="68" d="100"/>
        </p:scale>
        <p:origin x="1716" y="66"/>
      </p:cViewPr>
      <p:guideLst>
        <p:guide orient="horz" pos="2160"/>
        <p:guide pos="2880"/>
      </p:guideLst>
    </p:cSldViewPr>
  </p:slideViewPr>
  <p:notesTextViewPr>
    <p:cViewPr>
      <p:scale>
        <a:sx n="1" d="1"/>
        <a:sy n="1" d="1"/>
      </p:scale>
      <p:origin x="0" y="0"/>
    </p:cViewPr>
  </p:notesTextViewPr>
  <p:notesViewPr>
    <p:cSldViewPr>
      <p:cViewPr>
        <p:scale>
          <a:sx n="200" d="100"/>
          <a:sy n="200" d="100"/>
        </p:scale>
        <p:origin x="-492"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0038439260249572E-2"/>
          <c:y val="4.4322412395617738E-2"/>
          <c:w val="0.9541666666666665"/>
          <c:h val="0.50440287442154708"/>
        </c:manualLayout>
      </c:layout>
      <c:barChart>
        <c:barDir val="col"/>
        <c:grouping val="clustered"/>
        <c:varyColors val="0"/>
        <c:ser>
          <c:idx val="0"/>
          <c:order val="0"/>
          <c:tx>
            <c:strRef>
              <c:f>Hoja1!$B$1</c:f>
              <c:strCache>
                <c:ptCount val="1"/>
                <c:pt idx="0">
                  <c:v>Serie 1</c:v>
                </c:pt>
              </c:strCache>
            </c:strRef>
          </c:tx>
          <c:spPr>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3"/>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Hoja1!$A$2:$A$10</c:f>
              <c:strCache>
                <c:ptCount val="9"/>
                <c:pt idx="0">
                  <c:v>Agricultura, Gan.</c:v>
                </c:pt>
                <c:pt idx="1">
                  <c:v>Comercio</c:v>
                </c:pt>
                <c:pt idx="2">
                  <c:v>Ind. Manufac</c:v>
                </c:pt>
                <c:pt idx="3">
                  <c:v>Construcción</c:v>
                </c:pt>
                <c:pt idx="4">
                  <c:v>Transportes</c:v>
                </c:pt>
                <c:pt idx="5">
                  <c:v>Act. de gob.</c:v>
                </c:pt>
                <c:pt idx="6">
                  <c:v>Serv. Educ</c:v>
                </c:pt>
                <c:pt idx="7">
                  <c:v>Serv. de apoyo a los neg.</c:v>
                </c:pt>
                <c:pt idx="8">
                  <c:v>Restaurantes y hoteles</c:v>
                </c:pt>
              </c:strCache>
            </c:strRef>
          </c:cat>
          <c:val>
            <c:numRef>
              <c:f>Hoja1!$B$2:$B$10</c:f>
              <c:numCache>
                <c:formatCode>#,##0_ ;[Red]\-#,##0\ </c:formatCode>
                <c:ptCount val="9"/>
                <c:pt idx="0">
                  <c:v>6143138</c:v>
                </c:pt>
                <c:pt idx="1">
                  <c:v>5604869</c:v>
                </c:pt>
                <c:pt idx="2">
                  <c:v>4991692</c:v>
                </c:pt>
                <c:pt idx="3">
                  <c:v>4925521</c:v>
                </c:pt>
                <c:pt idx="4">
                  <c:v>2299801</c:v>
                </c:pt>
                <c:pt idx="5">
                  <c:v>1936865</c:v>
                </c:pt>
                <c:pt idx="6">
                  <c:v>1936148</c:v>
                </c:pt>
                <c:pt idx="7">
                  <c:v>1829917</c:v>
                </c:pt>
                <c:pt idx="8">
                  <c:v>1303889</c:v>
                </c:pt>
              </c:numCache>
            </c:numRef>
          </c:val>
        </c:ser>
        <c:dLbls>
          <c:showLegendKey val="0"/>
          <c:showVal val="0"/>
          <c:showCatName val="0"/>
          <c:showSerName val="0"/>
          <c:showPercent val="0"/>
          <c:showBubbleSize val="0"/>
        </c:dLbls>
        <c:gapWidth val="150"/>
        <c:axId val="246038016"/>
        <c:axId val="246036056"/>
      </c:barChart>
      <c:catAx>
        <c:axId val="246038016"/>
        <c:scaling>
          <c:orientation val="minMax"/>
        </c:scaling>
        <c:delete val="0"/>
        <c:axPos val="b"/>
        <c:numFmt formatCode="General" sourceLinked="0"/>
        <c:majorTickMark val="out"/>
        <c:minorTickMark val="none"/>
        <c:tickLblPos val="nextTo"/>
        <c:txPr>
          <a:bodyPr/>
          <a:lstStyle/>
          <a:p>
            <a:pPr>
              <a:defRPr lang="es-MX" sz="700" b="1">
                <a:solidFill>
                  <a:schemeClr val="tx1"/>
                </a:solidFill>
                <a:latin typeface="Calibri" pitchFamily="34" charset="0"/>
                <a:cs typeface="Calibri" pitchFamily="34" charset="0"/>
              </a:defRPr>
            </a:pPr>
            <a:endParaRPr lang="es-MX"/>
          </a:p>
        </c:txPr>
        <c:crossAx val="246036056"/>
        <c:crosses val="autoZero"/>
        <c:auto val="1"/>
        <c:lblAlgn val="ctr"/>
        <c:lblOffset val="100"/>
        <c:noMultiLvlLbl val="0"/>
      </c:catAx>
      <c:valAx>
        <c:axId val="246036056"/>
        <c:scaling>
          <c:orientation val="minMax"/>
        </c:scaling>
        <c:delete val="1"/>
        <c:axPos val="l"/>
        <c:numFmt formatCode="#,##0_ ;[Red]\-#,##0\ " sourceLinked="1"/>
        <c:majorTickMark val="out"/>
        <c:minorTickMark val="none"/>
        <c:tickLblPos val="nextTo"/>
        <c:crossAx val="246038016"/>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5.5493895671476154E-2"/>
          <c:y val="2.8877966253472324E-2"/>
          <c:w val="0.93451720310765796"/>
          <c:h val="0.87511216711114137"/>
        </c:manualLayout>
      </c:layout>
      <c:lineChart>
        <c:grouping val="standard"/>
        <c:varyColors val="0"/>
        <c:ser>
          <c:idx val="1"/>
          <c:order val="0"/>
          <c:tx>
            <c:strRef>
              <c:f>Sheet1!$A$3</c:f>
              <c:strCache>
                <c:ptCount val="1"/>
                <c:pt idx="0">
                  <c:v>Personas</c:v>
                </c:pt>
              </c:strCache>
            </c:strRef>
          </c:tx>
          <c:spPr>
            <a:ln w="57150">
              <a:solidFill>
                <a:schemeClr val="accent2"/>
              </a:solidFill>
            </a:ln>
          </c:spPr>
          <c:marker>
            <c:symbol val="square"/>
            <c:size val="5"/>
            <c:spPr>
              <a:solidFill>
                <a:schemeClr val="bg2">
                  <a:lumMod val="75000"/>
                </a:schemeClr>
              </a:solidFill>
              <a:ln w="57150">
                <a:solidFill>
                  <a:schemeClr val="accent2"/>
                </a:solidFill>
              </a:ln>
            </c:spPr>
          </c:marker>
          <c:dLbls>
            <c:dLbl>
              <c:idx val="0"/>
              <c:layout>
                <c:manualLayout>
                  <c:x val="-3.239619436372574E-2"/>
                  <c:y val="-7.1201554446517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5971165273880121E-2"/>
                  <c:y val="-7.59720563742187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1101182883348163E-2"/>
                  <c:y val="-8.06715114224510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0051708367297415E-2"/>
                  <c:y val="-6.63600056393460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0707801056568083E-2"/>
                  <c:y val="-9.021214524202378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3181561676034026E-2"/>
                  <c:y val="-7.155633718698331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4005900514415698E-2"/>
                  <c:y val="-6.20154922287189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9678673876385268E-2"/>
                  <c:y val="-5.219059361517975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3.4175559551736366E-2"/>
                  <c:y val="-7.66111082536121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1.7416323914653076E-2"/>
                  <c:y val="-4.86271485667957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4.4718562807448528E-2"/>
                  <c:y val="-0.11449013949917325"/>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3.4868257747878252E-2"/>
                  <c:y val="-8.58679802481972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2"/>
              <c:layout>
                <c:manualLayout>
                  <c:x val="-5.4956940774257106E-2"/>
                  <c:y val="-8.1097182145247748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200"/>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0"/>
                <c:pt idx="0">
                  <c:v>2004</c:v>
                </c:pt>
                <c:pt idx="1">
                  <c:v>2005</c:v>
                </c:pt>
                <c:pt idx="2">
                  <c:v>2006</c:v>
                </c:pt>
                <c:pt idx="3">
                  <c:v>2007</c:v>
                </c:pt>
                <c:pt idx="4">
                  <c:v>2008</c:v>
                </c:pt>
                <c:pt idx="5">
                  <c:v>2009</c:v>
                </c:pt>
                <c:pt idx="6">
                  <c:v>2010</c:v>
                </c:pt>
                <c:pt idx="7">
                  <c:v>2011</c:v>
                </c:pt>
                <c:pt idx="8">
                  <c:v>2012.e</c:v>
                </c:pt>
                <c:pt idx="9">
                  <c:v>2013.e</c:v>
                </c:pt>
              </c:strCache>
            </c:strRef>
          </c:cat>
          <c:val>
            <c:numRef>
              <c:f>Sheet1!$B$3:$O$3</c:f>
              <c:numCache>
                <c:formatCode>General</c:formatCode>
                <c:ptCount val="10"/>
                <c:pt idx="0">
                  <c:v>4.7300420000000001</c:v>
                </c:pt>
                <c:pt idx="1">
                  <c:v>4.8518520000000001</c:v>
                </c:pt>
                <c:pt idx="2">
                  <c:v>5.234337</c:v>
                </c:pt>
                <c:pt idx="3">
                  <c:v>5.4206690000000002</c:v>
                </c:pt>
                <c:pt idx="4">
                  <c:v>5.6699169999999999</c:v>
                </c:pt>
                <c:pt idx="5">
                  <c:v>5.0433219999999999</c:v>
                </c:pt>
                <c:pt idx="6">
                  <c:v>5.3446809999999996</c:v>
                </c:pt>
                <c:pt idx="7">
                  <c:v>5.615424</c:v>
                </c:pt>
                <c:pt idx="8">
                  <c:v>5.8657729999999999</c:v>
                </c:pt>
                <c:pt idx="9">
                  <c:v>6.0157730000000003</c:v>
                </c:pt>
              </c:numCache>
            </c:numRef>
          </c:val>
          <c:smooth val="0"/>
        </c:ser>
        <c:dLbls>
          <c:showLegendKey val="0"/>
          <c:showVal val="0"/>
          <c:showCatName val="0"/>
          <c:showSerName val="0"/>
          <c:showPercent val="0"/>
          <c:showBubbleSize val="0"/>
        </c:dLbls>
        <c:marker val="1"/>
        <c:smooth val="0"/>
        <c:axId val="249724608"/>
        <c:axId val="249721080"/>
      </c:lineChart>
      <c:catAx>
        <c:axId val="249724608"/>
        <c:scaling>
          <c:orientation val="minMax"/>
        </c:scaling>
        <c:delete val="0"/>
        <c:axPos val="b"/>
        <c:numFmt formatCode="General" sourceLinked="1"/>
        <c:majorTickMark val="out"/>
        <c:minorTickMark val="none"/>
        <c:tickLblPos val="nextTo"/>
        <c:spPr>
          <a:ln>
            <a:solidFill>
              <a:schemeClr val="bg1"/>
            </a:solidFill>
          </a:ln>
        </c:spPr>
        <c:txPr>
          <a:bodyPr rot="0" vert="horz"/>
          <a:lstStyle/>
          <a:p>
            <a:pPr>
              <a:defRPr/>
            </a:pPr>
            <a:endParaRPr lang="es-MX"/>
          </a:p>
        </c:txPr>
        <c:crossAx val="249721080"/>
        <c:crosses val="autoZero"/>
        <c:auto val="1"/>
        <c:lblAlgn val="ctr"/>
        <c:lblOffset val="100"/>
        <c:tickLblSkip val="1"/>
        <c:tickMarkSkip val="1"/>
        <c:noMultiLvlLbl val="0"/>
      </c:catAx>
      <c:valAx>
        <c:axId val="249721080"/>
        <c:scaling>
          <c:orientation val="minMax"/>
          <c:min val="4"/>
        </c:scaling>
        <c:delete val="0"/>
        <c:axPos val="l"/>
        <c:numFmt formatCode="#,##0.0" sourceLinked="0"/>
        <c:majorTickMark val="out"/>
        <c:minorTickMark val="none"/>
        <c:tickLblPos val="nextTo"/>
        <c:spPr>
          <a:ln>
            <a:solidFill>
              <a:schemeClr val="bg1"/>
            </a:solidFill>
          </a:ln>
        </c:spPr>
        <c:txPr>
          <a:bodyPr rot="0" vert="horz"/>
          <a:lstStyle/>
          <a:p>
            <a:pPr>
              <a:defRPr/>
            </a:pPr>
            <a:endParaRPr lang="es-MX"/>
          </a:p>
        </c:txPr>
        <c:crossAx val="249724608"/>
        <c:crosses val="autoZero"/>
        <c:crossBetween val="between"/>
      </c:valAx>
      <c:spPr>
        <a:noFill/>
        <a:ln w="25415">
          <a:noFill/>
        </a:ln>
      </c:spPr>
    </c:plotArea>
    <c:legend>
      <c:legendPos val="b"/>
      <c:layout>
        <c:manualLayout>
          <c:xMode val="edge"/>
          <c:yMode val="edge"/>
          <c:x val="0.34110920981401166"/>
          <c:y val="0.60244423467524355"/>
          <c:w val="0.18123900963853923"/>
          <c:h val="0.12343174189556777"/>
        </c:manualLayout>
      </c:layout>
      <c:overlay val="0"/>
    </c:legend>
    <c:plotVisOnly val="1"/>
    <c:dispBlanksAs val="gap"/>
    <c:showDLblsOverMax val="0"/>
  </c:chart>
  <c:spPr>
    <a:solidFill>
      <a:schemeClr val="tx1">
        <a:lumMod val="95000"/>
      </a:schemeClr>
    </a:solidFill>
  </c:spPr>
  <c:txPr>
    <a:bodyPr/>
    <a:lstStyle/>
    <a:p>
      <a:pPr>
        <a:defRPr sz="1100" b="1">
          <a:solidFill>
            <a:schemeClr val="bg1"/>
          </a:solidFill>
          <a:effectLst/>
          <a:latin typeface="Arial" pitchFamily="34" charset="0"/>
          <a:cs typeface="Arial" pitchFamily="34" charset="0"/>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77777777777779E-2"/>
          <c:y val="1.089978246809453E-2"/>
          <c:w val="0.91693000874890629"/>
          <c:h val="0.77658938466025074"/>
        </c:manualLayout>
      </c:layout>
      <c:barChart>
        <c:barDir val="col"/>
        <c:grouping val="clustered"/>
        <c:varyColors val="0"/>
        <c:ser>
          <c:idx val="0"/>
          <c:order val="0"/>
          <c:tx>
            <c:strRef>
              <c:f>'Serie completa'!$D$63</c:f>
              <c:strCache>
                <c:ptCount val="1"/>
                <c:pt idx="0">
                  <c:v>Inversión Pública Federal </c:v>
                </c:pt>
              </c:strCache>
            </c:strRef>
          </c:tx>
          <c:spPr>
            <a:solidFill>
              <a:schemeClr val="accent3">
                <a:lumMod val="60000"/>
                <a:lumOff val="40000"/>
              </a:schemeClr>
            </a:solidFill>
          </c:spPr>
          <c:invertIfNegative val="0"/>
          <c:dLbls>
            <c:dLbl>
              <c:idx val="0"/>
              <c:layout>
                <c:manualLayout>
                  <c:x val="-7.9960019990005012E-3"/>
                  <c:y val="3.2679738562091517E-3"/>
                </c:manualLayout>
              </c:layout>
              <c:tx>
                <c:rich>
                  <a:bodyPr/>
                  <a:lstStyle/>
                  <a:p>
                    <a:r>
                      <a:rPr lang="en-US" dirty="0" smtClean="0"/>
                      <a:t>0.759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1994002998500734E-2"/>
                  <c:y val="9.8039215686274508E-3"/>
                </c:manualLayout>
              </c:layout>
              <c:tx>
                <c:rich>
                  <a:bodyPr/>
                  <a:lstStyle/>
                  <a:p>
                    <a:r>
                      <a:rPr lang="en-US" dirty="0" smtClean="0"/>
                      <a:t>0.869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7.9960019990005012E-3"/>
                  <c:y val="9.8039215686274508E-3"/>
                </c:manualLayout>
              </c:layout>
              <c:tx>
                <c:rich>
                  <a:bodyPr/>
                  <a:lstStyle/>
                  <a:p>
                    <a:r>
                      <a:rPr lang="en-US" dirty="0" smtClean="0"/>
                      <a:t>1.038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1994002998500749E-2"/>
                  <c:y val="9.8039215686274508E-3"/>
                </c:manualLayout>
              </c:layout>
              <c:tx>
                <c:rich>
                  <a:bodyPr/>
                  <a:lstStyle/>
                  <a:p>
                    <a:r>
                      <a:rPr lang="en-US" dirty="0" smtClean="0"/>
                      <a:t>1.238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3993003498250877E-2"/>
                  <c:y val="9.8039215686274508E-3"/>
                </c:manualLayout>
              </c:layout>
              <c:tx>
                <c:rich>
                  <a:bodyPr/>
                  <a:lstStyle/>
                  <a:p>
                    <a:r>
                      <a:rPr lang="en-US" dirty="0" smtClean="0"/>
                      <a:t>1.538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3993003498250877E-2"/>
                  <c:y val="3.2679738562091517E-3"/>
                </c:manualLayout>
              </c:layout>
              <c:tx>
                <c:rich>
                  <a:bodyPr/>
                  <a:lstStyle/>
                  <a:p>
                    <a:r>
                      <a:rPr lang="en-US" dirty="0" smtClean="0"/>
                      <a:t>1.915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9.995002498750627E-3"/>
                  <c:y val="6.5359477124183026E-3"/>
                </c:manualLayout>
              </c:layout>
              <c:tx>
                <c:rich>
                  <a:bodyPr/>
                  <a:lstStyle/>
                  <a:p>
                    <a:r>
                      <a:rPr lang="en-US" dirty="0" smtClean="0"/>
                      <a:t>7.358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solidFill>
                <a:schemeClr val="tx2">
                  <a:lumMod val="60000"/>
                  <a:lumOff val="40000"/>
                </a:schemeClr>
              </a:solidFill>
            </c:spPr>
            <c:txPr>
              <a:bodyPr/>
              <a:lstStyle/>
              <a:p>
                <a:pPr>
                  <a:defRPr lang="es-MX" b="1">
                    <a:solidFill>
                      <a:schemeClr val="bg1"/>
                    </a:solidFill>
                    <a:effectLst>
                      <a:outerShdw blurRad="38100" dist="38100" dir="2700000" algn="tl">
                        <a:srgbClr val="000000">
                          <a:alpha val="43137"/>
                        </a:srgbClr>
                      </a:outerShdw>
                    </a:effectLst>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'Serie completa'!$C$64:$C$71</c:f>
              <c:strCache>
                <c:ptCount val="8"/>
                <c:pt idx="0">
                  <c:v>2013</c:v>
                </c:pt>
                <c:pt idx="1">
                  <c:v>2014</c:v>
                </c:pt>
                <c:pt idx="2">
                  <c:v>2015</c:v>
                </c:pt>
                <c:pt idx="3">
                  <c:v>2016</c:v>
                </c:pt>
                <c:pt idx="4">
                  <c:v>2017</c:v>
                </c:pt>
                <c:pt idx="5">
                  <c:v>2018</c:v>
                </c:pt>
                <c:pt idx="7">
                  <c:v>2013 - 2018</c:v>
                </c:pt>
              </c:strCache>
            </c:strRef>
          </c:cat>
          <c:val>
            <c:numRef>
              <c:f>'Serie completa'!$D$64:$D$71</c:f>
              <c:numCache>
                <c:formatCode>#,##0</c:formatCode>
                <c:ptCount val="8"/>
                <c:pt idx="0">
                  <c:v>759</c:v>
                </c:pt>
                <c:pt idx="1">
                  <c:v>869.34879999999998</c:v>
                </c:pt>
                <c:pt idx="2">
                  <c:v>1037.835521536</c:v>
                </c:pt>
                <c:pt idx="3">
                  <c:v>1238.4682633605942</c:v>
                </c:pt>
                <c:pt idx="4">
                  <c:v>1538.2555997851284</c:v>
                </c:pt>
                <c:pt idx="5">
                  <c:v>1915.2066086045111</c:v>
                </c:pt>
                <c:pt idx="7">
                  <c:v>7358.1147932862314</c:v>
                </c:pt>
              </c:numCache>
            </c:numRef>
          </c:val>
        </c:ser>
        <c:ser>
          <c:idx val="1"/>
          <c:order val="1"/>
          <c:tx>
            <c:strRef>
              <c:f>'Serie completa'!$E$63</c:f>
              <c:strCache>
                <c:ptCount val="1"/>
                <c:pt idx="0">
                  <c:v>Inversión Privada</c:v>
                </c:pt>
              </c:strCache>
            </c:strRef>
          </c:tx>
          <c:invertIfNegative val="0"/>
          <c:dLbls>
            <c:dLbl>
              <c:idx val="0"/>
              <c:tx>
                <c:rich>
                  <a:bodyPr/>
                  <a:lstStyle/>
                  <a:p>
                    <a:r>
                      <a:rPr lang="en-US" dirty="0" smtClean="0"/>
                      <a:t>1.775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1.870</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2.022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2.285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2.598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2.928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t>13.478</a:t>
                    </a:r>
                    <a:endParaRPr lang="en-US"/>
                  </a:p>
                </c:rich>
              </c:tx>
              <c:showLegendKey val="0"/>
              <c:showVal val="1"/>
              <c:showCatName val="0"/>
              <c:showSerName val="0"/>
              <c:showPercent val="0"/>
              <c:showBubbleSize val="0"/>
              <c:extLst>
                <c:ext xmlns:c15="http://schemas.microsoft.com/office/drawing/2012/chart" uri="{CE6537A1-D6FC-4f65-9D91-7224C49458BB}"/>
              </c:extLst>
            </c:dLbl>
            <c:spPr>
              <a:solidFill>
                <a:schemeClr val="accent2"/>
              </a:solidFill>
            </c:spPr>
            <c:txPr>
              <a:bodyPr/>
              <a:lstStyle/>
              <a:p>
                <a:pPr>
                  <a:defRPr lang="es-MX" b="1">
                    <a:solidFill>
                      <a:schemeClr val="bg1"/>
                    </a:solidFill>
                    <a:effectLst>
                      <a:outerShdw blurRad="38100" dist="38100" dir="2700000" algn="tl">
                        <a:srgbClr val="000000">
                          <a:alpha val="43137"/>
                        </a:srgbClr>
                      </a:outerShdw>
                    </a:effectLst>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'Serie completa'!$C$64:$C$71</c:f>
              <c:strCache>
                <c:ptCount val="8"/>
                <c:pt idx="0">
                  <c:v>2013</c:v>
                </c:pt>
                <c:pt idx="1">
                  <c:v>2014</c:v>
                </c:pt>
                <c:pt idx="2">
                  <c:v>2015</c:v>
                </c:pt>
                <c:pt idx="3">
                  <c:v>2016</c:v>
                </c:pt>
                <c:pt idx="4">
                  <c:v>2017</c:v>
                </c:pt>
                <c:pt idx="5">
                  <c:v>2018</c:v>
                </c:pt>
                <c:pt idx="7">
                  <c:v>2013 - 2018</c:v>
                </c:pt>
              </c:strCache>
            </c:strRef>
          </c:cat>
          <c:val>
            <c:numRef>
              <c:f>'Serie completa'!$E$64:$E$71</c:f>
              <c:numCache>
                <c:formatCode>#,##0</c:formatCode>
                <c:ptCount val="8"/>
                <c:pt idx="0">
                  <c:v>1775</c:v>
                </c:pt>
                <c:pt idx="1">
                  <c:v>1870</c:v>
                </c:pt>
                <c:pt idx="2">
                  <c:v>2022.3420861439999</c:v>
                </c:pt>
                <c:pt idx="3">
                  <c:v>2284.8730534423767</c:v>
                </c:pt>
                <c:pt idx="4">
                  <c:v>2597.7023991405117</c:v>
                </c:pt>
                <c:pt idx="5">
                  <c:v>2928.2648744180428</c:v>
                </c:pt>
                <c:pt idx="7">
                  <c:v>13478.182413144932</c:v>
                </c:pt>
              </c:numCache>
            </c:numRef>
          </c:val>
        </c:ser>
        <c:dLbls>
          <c:showLegendKey val="0"/>
          <c:showVal val="0"/>
          <c:showCatName val="0"/>
          <c:showSerName val="0"/>
          <c:showPercent val="0"/>
          <c:showBubbleSize val="0"/>
        </c:dLbls>
        <c:gapWidth val="150"/>
        <c:axId val="251999408"/>
        <c:axId val="251997840"/>
      </c:barChart>
      <c:catAx>
        <c:axId val="251999408"/>
        <c:scaling>
          <c:orientation val="minMax"/>
        </c:scaling>
        <c:delete val="0"/>
        <c:axPos val="b"/>
        <c:numFmt formatCode="General" sourceLinked="1"/>
        <c:majorTickMark val="out"/>
        <c:minorTickMark val="none"/>
        <c:tickLblPos val="nextTo"/>
        <c:txPr>
          <a:bodyPr/>
          <a:lstStyle/>
          <a:p>
            <a:pPr>
              <a:defRPr lang="es-MX" sz="1200" b="1">
                <a:solidFill>
                  <a:schemeClr val="bg1"/>
                </a:solidFill>
                <a:effectLst>
                  <a:outerShdw blurRad="38100" dist="38100" dir="2700000" algn="tl">
                    <a:srgbClr val="000000">
                      <a:alpha val="43137"/>
                    </a:srgbClr>
                  </a:outerShdw>
                </a:effectLst>
              </a:defRPr>
            </a:pPr>
            <a:endParaRPr lang="es-MX"/>
          </a:p>
        </c:txPr>
        <c:crossAx val="251997840"/>
        <c:crosses val="autoZero"/>
        <c:auto val="1"/>
        <c:lblAlgn val="ctr"/>
        <c:lblOffset val="100"/>
        <c:noMultiLvlLbl val="0"/>
      </c:catAx>
      <c:valAx>
        <c:axId val="251997840"/>
        <c:scaling>
          <c:orientation val="minMax"/>
        </c:scaling>
        <c:delete val="1"/>
        <c:axPos val="l"/>
        <c:numFmt formatCode="#,##0" sourceLinked="1"/>
        <c:majorTickMark val="out"/>
        <c:minorTickMark val="none"/>
        <c:tickLblPos val="nextTo"/>
        <c:crossAx val="251999408"/>
        <c:crosses val="autoZero"/>
        <c:crossBetween val="between"/>
      </c:valAx>
    </c:plotArea>
    <c:legend>
      <c:legendPos val="r"/>
      <c:legendEntry>
        <c:idx val="0"/>
        <c:txPr>
          <a:bodyPr/>
          <a:lstStyle/>
          <a:p>
            <a:pPr>
              <a:defRPr sz="1400" b="1">
                <a:solidFill>
                  <a:schemeClr val="bg1"/>
                </a:solidFill>
                <a:effectLst>
                  <a:outerShdw blurRad="38100" dist="38100" dir="2700000" algn="tl">
                    <a:srgbClr val="000000">
                      <a:alpha val="43137"/>
                    </a:srgbClr>
                  </a:outerShdw>
                </a:effectLst>
              </a:defRPr>
            </a:pPr>
            <a:endParaRPr lang="es-MX"/>
          </a:p>
        </c:txPr>
      </c:legendEntry>
      <c:legendEntry>
        <c:idx val="1"/>
        <c:txPr>
          <a:bodyPr/>
          <a:lstStyle/>
          <a:p>
            <a:pPr>
              <a:defRPr sz="1400" b="1">
                <a:solidFill>
                  <a:schemeClr val="bg1"/>
                </a:solidFill>
              </a:defRPr>
            </a:pPr>
            <a:endParaRPr lang="es-MX"/>
          </a:p>
        </c:txPr>
      </c:legendEntry>
      <c:layout>
        <c:manualLayout>
          <c:xMode val="edge"/>
          <c:yMode val="edge"/>
          <c:x val="4.3197725284339504E-4"/>
          <c:y val="5.6260013547625033E-2"/>
          <c:w val="0.27967055842157656"/>
          <c:h val="0.11847949153414646"/>
        </c:manualLayout>
      </c:layout>
      <c:overlay val="0"/>
      <c:txPr>
        <a:bodyPr/>
        <a:lstStyle/>
        <a:p>
          <a:pPr>
            <a:defRPr lang="es-MX" sz="1400"/>
          </a:pPr>
          <a:endParaRPr lang="es-MX"/>
        </a:p>
      </c:txPr>
    </c:legend>
    <c:plotVisOnly val="1"/>
    <c:dispBlanksAs val="gap"/>
    <c:showDLblsOverMax val="0"/>
  </c:chart>
  <c:spPr>
    <a:solidFill>
      <a:schemeClr val="accent5">
        <a:lumMod val="75000"/>
      </a:schemeClr>
    </a:solid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99868766404216E-2"/>
          <c:y val="3.3027636487564085E-2"/>
          <c:w val="0.90658902012248466"/>
          <c:h val="0.75669929061341878"/>
        </c:manualLayout>
      </c:layout>
      <c:lineChart>
        <c:grouping val="standard"/>
        <c:varyColors val="0"/>
        <c:ser>
          <c:idx val="0"/>
          <c:order val="0"/>
          <c:tx>
            <c:strRef>
              <c:f>EMPLEO!$I$27</c:f>
              <c:strCache>
                <c:ptCount val="1"/>
                <c:pt idx="0">
                  <c:v>Empleo de la construcción</c:v>
                </c:pt>
              </c:strCache>
            </c:strRef>
          </c:tx>
          <c:spPr>
            <a:ln w="38100">
              <a:solidFill>
                <a:schemeClr val="accent2"/>
              </a:solidFill>
            </a:ln>
          </c:spPr>
          <c:marker>
            <c:symbol val="none"/>
          </c:marker>
          <c:dLbls>
            <c:dLbl>
              <c:idx val="12"/>
              <c:layout>
                <c:manualLayout>
                  <c:x val="-8.1944444444444459E-2"/>
                  <c:y val="-2.7289884542300292E-2"/>
                </c:manualLayout>
              </c:layout>
              <c:tx>
                <c:rich>
                  <a:bodyPr/>
                  <a:lstStyle/>
                  <a:p>
                    <a:r>
                      <a:rPr lang="en-US" dirty="0" smtClean="0"/>
                      <a:t>5.6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8"/>
              <c:layout>
                <c:manualLayout>
                  <c:x val="0"/>
                  <c:y val="-3.0018872996530332E-2"/>
                </c:manualLayout>
              </c:layout>
              <c:tx>
                <c:rich>
                  <a:bodyPr/>
                  <a:lstStyle/>
                  <a:p>
                    <a:r>
                      <a:rPr lang="en-US" dirty="0" smtClean="0"/>
                      <a:t>7.4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chemeClr val="bg1">
                        <a:lumMod val="95000"/>
                      </a:schemeClr>
                    </a:solidFill>
                    <a:effectLst>
                      <a:outerShdw blurRad="38100" dist="38100" dir="2700000" algn="tl">
                        <a:srgbClr val="000000">
                          <a:alpha val="43137"/>
                        </a:srgbClr>
                      </a:outerShdw>
                    </a:effectLst>
                    <a:latin typeface="Arial Narrow" pitchFamily="34" charset="0"/>
                  </a:defRPr>
                </a:pPr>
                <a:endParaRPr lang="es-MX"/>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EMPLEO!$H$28:$H$46</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2012e</c:v>
                </c:pt>
                <c:pt idx="13">
                  <c:v>2013e</c:v>
                </c:pt>
                <c:pt idx="14">
                  <c:v>2014e</c:v>
                </c:pt>
                <c:pt idx="15">
                  <c:v>2015e</c:v>
                </c:pt>
                <c:pt idx="16">
                  <c:v>2016e</c:v>
                </c:pt>
                <c:pt idx="17">
                  <c:v>2017e</c:v>
                </c:pt>
                <c:pt idx="18">
                  <c:v>2018e</c:v>
                </c:pt>
              </c:strCache>
            </c:strRef>
          </c:cat>
          <c:val>
            <c:numRef>
              <c:f>EMPLEO!$I$28:$I$46</c:f>
              <c:numCache>
                <c:formatCode>#,##0</c:formatCode>
                <c:ptCount val="19"/>
                <c:pt idx="0">
                  <c:v>4448056.6557315364</c:v>
                </c:pt>
                <c:pt idx="1">
                  <c:v>4602354.5369405588</c:v>
                </c:pt>
                <c:pt idx="2">
                  <c:v>4367124.9444933441</c:v>
                </c:pt>
                <c:pt idx="3">
                  <c:v>4406441</c:v>
                </c:pt>
                <c:pt idx="4">
                  <c:v>4730042</c:v>
                </c:pt>
                <c:pt idx="5">
                  <c:v>4851852</c:v>
                </c:pt>
                <c:pt idx="6">
                  <c:v>5234337</c:v>
                </c:pt>
                <c:pt idx="7">
                  <c:v>5420669</c:v>
                </c:pt>
                <c:pt idx="8">
                  <c:v>5669917</c:v>
                </c:pt>
                <c:pt idx="9">
                  <c:v>5043322</c:v>
                </c:pt>
                <c:pt idx="10">
                  <c:v>4925521</c:v>
                </c:pt>
                <c:pt idx="11">
                  <c:v>5615424</c:v>
                </c:pt>
                <c:pt idx="12">
                  <c:v>5840292.5359129058</c:v>
                </c:pt>
                <c:pt idx="13">
                  <c:v>6074165.8875696687</c:v>
                </c:pt>
                <c:pt idx="14">
                  <c:v>6317404.6510236673</c:v>
                </c:pt>
                <c:pt idx="15">
                  <c:v>6570383.8623254485</c:v>
                </c:pt>
                <c:pt idx="16">
                  <c:v>6833493.575769512</c:v>
                </c:pt>
                <c:pt idx="17">
                  <c:v>7107139.4652969176</c:v>
                </c:pt>
                <c:pt idx="18">
                  <c:v>7391743.4499809165</c:v>
                </c:pt>
              </c:numCache>
            </c:numRef>
          </c:val>
          <c:smooth val="0"/>
        </c:ser>
        <c:dLbls>
          <c:showLegendKey val="0"/>
          <c:showVal val="0"/>
          <c:showCatName val="0"/>
          <c:showSerName val="0"/>
          <c:showPercent val="0"/>
          <c:showBubbleSize val="0"/>
        </c:dLbls>
        <c:smooth val="0"/>
        <c:axId val="231707528"/>
        <c:axId val="253158456"/>
      </c:lineChart>
      <c:catAx>
        <c:axId val="231707528"/>
        <c:scaling>
          <c:orientation val="minMax"/>
        </c:scaling>
        <c:delete val="0"/>
        <c:axPos val="b"/>
        <c:numFmt formatCode="General" sourceLinked="0"/>
        <c:majorTickMark val="out"/>
        <c:minorTickMark val="none"/>
        <c:tickLblPos val="nextTo"/>
        <c:txPr>
          <a:bodyPr/>
          <a:lstStyle/>
          <a:p>
            <a:pPr>
              <a:defRPr lang="es-MX">
                <a:solidFill>
                  <a:schemeClr val="bg1"/>
                </a:solidFill>
                <a:latin typeface="Arial Narrow" pitchFamily="34" charset="0"/>
              </a:defRPr>
            </a:pPr>
            <a:endParaRPr lang="es-MX"/>
          </a:p>
        </c:txPr>
        <c:crossAx val="253158456"/>
        <c:crosses val="autoZero"/>
        <c:auto val="1"/>
        <c:lblAlgn val="ctr"/>
        <c:lblOffset val="100"/>
        <c:noMultiLvlLbl val="0"/>
      </c:catAx>
      <c:valAx>
        <c:axId val="253158456"/>
        <c:scaling>
          <c:orientation val="minMax"/>
          <c:min val="3000000"/>
        </c:scaling>
        <c:delete val="0"/>
        <c:axPos val="l"/>
        <c:numFmt formatCode="#,##0" sourceLinked="1"/>
        <c:majorTickMark val="out"/>
        <c:minorTickMark val="none"/>
        <c:tickLblPos val="nextTo"/>
        <c:txPr>
          <a:bodyPr/>
          <a:lstStyle/>
          <a:p>
            <a:pPr>
              <a:defRPr lang="es-MX">
                <a:solidFill>
                  <a:schemeClr val="bg1"/>
                </a:solidFill>
                <a:latin typeface="Arial Narrow" pitchFamily="34" charset="0"/>
              </a:defRPr>
            </a:pPr>
            <a:endParaRPr lang="es-MX"/>
          </a:p>
        </c:txPr>
        <c:crossAx val="231707528"/>
        <c:crosses val="autoZero"/>
        <c:crossBetween val="between"/>
      </c:valAx>
    </c:plotArea>
    <c:plotVisOnly val="1"/>
    <c:dispBlanksAs val="gap"/>
    <c:showDLblsOverMax val="0"/>
  </c:chart>
  <c:spPr>
    <a:solidFill>
      <a:schemeClr val="accent5">
        <a:lumMod val="75000"/>
      </a:schemeClr>
    </a:solidFill>
    <a:ln>
      <a:noFill/>
    </a:ln>
  </c:spPr>
  <c:txPr>
    <a:bodyPr/>
    <a:lstStyle/>
    <a:p>
      <a:pPr>
        <a:defRPr b="1"/>
      </a:pPr>
      <a:endParaRPr lang="es-MX"/>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9.3400673002525109E-2"/>
                  <c:y val="-5.99995193935213E-2"/>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2.9296287619891961E-2"/>
                  <c:y val="-2.2899265581973631E-2"/>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6.7022205120354584E-3"/>
                  <c:y val="-6.2341892716968744E-2"/>
                </c:manualLayout>
              </c:layout>
              <c:showLegendKey val="0"/>
              <c:showVal val="1"/>
              <c:showCatName val="1"/>
              <c:showSerName val="0"/>
              <c:showPercent val="0"/>
              <c:showBubbleSize val="0"/>
              <c:extLst>
                <c:ext xmlns:c15="http://schemas.microsoft.com/office/drawing/2012/chart" uri="{CE6537A1-D6FC-4f65-9D91-7224C49458BB}"/>
              </c:extLst>
            </c:dLbl>
            <c:dLbl>
              <c:idx val="3"/>
              <c:layout>
                <c:manualLayout>
                  <c:x val="0"/>
                  <c:y val="0.337730571541424"/>
                </c:manualLayout>
              </c:layout>
              <c:showLegendKey val="0"/>
              <c:showVal val="1"/>
              <c:showCatName val="1"/>
              <c:showSerName val="0"/>
              <c:showPercent val="0"/>
              <c:showBubbleSize val="0"/>
              <c:extLst>
                <c:ext xmlns:c15="http://schemas.microsoft.com/office/drawing/2012/chart" uri="{CE6537A1-D6FC-4f65-9D91-7224C49458BB}"/>
              </c:extLst>
            </c:dLbl>
            <c:dLbl>
              <c:idx val="4"/>
              <c:layout>
                <c:manualLayout>
                  <c:x val="-0.1892189201342426"/>
                  <c:y val="0.22802164408943854"/>
                </c:manualLayout>
              </c:layout>
              <c:showLegendKey val="0"/>
              <c:showVal val="1"/>
              <c:showCatName val="1"/>
              <c:showSerName val="0"/>
              <c:showPercent val="0"/>
              <c:showBubbleSize val="0"/>
              <c:extLst>
                <c:ext xmlns:c15="http://schemas.microsoft.com/office/drawing/2012/chart" uri="{CE6537A1-D6FC-4f65-9D91-7224C49458BB}"/>
              </c:extLst>
            </c:dLbl>
            <c:dLbl>
              <c:idx val="5"/>
              <c:layout>
                <c:manualLayout>
                  <c:x val="-0.2687796244314809"/>
                  <c:y val="8.1998231088193388E-2"/>
                </c:manualLayout>
              </c:layout>
              <c:tx>
                <c:rich>
                  <a:bodyPr/>
                  <a:lstStyle/>
                  <a:p>
                    <a:r>
                      <a:rPr lang="en-US" b="1" dirty="0" err="1" smtClean="0">
                        <a:latin typeface="Arial Narrow" pitchFamily="34" charset="0"/>
                      </a:rPr>
                      <a:t>Ferrocarriles</a:t>
                    </a:r>
                    <a:r>
                      <a:rPr lang="en-US" b="1" dirty="0" smtClean="0">
                        <a:latin typeface="Arial Narrow" pitchFamily="34" charset="0"/>
                      </a:rPr>
                      <a:t>,  </a:t>
                    </a:r>
                    <a:r>
                      <a:rPr lang="en-US" b="1" dirty="0">
                        <a:latin typeface="Arial Narrow" pitchFamily="34" charset="0"/>
                      </a:rPr>
                      <a:t>8.6%</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6"/>
              <c:layout>
                <c:manualLayout>
                  <c:x val="-1.0230546030745647E-2"/>
                  <c:y val="5.6481293326032585E-2"/>
                </c:manualLayout>
              </c:layout>
              <c:showLegendKey val="0"/>
              <c:showVal val="1"/>
              <c:showCatName val="1"/>
              <c:showSerName val="0"/>
              <c:showPercent val="0"/>
              <c:showBubbleSize val="0"/>
              <c:extLst>
                <c:ext xmlns:c15="http://schemas.microsoft.com/office/drawing/2012/chart" uri="{CE6537A1-D6FC-4f65-9D91-7224C49458BB}"/>
              </c:extLst>
            </c:dLbl>
            <c:dLbl>
              <c:idx val="7"/>
              <c:layout>
                <c:manualLayout>
                  <c:x val="2.2983653050547424E-3"/>
                  <c:y val="-6.4088407328455582E-2"/>
                </c:manualLayout>
              </c:layout>
              <c:showLegendKey val="0"/>
              <c:showVal val="1"/>
              <c:showCatName val="1"/>
              <c:showSerName val="0"/>
              <c:showPercent val="0"/>
              <c:showBubbleSize val="0"/>
              <c:extLst>
                <c:ext xmlns:c15="http://schemas.microsoft.com/office/drawing/2012/chart" uri="{CE6537A1-D6FC-4f65-9D91-7224C49458BB}"/>
              </c:extLst>
            </c:dLbl>
            <c:dLbl>
              <c:idx val="8"/>
              <c:layout>
                <c:manualLayout>
                  <c:x val="-3.1381962650245475E-2"/>
                  <c:y val="-7.3024421574938103E-2"/>
                </c:manualLayout>
              </c:layout>
              <c:showLegendKey val="0"/>
              <c:showVal val="1"/>
              <c:showCatName val="1"/>
              <c:showSerName val="0"/>
              <c:showPercent val="0"/>
              <c:showBubbleSize val="0"/>
              <c:extLst>
                <c:ext xmlns:c15="http://schemas.microsoft.com/office/drawing/2012/chart" uri="{CE6537A1-D6FC-4f65-9D91-7224C49458BB}"/>
              </c:extLst>
            </c:dLbl>
            <c:dLbl>
              <c:idx val="9"/>
              <c:layout>
                <c:manualLayout>
                  <c:x val="-7.7758989160306487E-3"/>
                  <c:y val="-6.4218124416885528E-2"/>
                </c:manualLayout>
              </c:layout>
              <c:showLegendKey val="0"/>
              <c:showVal val="1"/>
              <c:showCatName val="1"/>
              <c:showSerName val="0"/>
              <c:showPercent val="0"/>
              <c:showBubbleSize val="0"/>
              <c:extLst>
                <c:ext xmlns:c15="http://schemas.microsoft.com/office/drawing/2012/chart" uri="{CE6537A1-D6FC-4f65-9D91-7224C49458BB}"/>
              </c:extLst>
            </c:dLbl>
            <c:dLbl>
              <c:idx val="10"/>
              <c:layout>
                <c:manualLayout>
                  <c:x val="7.9837473309847418E-2"/>
                  <c:y val="-5.0369892010523887E-2"/>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lang="es-MX" b="1">
                    <a:latin typeface="Arial Narrow" pitchFamily="34" charset="0"/>
                  </a:defRPr>
                </a:pPr>
                <a:endParaRPr lang="es-MX"/>
              </a:p>
            </c:txPr>
            <c:showLegendKey val="0"/>
            <c:showVal val="1"/>
            <c:showCatName val="1"/>
            <c:showSerName val="0"/>
            <c:showPercent val="0"/>
            <c:showBubbleSize val="0"/>
            <c:showLeaderLines val="1"/>
            <c:extLst>
              <c:ext xmlns:c15="http://schemas.microsoft.com/office/drawing/2012/chart" uri="{CE6537A1-D6FC-4f65-9D91-7224C49458BB}"/>
            </c:extLst>
          </c:dLbls>
          <c:cat>
            <c:strRef>
              <c:f>Hoja1!$C$140:$C$150</c:f>
              <c:strCache>
                <c:ptCount val="11"/>
                <c:pt idx="0">
                  <c:v>Aeropuertos </c:v>
                </c:pt>
                <c:pt idx="1">
                  <c:v>Agua</c:v>
                </c:pt>
                <c:pt idx="2">
                  <c:v>Carreteras</c:v>
                </c:pt>
                <c:pt idx="3">
                  <c:v>Educación y Salud</c:v>
                </c:pt>
                <c:pt idx="4">
                  <c:v>Electricidad y Energía limpia</c:v>
                </c:pt>
                <c:pt idx="5">
                  <c:v>Ferrocarriles</c:v>
                </c:pt>
                <c:pt idx="6">
                  <c:v>Hidrocarburos</c:v>
                </c:pt>
                <c:pt idx="7">
                  <c:v>Puertos</c:v>
                </c:pt>
                <c:pt idx="8">
                  <c:v>Turismo</c:v>
                </c:pt>
                <c:pt idx="9">
                  <c:v>Telecomunicaciones</c:v>
                </c:pt>
                <c:pt idx="10">
                  <c:v>Vivienda</c:v>
                </c:pt>
              </c:strCache>
            </c:strRef>
          </c:cat>
          <c:val>
            <c:numRef>
              <c:f>Hoja1!$D$140:$D$150</c:f>
              <c:numCache>
                <c:formatCode>0.0%</c:formatCode>
                <c:ptCount val="11"/>
                <c:pt idx="0">
                  <c:v>7.0999999999999994E-2</c:v>
                </c:pt>
                <c:pt idx="1">
                  <c:v>8.3000000000000018E-2</c:v>
                </c:pt>
                <c:pt idx="2">
                  <c:v>9.9000000000000019E-2</c:v>
                </c:pt>
                <c:pt idx="3">
                  <c:v>4.0000000000000008E-2</c:v>
                </c:pt>
                <c:pt idx="4">
                  <c:v>0.1</c:v>
                </c:pt>
                <c:pt idx="5">
                  <c:v>8.6000000000000021E-2</c:v>
                </c:pt>
                <c:pt idx="6">
                  <c:v>0.25</c:v>
                </c:pt>
                <c:pt idx="7">
                  <c:v>7.5000000000000011E-2</c:v>
                </c:pt>
                <c:pt idx="8">
                  <c:v>6.5000000000000002E-2</c:v>
                </c:pt>
                <c:pt idx="9">
                  <c:v>6.4000000000000015E-2</c:v>
                </c:pt>
                <c:pt idx="10">
                  <c:v>6.7000000000000004E-2</c:v>
                </c:pt>
              </c:numCache>
            </c:numRef>
          </c:val>
        </c:ser>
        <c:dLbls>
          <c:showLegendKey val="0"/>
          <c:showVal val="0"/>
          <c:showCatName val="0"/>
          <c:showSerName val="0"/>
          <c:showPercent val="0"/>
          <c:showBubbleSize val="0"/>
          <c:showLeaderLines val="1"/>
        </c:dLbls>
      </c:pie3DChart>
    </c:plotArea>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manualLayout>
          <c:layoutTarget val="inner"/>
          <c:xMode val="edge"/>
          <c:yMode val="edge"/>
          <c:x val="7.9587648156052834E-2"/>
          <c:y val="5.9335907121431074E-2"/>
          <c:w val="0.9173180982233492"/>
          <c:h val="0.53235932116881468"/>
        </c:manualLayout>
      </c:layout>
      <c:barChart>
        <c:barDir val="col"/>
        <c:grouping val="clustered"/>
        <c:varyColors val="0"/>
        <c:ser>
          <c:idx val="0"/>
          <c:order val="0"/>
          <c:tx>
            <c:strRef>
              <c:f>Hoja1!$B$1</c:f>
              <c:strCache>
                <c:ptCount val="1"/>
                <c:pt idx="0">
                  <c:v>Comercio</c:v>
                </c:pt>
              </c:strCache>
            </c:strRef>
          </c:tx>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5"/>
            <c:invertIfNegative val="0"/>
            <c:bubble3D val="0"/>
            <c:spPr>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tx>
                <c:rich>
                  <a:bodyPr/>
                  <a:lstStyle/>
                  <a:p>
                    <a:r>
                      <a:rPr lang="en-US"/>
                      <a:t> </a:t>
                    </a:r>
                    <a:r>
                      <a:rPr lang="en-US" smtClean="0"/>
                      <a:t>18.0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 </a:t>
                    </a:r>
                    <a:r>
                      <a:rPr lang="en-US" smtClean="0"/>
                      <a:t>17.1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a:t> </a:t>
                    </a:r>
                    <a:r>
                      <a:rPr lang="en-US" dirty="0" smtClean="0"/>
                      <a:t>9.4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t> </a:t>
                    </a:r>
                    <a:r>
                      <a:rPr lang="en-US" smtClean="0"/>
                      <a:t>7.1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pPr>
                      <a:defRPr lang="es-MX" sz="800">
                        <a:solidFill>
                          <a:schemeClr val="tx1"/>
                        </a:solidFill>
                        <a:effectLst>
                          <a:outerShdw blurRad="38100" dist="38100" dir="2700000" algn="tl">
                            <a:srgbClr val="000000">
                              <a:alpha val="43137"/>
                            </a:srgbClr>
                          </a:outerShdw>
                        </a:effectLst>
                        <a:latin typeface="Calibri" pitchFamily="34" charset="0"/>
                        <a:cs typeface="Calibri" pitchFamily="34" charset="0"/>
                      </a:defRPr>
                    </a:pPr>
                    <a:r>
                      <a:rPr lang="en-US" sz="800" dirty="0">
                        <a:solidFill>
                          <a:schemeClr val="tx1"/>
                        </a:solidFill>
                        <a:effectLst>
                          <a:outerShdw blurRad="38100" dist="38100" dir="2700000" algn="tl">
                            <a:srgbClr val="000000">
                              <a:alpha val="43137"/>
                            </a:srgbClr>
                          </a:outerShdw>
                        </a:effectLst>
                        <a:latin typeface="Calibri" pitchFamily="34" charset="0"/>
                        <a:cs typeface="Calibri" pitchFamily="34" charset="0"/>
                      </a:rPr>
                      <a:t> </a:t>
                    </a:r>
                    <a:r>
                      <a:rPr lang="en-US" sz="1200" b="1" dirty="0" smtClean="0">
                        <a:solidFill>
                          <a:schemeClr val="tx1"/>
                        </a:solidFill>
                        <a:effectLst/>
                        <a:latin typeface="Calibri" pitchFamily="34" charset="0"/>
                        <a:cs typeface="Calibri" pitchFamily="34" charset="0"/>
                      </a:rPr>
                      <a:t>6.3 </a:t>
                    </a:r>
                    <a:endParaRPr lang="en-US" sz="1200" b="1" dirty="0">
                      <a:effectLst/>
                    </a:endParaRPr>
                  </a:p>
                </c:rich>
              </c:tx>
              <c:spPr/>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a:t> </a:t>
                    </a:r>
                    <a:r>
                      <a:rPr lang="en-US" smtClean="0"/>
                      <a:t>4.9 </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s-MX" sz="800">
                    <a:solidFill>
                      <a:schemeClr val="tx1"/>
                    </a:solidFill>
                    <a:latin typeface="Calibri" pitchFamily="34" charset="0"/>
                    <a:cs typeface="Calibri"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Manufacturas</c:v>
                </c:pt>
                <c:pt idx="1">
                  <c:v>Comercio</c:v>
                </c:pt>
                <c:pt idx="2">
                  <c:v>Minería</c:v>
                </c:pt>
                <c:pt idx="3">
                  <c:v>Servicios inmobiliarios</c:v>
                </c:pt>
                <c:pt idx="4">
                  <c:v>Transporte</c:v>
                </c:pt>
                <c:pt idx="5">
                  <c:v>Construcción</c:v>
                </c:pt>
                <c:pt idx="6">
                  <c:v>Servicios educativos</c:v>
                </c:pt>
                <c:pt idx="7">
                  <c:v>Serv. Financieros</c:v>
                </c:pt>
              </c:strCache>
            </c:strRef>
          </c:cat>
          <c:val>
            <c:numRef>
              <c:f>Hoja1!$B$2:$B$9</c:f>
              <c:numCache>
                <c:formatCode>_-* #,##0.0_-;\-* #,##0.0_-;_-* "-"??_-;_-@_-</c:formatCode>
                <c:ptCount val="8"/>
                <c:pt idx="0">
                  <c:v>17.899999999999999</c:v>
                </c:pt>
                <c:pt idx="1">
                  <c:v>16.3</c:v>
                </c:pt>
                <c:pt idx="2">
                  <c:v>10.4</c:v>
                </c:pt>
                <c:pt idx="3">
                  <c:v>9.4</c:v>
                </c:pt>
                <c:pt idx="4">
                  <c:v>6.9</c:v>
                </c:pt>
                <c:pt idx="5">
                  <c:v>6.7</c:v>
                </c:pt>
                <c:pt idx="6">
                  <c:v>4.7</c:v>
                </c:pt>
                <c:pt idx="7">
                  <c:v>3.6</c:v>
                </c:pt>
              </c:numCache>
            </c:numRef>
          </c:val>
        </c:ser>
        <c:dLbls>
          <c:showLegendKey val="0"/>
          <c:showVal val="0"/>
          <c:showCatName val="0"/>
          <c:showSerName val="0"/>
          <c:showPercent val="0"/>
          <c:showBubbleSize val="0"/>
        </c:dLbls>
        <c:gapWidth val="150"/>
        <c:axId val="248645256"/>
        <c:axId val="248643688"/>
      </c:barChart>
      <c:catAx>
        <c:axId val="248645256"/>
        <c:scaling>
          <c:orientation val="minMax"/>
        </c:scaling>
        <c:delete val="0"/>
        <c:axPos val="b"/>
        <c:numFmt formatCode="General" sourceLinked="1"/>
        <c:majorTickMark val="out"/>
        <c:minorTickMark val="none"/>
        <c:tickLblPos val="nextTo"/>
        <c:txPr>
          <a:bodyPr/>
          <a:lstStyle/>
          <a:p>
            <a:pPr>
              <a:defRPr lang="es-MX" sz="700" b="1">
                <a:solidFill>
                  <a:schemeClr val="tx1"/>
                </a:solidFill>
                <a:latin typeface="Calibri" pitchFamily="34" charset="0"/>
                <a:cs typeface="Calibri" pitchFamily="34" charset="0"/>
              </a:defRPr>
            </a:pPr>
            <a:endParaRPr lang="es-MX"/>
          </a:p>
        </c:txPr>
        <c:crossAx val="248643688"/>
        <c:crosses val="autoZero"/>
        <c:auto val="1"/>
        <c:lblAlgn val="ctr"/>
        <c:lblOffset val="100"/>
        <c:noMultiLvlLbl val="0"/>
      </c:catAx>
      <c:valAx>
        <c:axId val="248643688"/>
        <c:scaling>
          <c:orientation val="minMax"/>
        </c:scaling>
        <c:delete val="1"/>
        <c:axPos val="l"/>
        <c:numFmt formatCode="_-* #,##0.0_-;\-* #,##0.0_-;_-* &quot;-&quot;??_-;_-@_-" sourceLinked="1"/>
        <c:majorTickMark val="out"/>
        <c:minorTickMark val="none"/>
        <c:tickLblPos val="none"/>
        <c:crossAx val="248645256"/>
        <c:crosses val="autoZero"/>
        <c:crossBetween val="between"/>
      </c:valAx>
      <c:spPr>
        <a:noFill/>
      </c:spPr>
    </c:plotArea>
    <c:plotVisOnly val="1"/>
    <c:dispBlanksAs val="gap"/>
    <c:showDLblsOverMax val="0"/>
  </c:chart>
  <c:spPr>
    <a:noFill/>
    <a:ln>
      <a:noFill/>
    </a:ln>
  </c:spPr>
  <c:txPr>
    <a:bodyPr/>
    <a:lstStyle/>
    <a:p>
      <a:pPr>
        <a:defRPr sz="180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10"/>
      <c:hPercent val="61"/>
      <c:rotY val="0"/>
      <c:depthPercent val="100"/>
      <c:rAngAx val="1"/>
    </c:view3D>
    <c:floor>
      <c:thickness val="0"/>
    </c:floor>
    <c:sideWall>
      <c:thickness val="0"/>
      <c:spPr>
        <a:noFill/>
      </c:spPr>
    </c:sideWall>
    <c:backWall>
      <c:thickness val="0"/>
      <c:spPr>
        <a:noFill/>
      </c:spPr>
    </c:backWall>
    <c:plotArea>
      <c:layout>
        <c:manualLayout>
          <c:layoutTarget val="inner"/>
          <c:xMode val="edge"/>
          <c:yMode val="edge"/>
          <c:x val="4.7407695441247268E-2"/>
          <c:y val="7.1461382255610661E-2"/>
          <c:w val="0.93169502330428899"/>
          <c:h val="0.72256399224132617"/>
        </c:manualLayout>
      </c:layout>
      <c:bar3DChart>
        <c:barDir val="col"/>
        <c:grouping val="stacked"/>
        <c:varyColors val="0"/>
        <c:ser>
          <c:idx val="0"/>
          <c:order val="0"/>
          <c:tx>
            <c:strRef>
              <c:f>Sheet1!$A$2</c:f>
              <c:strCache>
                <c:ptCount val="1"/>
                <c:pt idx="0">
                  <c:v>PIB construcción</c:v>
                </c:pt>
              </c:strCache>
            </c:strRef>
          </c:tx>
          <c:spPr>
            <a:solidFill>
              <a:schemeClr val="tx2">
                <a:lumMod val="50000"/>
              </a:schemeClr>
            </a:solidFill>
            <a:ln>
              <a:solidFill>
                <a:srgbClr val="0070C0"/>
              </a:solidFill>
            </a:ln>
          </c:spPr>
          <c:invertIfNegative val="0"/>
          <c:dPt>
            <c:idx val="1"/>
            <c:invertIfNegative val="0"/>
            <c:bubble3D val="0"/>
            <c:spPr>
              <a:solidFill>
                <a:schemeClr val="tx2">
                  <a:lumMod val="50000"/>
                </a:schemeClr>
              </a:solidFill>
              <a:ln>
                <a:solidFill>
                  <a:srgbClr val="0070C0"/>
                </a:solidFill>
              </a:ln>
              <a:scene3d>
                <a:camera prst="orthographicFront"/>
                <a:lightRig rig="glow" dir="t">
                  <a:rot lat="0" lon="0" rev="4800000"/>
                </a:lightRig>
              </a:scene3d>
              <a:sp3d prstMaterial="matte">
                <a:bevelT w="127000" h="63500"/>
              </a:sp3d>
            </c:spPr>
          </c:dPt>
          <c:dLbls>
            <c:dLbl>
              <c:idx val="0"/>
              <c:layout>
                <c:manualLayout>
                  <c:x val="0"/>
                  <c:y val="-0.1601908274984443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1156933754155431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795752852857618E-3"/>
                  <c:y val="-0.2046875788340686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6797075457224329E-3"/>
                  <c:y val="-4.004735650097267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718830182889793E-3"/>
                  <c:y val="-0.1512913370818641"/>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6797075457224329E-3"/>
                  <c:y val="-0.12904261104041351"/>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3594150914448657E-3"/>
                  <c:y val="-8.8993502671248614E-2"/>
                </c:manualLayout>
              </c:layout>
              <c:numFmt formatCode="#,##0.0" sourceLinked="0"/>
              <c:spPr/>
              <c:txPr>
                <a:bodyPr/>
                <a:lstStyle/>
                <a:p>
                  <a:pPr>
                    <a:defRPr b="1">
                      <a:solidFill>
                        <a:schemeClr val="bg1"/>
                      </a:solidFill>
                    </a:defRPr>
                  </a:pPr>
                  <a:endParaRPr lang="es-MX"/>
                </a:p>
              </c:txP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General</c:formatCode>
                <c:ptCount val="7"/>
                <c:pt idx="0">
                  <c:v>2007</c:v>
                </c:pt>
                <c:pt idx="1">
                  <c:v>2008</c:v>
                </c:pt>
                <c:pt idx="2">
                  <c:v>2009</c:v>
                </c:pt>
                <c:pt idx="3">
                  <c:v>2010</c:v>
                </c:pt>
                <c:pt idx="4">
                  <c:v>2011</c:v>
                </c:pt>
                <c:pt idx="5">
                  <c:v>2012</c:v>
                </c:pt>
                <c:pt idx="6">
                  <c:v>2013</c:v>
                </c:pt>
              </c:numCache>
            </c:numRef>
          </c:cat>
          <c:val>
            <c:numRef>
              <c:f>Sheet1!$B$2:$I$2</c:f>
              <c:numCache>
                <c:formatCode>General</c:formatCode>
                <c:ptCount val="7"/>
                <c:pt idx="0">
                  <c:v>4.3726495413609996</c:v>
                </c:pt>
                <c:pt idx="1">
                  <c:v>3.0743449412850001</c:v>
                </c:pt>
                <c:pt idx="2">
                  <c:v>-7.3161459966490003</c:v>
                </c:pt>
                <c:pt idx="3">
                  <c:v>-0.56380262559500005</c:v>
                </c:pt>
                <c:pt idx="4">
                  <c:v>4.5937971823390003</c:v>
                </c:pt>
                <c:pt idx="5">
                  <c:v>3.2886016413300001</c:v>
                </c:pt>
                <c:pt idx="6">
                  <c:v>-2.2612403082169998</c:v>
                </c:pt>
              </c:numCache>
            </c:numRef>
          </c:val>
        </c:ser>
        <c:ser>
          <c:idx val="1"/>
          <c:order val="1"/>
          <c:tx>
            <c:strRef>
              <c:f>Sheet1!$A$3</c:f>
              <c:strCache>
                <c:ptCount val="1"/>
              </c:strCache>
            </c:strRef>
          </c:tx>
          <c:spPr>
            <a:solidFill>
              <a:schemeClr val="bg2">
                <a:lumMod val="40000"/>
                <a:lumOff val="60000"/>
              </a:schemeClr>
            </a:solidFill>
          </c:spPr>
          <c:invertIfNegative val="0"/>
          <c:dLbls>
            <c:dLbl>
              <c:idx val="6"/>
              <c:layout>
                <c:manualLayout>
                  <c:x val="5.039122637167299E-3"/>
                  <c:y val="-9.3445350121369425E-2"/>
                </c:manualLayout>
              </c:layout>
              <c:tx>
                <c:rich>
                  <a:bodyPr/>
                  <a:lstStyle/>
                  <a:p>
                    <a:r>
                      <a:rPr lang="en-US" dirty="0" smtClean="0"/>
                      <a:t>1.5</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General</c:formatCode>
                <c:ptCount val="7"/>
                <c:pt idx="0">
                  <c:v>2007</c:v>
                </c:pt>
                <c:pt idx="1">
                  <c:v>2008</c:v>
                </c:pt>
                <c:pt idx="2">
                  <c:v>2009</c:v>
                </c:pt>
                <c:pt idx="3">
                  <c:v>2010</c:v>
                </c:pt>
                <c:pt idx="4">
                  <c:v>2011</c:v>
                </c:pt>
                <c:pt idx="5">
                  <c:v>2012</c:v>
                </c:pt>
                <c:pt idx="6">
                  <c:v>2013</c:v>
                </c:pt>
              </c:numCache>
            </c:numRef>
          </c:cat>
          <c:val>
            <c:numRef>
              <c:f>Sheet1!$B$3:$I$3</c:f>
              <c:numCache>
                <c:formatCode>General</c:formatCode>
                <c:ptCount val="7"/>
                <c:pt idx="6">
                  <c:v>2</c:v>
                </c:pt>
              </c:numCache>
            </c:numRef>
          </c:val>
        </c:ser>
        <c:dLbls>
          <c:showLegendKey val="0"/>
          <c:showVal val="0"/>
          <c:showCatName val="0"/>
          <c:showSerName val="0"/>
          <c:showPercent val="0"/>
          <c:showBubbleSize val="0"/>
        </c:dLbls>
        <c:gapWidth val="100"/>
        <c:gapDepth val="0"/>
        <c:shape val="cylinder"/>
        <c:axId val="248399936"/>
        <c:axId val="248400328"/>
        <c:axId val="0"/>
      </c:bar3DChart>
      <c:catAx>
        <c:axId val="248399936"/>
        <c:scaling>
          <c:orientation val="minMax"/>
        </c:scaling>
        <c:delete val="0"/>
        <c:axPos val="b"/>
        <c:numFmt formatCode="General" sourceLinked="1"/>
        <c:majorTickMark val="out"/>
        <c:minorTickMark val="none"/>
        <c:tickLblPos val="low"/>
        <c:txPr>
          <a:bodyPr rot="0" vert="horz"/>
          <a:lstStyle/>
          <a:p>
            <a:pPr>
              <a:defRPr/>
            </a:pPr>
            <a:endParaRPr lang="es-MX"/>
          </a:p>
        </c:txPr>
        <c:crossAx val="248400328"/>
        <c:crosses val="autoZero"/>
        <c:auto val="1"/>
        <c:lblAlgn val="ctr"/>
        <c:lblOffset val="100"/>
        <c:noMultiLvlLbl val="0"/>
      </c:catAx>
      <c:valAx>
        <c:axId val="248400328"/>
        <c:scaling>
          <c:orientation val="minMax"/>
          <c:min val="-9"/>
        </c:scaling>
        <c:delete val="1"/>
        <c:axPos val="l"/>
        <c:numFmt formatCode="#,##0.0" sourceLinked="0"/>
        <c:majorTickMark val="out"/>
        <c:minorTickMark val="none"/>
        <c:tickLblPos val="nextTo"/>
        <c:crossAx val="248399936"/>
        <c:crosses val="autoZero"/>
        <c:crossBetween val="between"/>
      </c:valAx>
      <c:spPr>
        <a:noFill/>
        <a:ln w="25362">
          <a:noFill/>
        </a:ln>
      </c:spPr>
    </c:plotArea>
    <c:plotVisOnly val="1"/>
    <c:dispBlanksAs val="gap"/>
    <c:showDLblsOverMax val="0"/>
  </c:chart>
  <c:spPr>
    <a:noFill/>
  </c:spPr>
  <c:txPr>
    <a:bodyPr/>
    <a:lstStyle/>
    <a:p>
      <a:pPr>
        <a:defRPr sz="950">
          <a:solidFill>
            <a:schemeClr val="bg1"/>
          </a:solidFill>
          <a:latin typeface="Arial Narrow" pitchFamily="34" charset="0"/>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10"/>
      <c:hPercent val="61"/>
      <c:rotY val="0"/>
      <c:depthPercent val="100"/>
      <c:rAngAx val="1"/>
    </c:view3D>
    <c:floor>
      <c:thickness val="0"/>
    </c:floor>
    <c:sideWall>
      <c:thickness val="0"/>
      <c:spPr>
        <a:noFill/>
      </c:spPr>
    </c:sideWall>
    <c:backWall>
      <c:thickness val="0"/>
      <c:spPr>
        <a:noFill/>
      </c:spPr>
    </c:backWall>
    <c:plotArea>
      <c:layout>
        <c:manualLayout>
          <c:layoutTarget val="inner"/>
          <c:xMode val="edge"/>
          <c:yMode val="edge"/>
          <c:x val="6.8630856390007794E-2"/>
          <c:y val="7.3851591476946477E-2"/>
          <c:w val="0.9131821035070119"/>
          <c:h val="0.70539369668458118"/>
        </c:manualLayout>
      </c:layout>
      <c:bar3DChart>
        <c:barDir val="col"/>
        <c:grouping val="stacked"/>
        <c:varyColors val="0"/>
        <c:ser>
          <c:idx val="0"/>
          <c:order val="0"/>
          <c:tx>
            <c:strRef>
              <c:f>Sheet1!$A$2</c:f>
              <c:strCache>
                <c:ptCount val="1"/>
                <c:pt idx="0">
                  <c:v>GDP</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207822336644819E-3"/>
                  <c:y val="-0.1133277464810590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6.405481322842465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0415644673289638E-3"/>
                  <c:y val="-0.1872359824324534"/>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0415644673289638E-3"/>
                  <c:y val="-0.1724552663842202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020941350375794E-3"/>
                  <c:y val="-0.14289150643263965"/>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0207822336644819E-3"/>
                  <c:y val="-0.1527460930831665"/>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7833816915538464E-2"/>
                  <c:y val="-2.9563759951580615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General</c:formatCode>
                <c:ptCount val="7"/>
                <c:pt idx="0">
                  <c:v>2007</c:v>
                </c:pt>
                <c:pt idx="1">
                  <c:v>2008</c:v>
                </c:pt>
                <c:pt idx="2">
                  <c:v>2009</c:v>
                </c:pt>
                <c:pt idx="3">
                  <c:v>2010</c:v>
                </c:pt>
                <c:pt idx="4">
                  <c:v>2011</c:v>
                </c:pt>
                <c:pt idx="5">
                  <c:v>2012</c:v>
                </c:pt>
                <c:pt idx="6">
                  <c:v>2013</c:v>
                </c:pt>
              </c:numCache>
            </c:numRef>
          </c:cat>
          <c:val>
            <c:numRef>
              <c:f>Sheet1!$B$2:$I$2</c:f>
              <c:numCache>
                <c:formatCode>General</c:formatCode>
                <c:ptCount val="7"/>
                <c:pt idx="0">
                  <c:v>3.2602468030599998</c:v>
                </c:pt>
                <c:pt idx="1">
                  <c:v>1.190604528008</c:v>
                </c:pt>
                <c:pt idx="2">
                  <c:v>-5.9539409984759999</c:v>
                </c:pt>
                <c:pt idx="3">
                  <c:v>5.2811445239200001</c:v>
                </c:pt>
                <c:pt idx="4">
                  <c:v>3.8876921672839999</c:v>
                </c:pt>
                <c:pt idx="5">
                  <c:v>3.9244573803290002</c:v>
                </c:pt>
                <c:pt idx="6" formatCode="#,##0.0">
                  <c:v>0.831520007299</c:v>
                </c:pt>
              </c:numCache>
            </c:numRef>
          </c:val>
        </c:ser>
        <c:ser>
          <c:idx val="1"/>
          <c:order val="1"/>
          <c:tx>
            <c:strRef>
              <c:f>Sheet1!$A$3</c:f>
              <c:strCache>
                <c:ptCount val="1"/>
              </c:strCache>
            </c:strRef>
          </c:tx>
          <c:spPr>
            <a:solidFill>
              <a:schemeClr val="bg2">
                <a:lumMod val="40000"/>
                <a:lumOff val="60000"/>
              </a:schemeClr>
            </a:solidFill>
          </c:spPr>
          <c:invertIfNegative val="0"/>
          <c:dLbls>
            <c:dLbl>
              <c:idx val="6"/>
              <c:layout>
                <c:manualLayout>
                  <c:x val="2.0207822336644819E-3"/>
                  <c:y val="-0.12810962645684931"/>
                </c:manualLayout>
              </c:layout>
              <c:tx>
                <c:rich>
                  <a:bodyPr/>
                  <a:lstStyle/>
                  <a:p>
                    <a:r>
                      <a:rPr lang="en-US" dirty="0" smtClean="0"/>
                      <a:t>1.8</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General</c:formatCode>
                <c:ptCount val="7"/>
                <c:pt idx="0">
                  <c:v>2007</c:v>
                </c:pt>
                <c:pt idx="1">
                  <c:v>2008</c:v>
                </c:pt>
                <c:pt idx="2">
                  <c:v>2009</c:v>
                </c:pt>
                <c:pt idx="3">
                  <c:v>2010</c:v>
                </c:pt>
                <c:pt idx="4">
                  <c:v>2011</c:v>
                </c:pt>
                <c:pt idx="5">
                  <c:v>2012</c:v>
                </c:pt>
                <c:pt idx="6">
                  <c:v>2013</c:v>
                </c:pt>
              </c:numCache>
            </c:numRef>
          </c:cat>
          <c:val>
            <c:numRef>
              <c:f>Sheet1!$B$3:$I$3</c:f>
              <c:numCache>
                <c:formatCode>General</c:formatCode>
                <c:ptCount val="7"/>
                <c:pt idx="6">
                  <c:v>3.1</c:v>
                </c:pt>
              </c:numCache>
            </c:numRef>
          </c:val>
        </c:ser>
        <c:dLbls>
          <c:showLegendKey val="0"/>
          <c:showVal val="0"/>
          <c:showCatName val="0"/>
          <c:showSerName val="0"/>
          <c:showPercent val="0"/>
          <c:showBubbleSize val="0"/>
        </c:dLbls>
        <c:gapWidth val="103"/>
        <c:gapDepth val="0"/>
        <c:shape val="cylinder"/>
        <c:axId val="231706744"/>
        <c:axId val="250204912"/>
        <c:axId val="0"/>
      </c:bar3DChart>
      <c:catAx>
        <c:axId val="231706744"/>
        <c:scaling>
          <c:orientation val="minMax"/>
        </c:scaling>
        <c:delete val="0"/>
        <c:axPos val="b"/>
        <c:numFmt formatCode="General" sourceLinked="1"/>
        <c:majorTickMark val="out"/>
        <c:minorTickMark val="none"/>
        <c:tickLblPos val="low"/>
        <c:txPr>
          <a:bodyPr rot="0" vert="horz"/>
          <a:lstStyle/>
          <a:p>
            <a:pPr>
              <a:defRPr/>
            </a:pPr>
            <a:endParaRPr lang="es-MX"/>
          </a:p>
        </c:txPr>
        <c:crossAx val="250204912"/>
        <c:crosses val="autoZero"/>
        <c:auto val="1"/>
        <c:lblAlgn val="ctr"/>
        <c:lblOffset val="100"/>
        <c:noMultiLvlLbl val="0"/>
      </c:catAx>
      <c:valAx>
        <c:axId val="250204912"/>
        <c:scaling>
          <c:orientation val="minMax"/>
          <c:min val="-8"/>
        </c:scaling>
        <c:delete val="1"/>
        <c:axPos val="l"/>
        <c:numFmt formatCode="#,##0.0" sourceLinked="0"/>
        <c:majorTickMark val="out"/>
        <c:minorTickMark val="none"/>
        <c:tickLblPos val="nextTo"/>
        <c:crossAx val="231706744"/>
        <c:crosses val="autoZero"/>
        <c:crossBetween val="between"/>
      </c:valAx>
      <c:spPr>
        <a:noFill/>
        <a:ln w="25406">
          <a:noFill/>
        </a:ln>
      </c:spPr>
    </c:plotArea>
    <c:plotVisOnly val="1"/>
    <c:dispBlanksAs val="gap"/>
    <c:showDLblsOverMax val="0"/>
  </c:chart>
  <c:spPr>
    <a:noFill/>
  </c:spPr>
  <c:txPr>
    <a:bodyPr/>
    <a:lstStyle/>
    <a:p>
      <a:pPr>
        <a:defRPr sz="950">
          <a:solidFill>
            <a:schemeClr val="bg1"/>
          </a:solidFill>
          <a:latin typeface="Arial Narrow" pitchFamily="34" charset="0"/>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4546064082548"/>
          <c:y val="4.7447685024244617E-2"/>
          <c:w val="0.83587594729632508"/>
          <c:h val="0.88282400144760442"/>
        </c:manualLayout>
      </c:layout>
      <c:barChart>
        <c:barDir val="col"/>
        <c:grouping val="clustered"/>
        <c:varyColors val="0"/>
        <c:ser>
          <c:idx val="0"/>
          <c:order val="0"/>
          <c:tx>
            <c:strRef>
              <c:f>'[BIE_BIE20130711084549.xls]Serie completa'!$B$113</c:f>
              <c:strCache>
                <c:ptCount val="1"/>
                <c:pt idx="0">
                  <c:v>Producto Interno Bruto de la Construcción</c:v>
                </c:pt>
              </c:strCache>
            </c:strRef>
          </c:tx>
          <c:spPr>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4"/>
              <c:layout>
                <c:manualLayout>
                  <c:x val="-3.0941981105412669E-3"/>
                  <c:y val="7.9469681565779906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5470990552706619E-3"/>
                  <c:y val="1.4602544161759804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6.1883962210827611E-3"/>
                  <c:y val="-8.8184646150427735E-3"/>
                </c:manualLayout>
              </c:layout>
              <c:tx>
                <c:rich>
                  <a:bodyPr/>
                  <a:lstStyle/>
                  <a:p>
                    <a:r>
                      <a:rPr lang="en-US" dirty="0" smtClean="0"/>
                      <a:t>602.5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'[BIE_BIE20130711084549.xls]Serie completa'!$A$114:$A$122</c:f>
              <c:strCache>
                <c:ptCount val="9"/>
                <c:pt idx="0">
                  <c:v>2005</c:v>
                </c:pt>
                <c:pt idx="1">
                  <c:v>2006</c:v>
                </c:pt>
                <c:pt idx="2">
                  <c:v>2007</c:v>
                </c:pt>
                <c:pt idx="3">
                  <c:v>2008</c:v>
                </c:pt>
                <c:pt idx="4">
                  <c:v>2009</c:v>
                </c:pt>
                <c:pt idx="5">
                  <c:v>2010</c:v>
                </c:pt>
                <c:pt idx="6">
                  <c:v>2011</c:v>
                </c:pt>
                <c:pt idx="7">
                  <c:v>2012</c:v>
                </c:pt>
                <c:pt idx="8">
                  <c:v>2013 e</c:v>
                </c:pt>
              </c:strCache>
            </c:strRef>
          </c:cat>
          <c:val>
            <c:numRef>
              <c:f>'[BIE_BIE20130711084549.xls]Serie completa'!$B$114:$B$122</c:f>
              <c:numCache>
                <c:formatCode>#,##0.0</c:formatCode>
                <c:ptCount val="9"/>
                <c:pt idx="0">
                  <c:v>514.20000000000005</c:v>
                </c:pt>
                <c:pt idx="1">
                  <c:v>554.20000000000005</c:v>
                </c:pt>
                <c:pt idx="2">
                  <c:v>578.4</c:v>
                </c:pt>
                <c:pt idx="3">
                  <c:v>588.70000000000005</c:v>
                </c:pt>
                <c:pt idx="4">
                  <c:v>552.6</c:v>
                </c:pt>
                <c:pt idx="5">
                  <c:v>549.5</c:v>
                </c:pt>
                <c:pt idx="6">
                  <c:v>574.70000000000005</c:v>
                </c:pt>
                <c:pt idx="7">
                  <c:v>593.6</c:v>
                </c:pt>
                <c:pt idx="8">
                  <c:v>611.4</c:v>
                </c:pt>
              </c:numCache>
            </c:numRef>
          </c:val>
        </c:ser>
        <c:dLbls>
          <c:showLegendKey val="0"/>
          <c:showVal val="0"/>
          <c:showCatName val="0"/>
          <c:showSerName val="0"/>
          <c:showPercent val="0"/>
          <c:showBubbleSize val="0"/>
        </c:dLbls>
        <c:gapWidth val="150"/>
        <c:axId val="250207656"/>
        <c:axId val="250208048"/>
      </c:barChart>
      <c:catAx>
        <c:axId val="250207656"/>
        <c:scaling>
          <c:orientation val="minMax"/>
        </c:scaling>
        <c:delete val="0"/>
        <c:axPos val="b"/>
        <c:numFmt formatCode="General" sourceLinked="0"/>
        <c:majorTickMark val="out"/>
        <c:minorTickMark val="none"/>
        <c:tickLblPos val="nextTo"/>
        <c:txPr>
          <a:bodyPr/>
          <a:lstStyle/>
          <a:p>
            <a:pPr>
              <a:defRPr sz="1200" b="1">
                <a:solidFill>
                  <a:schemeClr val="bg1"/>
                </a:solidFill>
              </a:defRPr>
            </a:pPr>
            <a:endParaRPr lang="es-MX"/>
          </a:p>
        </c:txPr>
        <c:crossAx val="250208048"/>
        <c:crosses val="autoZero"/>
        <c:auto val="1"/>
        <c:lblAlgn val="ctr"/>
        <c:lblOffset val="100"/>
        <c:noMultiLvlLbl val="0"/>
      </c:catAx>
      <c:valAx>
        <c:axId val="250208048"/>
        <c:scaling>
          <c:orientation val="minMax"/>
        </c:scaling>
        <c:delete val="0"/>
        <c:axPos val="l"/>
        <c:numFmt formatCode="#,##0.0" sourceLinked="1"/>
        <c:majorTickMark val="out"/>
        <c:minorTickMark val="none"/>
        <c:tickLblPos val="nextTo"/>
        <c:txPr>
          <a:bodyPr/>
          <a:lstStyle/>
          <a:p>
            <a:pPr>
              <a:defRPr sz="1200" b="1">
                <a:solidFill>
                  <a:schemeClr val="bg1"/>
                </a:solidFill>
              </a:defRPr>
            </a:pPr>
            <a:endParaRPr lang="es-MX"/>
          </a:p>
        </c:txPr>
        <c:crossAx val="250207656"/>
        <c:crosses val="autoZero"/>
        <c:crossBetween val="between"/>
      </c:valAx>
      <c:spPr>
        <a:solidFill>
          <a:schemeClr val="tx1">
            <a:lumMod val="95000"/>
          </a:schemeClr>
        </a:solidFill>
      </c:spPr>
    </c:plotArea>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273403988386125E-3"/>
          <c:y val="0"/>
          <c:w val="0.99427897195703319"/>
          <c:h val="0.94338504733042461"/>
        </c:manualLayout>
      </c:layout>
      <c:barChart>
        <c:barDir val="col"/>
        <c:grouping val="clustered"/>
        <c:varyColors val="0"/>
        <c:ser>
          <c:idx val="0"/>
          <c:order val="0"/>
          <c:tx>
            <c:strRef>
              <c:f>Sheet1!$A$3</c:f>
              <c:strCache>
                <c:ptCount val="1"/>
                <c:pt idx="0">
                  <c:v>Inversión pública</c:v>
                </c:pt>
              </c:strCache>
            </c:strRef>
          </c:tx>
          <c:spPr>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 sourceLinked="0"/>
            <c:spPr>
              <a:noFill/>
              <a:ln w="23891">
                <a:noFill/>
              </a:ln>
            </c:spPr>
            <c:txPr>
              <a:bodyPr/>
              <a:lstStyle/>
              <a:p>
                <a:pPr>
                  <a:defRPr lang="es-MX" sz="1000">
                    <a:solidFill>
                      <a:schemeClr val="bg1"/>
                    </a:solidFill>
                    <a:latin typeface="Arial" pitchFamily="34" charset="0"/>
                    <a:cs typeface="Arial"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Sheet1!$B$1:$K$2</c:f>
              <c:strCache>
                <c:ptCount val="10"/>
                <c:pt idx="0">
                  <c:v>2004</c:v>
                </c:pt>
                <c:pt idx="1">
                  <c:v>2005</c:v>
                </c:pt>
                <c:pt idx="2">
                  <c:v>2006</c:v>
                </c:pt>
                <c:pt idx="3">
                  <c:v>2007</c:v>
                </c:pt>
                <c:pt idx="4">
                  <c:v>2008</c:v>
                </c:pt>
                <c:pt idx="5">
                  <c:v>2009</c:v>
                </c:pt>
                <c:pt idx="6">
                  <c:v>2010</c:v>
                </c:pt>
                <c:pt idx="7">
                  <c:v>2011</c:v>
                </c:pt>
                <c:pt idx="8">
                  <c:v>2012</c:v>
                </c:pt>
                <c:pt idx="9">
                  <c:v>2013 /I</c:v>
                </c:pt>
              </c:strCache>
            </c:strRef>
          </c:cat>
          <c:val>
            <c:numRef>
              <c:f>Sheet1!$B$3:$K$3</c:f>
              <c:numCache>
                <c:formatCode>General</c:formatCode>
                <c:ptCount val="10"/>
                <c:pt idx="0">
                  <c:v>12.388518734300224</c:v>
                </c:pt>
                <c:pt idx="1">
                  <c:v>7.2600345499990393</c:v>
                </c:pt>
                <c:pt idx="2">
                  <c:v>2.8091414642283041</c:v>
                </c:pt>
                <c:pt idx="3">
                  <c:v>11.23795070135678</c:v>
                </c:pt>
                <c:pt idx="4">
                  <c:v>17.37102689244059</c:v>
                </c:pt>
                <c:pt idx="5">
                  <c:v>8.630283801540628</c:v>
                </c:pt>
                <c:pt idx="6">
                  <c:v>-0.6810918084675599</c:v>
                </c:pt>
                <c:pt idx="7">
                  <c:v>-8.373474326367969</c:v>
                </c:pt>
                <c:pt idx="8">
                  <c:v>6.458767134712029</c:v>
                </c:pt>
                <c:pt idx="9">
                  <c:v>-2.9601015239469897</c:v>
                </c:pt>
              </c:numCache>
            </c:numRef>
          </c:val>
        </c:ser>
        <c:ser>
          <c:idx val="1"/>
          <c:order val="1"/>
          <c:tx>
            <c:strRef>
              <c:f>Sheet1!$A$4</c:f>
              <c:strCache>
                <c:ptCount val="1"/>
                <c:pt idx="0">
                  <c:v>Inversión privada</c:v>
                </c:pt>
              </c:strCache>
            </c:strRef>
          </c:tx>
          <c:spPr>
            <a:solidFill>
              <a:schemeClr val="accent2"/>
            </a:solidFill>
            <a:scene3d>
              <a:camera prst="orthographicFront"/>
              <a:lightRig rig="threePt" dir="t"/>
            </a:scene3d>
            <a:sp3d/>
          </c:spPr>
          <c:invertIfNegative val="0"/>
          <c:dLbls>
            <c:dLbl>
              <c:idx val="0"/>
              <c:layout>
                <c:manualLayout>
                  <c:x val="0"/>
                  <c:y val="-5.662805662805661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5174506828528073E-3"/>
                  <c:y val="-4.1184041184041231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5173311985470705E-3"/>
                  <c:y val="-5.148005148005143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552352048558422E-3"/>
                  <c:y val="0.200773011481672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3.0349013657056147E-3"/>
                  <c:y val="0.11208184470731322"/>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lang="es-MX" sz="1000">
                    <a:solidFill>
                      <a:schemeClr val="bg1"/>
                    </a:solidFill>
                    <a:latin typeface="Arial" pitchFamily="34" charset="0"/>
                    <a:cs typeface="Arial"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Sheet1!$B$1:$K$2</c:f>
              <c:strCache>
                <c:ptCount val="10"/>
                <c:pt idx="0">
                  <c:v>2004</c:v>
                </c:pt>
                <c:pt idx="1">
                  <c:v>2005</c:v>
                </c:pt>
                <c:pt idx="2">
                  <c:v>2006</c:v>
                </c:pt>
                <c:pt idx="3">
                  <c:v>2007</c:v>
                </c:pt>
                <c:pt idx="4">
                  <c:v>2008</c:v>
                </c:pt>
                <c:pt idx="5">
                  <c:v>2009</c:v>
                </c:pt>
                <c:pt idx="6">
                  <c:v>2010</c:v>
                </c:pt>
                <c:pt idx="7">
                  <c:v>2011</c:v>
                </c:pt>
                <c:pt idx="8">
                  <c:v>2012</c:v>
                </c:pt>
                <c:pt idx="9">
                  <c:v>2013 /I</c:v>
                </c:pt>
              </c:strCache>
            </c:strRef>
          </c:cat>
          <c:val>
            <c:numRef>
              <c:f>Sheet1!$B$4:$K$4</c:f>
              <c:numCache>
                <c:formatCode>General</c:formatCode>
                <c:ptCount val="10"/>
                <c:pt idx="0">
                  <c:v>2.3188424909255767</c:v>
                </c:pt>
                <c:pt idx="1">
                  <c:v>2.7609053033911035</c:v>
                </c:pt>
                <c:pt idx="2">
                  <c:v>10.144974492897774</c:v>
                </c:pt>
                <c:pt idx="3">
                  <c:v>2.2816634872027786</c:v>
                </c:pt>
                <c:pt idx="4">
                  <c:v>-1.6190816704639399</c:v>
                </c:pt>
                <c:pt idx="5">
                  <c:v>-14.18110157914365</c:v>
                </c:pt>
                <c:pt idx="6">
                  <c:v>-0.68171633807606602</c:v>
                </c:pt>
                <c:pt idx="7">
                  <c:v>11.52853074274034</c:v>
                </c:pt>
                <c:pt idx="8">
                  <c:v>2.8225719812944972</c:v>
                </c:pt>
                <c:pt idx="9">
                  <c:v>-1.0227052813398751</c:v>
                </c:pt>
              </c:numCache>
            </c:numRef>
          </c:val>
        </c:ser>
        <c:dLbls>
          <c:showLegendKey val="0"/>
          <c:showVal val="0"/>
          <c:showCatName val="0"/>
          <c:showSerName val="0"/>
          <c:showPercent val="0"/>
          <c:showBubbleSize val="0"/>
        </c:dLbls>
        <c:gapWidth val="100"/>
        <c:axId val="250205696"/>
        <c:axId val="250207264"/>
      </c:barChart>
      <c:lineChart>
        <c:grouping val="standard"/>
        <c:varyColors val="0"/>
        <c:ser>
          <c:idx val="2"/>
          <c:order val="2"/>
          <c:tx>
            <c:strRef>
              <c:f>Sheet1!$A$5</c:f>
              <c:strCache>
                <c:ptCount val="1"/>
                <c:pt idx="0">
                  <c:v>Total</c:v>
                </c:pt>
              </c:strCache>
            </c:strRef>
          </c:tx>
          <c:spPr>
            <a:ln w="60325">
              <a:solidFill>
                <a:schemeClr val="accent5">
                  <a:lumMod val="60000"/>
                  <a:lumOff val="40000"/>
                  <a:alpha val="68000"/>
                </a:schemeClr>
              </a:solidFill>
            </a:ln>
          </c:spPr>
          <c:marker>
            <c:symbol val="circle"/>
            <c:size val="5"/>
            <c:spPr>
              <a:solidFill>
                <a:srgbClr val="002060"/>
              </a:solidFill>
              <a:ln>
                <a:solidFill>
                  <a:schemeClr val="accent5">
                    <a:lumMod val="60000"/>
                    <a:lumOff val="40000"/>
                    <a:alpha val="68000"/>
                  </a:schemeClr>
                </a:solidFill>
              </a:ln>
            </c:spPr>
          </c:marker>
          <c:cat>
            <c:strRef>
              <c:f>Sheet1!$B$1:$K$2</c:f>
              <c:strCache>
                <c:ptCount val="10"/>
                <c:pt idx="0">
                  <c:v>2004</c:v>
                </c:pt>
                <c:pt idx="1">
                  <c:v>2005</c:v>
                </c:pt>
                <c:pt idx="2">
                  <c:v>2006</c:v>
                </c:pt>
                <c:pt idx="3">
                  <c:v>2007</c:v>
                </c:pt>
                <c:pt idx="4">
                  <c:v>2008</c:v>
                </c:pt>
                <c:pt idx="5">
                  <c:v>2009</c:v>
                </c:pt>
                <c:pt idx="6">
                  <c:v>2010</c:v>
                </c:pt>
                <c:pt idx="7">
                  <c:v>2011</c:v>
                </c:pt>
                <c:pt idx="8">
                  <c:v>2012</c:v>
                </c:pt>
                <c:pt idx="9">
                  <c:v>2013 /I</c:v>
                </c:pt>
              </c:strCache>
            </c:strRef>
          </c:cat>
          <c:val>
            <c:numRef>
              <c:f>Sheet1!$B$5:$K$5</c:f>
              <c:numCache>
                <c:formatCode>General</c:formatCode>
                <c:ptCount val="10"/>
                <c:pt idx="0">
                  <c:v>5.0929621853368134</c:v>
                </c:pt>
                <c:pt idx="1">
                  <c:v>4.086425872288646</c:v>
                </c:pt>
                <c:pt idx="2">
                  <c:v>7.9178152195645835</c:v>
                </c:pt>
                <c:pt idx="3">
                  <c:v>4.8720730745838603</c:v>
                </c:pt>
                <c:pt idx="4">
                  <c:v>4.2067911590483842</c:v>
                </c:pt>
                <c:pt idx="5">
                  <c:v>-6.2988535626119502</c:v>
                </c:pt>
                <c:pt idx="6">
                  <c:v>-0.68146615525992438</c:v>
                </c:pt>
                <c:pt idx="7">
                  <c:v>3.5558768072596392</c:v>
                </c:pt>
                <c:pt idx="8">
                  <c:v>4.1114141392337933</c:v>
                </c:pt>
                <c:pt idx="9">
                  <c:v>-1.475697461043346</c:v>
                </c:pt>
              </c:numCache>
            </c:numRef>
          </c:val>
          <c:smooth val="0"/>
        </c:ser>
        <c:dLbls>
          <c:showLegendKey val="0"/>
          <c:showVal val="0"/>
          <c:showCatName val="0"/>
          <c:showSerName val="0"/>
          <c:showPercent val="0"/>
          <c:showBubbleSize val="0"/>
        </c:dLbls>
        <c:marker val="1"/>
        <c:smooth val="0"/>
        <c:axId val="250205696"/>
        <c:axId val="250207264"/>
      </c:lineChart>
      <c:catAx>
        <c:axId val="250205696"/>
        <c:scaling>
          <c:orientation val="minMax"/>
        </c:scaling>
        <c:delete val="0"/>
        <c:axPos val="b"/>
        <c:numFmt formatCode="General" sourceLinked="1"/>
        <c:majorTickMark val="out"/>
        <c:minorTickMark val="none"/>
        <c:tickLblPos val="low"/>
        <c:spPr>
          <a:ln w="22225">
            <a:solidFill>
              <a:schemeClr val="bg1"/>
            </a:solidFill>
            <a:prstDash val="solid"/>
          </a:ln>
        </c:spPr>
        <c:txPr>
          <a:bodyPr rot="0" vert="horz"/>
          <a:lstStyle/>
          <a:p>
            <a:pPr>
              <a:defRPr lang="es-MX" sz="1100">
                <a:latin typeface="Arial" pitchFamily="34" charset="0"/>
                <a:cs typeface="Arial" pitchFamily="34" charset="0"/>
              </a:defRPr>
            </a:pPr>
            <a:endParaRPr lang="es-MX"/>
          </a:p>
        </c:txPr>
        <c:crossAx val="250207264"/>
        <c:crosses val="autoZero"/>
        <c:auto val="1"/>
        <c:lblAlgn val="ctr"/>
        <c:lblOffset val="100"/>
        <c:tickLblSkip val="1"/>
        <c:tickMarkSkip val="1"/>
        <c:noMultiLvlLbl val="0"/>
      </c:catAx>
      <c:valAx>
        <c:axId val="250207264"/>
        <c:scaling>
          <c:orientation val="minMax"/>
        </c:scaling>
        <c:delete val="1"/>
        <c:axPos val="l"/>
        <c:numFmt formatCode="General" sourceLinked="1"/>
        <c:majorTickMark val="out"/>
        <c:minorTickMark val="none"/>
        <c:tickLblPos val="nextTo"/>
        <c:crossAx val="250205696"/>
        <c:crosses val="autoZero"/>
        <c:crossBetween val="between"/>
      </c:valAx>
      <c:spPr>
        <a:solidFill>
          <a:schemeClr val="tx1">
            <a:lumMod val="95000"/>
          </a:schemeClr>
        </a:solidFill>
        <a:ln w="25359">
          <a:noFill/>
        </a:ln>
      </c:spPr>
    </c:plotArea>
    <c:legend>
      <c:legendPos val="r"/>
      <c:legendEntry>
        <c:idx val="0"/>
        <c:txPr>
          <a:bodyPr/>
          <a:lstStyle/>
          <a:p>
            <a:pPr>
              <a:defRPr lang="es-MX" sz="1200" b="1">
                <a:latin typeface="Arial" pitchFamily="34" charset="0"/>
                <a:cs typeface="Arial" pitchFamily="34" charset="0"/>
              </a:defRPr>
            </a:pPr>
            <a:endParaRPr lang="es-MX"/>
          </a:p>
        </c:txPr>
      </c:legendEntry>
      <c:legendEntry>
        <c:idx val="1"/>
        <c:txPr>
          <a:bodyPr/>
          <a:lstStyle/>
          <a:p>
            <a:pPr>
              <a:defRPr lang="es-MX" sz="1200" b="1">
                <a:latin typeface="Arial" pitchFamily="34" charset="0"/>
                <a:cs typeface="Arial" pitchFamily="34" charset="0"/>
              </a:defRPr>
            </a:pPr>
            <a:endParaRPr lang="es-MX"/>
          </a:p>
        </c:txPr>
      </c:legendEntry>
      <c:legendEntry>
        <c:idx val="2"/>
        <c:txPr>
          <a:bodyPr/>
          <a:lstStyle/>
          <a:p>
            <a:pPr>
              <a:defRPr lang="es-MX" sz="1200" b="1">
                <a:latin typeface="Arial" pitchFamily="34" charset="0"/>
                <a:cs typeface="Arial" pitchFamily="34" charset="0"/>
              </a:defRPr>
            </a:pPr>
            <a:endParaRPr lang="es-MX"/>
          </a:p>
        </c:txPr>
      </c:legendEntry>
      <c:layout>
        <c:manualLayout>
          <c:xMode val="edge"/>
          <c:yMode val="edge"/>
          <c:x val="3.5140573285698924E-2"/>
          <c:y val="0.54141815626723733"/>
          <c:w val="0.27509146523604122"/>
          <c:h val="0.34907549258659371"/>
        </c:manualLayout>
      </c:layout>
      <c:overlay val="0"/>
      <c:spPr>
        <a:noFill/>
        <a:ln w="23891">
          <a:noFill/>
        </a:ln>
        <a:scene3d>
          <a:camera prst="orthographicFront"/>
          <a:lightRig rig="threePt" dir="t"/>
        </a:scene3d>
      </c:spPr>
      <c:txPr>
        <a:bodyPr/>
        <a:lstStyle/>
        <a:p>
          <a:pPr>
            <a:defRPr lang="es-MX" sz="1200" b="0">
              <a:latin typeface="Arial" pitchFamily="34" charset="0"/>
              <a:cs typeface="Arial" pitchFamily="34" charset="0"/>
            </a:defRPr>
          </a:pPr>
          <a:endParaRPr lang="es-MX"/>
        </a:p>
      </c:txPr>
    </c:legend>
    <c:plotVisOnly val="1"/>
    <c:dispBlanksAs val="gap"/>
    <c:showDLblsOverMax val="0"/>
  </c:chart>
  <c:spPr>
    <a:noFill/>
    <a:ln>
      <a:noFill/>
    </a:ln>
  </c:spPr>
  <c:txPr>
    <a:bodyPr/>
    <a:lstStyle/>
    <a:p>
      <a:pPr>
        <a:defRPr sz="1057" b="1" i="0" u="none" strike="noStrike" baseline="0">
          <a:solidFill>
            <a:schemeClr val="bg1"/>
          </a:solidFill>
          <a:latin typeface="Candara" pitchFamily="34" charset="0"/>
          <a:ea typeface="Arial"/>
          <a:cs typeface="Aria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1"/>
            <c:bubble3D val="0"/>
            <c:spPr>
              <a:solidFill>
                <a:schemeClr val="accent2"/>
              </a:solidFill>
            </c:spPr>
          </c:dPt>
          <c:dLbls>
            <c:dLbl>
              <c:idx val="0"/>
              <c:layout>
                <c:manualLayout>
                  <c:x val="-0.10673162729658793"/>
                  <c:y val="0.1714435695538057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1696967986528566"/>
                  <c:y val="-0.2936777281275045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solidFill>
                      <a:schemeClr val="tx1"/>
                    </a:solidFill>
                    <a:effectLst>
                      <a:outerShdw blurRad="38100" dist="38100" dir="2700000" algn="tl">
                        <a:srgbClr val="000000">
                          <a:alpha val="43137"/>
                        </a:srgbClr>
                      </a:outerShdw>
                    </a:effectLst>
                  </a:defRPr>
                </a:pPr>
                <a:endParaRPr lang="es-MX"/>
              </a:p>
            </c:txPr>
            <c:showLegendKey val="0"/>
            <c:showVal val="0"/>
            <c:showCatName val="0"/>
            <c:showSerName val="0"/>
            <c:showPercent val="0"/>
            <c:showBubbleSize val="0"/>
            <c:extLst>
              <c:ext xmlns:c15="http://schemas.microsoft.com/office/drawing/2012/chart" uri="{CE6537A1-D6FC-4f65-9D91-7224C49458BB}"/>
            </c:extLst>
          </c:dLbls>
          <c:cat>
            <c:strRef>
              <c:f>'Serie completa'!$B$77:$C$77</c:f>
              <c:strCache>
                <c:ptCount val="2"/>
                <c:pt idx="0">
                  <c:v>Inversión Pública</c:v>
                </c:pt>
                <c:pt idx="1">
                  <c:v>Inversión Privada</c:v>
                </c:pt>
              </c:strCache>
            </c:strRef>
          </c:cat>
          <c:val>
            <c:numRef>
              <c:f>'Serie completa'!$B$78:$C$78</c:f>
              <c:numCache>
                <c:formatCode>0%</c:formatCode>
                <c:ptCount val="2"/>
                <c:pt idx="0">
                  <c:v>0.22475646127712573</c:v>
                </c:pt>
                <c:pt idx="1">
                  <c:v>0.77524353872287433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8162597954825537"/>
          <c:y val="0.10980057482963661"/>
          <c:w val="0.41801559751267653"/>
          <c:h val="0.4549752373414343"/>
        </c:manualLayout>
      </c:layout>
      <c:overlay val="0"/>
      <c:txPr>
        <a:bodyPr/>
        <a:lstStyle/>
        <a:p>
          <a:pPr>
            <a:defRPr b="1">
              <a:solidFill>
                <a:schemeClr val="bg1"/>
              </a:solidFill>
            </a:defRPr>
          </a:pPr>
          <a:endParaRPr lang="es-MX"/>
        </a:p>
      </c:txPr>
    </c:legend>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79026889125258E-2"/>
          <c:y val="0.13416207729658003"/>
          <c:w val="0.50104232351858502"/>
          <c:h val="0.66528484588690506"/>
        </c:manualLayout>
      </c:layout>
      <c:pieChart>
        <c:varyColors val="1"/>
        <c:ser>
          <c:idx val="0"/>
          <c:order val="0"/>
          <c:dPt>
            <c:idx val="0"/>
            <c:bubble3D val="0"/>
            <c:spPr>
              <a:solidFill>
                <a:schemeClr val="tx2">
                  <a:lumMod val="50000"/>
                </a:schemeClr>
              </a:solidFill>
            </c:spPr>
          </c:dPt>
          <c:dPt>
            <c:idx val="1"/>
            <c:bubble3D val="0"/>
            <c:spPr>
              <a:solidFill>
                <a:schemeClr val="tx2">
                  <a:lumMod val="75000"/>
                </a:schemeClr>
              </a:solidFill>
            </c:spPr>
          </c:dPt>
          <c:dLbls>
            <c:dLbl>
              <c:idx val="0"/>
              <c:layout>
                <c:manualLayout>
                  <c:x val="8.795871913301781E-2"/>
                  <c:y val="-4.676931869962469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6920614777306284"/>
                  <c:y val="4.488913632716218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1">
                    <a:solidFill>
                      <a:schemeClr val="tx1"/>
                    </a:solidFill>
                    <a:effectLst>
                      <a:outerShdw blurRad="38100" dist="38100" dir="2700000" algn="tl">
                        <a:srgbClr val="000000">
                          <a:alpha val="43137"/>
                        </a:srgbClr>
                      </a:outerShdw>
                    </a:effectLst>
                    <a:latin typeface="Arial Narrow" pitchFamily="34" charset="0"/>
                  </a:defRPr>
                </a:pPr>
                <a:endParaRPr lang="es-MX"/>
              </a:p>
            </c:txPr>
            <c:showLegendKey val="0"/>
            <c:showVal val="0"/>
            <c:showCatName val="0"/>
            <c:showSerName val="0"/>
            <c:showPercent val="0"/>
            <c:showBubbleSize val="0"/>
            <c:extLst>
              <c:ext xmlns:c15="http://schemas.microsoft.com/office/drawing/2012/chart" uri="{CE6537A1-D6FC-4f65-9D91-7224C49458BB}"/>
            </c:extLst>
          </c:dLbls>
          <c:cat>
            <c:strRef>
              <c:f>'Serie completa'!$F$82:$F$83</c:f>
              <c:strCache>
                <c:ptCount val="2"/>
                <c:pt idx="0">
                  <c:v>Federal </c:v>
                </c:pt>
                <c:pt idx="1">
                  <c:v>Estatal </c:v>
                </c:pt>
              </c:strCache>
            </c:strRef>
          </c:cat>
          <c:val>
            <c:numRef>
              <c:f>'Serie completa'!$G$82:$G$83</c:f>
              <c:numCache>
                <c:formatCode>0%</c:formatCode>
                <c:ptCount val="2"/>
                <c:pt idx="0">
                  <c:v>0.9</c:v>
                </c:pt>
                <c:pt idx="1">
                  <c:v>0.1</c:v>
                </c:pt>
              </c:numCache>
            </c:numRef>
          </c:val>
        </c:ser>
        <c:dLbls>
          <c:showLegendKey val="0"/>
          <c:showVal val="0"/>
          <c:showCatName val="0"/>
          <c:showSerName val="0"/>
          <c:showPercent val="0"/>
          <c:showBubbleSize val="0"/>
          <c:showLeaderLines val="1"/>
        </c:dLbls>
        <c:firstSliceAng val="97"/>
      </c:pieChart>
    </c:plotArea>
    <c:legend>
      <c:legendPos val="r"/>
      <c:layout>
        <c:manualLayout>
          <c:xMode val="edge"/>
          <c:yMode val="edge"/>
          <c:x val="0.55088618824553037"/>
          <c:y val="0.33770532366930051"/>
          <c:w val="0.31578039093201504"/>
          <c:h val="0.32458848139987334"/>
        </c:manualLayout>
      </c:layout>
      <c:overlay val="0"/>
      <c:txPr>
        <a:bodyPr/>
        <a:lstStyle/>
        <a:p>
          <a:pPr>
            <a:defRPr sz="800">
              <a:solidFill>
                <a:schemeClr val="bg1"/>
              </a:solidFill>
            </a:defRPr>
          </a:pPr>
          <a:endParaRPr lang="es-MX"/>
        </a:p>
      </c:txPr>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2209035416596697"/>
          <c:y val="7.276995305164323E-2"/>
          <c:w val="0.86157828571471351"/>
          <c:h val="0.85915492957746453"/>
        </c:manualLayout>
      </c:layout>
      <c:lineChart>
        <c:grouping val="standard"/>
        <c:varyColors val="0"/>
        <c:dLbls>
          <c:showLegendKey val="0"/>
          <c:showVal val="0"/>
          <c:showCatName val="0"/>
          <c:showSerName val="0"/>
          <c:showPercent val="0"/>
          <c:showBubbleSize val="0"/>
        </c:dLbls>
        <c:marker val="1"/>
        <c:smooth val="0"/>
        <c:axId val="249723432"/>
        <c:axId val="249723824"/>
      </c:lineChart>
      <c:catAx>
        <c:axId val="249723432"/>
        <c:scaling>
          <c:orientation val="minMax"/>
        </c:scaling>
        <c:delete val="1"/>
        <c:axPos val="b"/>
        <c:majorTickMark val="out"/>
        <c:minorTickMark val="none"/>
        <c:tickLblPos val="nextTo"/>
        <c:crossAx val="249723824"/>
        <c:crosses val="autoZero"/>
        <c:auto val="1"/>
        <c:lblAlgn val="ctr"/>
        <c:lblOffset val="100"/>
        <c:noMultiLvlLbl val="0"/>
      </c:catAx>
      <c:valAx>
        <c:axId val="249723824"/>
        <c:scaling>
          <c:orientation val="minMax"/>
        </c:scaling>
        <c:delete val="1"/>
        <c:axPos val="l"/>
        <c:majorTickMark val="out"/>
        <c:minorTickMark val="none"/>
        <c:tickLblPos val="nextTo"/>
        <c:crossAx val="249723432"/>
        <c:crosses val="autoZero"/>
        <c:crossBetween val="between"/>
      </c:valAx>
      <c:spPr>
        <a:noFill/>
        <a:ln w="25393">
          <a:noFill/>
        </a:ln>
      </c:spPr>
    </c:plotArea>
    <c:legend>
      <c:legendPos val="t"/>
      <c:layout>
        <c:manualLayout>
          <c:xMode val="edge"/>
          <c:yMode val="edge"/>
          <c:x val="0.39065616797900293"/>
          <c:y val="0.76492806292190063"/>
          <c:w val="0.151236089550564"/>
          <c:h val="0.11533809109981646"/>
        </c:manualLayout>
      </c:layout>
      <c:overlay val="0"/>
      <c:txPr>
        <a:bodyPr/>
        <a:lstStyle/>
        <a:p>
          <a:pPr>
            <a:defRPr lang="es-MX"/>
          </a:pPr>
          <a:endParaRPr lang="es-MX"/>
        </a:p>
      </c:txPr>
    </c:legend>
    <c:plotVisOnly val="1"/>
    <c:dispBlanksAs val="gap"/>
    <c:showDLblsOverMax val="0"/>
  </c:chart>
  <c:txPr>
    <a:bodyPr/>
    <a:lstStyle/>
    <a:p>
      <a:pPr>
        <a:defRPr sz="1397" b="1">
          <a:effectLst>
            <a:outerShdw blurRad="38100" dist="38100" dir="2700000" algn="tl">
              <a:srgbClr val="000000">
                <a:alpha val="43137"/>
              </a:srgbClr>
            </a:outerShdw>
          </a:effectLst>
          <a:latin typeface="Candara" pitchFamily="34" charset="0"/>
        </a:defRPr>
      </a:pPr>
      <a:endParaRPr lang="es-MX"/>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8D17B-59A0-444E-99D5-4040E6EE4C03}" type="doc">
      <dgm:prSet loTypeId="urn:microsoft.com/office/officeart/2005/8/layout/pList2" loCatId="list" qsTypeId="urn:microsoft.com/office/officeart/2005/8/quickstyle/simple1" qsCatId="simple" csTypeId="urn:microsoft.com/office/officeart/2005/8/colors/accent1_2" csCatId="accent1" phldr="1"/>
      <dgm:spPr/>
    </dgm:pt>
    <dgm:pt modelId="{07B6D13F-722E-4C5D-91A9-39F93157B2C7}">
      <dgm:prSet phldrT="[Texto]" custT="1"/>
      <dgm:spPr>
        <a:noFill/>
        <a:ln>
          <a:noFill/>
        </a:ln>
      </dgm:spPr>
      <dgm:t>
        <a:bodyPr/>
        <a:lstStyle/>
        <a:p>
          <a:pPr>
            <a:lnSpc>
              <a:spcPct val="90000"/>
            </a:lnSpc>
            <a:spcAft>
              <a:spcPct val="35000"/>
            </a:spcAft>
          </a:pPr>
          <a:r>
            <a:rPr lang="es-MX" sz="1800" b="1" dirty="0" smtClean="0">
              <a:solidFill>
                <a:schemeClr val="tx1"/>
              </a:solidFill>
              <a:latin typeface="Arial Narrow" pitchFamily="34" charset="0"/>
            </a:rPr>
            <a:t>Ventajas</a:t>
          </a:r>
        </a:p>
        <a:p>
          <a:pPr>
            <a:lnSpc>
              <a:spcPct val="100000"/>
            </a:lnSpc>
            <a:spcAft>
              <a:spcPts val="0"/>
            </a:spcAft>
          </a:pPr>
          <a:r>
            <a:rPr lang="es-MX" sz="1200" b="0" i="0" dirty="0" smtClean="0">
              <a:solidFill>
                <a:schemeClr val="tx1"/>
              </a:solidFill>
              <a:latin typeface="Arial Narrow" pitchFamily="34" charset="0"/>
            </a:rPr>
            <a:t>Sistema de construcción muy popular</a:t>
          </a:r>
        </a:p>
        <a:p>
          <a:pPr>
            <a:lnSpc>
              <a:spcPct val="100000"/>
            </a:lnSpc>
            <a:spcAft>
              <a:spcPts val="0"/>
            </a:spcAft>
          </a:pPr>
          <a:endParaRPr lang="es-MX" sz="1200" dirty="0" smtClean="0">
            <a:solidFill>
              <a:schemeClr val="tx1"/>
            </a:solidFill>
            <a:latin typeface="Arial Narrow" pitchFamily="34" charset="0"/>
          </a:endParaRPr>
        </a:p>
        <a:p>
          <a:pPr>
            <a:lnSpc>
              <a:spcPct val="100000"/>
            </a:lnSpc>
            <a:spcAft>
              <a:spcPts val="0"/>
            </a:spcAft>
          </a:pPr>
          <a:r>
            <a:rPr lang="es-MX" sz="1200" dirty="0" smtClean="0">
              <a:solidFill>
                <a:schemeClr val="tx1"/>
              </a:solidFill>
              <a:latin typeface="Arial Narrow" pitchFamily="34" charset="0"/>
            </a:rPr>
            <a:t>Alta resistencia</a:t>
          </a:r>
        </a:p>
        <a:p>
          <a:pPr>
            <a:lnSpc>
              <a:spcPct val="100000"/>
            </a:lnSpc>
            <a:spcAft>
              <a:spcPts val="0"/>
            </a:spcAft>
          </a:pPr>
          <a:endParaRPr lang="es-MX" sz="1200" dirty="0" smtClean="0">
            <a:solidFill>
              <a:schemeClr val="tx1"/>
            </a:solidFill>
            <a:latin typeface="Arial Narrow" pitchFamily="34" charset="0"/>
          </a:endParaRPr>
        </a:p>
        <a:p>
          <a:pPr>
            <a:lnSpc>
              <a:spcPct val="100000"/>
            </a:lnSpc>
            <a:spcAft>
              <a:spcPts val="0"/>
            </a:spcAft>
          </a:pPr>
          <a:r>
            <a:rPr lang="es-MX" sz="1200" dirty="0" smtClean="0">
              <a:solidFill>
                <a:schemeClr val="tx1"/>
              </a:solidFill>
              <a:latin typeface="Arial Narrow" pitchFamily="34" charset="0"/>
            </a:rPr>
            <a:t>Ductilidad</a:t>
          </a:r>
        </a:p>
        <a:p>
          <a:pPr>
            <a:lnSpc>
              <a:spcPct val="100000"/>
            </a:lnSpc>
            <a:spcAft>
              <a:spcPts val="0"/>
            </a:spcAft>
          </a:pPr>
          <a:endParaRPr lang="es-MX" sz="1200" dirty="0" smtClean="0">
            <a:solidFill>
              <a:schemeClr val="tx1"/>
            </a:solidFill>
            <a:latin typeface="Arial Narrow" pitchFamily="34" charset="0"/>
          </a:endParaRPr>
        </a:p>
        <a:p>
          <a:pPr>
            <a:lnSpc>
              <a:spcPct val="100000"/>
            </a:lnSpc>
            <a:spcAft>
              <a:spcPts val="0"/>
            </a:spcAft>
          </a:pPr>
          <a:r>
            <a:rPr lang="es-MX" sz="1200" dirty="0" smtClean="0">
              <a:solidFill>
                <a:schemeClr val="tx1"/>
              </a:solidFill>
              <a:latin typeface="Arial Narrow" pitchFamily="34" charset="0"/>
            </a:rPr>
            <a:t>Reciclable</a:t>
          </a:r>
        </a:p>
        <a:p>
          <a:pPr>
            <a:lnSpc>
              <a:spcPct val="100000"/>
            </a:lnSpc>
            <a:spcAft>
              <a:spcPts val="0"/>
            </a:spcAft>
          </a:pPr>
          <a:endParaRPr lang="es-MX" sz="1200" dirty="0" smtClean="0">
            <a:solidFill>
              <a:schemeClr val="tx1"/>
            </a:solidFill>
            <a:latin typeface="Arial Narrow" pitchFamily="34" charset="0"/>
          </a:endParaRPr>
        </a:p>
        <a:p>
          <a:pPr>
            <a:lnSpc>
              <a:spcPct val="100000"/>
            </a:lnSpc>
            <a:spcAft>
              <a:spcPts val="0"/>
            </a:spcAft>
          </a:pPr>
          <a:r>
            <a:rPr lang="es-MX" sz="1200" b="0" i="0" dirty="0" smtClean="0">
              <a:solidFill>
                <a:schemeClr val="tx1"/>
              </a:solidFill>
              <a:latin typeface="Arial Narrow" pitchFamily="34" charset="0"/>
            </a:rPr>
            <a:t>Buena relación entre costo de mano de obra, costo de materiales, instalación </a:t>
          </a:r>
          <a:endParaRPr lang="es-MX" sz="1200" dirty="0">
            <a:solidFill>
              <a:schemeClr val="tx1"/>
            </a:solidFill>
            <a:latin typeface="Arial Narrow" pitchFamily="34" charset="0"/>
          </a:endParaRPr>
        </a:p>
      </dgm:t>
    </dgm:pt>
    <dgm:pt modelId="{F4F02A50-2EFE-49AE-A49B-902E387E2E2D}" type="parTrans" cxnId="{8E98243F-2561-4A2C-B9E2-803260485429}">
      <dgm:prSet/>
      <dgm:spPr/>
      <dgm:t>
        <a:bodyPr/>
        <a:lstStyle/>
        <a:p>
          <a:endParaRPr lang="es-MX"/>
        </a:p>
      </dgm:t>
    </dgm:pt>
    <dgm:pt modelId="{3EE64603-4CD0-402B-9734-BAAEA003192F}" type="sibTrans" cxnId="{8E98243F-2561-4A2C-B9E2-803260485429}">
      <dgm:prSet/>
      <dgm:spPr/>
      <dgm:t>
        <a:bodyPr/>
        <a:lstStyle/>
        <a:p>
          <a:endParaRPr lang="es-MX"/>
        </a:p>
      </dgm:t>
    </dgm:pt>
    <dgm:pt modelId="{A1EAB4C1-E1B9-44B2-A00D-DB873D0C95B1}">
      <dgm:prSet phldrT="[Texto]" custT="1"/>
      <dgm:spPr>
        <a:noFill/>
        <a:ln>
          <a:noFill/>
        </a:ln>
      </dgm:spPr>
      <dgm:t>
        <a:bodyPr/>
        <a:lstStyle/>
        <a:p>
          <a:pPr>
            <a:lnSpc>
              <a:spcPct val="90000"/>
            </a:lnSpc>
            <a:spcAft>
              <a:spcPct val="35000"/>
            </a:spcAft>
          </a:pPr>
          <a:r>
            <a:rPr lang="es-MX" sz="1600" b="1" dirty="0" smtClean="0">
              <a:solidFill>
                <a:schemeClr val="tx1"/>
              </a:solidFill>
              <a:latin typeface="Arial Narrow" pitchFamily="34" charset="0"/>
            </a:rPr>
            <a:t>Desventajas</a:t>
          </a:r>
        </a:p>
        <a:p>
          <a:pPr>
            <a:lnSpc>
              <a:spcPct val="100000"/>
            </a:lnSpc>
            <a:spcAft>
              <a:spcPts val="0"/>
            </a:spcAft>
          </a:pPr>
          <a:r>
            <a:rPr lang="es-MX" sz="1200" dirty="0" smtClean="0">
              <a:solidFill>
                <a:schemeClr val="tx1"/>
              </a:solidFill>
              <a:latin typeface="Arial Narrow" pitchFamily="34" charset="0"/>
            </a:rPr>
            <a:t>Corrosión</a:t>
          </a:r>
        </a:p>
        <a:p>
          <a:pPr>
            <a:lnSpc>
              <a:spcPct val="100000"/>
            </a:lnSpc>
            <a:spcAft>
              <a:spcPts val="0"/>
            </a:spcAft>
          </a:pPr>
          <a:endParaRPr lang="es-MX" sz="1200" dirty="0" smtClean="0">
            <a:solidFill>
              <a:schemeClr val="tx1"/>
            </a:solidFill>
            <a:latin typeface="Arial Narrow" pitchFamily="34" charset="0"/>
          </a:endParaRPr>
        </a:p>
        <a:p>
          <a:pPr>
            <a:lnSpc>
              <a:spcPct val="100000"/>
            </a:lnSpc>
            <a:spcAft>
              <a:spcPts val="0"/>
            </a:spcAft>
          </a:pPr>
          <a:r>
            <a:rPr lang="es-MX" sz="1200" dirty="0" smtClean="0">
              <a:solidFill>
                <a:schemeClr val="tx1"/>
              </a:solidFill>
              <a:latin typeface="Arial Narrow" pitchFamily="34" charset="0"/>
            </a:rPr>
            <a:t>Endotérmico</a:t>
          </a:r>
        </a:p>
        <a:p>
          <a:pPr>
            <a:lnSpc>
              <a:spcPct val="100000"/>
            </a:lnSpc>
            <a:spcAft>
              <a:spcPts val="0"/>
            </a:spcAft>
          </a:pPr>
          <a:endParaRPr lang="es-MX" sz="1200" dirty="0" smtClean="0">
            <a:solidFill>
              <a:schemeClr val="tx1"/>
            </a:solidFill>
            <a:latin typeface="Arial Narrow" pitchFamily="34" charset="0"/>
          </a:endParaRPr>
        </a:p>
        <a:p>
          <a:pPr>
            <a:lnSpc>
              <a:spcPct val="100000"/>
            </a:lnSpc>
            <a:spcAft>
              <a:spcPts val="0"/>
            </a:spcAft>
          </a:pPr>
          <a:r>
            <a:rPr lang="es-MX" sz="1200" dirty="0" smtClean="0">
              <a:solidFill>
                <a:schemeClr val="tx1"/>
              </a:solidFill>
              <a:latin typeface="Arial Narrow" pitchFamily="34" charset="0"/>
            </a:rPr>
            <a:t>Costo de la protección contra el fuego</a:t>
          </a:r>
        </a:p>
        <a:p>
          <a:pPr>
            <a:lnSpc>
              <a:spcPct val="100000"/>
            </a:lnSpc>
            <a:spcAft>
              <a:spcPts val="0"/>
            </a:spcAft>
          </a:pPr>
          <a:endParaRPr lang="es-MX" sz="1200" dirty="0" smtClean="0">
            <a:solidFill>
              <a:schemeClr val="tx1"/>
            </a:solidFill>
            <a:latin typeface="Arial Narrow" pitchFamily="34" charset="0"/>
          </a:endParaRPr>
        </a:p>
        <a:p>
          <a:pPr>
            <a:lnSpc>
              <a:spcPct val="100000"/>
            </a:lnSpc>
            <a:spcAft>
              <a:spcPts val="0"/>
            </a:spcAft>
          </a:pPr>
          <a:r>
            <a:rPr lang="es-MX" sz="1200" dirty="0" smtClean="0">
              <a:solidFill>
                <a:schemeClr val="tx1"/>
              </a:solidFill>
              <a:latin typeface="Arial Narrow" pitchFamily="34" charset="0"/>
            </a:rPr>
            <a:t>Susceptibilidad al pandeo</a:t>
          </a:r>
        </a:p>
        <a:p>
          <a:pPr>
            <a:lnSpc>
              <a:spcPct val="100000"/>
            </a:lnSpc>
            <a:spcAft>
              <a:spcPts val="0"/>
            </a:spcAft>
          </a:pPr>
          <a:endParaRPr lang="es-MX" sz="1200" dirty="0" smtClean="0">
            <a:solidFill>
              <a:schemeClr val="tx1"/>
            </a:solidFill>
            <a:latin typeface="Arial Narrow" pitchFamily="34" charset="0"/>
          </a:endParaRPr>
        </a:p>
        <a:p>
          <a:pPr>
            <a:lnSpc>
              <a:spcPct val="100000"/>
            </a:lnSpc>
            <a:spcAft>
              <a:spcPts val="0"/>
            </a:spcAft>
          </a:pPr>
          <a:r>
            <a:rPr lang="es-MX" sz="1200" b="0" i="0" dirty="0" smtClean="0">
              <a:solidFill>
                <a:schemeClr val="tx1"/>
              </a:solidFill>
              <a:latin typeface="Arial Narrow" pitchFamily="34" charset="0"/>
            </a:rPr>
            <a:t>Costo de mantenimiento</a:t>
          </a:r>
          <a:endParaRPr lang="es-MX" sz="1200" dirty="0">
            <a:solidFill>
              <a:schemeClr val="tx1"/>
            </a:solidFill>
            <a:latin typeface="Arial Narrow" pitchFamily="34" charset="0"/>
          </a:endParaRPr>
        </a:p>
      </dgm:t>
    </dgm:pt>
    <dgm:pt modelId="{10468AA6-DE2F-44D1-886F-CD457B235289}" type="parTrans" cxnId="{6873BC07-B22B-46B1-B4AC-F661DDDB34B8}">
      <dgm:prSet/>
      <dgm:spPr/>
      <dgm:t>
        <a:bodyPr/>
        <a:lstStyle/>
        <a:p>
          <a:endParaRPr lang="es-MX"/>
        </a:p>
      </dgm:t>
    </dgm:pt>
    <dgm:pt modelId="{19C331C5-2331-4230-9486-7840F886A349}" type="sibTrans" cxnId="{6873BC07-B22B-46B1-B4AC-F661DDDB34B8}">
      <dgm:prSet/>
      <dgm:spPr/>
      <dgm:t>
        <a:bodyPr/>
        <a:lstStyle/>
        <a:p>
          <a:endParaRPr lang="es-MX"/>
        </a:p>
      </dgm:t>
    </dgm:pt>
    <dgm:pt modelId="{0631E3A6-D13C-427C-9851-8A2480D70FF3}">
      <dgm:prSet phldrT="[Texto]" custT="1"/>
      <dgm:spPr>
        <a:noFill/>
        <a:ln>
          <a:noFill/>
        </a:ln>
      </dgm:spPr>
      <dgm:t>
        <a:bodyPr/>
        <a:lstStyle/>
        <a:p>
          <a:pPr>
            <a:lnSpc>
              <a:spcPct val="90000"/>
            </a:lnSpc>
            <a:spcAft>
              <a:spcPct val="35000"/>
            </a:spcAft>
          </a:pPr>
          <a:r>
            <a:rPr lang="es-MX" sz="1800" b="1" dirty="0" smtClean="0">
              <a:solidFill>
                <a:schemeClr val="tx1"/>
              </a:solidFill>
              <a:latin typeface="Arial Narrow" pitchFamily="34" charset="0"/>
            </a:rPr>
            <a:t>Usos en la construcción</a:t>
          </a:r>
        </a:p>
        <a:p>
          <a:pPr>
            <a:lnSpc>
              <a:spcPct val="100000"/>
            </a:lnSpc>
            <a:spcAft>
              <a:spcPts val="0"/>
            </a:spcAft>
          </a:pPr>
          <a:r>
            <a:rPr lang="es-MX" sz="1200" b="0" i="0" dirty="0" smtClean="0">
              <a:solidFill>
                <a:schemeClr val="tx1"/>
              </a:solidFill>
              <a:latin typeface="Arial Narrow" pitchFamily="34" charset="0"/>
            </a:rPr>
            <a:t>Túneles y lumbreras, Puentes, Plantas de Tratamiento, Puertos y tanques, Edificios, Presas</a:t>
          </a:r>
          <a:endParaRPr lang="es-MX" sz="1200" b="0" i="0" dirty="0">
            <a:solidFill>
              <a:schemeClr val="tx1"/>
            </a:solidFill>
            <a:latin typeface="Arial Narrow" pitchFamily="34" charset="0"/>
          </a:endParaRPr>
        </a:p>
      </dgm:t>
    </dgm:pt>
    <dgm:pt modelId="{5C4D05F2-837A-4C19-AD7A-3E55D7BAEC93}" type="parTrans" cxnId="{D1F0B428-8307-4A32-9F37-B2816616E12A}">
      <dgm:prSet/>
      <dgm:spPr/>
      <dgm:t>
        <a:bodyPr/>
        <a:lstStyle/>
        <a:p>
          <a:endParaRPr lang="es-MX"/>
        </a:p>
      </dgm:t>
    </dgm:pt>
    <dgm:pt modelId="{FF7DFF35-BEBE-40F5-9194-A2CB96CBB7F8}" type="sibTrans" cxnId="{D1F0B428-8307-4A32-9F37-B2816616E12A}">
      <dgm:prSet/>
      <dgm:spPr/>
      <dgm:t>
        <a:bodyPr/>
        <a:lstStyle/>
        <a:p>
          <a:endParaRPr lang="es-MX"/>
        </a:p>
      </dgm:t>
    </dgm:pt>
    <dgm:pt modelId="{45BE680F-DB21-42D9-AD2B-A7E7CD4517C6}" type="pres">
      <dgm:prSet presAssocID="{C4A8D17B-59A0-444E-99D5-4040E6EE4C03}" presName="Name0" presStyleCnt="0">
        <dgm:presLayoutVars>
          <dgm:dir/>
          <dgm:resizeHandles val="exact"/>
        </dgm:presLayoutVars>
      </dgm:prSet>
      <dgm:spPr/>
    </dgm:pt>
    <dgm:pt modelId="{3200AE34-4BA8-4450-9B4E-2308FD0C17E1}" type="pres">
      <dgm:prSet presAssocID="{C4A8D17B-59A0-444E-99D5-4040E6EE4C03}" presName="bkgdShp" presStyleLbl="alignAccFollowNode1" presStyleIdx="0" presStyleCnt="1" custLinFactNeighborY="-720"/>
      <dgm:spPr>
        <a:noFill/>
        <a:ln>
          <a:noFill/>
        </a:ln>
      </dgm:spPr>
    </dgm:pt>
    <dgm:pt modelId="{EAF3467A-9136-4B45-A5EF-A5C0632DB064}" type="pres">
      <dgm:prSet presAssocID="{C4A8D17B-59A0-444E-99D5-4040E6EE4C03}" presName="linComp" presStyleCnt="0"/>
      <dgm:spPr/>
    </dgm:pt>
    <dgm:pt modelId="{02BFCE48-0FEF-4145-8E0B-A7FE8000437B}" type="pres">
      <dgm:prSet presAssocID="{07B6D13F-722E-4C5D-91A9-39F93157B2C7}" presName="compNode" presStyleCnt="0"/>
      <dgm:spPr/>
    </dgm:pt>
    <dgm:pt modelId="{96449D42-3BF3-4A6E-9A5E-A524EAE61D85}" type="pres">
      <dgm:prSet presAssocID="{07B6D13F-722E-4C5D-91A9-39F93157B2C7}" presName="node" presStyleLbl="node1" presStyleIdx="0" presStyleCnt="3" custLinFactNeighborY="-10802">
        <dgm:presLayoutVars>
          <dgm:bulletEnabled val="1"/>
        </dgm:presLayoutVars>
      </dgm:prSet>
      <dgm:spPr/>
      <dgm:t>
        <a:bodyPr/>
        <a:lstStyle/>
        <a:p>
          <a:endParaRPr lang="es-MX"/>
        </a:p>
      </dgm:t>
    </dgm:pt>
    <dgm:pt modelId="{048D7B32-8B87-45BF-B90E-A926C21D3CC3}" type="pres">
      <dgm:prSet presAssocID="{07B6D13F-722E-4C5D-91A9-39F93157B2C7}" presName="invisiNode" presStyleLbl="node1" presStyleIdx="0" presStyleCnt="3"/>
      <dgm:spPr/>
    </dgm:pt>
    <dgm:pt modelId="{4046372E-6508-4593-9D81-320DE150E4AF}" type="pres">
      <dgm:prSet presAssocID="{07B6D13F-722E-4C5D-91A9-39F93157B2C7}"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dgm:spPr>
    </dgm:pt>
    <dgm:pt modelId="{CC580009-499A-4228-8D7D-0F72865F903C}" type="pres">
      <dgm:prSet presAssocID="{3EE64603-4CD0-402B-9734-BAAEA003192F}" presName="sibTrans" presStyleLbl="sibTrans2D1" presStyleIdx="0" presStyleCnt="0"/>
      <dgm:spPr/>
      <dgm:t>
        <a:bodyPr/>
        <a:lstStyle/>
        <a:p>
          <a:endParaRPr lang="es-MX"/>
        </a:p>
      </dgm:t>
    </dgm:pt>
    <dgm:pt modelId="{016D1CA2-C479-44C4-8E75-F4C9B8C7C77C}" type="pres">
      <dgm:prSet presAssocID="{A1EAB4C1-E1B9-44B2-A00D-DB873D0C95B1}" presName="compNode" presStyleCnt="0"/>
      <dgm:spPr/>
    </dgm:pt>
    <dgm:pt modelId="{D2EAAC7B-0E9E-4013-BE08-EE4241A88B9B}" type="pres">
      <dgm:prSet presAssocID="{A1EAB4C1-E1B9-44B2-A00D-DB873D0C95B1}" presName="node" presStyleLbl="node1" presStyleIdx="1" presStyleCnt="3" custLinFactNeighborY="-10802">
        <dgm:presLayoutVars>
          <dgm:bulletEnabled val="1"/>
        </dgm:presLayoutVars>
      </dgm:prSet>
      <dgm:spPr/>
      <dgm:t>
        <a:bodyPr/>
        <a:lstStyle/>
        <a:p>
          <a:endParaRPr lang="es-MX"/>
        </a:p>
      </dgm:t>
    </dgm:pt>
    <dgm:pt modelId="{C6A1D111-DD71-4C87-B7F7-7C34EE1EA019}" type="pres">
      <dgm:prSet presAssocID="{A1EAB4C1-E1B9-44B2-A00D-DB873D0C95B1}" presName="invisiNode" presStyleLbl="node1" presStyleIdx="1" presStyleCnt="3"/>
      <dgm:spPr/>
    </dgm:pt>
    <dgm:pt modelId="{E326725B-0472-4856-A21F-0EE2309B74DE}" type="pres">
      <dgm:prSet presAssocID="{A1EAB4C1-E1B9-44B2-A00D-DB873D0C95B1}"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D88929B7-BE0D-4529-B724-506BF3E494A3}" type="pres">
      <dgm:prSet presAssocID="{19C331C5-2331-4230-9486-7840F886A349}" presName="sibTrans" presStyleLbl="sibTrans2D1" presStyleIdx="0" presStyleCnt="0"/>
      <dgm:spPr/>
      <dgm:t>
        <a:bodyPr/>
        <a:lstStyle/>
        <a:p>
          <a:endParaRPr lang="es-MX"/>
        </a:p>
      </dgm:t>
    </dgm:pt>
    <dgm:pt modelId="{D6C2EB9F-79E8-4A9F-A9C5-BA1C7A9E3EF9}" type="pres">
      <dgm:prSet presAssocID="{0631E3A6-D13C-427C-9851-8A2480D70FF3}" presName="compNode" presStyleCnt="0"/>
      <dgm:spPr/>
    </dgm:pt>
    <dgm:pt modelId="{F7675D03-F8C4-46B9-B09E-F34E23589418}" type="pres">
      <dgm:prSet presAssocID="{0631E3A6-D13C-427C-9851-8A2480D70FF3}" presName="node" presStyleLbl="node1" presStyleIdx="2" presStyleCnt="3" custLinFactNeighborY="-10802">
        <dgm:presLayoutVars>
          <dgm:bulletEnabled val="1"/>
        </dgm:presLayoutVars>
      </dgm:prSet>
      <dgm:spPr/>
      <dgm:t>
        <a:bodyPr/>
        <a:lstStyle/>
        <a:p>
          <a:endParaRPr lang="es-MX"/>
        </a:p>
      </dgm:t>
    </dgm:pt>
    <dgm:pt modelId="{C5DB0D94-2A57-4925-BB30-300A5B45E85A}" type="pres">
      <dgm:prSet presAssocID="{0631E3A6-D13C-427C-9851-8A2480D70FF3}" presName="invisiNode" presStyleLbl="node1" presStyleIdx="2" presStyleCnt="3"/>
      <dgm:spPr/>
    </dgm:pt>
    <dgm:pt modelId="{58FB4CD4-6DFB-46AB-9D36-636C489C1B7E}" type="pres">
      <dgm:prSet presAssocID="{0631E3A6-D13C-427C-9851-8A2480D70FF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Lst>
  <dgm:cxnLst>
    <dgm:cxn modelId="{D1F0B428-8307-4A32-9F37-B2816616E12A}" srcId="{C4A8D17B-59A0-444E-99D5-4040E6EE4C03}" destId="{0631E3A6-D13C-427C-9851-8A2480D70FF3}" srcOrd="2" destOrd="0" parTransId="{5C4D05F2-837A-4C19-AD7A-3E55D7BAEC93}" sibTransId="{FF7DFF35-BEBE-40F5-9194-A2CB96CBB7F8}"/>
    <dgm:cxn modelId="{D27B0B87-6A3F-46BD-8BE4-7BDFDFC2DF4D}" type="presOf" srcId="{07B6D13F-722E-4C5D-91A9-39F93157B2C7}" destId="{96449D42-3BF3-4A6E-9A5E-A524EAE61D85}" srcOrd="0" destOrd="0" presId="urn:microsoft.com/office/officeart/2005/8/layout/pList2"/>
    <dgm:cxn modelId="{88ACB0C9-851E-479C-BB8F-648A3EDDCB79}" type="presOf" srcId="{A1EAB4C1-E1B9-44B2-A00D-DB873D0C95B1}" destId="{D2EAAC7B-0E9E-4013-BE08-EE4241A88B9B}" srcOrd="0" destOrd="0" presId="urn:microsoft.com/office/officeart/2005/8/layout/pList2"/>
    <dgm:cxn modelId="{E8B9A654-37B1-4C56-A9AA-BB920BEA9731}" type="presOf" srcId="{0631E3A6-D13C-427C-9851-8A2480D70FF3}" destId="{F7675D03-F8C4-46B9-B09E-F34E23589418}" srcOrd="0" destOrd="0" presId="urn:microsoft.com/office/officeart/2005/8/layout/pList2"/>
    <dgm:cxn modelId="{4E104066-B17F-460C-B855-5473802EAA19}" type="presOf" srcId="{19C331C5-2331-4230-9486-7840F886A349}" destId="{D88929B7-BE0D-4529-B724-506BF3E494A3}" srcOrd="0" destOrd="0" presId="urn:microsoft.com/office/officeart/2005/8/layout/pList2"/>
    <dgm:cxn modelId="{8E98243F-2561-4A2C-B9E2-803260485429}" srcId="{C4A8D17B-59A0-444E-99D5-4040E6EE4C03}" destId="{07B6D13F-722E-4C5D-91A9-39F93157B2C7}" srcOrd="0" destOrd="0" parTransId="{F4F02A50-2EFE-49AE-A49B-902E387E2E2D}" sibTransId="{3EE64603-4CD0-402B-9734-BAAEA003192F}"/>
    <dgm:cxn modelId="{6873BC07-B22B-46B1-B4AC-F661DDDB34B8}" srcId="{C4A8D17B-59A0-444E-99D5-4040E6EE4C03}" destId="{A1EAB4C1-E1B9-44B2-A00D-DB873D0C95B1}" srcOrd="1" destOrd="0" parTransId="{10468AA6-DE2F-44D1-886F-CD457B235289}" sibTransId="{19C331C5-2331-4230-9486-7840F886A349}"/>
    <dgm:cxn modelId="{704ADE09-2A49-4077-8279-57A0D964FE5F}" type="presOf" srcId="{C4A8D17B-59A0-444E-99D5-4040E6EE4C03}" destId="{45BE680F-DB21-42D9-AD2B-A7E7CD4517C6}" srcOrd="0" destOrd="0" presId="urn:microsoft.com/office/officeart/2005/8/layout/pList2"/>
    <dgm:cxn modelId="{5FE3199D-3C7F-4C50-8277-80403CB77E1C}" type="presOf" srcId="{3EE64603-4CD0-402B-9734-BAAEA003192F}" destId="{CC580009-499A-4228-8D7D-0F72865F903C}" srcOrd="0" destOrd="0" presId="urn:microsoft.com/office/officeart/2005/8/layout/pList2"/>
    <dgm:cxn modelId="{0E36E82C-50EA-4680-9621-223CC8C5E7B8}" type="presParOf" srcId="{45BE680F-DB21-42D9-AD2B-A7E7CD4517C6}" destId="{3200AE34-4BA8-4450-9B4E-2308FD0C17E1}" srcOrd="0" destOrd="0" presId="urn:microsoft.com/office/officeart/2005/8/layout/pList2"/>
    <dgm:cxn modelId="{1417EA82-D69F-4F55-BB7D-665E71B85CED}" type="presParOf" srcId="{45BE680F-DB21-42D9-AD2B-A7E7CD4517C6}" destId="{EAF3467A-9136-4B45-A5EF-A5C0632DB064}" srcOrd="1" destOrd="0" presId="urn:microsoft.com/office/officeart/2005/8/layout/pList2"/>
    <dgm:cxn modelId="{3F5731B3-1821-4E1D-8B7B-6347A41A45FC}" type="presParOf" srcId="{EAF3467A-9136-4B45-A5EF-A5C0632DB064}" destId="{02BFCE48-0FEF-4145-8E0B-A7FE8000437B}" srcOrd="0" destOrd="0" presId="urn:microsoft.com/office/officeart/2005/8/layout/pList2"/>
    <dgm:cxn modelId="{79E9E561-18D2-4293-A24F-661D2DF8BF1D}" type="presParOf" srcId="{02BFCE48-0FEF-4145-8E0B-A7FE8000437B}" destId="{96449D42-3BF3-4A6E-9A5E-A524EAE61D85}" srcOrd="0" destOrd="0" presId="urn:microsoft.com/office/officeart/2005/8/layout/pList2"/>
    <dgm:cxn modelId="{D4EE3382-F15D-4BEF-8505-F6412F81FC5E}" type="presParOf" srcId="{02BFCE48-0FEF-4145-8E0B-A7FE8000437B}" destId="{048D7B32-8B87-45BF-B90E-A926C21D3CC3}" srcOrd="1" destOrd="0" presId="urn:microsoft.com/office/officeart/2005/8/layout/pList2"/>
    <dgm:cxn modelId="{AEC53AE0-EEF7-4941-86ED-863AB524A288}" type="presParOf" srcId="{02BFCE48-0FEF-4145-8E0B-A7FE8000437B}" destId="{4046372E-6508-4593-9D81-320DE150E4AF}" srcOrd="2" destOrd="0" presId="urn:microsoft.com/office/officeart/2005/8/layout/pList2"/>
    <dgm:cxn modelId="{82A4B6C1-81C6-4A6F-B2E0-5C2C9B85D94B}" type="presParOf" srcId="{EAF3467A-9136-4B45-A5EF-A5C0632DB064}" destId="{CC580009-499A-4228-8D7D-0F72865F903C}" srcOrd="1" destOrd="0" presId="urn:microsoft.com/office/officeart/2005/8/layout/pList2"/>
    <dgm:cxn modelId="{7CC96811-6377-415C-8B88-D702477CA30B}" type="presParOf" srcId="{EAF3467A-9136-4B45-A5EF-A5C0632DB064}" destId="{016D1CA2-C479-44C4-8E75-F4C9B8C7C77C}" srcOrd="2" destOrd="0" presId="urn:microsoft.com/office/officeart/2005/8/layout/pList2"/>
    <dgm:cxn modelId="{CBF8587B-6B41-481D-ACE9-DA767875AF1F}" type="presParOf" srcId="{016D1CA2-C479-44C4-8E75-F4C9B8C7C77C}" destId="{D2EAAC7B-0E9E-4013-BE08-EE4241A88B9B}" srcOrd="0" destOrd="0" presId="urn:microsoft.com/office/officeart/2005/8/layout/pList2"/>
    <dgm:cxn modelId="{253C20E9-396D-480B-B35F-274E8D196B88}" type="presParOf" srcId="{016D1CA2-C479-44C4-8E75-F4C9B8C7C77C}" destId="{C6A1D111-DD71-4C87-B7F7-7C34EE1EA019}" srcOrd="1" destOrd="0" presId="urn:microsoft.com/office/officeart/2005/8/layout/pList2"/>
    <dgm:cxn modelId="{3B6427A0-2F94-4120-A38B-276A0B3F4E39}" type="presParOf" srcId="{016D1CA2-C479-44C4-8E75-F4C9B8C7C77C}" destId="{E326725B-0472-4856-A21F-0EE2309B74DE}" srcOrd="2" destOrd="0" presId="urn:microsoft.com/office/officeart/2005/8/layout/pList2"/>
    <dgm:cxn modelId="{5F4AC630-7C44-412F-8EFA-CCBCCF235C08}" type="presParOf" srcId="{EAF3467A-9136-4B45-A5EF-A5C0632DB064}" destId="{D88929B7-BE0D-4529-B724-506BF3E494A3}" srcOrd="3" destOrd="0" presId="urn:microsoft.com/office/officeart/2005/8/layout/pList2"/>
    <dgm:cxn modelId="{08696068-89CC-4F27-A666-D7F907F5F81C}" type="presParOf" srcId="{EAF3467A-9136-4B45-A5EF-A5C0632DB064}" destId="{D6C2EB9F-79E8-4A9F-A9C5-BA1C7A9E3EF9}" srcOrd="4" destOrd="0" presId="urn:microsoft.com/office/officeart/2005/8/layout/pList2"/>
    <dgm:cxn modelId="{968AFE0B-E64E-466D-9E3F-C909963ACA29}" type="presParOf" srcId="{D6C2EB9F-79E8-4A9F-A9C5-BA1C7A9E3EF9}" destId="{F7675D03-F8C4-46B9-B09E-F34E23589418}" srcOrd="0" destOrd="0" presId="urn:microsoft.com/office/officeart/2005/8/layout/pList2"/>
    <dgm:cxn modelId="{31A0BE4B-25E8-4146-A0CB-D09BD9E546A6}" type="presParOf" srcId="{D6C2EB9F-79E8-4A9F-A9C5-BA1C7A9E3EF9}" destId="{C5DB0D94-2A57-4925-BB30-300A5B45E85A}" srcOrd="1" destOrd="0" presId="urn:microsoft.com/office/officeart/2005/8/layout/pList2"/>
    <dgm:cxn modelId="{E17CF50F-1A3F-43DC-9172-A804CB08020D}" type="presParOf" srcId="{D6C2EB9F-79E8-4A9F-A9C5-BA1C7A9E3EF9}" destId="{58FB4CD4-6DFB-46AB-9D36-636C489C1B7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B195A4-6EE0-4C42-9ECF-A302EB42330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MX"/>
        </a:p>
      </dgm:t>
    </dgm:pt>
    <dgm:pt modelId="{2D8CD1C9-4045-41FC-81DF-EE26BAB07B52}">
      <dgm:prSet custT="1">
        <dgm:style>
          <a:lnRef idx="0">
            <a:schemeClr val="accent3"/>
          </a:lnRef>
          <a:fillRef idx="3">
            <a:schemeClr val="accent3"/>
          </a:fillRef>
          <a:effectRef idx="3">
            <a:schemeClr val="accent3"/>
          </a:effectRef>
          <a:fontRef idx="minor">
            <a:schemeClr val="lt1"/>
          </a:fontRef>
        </dgm:style>
      </dgm:prSet>
      <dgm:spPr>
        <a:solidFill>
          <a:schemeClr val="accent2"/>
        </a:solidFill>
      </dgm:spPr>
      <dgm:t>
        <a:bodyPr/>
        <a:lstStyle/>
        <a:p>
          <a:pPr rtl="0"/>
          <a:r>
            <a:rPr lang="es-ES" sz="1800" b="1" dirty="0" smtClean="0">
              <a:solidFill>
                <a:schemeClr val="bg1"/>
              </a:solidFill>
              <a:effectLst>
                <a:outerShdw blurRad="38100" dist="38100" dir="2700000" algn="tl">
                  <a:srgbClr val="000000">
                    <a:alpha val="43137"/>
                  </a:srgbClr>
                </a:outerShdw>
              </a:effectLst>
              <a:latin typeface="Arial Narrow" pitchFamily="34" charset="0"/>
            </a:rPr>
            <a:t>20.8 billones de pesos nominales de 2013 2018</a:t>
          </a:r>
          <a:endParaRPr lang="es-MX" sz="1800" dirty="0">
            <a:solidFill>
              <a:schemeClr val="bg1"/>
            </a:solidFill>
            <a:effectLst>
              <a:outerShdw blurRad="38100" dist="38100" dir="2700000" algn="tl">
                <a:srgbClr val="000000">
                  <a:alpha val="43137"/>
                </a:srgbClr>
              </a:outerShdw>
            </a:effectLst>
            <a:latin typeface="Arial Narrow" pitchFamily="34" charset="0"/>
          </a:endParaRPr>
        </a:p>
      </dgm:t>
    </dgm:pt>
    <dgm:pt modelId="{D8DB41C9-4CA7-49E7-8FD3-DB7E00FDD3E5}" type="parTrans" cxnId="{48147594-73D6-4A2F-83BA-AC95C64ED2B0}">
      <dgm:prSet/>
      <dgm:spPr/>
      <dgm:t>
        <a:bodyPr/>
        <a:lstStyle/>
        <a:p>
          <a:endParaRPr lang="es-MX"/>
        </a:p>
      </dgm:t>
    </dgm:pt>
    <dgm:pt modelId="{F2405286-B551-40E2-A768-3534025197C3}" type="sibTrans" cxnId="{48147594-73D6-4A2F-83BA-AC95C64ED2B0}">
      <dgm:prSet/>
      <dgm:spPr/>
      <dgm:t>
        <a:bodyPr/>
        <a:lstStyle/>
        <a:p>
          <a:endParaRPr lang="es-MX"/>
        </a:p>
      </dgm:t>
    </dgm:pt>
    <dgm:pt modelId="{BC9910E1-EC63-4113-8B60-DAD3601682F0}" type="pres">
      <dgm:prSet presAssocID="{58B195A4-6EE0-4C42-9ECF-A302EB423303}" presName="compositeShape" presStyleCnt="0">
        <dgm:presLayoutVars>
          <dgm:chMax val="7"/>
          <dgm:dir/>
          <dgm:resizeHandles val="exact"/>
        </dgm:presLayoutVars>
      </dgm:prSet>
      <dgm:spPr/>
      <dgm:t>
        <a:bodyPr/>
        <a:lstStyle/>
        <a:p>
          <a:endParaRPr lang="es-MX"/>
        </a:p>
      </dgm:t>
    </dgm:pt>
    <dgm:pt modelId="{5C09CC1D-C69F-4FAF-81AA-0AE545B7F061}" type="pres">
      <dgm:prSet presAssocID="{2D8CD1C9-4045-41FC-81DF-EE26BAB07B52}" presName="circ1TxSh" presStyleLbl="vennNode1" presStyleIdx="0" presStyleCnt="1" custScaleX="118965" custLinFactNeighborX="44078" custLinFactNeighborY="3747"/>
      <dgm:spPr/>
      <dgm:t>
        <a:bodyPr/>
        <a:lstStyle/>
        <a:p>
          <a:endParaRPr lang="es-MX"/>
        </a:p>
      </dgm:t>
    </dgm:pt>
  </dgm:ptLst>
  <dgm:cxnLst>
    <dgm:cxn modelId="{48147594-73D6-4A2F-83BA-AC95C64ED2B0}" srcId="{58B195A4-6EE0-4C42-9ECF-A302EB423303}" destId="{2D8CD1C9-4045-41FC-81DF-EE26BAB07B52}" srcOrd="0" destOrd="0" parTransId="{D8DB41C9-4CA7-49E7-8FD3-DB7E00FDD3E5}" sibTransId="{F2405286-B551-40E2-A768-3534025197C3}"/>
    <dgm:cxn modelId="{0CCA4D66-30E0-40DC-9940-CE7B9DE4D080}" type="presOf" srcId="{2D8CD1C9-4045-41FC-81DF-EE26BAB07B52}" destId="{5C09CC1D-C69F-4FAF-81AA-0AE545B7F061}" srcOrd="0" destOrd="0" presId="urn:microsoft.com/office/officeart/2005/8/layout/venn1"/>
    <dgm:cxn modelId="{E5C84094-C688-42D8-AA7F-1B873DA85AF4}" type="presOf" srcId="{58B195A4-6EE0-4C42-9ECF-A302EB423303}" destId="{BC9910E1-EC63-4113-8B60-DAD3601682F0}" srcOrd="0" destOrd="0" presId="urn:microsoft.com/office/officeart/2005/8/layout/venn1"/>
    <dgm:cxn modelId="{4A173F95-D132-4C2A-8403-05A4E4FA1797}" type="presParOf" srcId="{BC9910E1-EC63-4113-8B60-DAD3601682F0}" destId="{5C09CC1D-C69F-4FAF-81AA-0AE545B7F061}"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B195A4-6EE0-4C42-9ECF-A302EB42330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MX"/>
        </a:p>
      </dgm:t>
    </dgm:pt>
    <dgm:pt modelId="{2D8CD1C9-4045-41FC-81DF-EE26BAB07B52}">
      <dgm:prSet custT="1">
        <dgm:style>
          <a:lnRef idx="0">
            <a:schemeClr val="accent3"/>
          </a:lnRef>
          <a:fillRef idx="3">
            <a:schemeClr val="accent3"/>
          </a:fillRef>
          <a:effectRef idx="3">
            <a:schemeClr val="accent3"/>
          </a:effectRef>
          <a:fontRef idx="minor">
            <a:schemeClr val="lt1"/>
          </a:fontRef>
        </dgm:style>
      </dgm:prSet>
      <dgm:spPr>
        <a:solidFill>
          <a:schemeClr val="accent2"/>
        </a:solidFill>
      </dgm:spPr>
      <dgm:t>
        <a:bodyPr/>
        <a:lstStyle/>
        <a:p>
          <a:pPr rtl="0"/>
          <a:r>
            <a:rPr lang="es-ES" sz="1200" b="1" dirty="0" smtClean="0">
              <a:solidFill>
                <a:schemeClr val="bg1"/>
              </a:solidFill>
              <a:effectLst>
                <a:outerShdw blurRad="38100" dist="38100" dir="2700000" algn="tl">
                  <a:srgbClr val="000000">
                    <a:alpha val="43137"/>
                  </a:srgbClr>
                </a:outerShdw>
              </a:effectLst>
              <a:latin typeface="Arial Narrow" pitchFamily="34" charset="0"/>
            </a:rPr>
            <a:t>10 billones de pesos entre 2007 a 2012</a:t>
          </a:r>
          <a:endParaRPr lang="es-MX" sz="1200" dirty="0">
            <a:solidFill>
              <a:schemeClr val="bg1"/>
            </a:solidFill>
            <a:effectLst>
              <a:outerShdw blurRad="38100" dist="38100" dir="2700000" algn="tl">
                <a:srgbClr val="000000">
                  <a:alpha val="43137"/>
                </a:srgbClr>
              </a:outerShdw>
            </a:effectLst>
            <a:latin typeface="Arial Narrow" pitchFamily="34" charset="0"/>
          </a:endParaRPr>
        </a:p>
      </dgm:t>
    </dgm:pt>
    <dgm:pt modelId="{D8DB41C9-4CA7-49E7-8FD3-DB7E00FDD3E5}" type="parTrans" cxnId="{48147594-73D6-4A2F-83BA-AC95C64ED2B0}">
      <dgm:prSet/>
      <dgm:spPr/>
      <dgm:t>
        <a:bodyPr/>
        <a:lstStyle/>
        <a:p>
          <a:endParaRPr lang="es-MX"/>
        </a:p>
      </dgm:t>
    </dgm:pt>
    <dgm:pt modelId="{F2405286-B551-40E2-A768-3534025197C3}" type="sibTrans" cxnId="{48147594-73D6-4A2F-83BA-AC95C64ED2B0}">
      <dgm:prSet/>
      <dgm:spPr/>
      <dgm:t>
        <a:bodyPr/>
        <a:lstStyle/>
        <a:p>
          <a:endParaRPr lang="es-MX"/>
        </a:p>
      </dgm:t>
    </dgm:pt>
    <dgm:pt modelId="{BC9910E1-EC63-4113-8B60-DAD3601682F0}" type="pres">
      <dgm:prSet presAssocID="{58B195A4-6EE0-4C42-9ECF-A302EB423303}" presName="compositeShape" presStyleCnt="0">
        <dgm:presLayoutVars>
          <dgm:chMax val="7"/>
          <dgm:dir/>
          <dgm:resizeHandles val="exact"/>
        </dgm:presLayoutVars>
      </dgm:prSet>
      <dgm:spPr/>
      <dgm:t>
        <a:bodyPr/>
        <a:lstStyle/>
        <a:p>
          <a:endParaRPr lang="es-MX"/>
        </a:p>
      </dgm:t>
    </dgm:pt>
    <dgm:pt modelId="{5C09CC1D-C69F-4FAF-81AA-0AE545B7F061}" type="pres">
      <dgm:prSet presAssocID="{2D8CD1C9-4045-41FC-81DF-EE26BAB07B52}" presName="circ1TxSh" presStyleLbl="vennNode1" presStyleIdx="0" presStyleCnt="1" custScaleX="118965" custLinFactNeighborX="13943" custLinFactNeighborY="-6473"/>
      <dgm:spPr/>
      <dgm:t>
        <a:bodyPr/>
        <a:lstStyle/>
        <a:p>
          <a:endParaRPr lang="es-MX"/>
        </a:p>
      </dgm:t>
    </dgm:pt>
  </dgm:ptLst>
  <dgm:cxnLst>
    <dgm:cxn modelId="{48147594-73D6-4A2F-83BA-AC95C64ED2B0}" srcId="{58B195A4-6EE0-4C42-9ECF-A302EB423303}" destId="{2D8CD1C9-4045-41FC-81DF-EE26BAB07B52}" srcOrd="0" destOrd="0" parTransId="{D8DB41C9-4CA7-49E7-8FD3-DB7E00FDD3E5}" sibTransId="{F2405286-B551-40E2-A768-3534025197C3}"/>
    <dgm:cxn modelId="{E548BA19-D373-43B5-8779-03B04B884A4B}" type="presOf" srcId="{2D8CD1C9-4045-41FC-81DF-EE26BAB07B52}" destId="{5C09CC1D-C69F-4FAF-81AA-0AE545B7F061}" srcOrd="0" destOrd="0" presId="urn:microsoft.com/office/officeart/2005/8/layout/venn1"/>
    <dgm:cxn modelId="{6268DA78-0BDE-4A58-9332-5B6FCDC35266}" type="presOf" srcId="{58B195A4-6EE0-4C42-9ECF-A302EB423303}" destId="{BC9910E1-EC63-4113-8B60-DAD3601682F0}" srcOrd="0" destOrd="0" presId="urn:microsoft.com/office/officeart/2005/8/layout/venn1"/>
    <dgm:cxn modelId="{741A1CE8-0171-42C9-B79D-AE8AE6F52BAA}" type="presParOf" srcId="{BC9910E1-EC63-4113-8B60-DAD3601682F0}" destId="{5C09CC1D-C69F-4FAF-81AA-0AE545B7F061}"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B195A4-6EE0-4C42-9ECF-A302EB42330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MX"/>
        </a:p>
      </dgm:t>
    </dgm:pt>
    <dgm:pt modelId="{2D8CD1C9-4045-41FC-81DF-EE26BAB07B52}">
      <dgm:prSet custT="1">
        <dgm:style>
          <a:lnRef idx="0">
            <a:schemeClr val="accent3"/>
          </a:lnRef>
          <a:fillRef idx="3">
            <a:schemeClr val="accent3"/>
          </a:fillRef>
          <a:effectRef idx="3">
            <a:schemeClr val="accent3"/>
          </a:effectRef>
          <a:fontRef idx="minor">
            <a:schemeClr val="lt1"/>
          </a:fontRef>
        </dgm:style>
      </dgm:prSet>
      <dgm:spPr>
        <a:solidFill>
          <a:schemeClr val="accent2"/>
        </a:solidFill>
      </dgm:spPr>
      <dgm:t>
        <a:bodyPr/>
        <a:lstStyle/>
        <a:p>
          <a:pPr rtl="0"/>
          <a:r>
            <a:rPr lang="es-ES" sz="2000" b="1" dirty="0" smtClean="0">
              <a:solidFill>
                <a:schemeClr val="bg1"/>
              </a:solidFill>
              <a:effectLst>
                <a:outerShdw blurRad="38100" dist="38100" dir="2700000" algn="tl">
                  <a:srgbClr val="000000">
                    <a:alpha val="43137"/>
                  </a:srgbClr>
                </a:outerShdw>
              </a:effectLst>
              <a:latin typeface="Arial Narrow" pitchFamily="34" charset="0"/>
            </a:rPr>
            <a:t>2.5 millones de puestos de trabajo generados entre 2013 a 2018</a:t>
          </a:r>
        </a:p>
        <a:p>
          <a:pPr rtl="0"/>
          <a:r>
            <a:rPr lang="es-ES" sz="1200" b="1" dirty="0" smtClean="0">
              <a:solidFill>
                <a:schemeClr val="bg1"/>
              </a:solidFill>
              <a:effectLst>
                <a:outerShdw blurRad="38100" dist="38100" dir="2700000" algn="tl">
                  <a:srgbClr val="000000">
                    <a:alpha val="43137"/>
                  </a:srgbClr>
                </a:outerShdw>
              </a:effectLst>
              <a:latin typeface="Arial Narrow" pitchFamily="34" charset="0"/>
            </a:rPr>
            <a:t>(directos más indirectos) </a:t>
          </a:r>
          <a:endParaRPr lang="es-MX" sz="1200" dirty="0">
            <a:solidFill>
              <a:schemeClr val="bg1"/>
            </a:solidFill>
            <a:effectLst>
              <a:outerShdw blurRad="38100" dist="38100" dir="2700000" algn="tl">
                <a:srgbClr val="000000">
                  <a:alpha val="43137"/>
                </a:srgbClr>
              </a:outerShdw>
            </a:effectLst>
            <a:latin typeface="Arial Narrow" pitchFamily="34" charset="0"/>
          </a:endParaRPr>
        </a:p>
      </dgm:t>
    </dgm:pt>
    <dgm:pt modelId="{D8DB41C9-4CA7-49E7-8FD3-DB7E00FDD3E5}" type="parTrans" cxnId="{48147594-73D6-4A2F-83BA-AC95C64ED2B0}">
      <dgm:prSet/>
      <dgm:spPr/>
      <dgm:t>
        <a:bodyPr/>
        <a:lstStyle/>
        <a:p>
          <a:endParaRPr lang="es-MX"/>
        </a:p>
      </dgm:t>
    </dgm:pt>
    <dgm:pt modelId="{F2405286-B551-40E2-A768-3534025197C3}" type="sibTrans" cxnId="{48147594-73D6-4A2F-83BA-AC95C64ED2B0}">
      <dgm:prSet/>
      <dgm:spPr/>
      <dgm:t>
        <a:bodyPr/>
        <a:lstStyle/>
        <a:p>
          <a:endParaRPr lang="es-MX"/>
        </a:p>
      </dgm:t>
    </dgm:pt>
    <dgm:pt modelId="{BC9910E1-EC63-4113-8B60-DAD3601682F0}" type="pres">
      <dgm:prSet presAssocID="{58B195A4-6EE0-4C42-9ECF-A302EB423303}" presName="compositeShape" presStyleCnt="0">
        <dgm:presLayoutVars>
          <dgm:chMax val="7"/>
          <dgm:dir/>
          <dgm:resizeHandles val="exact"/>
        </dgm:presLayoutVars>
      </dgm:prSet>
      <dgm:spPr/>
      <dgm:t>
        <a:bodyPr/>
        <a:lstStyle/>
        <a:p>
          <a:endParaRPr lang="es-MX"/>
        </a:p>
      </dgm:t>
    </dgm:pt>
    <dgm:pt modelId="{5C09CC1D-C69F-4FAF-81AA-0AE545B7F061}" type="pres">
      <dgm:prSet presAssocID="{2D8CD1C9-4045-41FC-81DF-EE26BAB07B52}" presName="circ1TxSh" presStyleLbl="vennNode1" presStyleIdx="0" presStyleCnt="1" custScaleX="118965" custLinFactNeighborX="37032" custLinFactNeighborY="13204"/>
      <dgm:spPr/>
      <dgm:t>
        <a:bodyPr/>
        <a:lstStyle/>
        <a:p>
          <a:endParaRPr lang="es-MX"/>
        </a:p>
      </dgm:t>
    </dgm:pt>
  </dgm:ptLst>
  <dgm:cxnLst>
    <dgm:cxn modelId="{48147594-73D6-4A2F-83BA-AC95C64ED2B0}" srcId="{58B195A4-6EE0-4C42-9ECF-A302EB423303}" destId="{2D8CD1C9-4045-41FC-81DF-EE26BAB07B52}" srcOrd="0" destOrd="0" parTransId="{D8DB41C9-4CA7-49E7-8FD3-DB7E00FDD3E5}" sibTransId="{F2405286-B551-40E2-A768-3534025197C3}"/>
    <dgm:cxn modelId="{2BFFAEF2-2704-493D-857E-A3564B74015F}" type="presOf" srcId="{58B195A4-6EE0-4C42-9ECF-A302EB423303}" destId="{BC9910E1-EC63-4113-8B60-DAD3601682F0}" srcOrd="0" destOrd="0" presId="urn:microsoft.com/office/officeart/2005/8/layout/venn1"/>
    <dgm:cxn modelId="{35DC9333-2623-4F98-A69F-7372B292356B}" type="presOf" srcId="{2D8CD1C9-4045-41FC-81DF-EE26BAB07B52}" destId="{5C09CC1D-C69F-4FAF-81AA-0AE545B7F061}" srcOrd="0" destOrd="0" presId="urn:microsoft.com/office/officeart/2005/8/layout/venn1"/>
    <dgm:cxn modelId="{7D56CF3A-F6A5-4A3C-AC31-3F347E80C80C}" type="presParOf" srcId="{BC9910E1-EC63-4113-8B60-DAD3601682F0}" destId="{5C09CC1D-C69F-4FAF-81AA-0AE545B7F061}"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0.50266</cdr:x>
      <cdr:y>0.19463</cdr:y>
    </cdr:from>
    <cdr:to>
      <cdr:x>0.65411</cdr:x>
      <cdr:y>0.40218</cdr:y>
    </cdr:to>
    <cdr:sp macro="" textlink="">
      <cdr:nvSpPr>
        <cdr:cNvPr id="2" name="1 Elipse"/>
        <cdr:cNvSpPr/>
      </cdr:nvSpPr>
      <cdr:spPr>
        <a:xfrm xmlns:a="http://schemas.openxmlformats.org/drawingml/2006/main">
          <a:off x="4126284" y="742801"/>
          <a:ext cx="1243245" cy="792088"/>
        </a:xfrm>
        <a:prstGeom xmlns:a="http://schemas.openxmlformats.org/drawingml/2006/main" prst="ellipse">
          <a:avLst/>
        </a:prstGeom>
        <a:noFill xmlns:a="http://schemas.openxmlformats.org/drawingml/2006/main"/>
        <a:ln xmlns:a="http://schemas.openxmlformats.org/drawingml/2006/main">
          <a:solidFill>
            <a:srgbClr val="C0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MX" sz="1400" b="1" dirty="0" smtClean="0">
              <a:solidFill>
                <a:srgbClr val="C00000"/>
              </a:solidFill>
            </a:rPr>
            <a:t>Zona de perdida</a:t>
          </a:r>
          <a:endParaRPr lang="es-MX" sz="1400" b="1"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0.67325</cdr:x>
      <cdr:y>0</cdr:y>
    </cdr:from>
    <cdr:to>
      <cdr:x>1</cdr:x>
      <cdr:y>0.86116</cdr:y>
    </cdr:to>
    <cdr:sp macro="" textlink="">
      <cdr:nvSpPr>
        <cdr:cNvPr id="2" name="1 CuadroTexto"/>
        <cdr:cNvSpPr txBox="1"/>
      </cdr:nvSpPr>
      <cdr:spPr>
        <a:xfrm xmlns:a="http://schemas.openxmlformats.org/drawingml/2006/main">
          <a:off x="6156176" y="0"/>
          <a:ext cx="2987824" cy="4007614"/>
        </a:xfrm>
        <a:prstGeom xmlns:a="http://schemas.openxmlformats.org/drawingml/2006/main" prst="rect">
          <a:avLst/>
        </a:prstGeom>
        <a:solidFill xmlns:a="http://schemas.openxmlformats.org/drawingml/2006/main">
          <a:schemeClr val="accent2">
            <a:lumMod val="40000"/>
            <a:lumOff val="60000"/>
            <a:alpha val="42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s-MX" sz="1100" dirty="0"/>
        </a:p>
      </cdr:txBody>
    </cdr:sp>
  </cdr:relSizeAnchor>
  <cdr:relSizeAnchor xmlns:cdr="http://schemas.openxmlformats.org/drawingml/2006/chartDrawing">
    <cdr:from>
      <cdr:x>0</cdr:x>
      <cdr:y>0.86527</cdr:y>
    </cdr:from>
    <cdr:to>
      <cdr:x>0.82436</cdr:x>
      <cdr:y>0.99424</cdr:y>
    </cdr:to>
    <cdr:sp macro="" textlink="">
      <cdr:nvSpPr>
        <cdr:cNvPr id="3" name="1 CuadroTexto"/>
        <cdr:cNvSpPr txBox="1"/>
      </cdr:nvSpPr>
      <cdr:spPr>
        <a:xfrm xmlns:a="http://schemas.openxmlformats.org/drawingml/2006/main">
          <a:off x="0" y="4026751"/>
          <a:ext cx="7537917" cy="6001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100" b="1" dirty="0" smtClean="0">
              <a:solidFill>
                <a:schemeClr val="bg1"/>
              </a:solidFill>
              <a:latin typeface="Arial Narrow" pitchFamily="34" charset="0"/>
            </a:rPr>
            <a:t>Escenario: El crecimiento del PIB entre 3 y 4%  promedio anual; niveles de inflación entre 3 y 4%; equilibrio en el  las finanzas públicas y estabilidad en las principales variables macroeconómicas. Crecimiento del PIB de la Construcción en  5% promedio anual .</a:t>
          </a:r>
        </a:p>
        <a:p xmlns:a="http://schemas.openxmlformats.org/drawingml/2006/main">
          <a:r>
            <a:rPr lang="es-MX" sz="1100" b="1" dirty="0" smtClean="0">
              <a:solidFill>
                <a:schemeClr val="bg1"/>
              </a:solidFill>
              <a:latin typeface="Arial Narrow" pitchFamily="34" charset="0"/>
            </a:rPr>
            <a:t>* Incluye Vivienda y excluye una posible  reforma energética</a:t>
          </a:r>
        </a:p>
      </cdr:txBody>
    </cdr:sp>
  </cdr:relSizeAnchor>
  <cdr:relSizeAnchor xmlns:cdr="http://schemas.openxmlformats.org/drawingml/2006/chartDrawing">
    <cdr:from>
      <cdr:x>0.68112</cdr:x>
      <cdr:y>0.10953</cdr:y>
    </cdr:from>
    <cdr:to>
      <cdr:x>0.92524</cdr:x>
      <cdr:y>0.33437</cdr:y>
    </cdr:to>
    <cdr:cxnSp macro="">
      <cdr:nvCxnSpPr>
        <cdr:cNvPr id="5" name="4 Conector recto de flecha"/>
        <cdr:cNvCxnSpPr/>
      </cdr:nvCxnSpPr>
      <cdr:spPr>
        <a:xfrm xmlns:a="http://schemas.openxmlformats.org/drawingml/2006/main" flipV="1">
          <a:off x="6228184" y="509724"/>
          <a:ext cx="2232211" cy="1046361"/>
        </a:xfrm>
        <a:prstGeom xmlns:a="http://schemas.openxmlformats.org/drawingml/2006/main" prst="straightConnector1">
          <a:avLst/>
        </a:prstGeom>
        <a:ln xmlns:a="http://schemas.openxmlformats.org/drawingml/2006/main" w="28575">
          <a:solidFill>
            <a:schemeClr val="accent6">
              <a:lumMod val="50000"/>
            </a:schemeClr>
          </a:solidFill>
          <a:prstDash val="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0.38281</cdr:x>
      <cdr:y>0.09602</cdr:y>
    </cdr:from>
    <cdr:to>
      <cdr:x>0.73438</cdr:x>
      <cdr:y>0.20348</cdr:y>
    </cdr:to>
    <cdr:sp macro="" textlink="">
      <cdr:nvSpPr>
        <cdr:cNvPr id="7" name="6 Conector recto de flecha"/>
        <cdr:cNvSpPr/>
      </cdr:nvSpPr>
      <cdr:spPr>
        <a:xfrm xmlns:a="http://schemas.openxmlformats.org/drawingml/2006/main" flipV="1">
          <a:off x="3500430" y="446857"/>
          <a:ext cx="3214710" cy="500066"/>
        </a:xfrm>
        <a:prstGeom xmlns:a="http://schemas.openxmlformats.org/drawingml/2006/main" prst="straightConnector1">
          <a:avLst/>
        </a:prstGeom>
        <a:ln xmlns:a="http://schemas.openxmlformats.org/drawingml/2006/main" w="28575">
          <a:solidFill>
            <a:schemeClr val="accent2">
              <a:lumMod val="75000"/>
            </a:schemeClr>
          </a:solidFill>
          <a:prstDash val="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s-E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FCA85F25-ED74-4286-92FB-2BA130AF8324}" type="datetimeFigureOut">
              <a:rPr lang="es-MX" smtClean="0"/>
              <a:pPr/>
              <a:t>12/09/2013</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9D8C13FB-5AE5-45AD-B316-569B342A6655}" type="slidenum">
              <a:rPr lang="es-MX" smtClean="0"/>
              <a:pPr/>
              <a:t>‹Nº›</a:t>
            </a:fld>
            <a:endParaRPr lang="es-MX"/>
          </a:p>
        </p:txBody>
      </p:sp>
    </p:spTree>
    <p:extLst>
      <p:ext uri="{BB962C8B-B14F-4D97-AF65-F5344CB8AC3E}">
        <p14:creationId xmlns:p14="http://schemas.microsoft.com/office/powerpoint/2010/main" val="315249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pPr/>
              <a:t>1</a:t>
            </a:fld>
            <a:endParaRPr lang="es-MX"/>
          </a:p>
        </p:txBody>
      </p:sp>
    </p:spTree>
    <p:extLst>
      <p:ext uri="{BB962C8B-B14F-4D97-AF65-F5344CB8AC3E}">
        <p14:creationId xmlns:p14="http://schemas.microsoft.com/office/powerpoint/2010/main" val="148716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b="1" dirty="0"/>
              <a:t>EMPLEO EN EL SECTOR DE LA CONSTRUCCIÓN</a:t>
            </a:r>
          </a:p>
          <a:p>
            <a:pPr algn="just"/>
            <a:endParaRPr lang="en-US" b="1" dirty="0"/>
          </a:p>
          <a:p>
            <a:pPr algn="just"/>
            <a:r>
              <a:rPr lang="es-MX" dirty="0"/>
              <a:t>Como consecuencia del </a:t>
            </a:r>
            <a:r>
              <a:rPr lang="es-MX" dirty="0" smtClean="0"/>
              <a:t>buen desempeño que mostró la actividad de la construcción en 2011, el año pasado se crearon 270,943 nuevos puestos de trabajo (principalmente en el segundo semestre del año). Se pronostica que para </a:t>
            </a:r>
            <a:r>
              <a:rPr lang="es-MX" dirty="0"/>
              <a:t>finales de </a:t>
            </a:r>
            <a:r>
              <a:rPr lang="es-MX" dirty="0" smtClean="0"/>
              <a:t>2012, se </a:t>
            </a:r>
            <a:r>
              <a:rPr lang="es-MX" dirty="0"/>
              <a:t>habrá </a:t>
            </a:r>
            <a:r>
              <a:rPr lang="es-MX" dirty="0" smtClean="0"/>
              <a:t>dado un incremento </a:t>
            </a:r>
            <a:r>
              <a:rPr lang="es-MX" dirty="0"/>
              <a:t>positivo </a:t>
            </a:r>
            <a:r>
              <a:rPr lang="es-MX" dirty="0" smtClean="0"/>
              <a:t>en el </a:t>
            </a:r>
            <a:r>
              <a:rPr lang="es-MX" dirty="0"/>
              <a:t>empleo </a:t>
            </a:r>
            <a:r>
              <a:rPr lang="es-MX" dirty="0" smtClean="0"/>
              <a:t>del 4.5%, representando la generación de 250,349 </a:t>
            </a:r>
            <a:r>
              <a:rPr lang="es-MX" dirty="0"/>
              <a:t>puestos de </a:t>
            </a:r>
            <a:r>
              <a:rPr lang="es-MX" dirty="0" smtClean="0"/>
              <a:t>trabajo. </a:t>
            </a:r>
          </a:p>
          <a:p>
            <a:pPr algn="just"/>
            <a:endParaRPr lang="es-MX" dirty="0"/>
          </a:p>
          <a:p>
            <a:pPr algn="just"/>
            <a:r>
              <a:rPr lang="es-MX" dirty="0" smtClean="0"/>
              <a:t>La industria de la construcción es una actividad que en sus procesos productivos utiliza una mayor cantidad de mano de obra por unidad generada en relación al capital invertido. Esto representa que aumentos en los niveles de producción generen una mayor demanda por mano de obra.  </a:t>
            </a:r>
          </a:p>
          <a:p>
            <a:endParaRPr lang="es-MX" dirty="0" smtClean="0"/>
          </a:p>
        </p:txBody>
      </p:sp>
    </p:spTree>
    <p:extLst>
      <p:ext uri="{BB962C8B-B14F-4D97-AF65-F5344CB8AC3E}">
        <p14:creationId xmlns:p14="http://schemas.microsoft.com/office/powerpoint/2010/main" val="2231115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MX" sz="1400" b="1" dirty="0">
                <a:latin typeface="Arial Narrow" pitchFamily="34" charset="0"/>
              </a:rPr>
              <a:t>La infraestructura como palanca del desarrollo equilibrado</a:t>
            </a:r>
          </a:p>
          <a:p>
            <a:pPr algn="just"/>
            <a:endParaRPr lang="es-MX" sz="1400" dirty="0">
              <a:latin typeface="Arial Narrow" pitchFamily="34" charset="0"/>
            </a:endParaRPr>
          </a:p>
          <a:p>
            <a:pPr algn="just"/>
            <a:r>
              <a:rPr lang="es-MX" sz="1400" dirty="0">
                <a:latin typeface="Arial Narrow" pitchFamily="34" charset="0"/>
              </a:rPr>
              <a:t>En la Cámara Mexicana de la Industria de la Construcción (CMIC) sabemos que la inversión en infraestructura es un elemento clave para el desarrollo y crecimiento económico de una nación. Diversos estudios e investigaciones aportan evidencia clara de que la mayor inversión en infraestructura mejora las tasas de crecimiento económico, sobretodo a largo plazo, y ayuda a reducir la pobreza y la desigualdad.  </a:t>
            </a:r>
          </a:p>
          <a:p>
            <a:pPr algn="just"/>
            <a:endParaRPr lang="es-ES" sz="1400" dirty="0">
              <a:latin typeface="Arial Narrow" pitchFamily="34" charset="0"/>
            </a:endParaRPr>
          </a:p>
          <a:p>
            <a:pPr algn="just"/>
            <a:r>
              <a:rPr lang="es-ES" sz="1400" dirty="0">
                <a:latin typeface="Arial Narrow" pitchFamily="34" charset="0"/>
              </a:rPr>
              <a:t>La construcción  de infraestructura produce beneficios tanto en los negocios como en el bienestar de la población. En los negocios ,  la infraestructura contribuye a fortalecer a la  industria nacional en sus procesos de producción, distribución y comercialización, haciéndola más productiva y competitiva, al crear carreteras, puertos, aeropuertos y telecomunicaciones para el transporte de mercancías, personas e información; al cimentar las instalaciones que suministren energía eléctrica, petróleo y gas, para proveer los energéticos requeridos; al erigir instalaciones turísticas que permitan el acceso de recursos económicos adicionales al país, una de las principales fuentes de ingresos para México; y al construir escuelas, hospitales y clínicas, para capacitar al personal y cuidar la salud de los habitantes</a:t>
            </a:r>
            <a:endParaRPr lang="es-MX" sz="1400" dirty="0">
              <a:latin typeface="Arial Narrow" pitchFamily="34" charset="0"/>
            </a:endParaRPr>
          </a:p>
        </p:txBody>
      </p:sp>
    </p:spTree>
    <p:extLst>
      <p:ext uri="{BB962C8B-B14F-4D97-AF65-F5344CB8AC3E}">
        <p14:creationId xmlns:p14="http://schemas.microsoft.com/office/powerpoint/2010/main" val="581290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a:latin typeface="Arial Narrow" pitchFamily="34" charset="0"/>
              </a:rPr>
              <a:t>Si las propuestas planteadas se llevan a cabo, los niveles de inversión en infraestructura impulsarán a México en el año 2020 a situarse entre las primeras 25 economías del mundo.</a:t>
            </a:r>
          </a:p>
          <a:p>
            <a:pPr algn="just"/>
            <a:endParaRPr lang="es-ES" dirty="0">
              <a:latin typeface="Arial Narrow" pitchFamily="34" charset="0"/>
            </a:endParaRPr>
          </a:p>
          <a:p>
            <a:pPr algn="just"/>
            <a:r>
              <a:rPr lang="es-ES" dirty="0">
                <a:latin typeface="Arial Narrow" pitchFamily="34" charset="0"/>
              </a:rPr>
              <a:t>Para lograr esta meta, la prospectiva señala que la inversión pública acumulada durante el próximo sexenio (2013-2018)  deberá de rondar los 7 billones de pesos, mientras que la inversión privada deberá alcanzar los </a:t>
            </a:r>
            <a:r>
              <a:rPr lang="es-ES" dirty="0" smtClean="0">
                <a:latin typeface="Arial Narrow" pitchFamily="34" charset="0"/>
              </a:rPr>
              <a:t>13 </a:t>
            </a:r>
            <a:r>
              <a:rPr lang="es-ES" dirty="0">
                <a:latin typeface="Arial Narrow" pitchFamily="34" charset="0"/>
              </a:rPr>
              <a:t>billones en el mismo período.    </a:t>
            </a:r>
            <a:endParaRPr lang="es-MX" dirty="0">
              <a:latin typeface="Arial Narrow" pitchFamily="34" charset="0"/>
            </a:endParaRPr>
          </a:p>
          <a:p>
            <a:endParaRPr lang="es-MX" dirty="0"/>
          </a:p>
        </p:txBody>
      </p:sp>
      <p:sp>
        <p:nvSpPr>
          <p:cNvPr id="4" name="3 Marcador de número de diapositiva"/>
          <p:cNvSpPr>
            <a:spLocks noGrp="1"/>
          </p:cNvSpPr>
          <p:nvPr>
            <p:ph type="sldNum" sz="quarter" idx="10"/>
          </p:nvPr>
        </p:nvSpPr>
        <p:spPr/>
        <p:txBody>
          <a:bodyPr/>
          <a:lstStyle/>
          <a:p>
            <a:pPr>
              <a:defRPr/>
            </a:pPr>
            <a:fld id="{F40C95FF-FD85-415F-99FB-E6A30DEF71AF}" type="slidenum">
              <a:rPr lang="es-ES" smtClean="0">
                <a:solidFill>
                  <a:prstClr val="black"/>
                </a:solidFill>
              </a:rPr>
              <a:pPr>
                <a:defRPr/>
              </a:pPr>
              <a:t>14</a:t>
            </a:fld>
            <a:endParaRPr lang="es-ES" dirty="0">
              <a:solidFill>
                <a:prstClr val="black"/>
              </a:solidFill>
            </a:endParaRPr>
          </a:p>
        </p:txBody>
      </p:sp>
    </p:spTree>
    <p:extLst>
      <p:ext uri="{BB962C8B-B14F-4D97-AF65-F5344CB8AC3E}">
        <p14:creationId xmlns:p14="http://schemas.microsoft.com/office/powerpoint/2010/main" val="865516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F40C95FF-FD85-415F-99FB-E6A30DEF71AF}" type="slidenum">
              <a:rPr lang="es-ES" smtClean="0">
                <a:solidFill>
                  <a:prstClr val="black"/>
                </a:solidFill>
              </a:rPr>
              <a:pPr>
                <a:defRPr/>
              </a:pPr>
              <a:t>15</a:t>
            </a:fld>
            <a:endParaRPr lang="es-ES" dirty="0">
              <a:solidFill>
                <a:prstClr val="black"/>
              </a:solidFill>
            </a:endParaRPr>
          </a:p>
        </p:txBody>
      </p:sp>
    </p:spTree>
    <p:extLst>
      <p:ext uri="{BB962C8B-B14F-4D97-AF65-F5344CB8AC3E}">
        <p14:creationId xmlns:p14="http://schemas.microsoft.com/office/powerpoint/2010/main" val="394085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9F3749E-85BB-48C0-9AE1-B38D6CF5F153}" type="slidenum">
              <a:rPr lang="es-ES_tradnl" smtClean="0">
                <a:solidFill>
                  <a:prstClr val="black"/>
                </a:solidFill>
              </a:rPr>
              <a:pPr/>
              <a:t>16</a:t>
            </a:fld>
            <a:endParaRPr lang="es-ES_tradnl">
              <a:solidFill>
                <a:prstClr val="black"/>
              </a:solidFill>
            </a:endParaRPr>
          </a:p>
        </p:txBody>
      </p:sp>
    </p:spTree>
    <p:extLst>
      <p:ext uri="{BB962C8B-B14F-4D97-AF65-F5344CB8AC3E}">
        <p14:creationId xmlns:p14="http://schemas.microsoft.com/office/powerpoint/2010/main" val="284200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solidFill>
                  <a:prstClr val="black"/>
                </a:solidFill>
              </a:rPr>
              <a:pPr/>
              <a:t>17</a:t>
            </a:fld>
            <a:endParaRPr lang="es-MX">
              <a:solidFill>
                <a:prstClr val="black"/>
              </a:solidFill>
            </a:endParaRPr>
          </a:p>
        </p:txBody>
      </p:sp>
    </p:spTree>
    <p:extLst>
      <p:ext uri="{BB962C8B-B14F-4D97-AF65-F5344CB8AC3E}">
        <p14:creationId xmlns:p14="http://schemas.microsoft.com/office/powerpoint/2010/main" val="148716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780" algn="just"/>
            <a:r>
              <a:rPr lang="es-ES" sz="1100" dirty="0">
                <a:latin typeface="Arial Narrow" pitchFamily="34" charset="0"/>
              </a:rPr>
              <a:t>La edición 2012-2013 del Índice Global de Competitividad en Infraestructura evalúa a 144 naciones mediante un promedio ponderado de 7pilares básicos de la Infraestructura.</a:t>
            </a:r>
            <a:endParaRPr lang="es-MX" sz="1100" dirty="0">
              <a:latin typeface="Arial Narrow" pitchFamily="34" charset="0"/>
            </a:endParaRPr>
          </a:p>
          <a:p>
            <a:pPr algn="just"/>
            <a:r>
              <a:rPr lang="es-ES" sz="1100" dirty="0">
                <a:latin typeface="Arial Narrow" pitchFamily="34" charset="0"/>
              </a:rPr>
              <a:t> </a:t>
            </a:r>
            <a:endParaRPr lang="es-MX" sz="1100" dirty="0">
              <a:latin typeface="Arial Narrow" pitchFamily="34" charset="0"/>
            </a:endParaRPr>
          </a:p>
          <a:p>
            <a:pPr algn="just"/>
            <a:r>
              <a:rPr lang="es-ES" sz="1100" dirty="0">
                <a:latin typeface="Arial Narrow" pitchFamily="34" charset="0"/>
              </a:rPr>
              <a:t>Estos pilares son:</a:t>
            </a:r>
          </a:p>
          <a:p>
            <a:pPr marL="998426" lvl="1" indent="-184129" algn="just">
              <a:buFont typeface="Arial" pitchFamily="34" charset="0"/>
              <a:buChar char="•"/>
            </a:pPr>
            <a:endParaRPr lang="es-ES" sz="1100" dirty="0">
              <a:latin typeface="Arial Narrow" pitchFamily="34" charset="0"/>
            </a:endParaRPr>
          </a:p>
          <a:p>
            <a:pPr marL="998426" lvl="1" indent="-184129" algn="just">
              <a:buFont typeface="Arial" pitchFamily="34" charset="0"/>
              <a:buChar char="•"/>
            </a:pPr>
            <a:r>
              <a:rPr lang="es-ES" sz="1100" dirty="0">
                <a:latin typeface="Arial Narrow" pitchFamily="34" charset="0"/>
              </a:rPr>
              <a:t>Calidad General de la Infraestructura</a:t>
            </a:r>
            <a:endParaRPr lang="es-MX" sz="1100" dirty="0">
              <a:latin typeface="Arial Narrow" pitchFamily="34" charset="0"/>
            </a:endParaRPr>
          </a:p>
          <a:p>
            <a:pPr marL="998426" lvl="1" indent="-184129" algn="just">
              <a:buFont typeface="Arial" pitchFamily="34" charset="0"/>
              <a:buChar char="•"/>
            </a:pPr>
            <a:r>
              <a:rPr lang="es-ES" sz="1100" dirty="0">
                <a:latin typeface="Arial Narrow" pitchFamily="34" charset="0"/>
              </a:rPr>
              <a:t>Calidad de las Carreteras</a:t>
            </a:r>
            <a:endParaRPr lang="es-MX" sz="1100" dirty="0">
              <a:latin typeface="Arial Narrow" pitchFamily="34" charset="0"/>
            </a:endParaRPr>
          </a:p>
          <a:p>
            <a:pPr marL="998426" lvl="1" indent="-184129" algn="just">
              <a:buFont typeface="Arial" pitchFamily="34" charset="0"/>
              <a:buChar char="•"/>
            </a:pPr>
            <a:r>
              <a:rPr lang="es-ES" sz="1100" dirty="0">
                <a:latin typeface="Arial Narrow" pitchFamily="34" charset="0"/>
              </a:rPr>
              <a:t>Calidad de la Infraestructura Ferroviaria</a:t>
            </a:r>
            <a:endParaRPr lang="es-MX" sz="1100" dirty="0">
              <a:latin typeface="Arial Narrow" pitchFamily="34" charset="0"/>
            </a:endParaRPr>
          </a:p>
          <a:p>
            <a:pPr marL="998426" lvl="1" indent="-184129" algn="just">
              <a:buFont typeface="Arial" pitchFamily="34" charset="0"/>
              <a:buChar char="•"/>
            </a:pPr>
            <a:r>
              <a:rPr lang="es-ES" sz="1100" dirty="0">
                <a:latin typeface="Arial Narrow" pitchFamily="34" charset="0"/>
              </a:rPr>
              <a:t>Calidad de la Infraestructura Portuaria</a:t>
            </a:r>
            <a:endParaRPr lang="es-MX" sz="1100" dirty="0">
              <a:latin typeface="Arial Narrow" pitchFamily="34" charset="0"/>
            </a:endParaRPr>
          </a:p>
          <a:p>
            <a:pPr marL="998426" lvl="1" indent="-184129" algn="just">
              <a:buFont typeface="Arial" pitchFamily="34" charset="0"/>
              <a:buChar char="•"/>
            </a:pPr>
            <a:r>
              <a:rPr lang="es-ES" sz="1100" dirty="0">
                <a:latin typeface="Arial Narrow" pitchFamily="34" charset="0"/>
              </a:rPr>
              <a:t>Calidad de la Infraestructura Aérea</a:t>
            </a:r>
            <a:endParaRPr lang="es-MX" sz="1100" dirty="0">
              <a:latin typeface="Arial Narrow" pitchFamily="34" charset="0"/>
            </a:endParaRPr>
          </a:p>
          <a:p>
            <a:pPr marL="998426" lvl="1" indent="-184129" algn="just">
              <a:buFont typeface="Arial" pitchFamily="34" charset="0"/>
              <a:buChar char="•"/>
            </a:pPr>
            <a:r>
              <a:rPr lang="es-ES" sz="1100" dirty="0">
                <a:latin typeface="Arial Narrow" pitchFamily="34" charset="0"/>
              </a:rPr>
              <a:t>Calidad del Suministro de Electricidad</a:t>
            </a:r>
            <a:endParaRPr lang="es-MX" sz="1100" dirty="0">
              <a:latin typeface="Arial Narrow" pitchFamily="34" charset="0"/>
            </a:endParaRPr>
          </a:p>
          <a:p>
            <a:pPr marL="998426" lvl="1" indent="-184129" algn="just">
              <a:buFont typeface="Arial" pitchFamily="34" charset="0"/>
              <a:buChar char="•"/>
            </a:pPr>
            <a:r>
              <a:rPr lang="es-ES" sz="1100" dirty="0">
                <a:latin typeface="Arial Narrow" pitchFamily="34" charset="0"/>
              </a:rPr>
              <a:t>Líneas Telefónicas</a:t>
            </a:r>
            <a:endParaRPr lang="es-MX" sz="1100" dirty="0">
              <a:latin typeface="Arial Narrow" pitchFamily="34" charset="0"/>
            </a:endParaRPr>
          </a:p>
          <a:p>
            <a:pPr algn="just"/>
            <a:r>
              <a:rPr lang="es-ES" sz="1100" dirty="0">
                <a:latin typeface="Arial Narrow" pitchFamily="34" charset="0"/>
              </a:rPr>
              <a:t> </a:t>
            </a:r>
            <a:endParaRPr lang="es-MX" sz="1100" dirty="0">
              <a:latin typeface="Arial Narrow" pitchFamily="34" charset="0"/>
            </a:endParaRPr>
          </a:p>
          <a:p>
            <a:pPr marL="177780" algn="just"/>
            <a:r>
              <a:rPr lang="es-ES" sz="1100" dirty="0">
                <a:latin typeface="Arial Narrow" pitchFamily="34" charset="0"/>
              </a:rPr>
              <a:t>En conjunto, estos 7 rubros evalúan la calidad general de la infraestructura de un país. La evaluación se realiza a través de una encuesta que se aplica a empresarios, académicos y líderes empresariales de los países que se califica.</a:t>
            </a:r>
          </a:p>
          <a:p>
            <a:pPr marL="177780" algn="just"/>
            <a:endParaRPr lang="es-ES" sz="1100" dirty="0">
              <a:latin typeface="Arial Narrow" pitchFamily="34" charset="0"/>
            </a:endParaRPr>
          </a:p>
          <a:p>
            <a:pPr marL="177780" algn="just"/>
            <a:r>
              <a:rPr lang="es-ES" sz="1100" dirty="0">
                <a:latin typeface="Arial Narrow" pitchFamily="34" charset="0"/>
              </a:rPr>
              <a:t>En estos rubros, México quedó ubicado en el lugar 50 por la calidad de sus carreteras, en el 60 por la calidad de su infraestructura ferroviaria; en el 64 por las particularidades de sus puertos; en el 64 por la calidad de sus aeropuertos; 73 por la calidad de sus telecomunicaciones y 79 por la eficiencia del suministro eléctrico.  </a:t>
            </a:r>
          </a:p>
          <a:p>
            <a:pPr marL="177780" algn="just"/>
            <a:endParaRPr lang="es-ES" sz="1100" dirty="0">
              <a:latin typeface="Arial Narrow" pitchFamily="34" charset="0"/>
            </a:endParaRPr>
          </a:p>
          <a:p>
            <a:pPr marL="177780" algn="just"/>
            <a:r>
              <a:rPr lang="es-ES" sz="1100" dirty="0">
                <a:latin typeface="Arial Narrow" pitchFamily="34" charset="0"/>
              </a:rPr>
              <a:t>El reto es que en cada uno de los sectores se avance para que en el próximo sexenio se alcancen los niveles que se piensa puedan lograr un a mejor posición en el </a:t>
            </a:r>
            <a:r>
              <a:rPr lang="es-ES" sz="1100" dirty="0" err="1">
                <a:latin typeface="Arial Narrow" pitchFamily="34" charset="0"/>
              </a:rPr>
              <a:t>ranking</a:t>
            </a:r>
            <a:r>
              <a:rPr lang="es-ES" sz="1100" dirty="0">
                <a:latin typeface="Arial Narrow" pitchFamily="34" charset="0"/>
              </a:rPr>
              <a:t> mundial de infraestructura.</a:t>
            </a:r>
            <a:endParaRPr lang="es-MX" sz="1100" dirty="0">
              <a:latin typeface="Arial Narrow" pitchFamily="34" charset="0"/>
            </a:endParaRPr>
          </a:p>
          <a:p>
            <a:pPr marL="177780" algn="just"/>
            <a:r>
              <a:rPr lang="es-ES" dirty="0" smtClean="0">
                <a:latin typeface="Arial Narrow" pitchFamily="34" charset="0"/>
              </a:rPr>
              <a:t> </a:t>
            </a:r>
            <a:endParaRPr lang="es-MX" dirty="0">
              <a:latin typeface="Arial Narrow" pitchFamily="34" charset="0"/>
            </a:endParaRPr>
          </a:p>
        </p:txBody>
      </p:sp>
    </p:spTree>
    <p:extLst>
      <p:ext uri="{BB962C8B-B14F-4D97-AF65-F5344CB8AC3E}">
        <p14:creationId xmlns:p14="http://schemas.microsoft.com/office/powerpoint/2010/main" val="198867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400" b="1" dirty="0">
                <a:latin typeface="Arial Narrow" pitchFamily="34" charset="0"/>
              </a:rPr>
              <a:t>La Importancia e impacto de la construcción</a:t>
            </a:r>
            <a:endParaRPr lang="es-MX" sz="1400" dirty="0">
              <a:latin typeface="Arial Narrow" pitchFamily="34" charset="0"/>
            </a:endParaRPr>
          </a:p>
          <a:p>
            <a:endParaRPr lang="es-ES" dirty="0" smtClean="0">
              <a:latin typeface="Arial Narrow" pitchFamily="34" charset="0"/>
            </a:endParaRPr>
          </a:p>
          <a:p>
            <a:pPr algn="just"/>
            <a:r>
              <a:rPr lang="es-ES" sz="1400" dirty="0">
                <a:latin typeface="Arial Narrow" pitchFamily="34" charset="0"/>
              </a:rPr>
              <a:t>La industria de la construcción atiende las necesidades de infraestructura que demandan las familias y las empresas, aportando soluciones prácticas y efectivas. Su contribución económica a nuestro país también es significativa, ya que aporta el </a:t>
            </a:r>
            <a:r>
              <a:rPr lang="es-ES" sz="1400" b="1" dirty="0">
                <a:latin typeface="Arial Narrow" pitchFamily="34" charset="0"/>
              </a:rPr>
              <a:t>6.7%</a:t>
            </a:r>
            <a:r>
              <a:rPr lang="es-ES" sz="1400" dirty="0">
                <a:latin typeface="Arial Narrow" pitchFamily="34" charset="0"/>
              </a:rPr>
              <a:t> de la riqueza generada por la actividad productiva, es decir, del Producto Interno Bruto (PIB).</a:t>
            </a:r>
          </a:p>
          <a:p>
            <a:pPr algn="just"/>
            <a:endParaRPr lang="es-ES" sz="1400" dirty="0">
              <a:latin typeface="Arial Narrow" pitchFamily="34" charset="0"/>
            </a:endParaRPr>
          </a:p>
          <a:p>
            <a:pPr algn="just"/>
            <a:r>
              <a:rPr lang="es-ES" sz="1400" dirty="0">
                <a:latin typeface="Arial Narrow" pitchFamily="34" charset="0"/>
              </a:rPr>
              <a:t>El sector de la construcción genera aproximadamente </a:t>
            </a:r>
            <a:r>
              <a:rPr lang="es-ES" sz="1400" b="1" dirty="0">
                <a:latin typeface="Arial Narrow" pitchFamily="34" charset="0"/>
              </a:rPr>
              <a:t>5.6</a:t>
            </a:r>
            <a:r>
              <a:rPr lang="es-ES" sz="1400" dirty="0">
                <a:latin typeface="Arial Narrow" pitchFamily="34" charset="0"/>
              </a:rPr>
              <a:t> millones de puestos de trabajo, contribuyendo con el </a:t>
            </a:r>
            <a:r>
              <a:rPr lang="es-ES" sz="1400" b="1" dirty="0">
                <a:latin typeface="Arial Narrow" pitchFamily="34" charset="0"/>
              </a:rPr>
              <a:t>13.2%</a:t>
            </a:r>
            <a:r>
              <a:rPr lang="es-ES" sz="1400" dirty="0">
                <a:latin typeface="Arial Narrow" pitchFamily="34" charset="0"/>
              </a:rPr>
              <a:t> al empleo total.</a:t>
            </a:r>
          </a:p>
          <a:p>
            <a:pPr algn="just"/>
            <a:endParaRPr lang="es-ES" sz="1400" dirty="0">
              <a:latin typeface="Arial Narrow" pitchFamily="34" charset="0"/>
            </a:endParaRPr>
          </a:p>
          <a:p>
            <a:pPr algn="just"/>
            <a:r>
              <a:rPr lang="es-ES" sz="1400" dirty="0">
                <a:latin typeface="Arial Narrow" pitchFamily="34" charset="0"/>
              </a:rPr>
              <a:t>Asimismo, la industria de la construcción genera </a:t>
            </a:r>
            <a:r>
              <a:rPr lang="es-ES" sz="1400" b="1" dirty="0">
                <a:latin typeface="Arial Narrow" pitchFamily="34" charset="0"/>
              </a:rPr>
              <a:t>2.8</a:t>
            </a:r>
            <a:r>
              <a:rPr lang="es-ES" sz="1400" dirty="0">
                <a:latin typeface="Arial Narrow" pitchFamily="34" charset="0"/>
              </a:rPr>
              <a:t> millones de empleos de forma indirecta. Por su efecto multiplicador, de cada 100 pesos que se destinan a la construcción,</a:t>
            </a:r>
            <a:r>
              <a:rPr lang="es-ES" sz="1400" b="1" dirty="0">
                <a:latin typeface="Arial Narrow" pitchFamily="34" charset="0"/>
              </a:rPr>
              <a:t> 43</a:t>
            </a:r>
            <a:r>
              <a:rPr lang="es-ES" sz="1400" dirty="0">
                <a:latin typeface="Arial Narrow" pitchFamily="34" charset="0"/>
              </a:rPr>
              <a:t> pesos se emplean para la compra de servicios y materiales que ofrecen en </a:t>
            </a:r>
            <a:r>
              <a:rPr lang="es-ES" sz="1400" b="1" dirty="0">
                <a:latin typeface="Arial Narrow" pitchFamily="34" charset="0"/>
              </a:rPr>
              <a:t>63</a:t>
            </a:r>
            <a:r>
              <a:rPr lang="es-ES" sz="1400" dirty="0">
                <a:latin typeface="Arial Narrow" pitchFamily="34" charset="0"/>
              </a:rPr>
              <a:t> ramas económicas de un total de </a:t>
            </a:r>
            <a:r>
              <a:rPr lang="es-ES" sz="1400" b="1" dirty="0">
                <a:latin typeface="Arial Narrow" pitchFamily="34" charset="0"/>
              </a:rPr>
              <a:t>79  </a:t>
            </a:r>
            <a:r>
              <a:rPr lang="es-ES" sz="1400" dirty="0">
                <a:latin typeface="Arial Narrow" pitchFamily="34" charset="0"/>
              </a:rPr>
              <a:t>que integran la actividad económica.</a:t>
            </a:r>
            <a:endParaRPr lang="es-MX" sz="1400" dirty="0">
              <a:latin typeface="Arial Narrow" pitchFamily="34" charset="0"/>
            </a:endParaRPr>
          </a:p>
          <a:p>
            <a:endParaRPr lang="es-MX" dirty="0">
              <a:latin typeface="Arial Narrow" pitchFamily="34" charset="0"/>
            </a:endParaRPr>
          </a:p>
        </p:txBody>
      </p:sp>
      <p:sp>
        <p:nvSpPr>
          <p:cNvPr id="4" name="3 Marcador de número de diapositiva"/>
          <p:cNvSpPr>
            <a:spLocks noGrp="1"/>
          </p:cNvSpPr>
          <p:nvPr>
            <p:ph type="sldNum" sz="quarter" idx="10"/>
          </p:nvPr>
        </p:nvSpPr>
        <p:spPr/>
        <p:txBody>
          <a:bodyPr/>
          <a:lstStyle/>
          <a:p>
            <a:pPr>
              <a:defRPr/>
            </a:pPr>
            <a:fld id="{F40C95FF-FD85-415F-99FB-E6A30DEF71AF}" type="slidenum">
              <a:rPr lang="es-ES" smtClean="0"/>
              <a:pPr>
                <a:defRPr/>
              </a:pPr>
              <a:t>3</a:t>
            </a:fld>
            <a:endParaRPr lang="es-ES" dirty="0"/>
          </a:p>
        </p:txBody>
      </p:sp>
    </p:spTree>
    <p:extLst>
      <p:ext uri="{BB962C8B-B14F-4D97-AF65-F5344CB8AC3E}">
        <p14:creationId xmlns:p14="http://schemas.microsoft.com/office/powerpoint/2010/main" val="388722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latin typeface="Arial Narrow" pitchFamily="34" charset="0"/>
              </a:rPr>
              <a:t>Objetivo:</a:t>
            </a:r>
          </a:p>
          <a:p>
            <a:endParaRPr lang="es-MX" dirty="0">
              <a:latin typeface="Arial Narrow" pitchFamily="34" charset="0"/>
            </a:endParaRPr>
          </a:p>
          <a:p>
            <a:pPr marL="285750" indent="-285750">
              <a:buFont typeface="Arial" pitchFamily="34" charset="0"/>
              <a:buChar char="•"/>
            </a:pPr>
            <a:r>
              <a:rPr lang="es-MX" dirty="0">
                <a:latin typeface="Arial Narrow" pitchFamily="34" charset="0"/>
              </a:rPr>
              <a:t>Incentivar la inversión de obra pública y hacer una industria más competitiva</a:t>
            </a:r>
          </a:p>
          <a:p>
            <a:pPr marL="285750" indent="-285750">
              <a:buFont typeface="Arial" pitchFamily="34" charset="0"/>
              <a:buChar char="•"/>
            </a:pPr>
            <a:endParaRPr lang="es-MX" dirty="0">
              <a:latin typeface="Arial Narrow" pitchFamily="34" charset="0"/>
            </a:endParaRPr>
          </a:p>
          <a:p>
            <a:r>
              <a:rPr lang="es-MX" dirty="0">
                <a:latin typeface="Arial Narrow" pitchFamily="34" charset="0"/>
              </a:rPr>
              <a:t>Estrategias:</a:t>
            </a:r>
          </a:p>
          <a:p>
            <a:pPr marL="285750" indent="-285750">
              <a:buFont typeface="Arial" pitchFamily="34" charset="0"/>
              <a:buChar char="•"/>
            </a:pPr>
            <a:endParaRPr lang="es-MX" dirty="0">
              <a:latin typeface="Arial Narrow" pitchFamily="34" charset="0"/>
            </a:endParaRPr>
          </a:p>
          <a:p>
            <a:pPr marL="285750" indent="-285750">
              <a:buFont typeface="Arial" pitchFamily="34" charset="0"/>
              <a:buChar char="•"/>
            </a:pPr>
            <a:r>
              <a:rPr lang="es-MX" dirty="0">
                <a:latin typeface="Arial Narrow" pitchFamily="34" charset="0"/>
              </a:rPr>
              <a:t>Mayor certeza jurídica y económica</a:t>
            </a:r>
          </a:p>
          <a:p>
            <a:pPr marL="285750" indent="-285750">
              <a:buFont typeface="Arial" pitchFamily="34" charset="0"/>
              <a:buChar char="•"/>
            </a:pPr>
            <a:r>
              <a:rPr lang="es-MX" dirty="0">
                <a:latin typeface="Arial Narrow" pitchFamily="34" charset="0"/>
              </a:rPr>
              <a:t>Transparencia y equidad en los procesos de contratación </a:t>
            </a:r>
          </a:p>
          <a:p>
            <a:pPr marL="285750" indent="-285750">
              <a:buFont typeface="Arial" pitchFamily="34" charset="0"/>
              <a:buChar char="•"/>
            </a:pPr>
            <a:r>
              <a:rPr lang="es-MX" dirty="0">
                <a:latin typeface="Arial Narrow" pitchFamily="34" charset="0"/>
              </a:rPr>
              <a:t>Aplicación de los recursos públicos en tiempo y forma </a:t>
            </a:r>
          </a:p>
          <a:p>
            <a:pPr marL="285750" indent="-285750">
              <a:buFont typeface="Arial" pitchFamily="34" charset="0"/>
              <a:buChar char="•"/>
            </a:pPr>
            <a:r>
              <a:rPr lang="es-MX" dirty="0">
                <a:latin typeface="Arial Narrow" pitchFamily="34" charset="0"/>
              </a:rPr>
              <a:t>Procesos de contratación y administración más sencillos y eficaces</a:t>
            </a:r>
          </a:p>
          <a:p>
            <a:pPr marL="285750" indent="-285750">
              <a:buFont typeface="Arial" pitchFamily="34" charset="0"/>
              <a:buChar char="•"/>
            </a:pPr>
            <a:r>
              <a:rPr lang="es-MX" dirty="0">
                <a:latin typeface="Arial Narrow" pitchFamily="34" charset="0"/>
              </a:rPr>
              <a:t>Criterios y normas que privilegian los beneficios sociales y económicos de la obra</a:t>
            </a:r>
          </a:p>
          <a:p>
            <a:pPr marL="285750" indent="-285750">
              <a:buFont typeface="Arial" pitchFamily="34" charset="0"/>
              <a:buChar char="•"/>
            </a:pPr>
            <a:endParaRPr lang="es-MX" dirty="0">
              <a:latin typeface="Arial Narrow" pitchFamily="34" charset="0"/>
            </a:endParaRPr>
          </a:p>
          <a:p>
            <a:r>
              <a:rPr lang="es-MX" dirty="0">
                <a:latin typeface="Arial Narrow" pitchFamily="34" charset="0"/>
              </a:rPr>
              <a:t>Áreas de oportunidad:</a:t>
            </a:r>
          </a:p>
          <a:p>
            <a:endParaRPr lang="es-MX" dirty="0">
              <a:latin typeface="Arial Narrow" pitchFamily="34" charset="0"/>
            </a:endParaRPr>
          </a:p>
          <a:p>
            <a:pPr marL="285750" indent="-285750">
              <a:buFont typeface="Arial" pitchFamily="34" charset="0"/>
              <a:buChar char="•"/>
            </a:pPr>
            <a:r>
              <a:rPr lang="es-MX" dirty="0">
                <a:latin typeface="Arial Narrow" pitchFamily="34" charset="0"/>
              </a:rPr>
              <a:t>Marco Jurídico / Prácticas administrativas / Operación técnica / Prácticas presupuestales</a:t>
            </a:r>
          </a:p>
          <a:p>
            <a:endParaRPr lang="es-MX" dirty="0">
              <a:latin typeface="Arial Narrow" pitchFamily="34" charset="0"/>
            </a:endParaRPr>
          </a:p>
          <a:p>
            <a:endParaRPr lang="es-MX" dirty="0"/>
          </a:p>
        </p:txBody>
      </p:sp>
      <p:sp>
        <p:nvSpPr>
          <p:cNvPr id="4" name="3 Marcador de número de diapositiva"/>
          <p:cNvSpPr>
            <a:spLocks noGrp="1"/>
          </p:cNvSpPr>
          <p:nvPr>
            <p:ph type="sldNum" sz="quarter" idx="10"/>
          </p:nvPr>
        </p:nvSpPr>
        <p:spPr/>
        <p:txBody>
          <a:bodyPr/>
          <a:lstStyle/>
          <a:p>
            <a:pPr>
              <a:defRPr/>
            </a:pPr>
            <a:fld id="{F40C95FF-FD85-415F-99FB-E6A30DEF71AF}" type="slidenum">
              <a:rPr lang="es-ES" smtClean="0">
                <a:solidFill>
                  <a:prstClr val="black"/>
                </a:solidFill>
              </a:rPr>
              <a:pPr>
                <a:defRPr/>
              </a:pPr>
              <a:t>4</a:t>
            </a:fld>
            <a:endParaRPr lang="es-ES" dirty="0">
              <a:solidFill>
                <a:prstClr val="black"/>
              </a:solidFill>
            </a:endParaRPr>
          </a:p>
        </p:txBody>
      </p:sp>
    </p:spTree>
    <p:extLst>
      <p:ext uri="{BB962C8B-B14F-4D97-AF65-F5344CB8AC3E}">
        <p14:creationId xmlns:p14="http://schemas.microsoft.com/office/powerpoint/2010/main" val="2263515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MX" b="1" smtClean="0"/>
              <a:t>VENTAJAS:</a:t>
            </a:r>
            <a:endParaRPr lang="es-MX" smtClean="0"/>
          </a:p>
          <a:p>
            <a:pPr>
              <a:spcBef>
                <a:spcPct val="0"/>
              </a:spcBef>
            </a:pPr>
            <a:r>
              <a:rPr lang="es-MX" smtClean="0"/>
              <a:t> </a:t>
            </a:r>
          </a:p>
          <a:p>
            <a:pPr>
              <a:spcBef>
                <a:spcPct val="0"/>
              </a:spcBef>
            </a:pPr>
            <a:r>
              <a:rPr lang="es-MX" smtClean="0"/>
              <a:t>Relación alta resistencia/peso, permite la construcción de estructuras ligeras, las cuales sin acero, aumentarían drásticamente sus dimensiones. Es esta alta resistencia tanto a compresión como a tensión lo que permite a las vigas obtener una notable resistencia a flexión.</a:t>
            </a:r>
          </a:p>
          <a:p>
            <a:pPr>
              <a:spcBef>
                <a:spcPct val="0"/>
              </a:spcBef>
            </a:pPr>
            <a:r>
              <a:rPr lang="es-MX" smtClean="0"/>
              <a:t> </a:t>
            </a:r>
          </a:p>
          <a:p>
            <a:pPr>
              <a:spcBef>
                <a:spcPct val="0"/>
              </a:spcBef>
            </a:pPr>
            <a:r>
              <a:rPr lang="es-MX" smtClean="0"/>
              <a:t>Durabilidad: Si el mantenimiento de las estructuras de acero es adecuado duraran indefinidamente.</a:t>
            </a:r>
          </a:p>
          <a:p>
            <a:pPr>
              <a:spcBef>
                <a:spcPct val="0"/>
              </a:spcBef>
            </a:pPr>
            <a:r>
              <a:rPr lang="es-MX" smtClean="0"/>
              <a:t> </a:t>
            </a:r>
          </a:p>
          <a:p>
            <a:pPr>
              <a:spcBef>
                <a:spcPct val="0"/>
              </a:spcBef>
            </a:pPr>
            <a:r>
              <a:rPr lang="es-MX" smtClean="0"/>
              <a:t>Tenacidad: Enorme capacidad de absorción de energía.</a:t>
            </a:r>
          </a:p>
          <a:p>
            <a:pPr>
              <a:spcBef>
                <a:spcPct val="0"/>
              </a:spcBef>
            </a:pPr>
            <a:r>
              <a:rPr lang="es-MX" smtClean="0"/>
              <a:t> </a:t>
            </a:r>
          </a:p>
          <a:p>
            <a:pPr>
              <a:spcBef>
                <a:spcPct val="0"/>
              </a:spcBef>
            </a:pPr>
            <a:r>
              <a:rPr lang="es-MX" smtClean="0"/>
              <a:t>Ductilidad: Esta cualidad dota al acero con la capacidad de  deformarse considerablemente antes de entrar a un estado plástico o de rotura. Esta característica permite que los elementos estructurales de concreto reforzado avisen su falla mediante agrietamientos.</a:t>
            </a:r>
          </a:p>
          <a:p>
            <a:pPr>
              <a:spcBef>
                <a:spcPct val="0"/>
              </a:spcBef>
            </a:pPr>
            <a:r>
              <a:rPr lang="es-MX" smtClean="0"/>
              <a:t> </a:t>
            </a:r>
          </a:p>
          <a:p>
            <a:pPr>
              <a:spcBef>
                <a:spcPct val="0"/>
              </a:spcBef>
            </a:pPr>
            <a:r>
              <a:rPr lang="es-MX" smtClean="0"/>
              <a:t>Reciclable: El acero es reciclable en un 100% además de ser totalmente degradable.</a:t>
            </a:r>
          </a:p>
          <a:p>
            <a:pPr>
              <a:spcBef>
                <a:spcPct val="0"/>
              </a:spcBef>
            </a:pPr>
            <a:r>
              <a:rPr lang="es-MX" smtClean="0"/>
              <a:t> </a:t>
            </a:r>
          </a:p>
          <a:p>
            <a:pPr>
              <a:spcBef>
                <a:spcPct val="0"/>
              </a:spcBef>
            </a:pPr>
            <a:r>
              <a:rPr lang="es-MX" smtClean="0"/>
              <a:t>Gran facilidad para unir diversos miembros por medio de varios tipos de conectores como son la soldadura, los tornillos y los remaches.</a:t>
            </a:r>
          </a:p>
          <a:p>
            <a:pPr>
              <a:spcBef>
                <a:spcPct val="0"/>
              </a:spcBef>
            </a:pPr>
            <a:r>
              <a:rPr lang="es-MX" smtClean="0"/>
              <a:t> </a:t>
            </a:r>
          </a:p>
          <a:p>
            <a:pPr>
              <a:spcBef>
                <a:spcPct val="0"/>
              </a:spcBef>
            </a:pPr>
            <a:r>
              <a:rPr lang="es-MX" smtClean="0"/>
              <a:t>Rapidez de montaje.</a:t>
            </a:r>
          </a:p>
          <a:p>
            <a:pPr>
              <a:spcBef>
                <a:spcPct val="0"/>
              </a:spcBef>
            </a:pPr>
            <a:r>
              <a:rPr lang="es-MX" smtClean="0"/>
              <a:t> </a:t>
            </a:r>
          </a:p>
          <a:p>
            <a:pPr>
              <a:spcBef>
                <a:spcPct val="0"/>
              </a:spcBef>
            </a:pPr>
            <a:r>
              <a:rPr lang="es-MX" smtClean="0"/>
              <a:t>Resistencia a la fatiga.</a:t>
            </a:r>
          </a:p>
          <a:p>
            <a:pPr>
              <a:spcBef>
                <a:spcPct val="0"/>
              </a:spcBef>
            </a:pPr>
            <a:r>
              <a:rPr lang="es-MX" smtClean="0"/>
              <a:t> </a:t>
            </a:r>
          </a:p>
          <a:p>
            <a:pPr>
              <a:spcBef>
                <a:spcPct val="0"/>
              </a:spcBef>
            </a:pPr>
            <a:r>
              <a:rPr lang="es-MX" b="1" smtClean="0"/>
              <a:t>DESVENTAJAS:</a:t>
            </a:r>
            <a:endParaRPr lang="es-MX" smtClean="0"/>
          </a:p>
          <a:p>
            <a:pPr>
              <a:spcBef>
                <a:spcPct val="0"/>
              </a:spcBef>
            </a:pPr>
            <a:r>
              <a:rPr lang="es-MX" smtClean="0"/>
              <a:t> </a:t>
            </a:r>
          </a:p>
          <a:p>
            <a:pPr>
              <a:spcBef>
                <a:spcPct val="0"/>
              </a:spcBef>
            </a:pPr>
            <a:r>
              <a:rPr lang="es-MX" smtClean="0"/>
              <a:t>Corrosión: Este es el principal inconveniente del acero, ya que cuando se encuentra a la intemperie se corroe con facilidad, y por ello se debe proveer un recubrimiento, ya sea de concreto o de algún material específico para protegerlo.</a:t>
            </a:r>
          </a:p>
          <a:p>
            <a:pPr>
              <a:spcBef>
                <a:spcPct val="0"/>
              </a:spcBef>
            </a:pPr>
            <a:r>
              <a:rPr lang="es-MX" smtClean="0"/>
              <a:t> </a:t>
            </a:r>
          </a:p>
          <a:p>
            <a:pPr>
              <a:spcBef>
                <a:spcPct val="0"/>
              </a:spcBef>
            </a:pPr>
            <a:r>
              <a:rPr lang="es-MX" smtClean="0"/>
              <a:t>Endotérmico: Las estructuras en acero o con partes de acero, propagan fácilmente el calor debido a sus propiedades físicas, y en caso de incendio las altas temperaturas se propagarán fácilmente por la estructura haciendo que falle más rápido.</a:t>
            </a:r>
          </a:p>
          <a:p>
            <a:pPr>
              <a:spcBef>
                <a:spcPct val="0"/>
              </a:spcBef>
            </a:pPr>
            <a:r>
              <a:rPr lang="es-MX" smtClean="0"/>
              <a:t> </a:t>
            </a:r>
          </a:p>
          <a:p>
            <a:pPr>
              <a:spcBef>
                <a:spcPct val="0"/>
              </a:spcBef>
            </a:pPr>
            <a:r>
              <a:rPr lang="es-MX" smtClean="0"/>
              <a:t>Costo de la protección contra el fuego: Aunque algunos miembros estructurales son incombustibles, sus resistencias se reducen considerablemente durante los incendios.</a:t>
            </a:r>
          </a:p>
          <a:p>
            <a:pPr>
              <a:spcBef>
                <a:spcPct val="0"/>
              </a:spcBef>
            </a:pPr>
            <a:r>
              <a:rPr lang="es-MX" smtClean="0"/>
              <a:t> </a:t>
            </a:r>
          </a:p>
          <a:p>
            <a:pPr>
              <a:spcBef>
                <a:spcPct val="0"/>
              </a:spcBef>
            </a:pPr>
            <a:r>
              <a:rPr lang="es-MX" smtClean="0"/>
              <a:t>Susceptibilidad al pandeo: Es decir entre más esbeltos sean los miembros a compresión, mayor es el peligro de pandeo. Como se indicó previamente, el acero tiene una alta resistencia por unidad de peso, pero al utilizarse como columnas no resulta muy económico ya que debe usarse bastante material, solo para hacer más rígidas las columnas contra el posible pandeo. Sin embargo cabe la posibilidad de usar perfiles que tengan implícitos grandes momentos de inercia para mitigar esta desventaja.</a:t>
            </a:r>
          </a:p>
          <a:p>
            <a:pPr>
              <a:spcBef>
                <a:spcPct val="0"/>
              </a:spcBef>
            </a:pPr>
            <a:r>
              <a:rPr lang="es-MX" smtClean="0"/>
              <a:t> </a:t>
            </a:r>
          </a:p>
          <a:p>
            <a:pPr>
              <a:spcBef>
                <a:spcPct val="0"/>
              </a:spcBef>
            </a:pPr>
            <a:r>
              <a:rPr lang="es-MX" smtClean="0"/>
              <a:t> </a:t>
            </a:r>
          </a:p>
          <a:p>
            <a:pPr>
              <a:spcBef>
                <a:spcPct val="0"/>
              </a:spcBef>
            </a:pPr>
            <a:r>
              <a:rPr lang="es-MX" b="1" smtClean="0"/>
              <a:t>CONCLUSIÓN:</a:t>
            </a:r>
            <a:endParaRPr lang="es-MX" smtClean="0"/>
          </a:p>
          <a:p>
            <a:pPr>
              <a:spcBef>
                <a:spcPct val="0"/>
              </a:spcBef>
            </a:pPr>
            <a:r>
              <a:rPr lang="es-MX" smtClean="0"/>
              <a:t> </a:t>
            </a:r>
          </a:p>
          <a:p>
            <a:pPr>
              <a:spcBef>
                <a:spcPct val="0"/>
              </a:spcBef>
            </a:pPr>
            <a:r>
              <a:rPr lang="es-MX" smtClean="0"/>
              <a:t>Estas características componen las ventajas y desventajas primarias del acero, el cual es un material de construcción digno de uso y respeto ya que debido a este  podemos traer a la realidad grandes ideas de diseño que desafían los límites de ciertos materiales de construcción.</a:t>
            </a:r>
          </a:p>
          <a:p>
            <a:pPr>
              <a:spcBef>
                <a:spcPct val="0"/>
              </a:spcBef>
            </a:pPr>
            <a:r>
              <a:rPr lang="es-MX" smtClean="0"/>
              <a:t> </a:t>
            </a:r>
          </a:p>
          <a:p>
            <a:pPr>
              <a:spcBef>
                <a:spcPct val="0"/>
              </a:spcBef>
            </a:pPr>
            <a:r>
              <a:rPr lang="es-MX" smtClean="0"/>
              <a:t>El acero en sus distintas clases está presente de forma abrumadora en nuestra vida cotidiana.</a:t>
            </a:r>
          </a:p>
          <a:p>
            <a:pPr>
              <a:spcBef>
                <a:spcPct val="0"/>
              </a:spcBef>
            </a:pPr>
            <a:r>
              <a:rPr lang="es-MX" smtClean="0"/>
              <a:t> </a:t>
            </a:r>
          </a:p>
          <a:p>
            <a:pPr>
              <a:spcBef>
                <a:spcPct val="0"/>
              </a:spcBef>
            </a:pPr>
            <a:r>
              <a:rPr lang="es-MX" smtClean="0"/>
              <a:t>El gran éxito del acero se basa en las relativas ventajas que presentan en cuanto a las propiedades como la conductividad de calor y corriente, así como su resistencia a distintos esfuerzos y quizás uno de los factores más influyente en su éxito en cuanto a la gran gama de usos y participación en diferentes campos es su relativamente bajo costo en comparación con materiales que puedan tener mejores propiedades.</a:t>
            </a:r>
          </a:p>
          <a:p>
            <a:pPr>
              <a:spcBef>
                <a:spcPct val="0"/>
              </a:spcBef>
            </a:pPr>
            <a:r>
              <a:rPr lang="es-MX" smtClean="0"/>
              <a:t> </a:t>
            </a:r>
          </a:p>
          <a:p>
            <a:pPr>
              <a:spcBef>
                <a:spcPct val="0"/>
              </a:spcBef>
            </a:pPr>
            <a:r>
              <a:rPr lang="es-MX" smtClean="0"/>
              <a:t>En el ramo de la construcción podemos emplearlo en todas las obras de infraestructura que se tienen en el país como son: Túneles y lumbreras, Puentes, Plantas de Tratamiento, Puertos y tanques, Edificios, Presas, etc.</a:t>
            </a:r>
          </a:p>
          <a:p>
            <a:pPr>
              <a:spcBef>
                <a:spcPct val="0"/>
              </a:spcBef>
            </a:pPr>
            <a:endParaRPr lang="es-MX" smtClean="0"/>
          </a:p>
        </p:txBody>
      </p:sp>
      <p:sp>
        <p:nvSpPr>
          <p:cNvPr id="51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3ADFC94-5238-4BF8-8655-7028B1478AEF}" type="slidenum">
              <a:rPr lang="es-MX"/>
              <a:pPr eaLnBrk="1" hangingPunct="1"/>
              <a:t>5</a:t>
            </a:fld>
            <a:endParaRPr lang="es-MX"/>
          </a:p>
        </p:txBody>
      </p:sp>
    </p:spTree>
    <p:extLst>
      <p:ext uri="{BB962C8B-B14F-4D97-AF65-F5344CB8AC3E}">
        <p14:creationId xmlns:p14="http://schemas.microsoft.com/office/powerpoint/2010/main" val="178112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MX" b="1" smtClean="0"/>
              <a:t>Áreas de Oportunidad en la Industria del Acero Nacional</a:t>
            </a:r>
            <a:endParaRPr lang="es-MX" smtClean="0"/>
          </a:p>
          <a:p>
            <a:pPr>
              <a:spcBef>
                <a:spcPct val="0"/>
              </a:spcBef>
            </a:pPr>
            <a:r>
              <a:rPr lang="es-MX" smtClean="0"/>
              <a:t> </a:t>
            </a:r>
          </a:p>
          <a:p>
            <a:pPr>
              <a:spcBef>
                <a:spcPct val="0"/>
              </a:spcBef>
            </a:pPr>
            <a:r>
              <a:rPr lang="es-MX" b="1" smtClean="0"/>
              <a:t>Calidad</a:t>
            </a:r>
            <a:endParaRPr lang="es-MX" smtClean="0"/>
          </a:p>
          <a:p>
            <a:pPr>
              <a:spcBef>
                <a:spcPct val="0"/>
              </a:spcBef>
            </a:pPr>
            <a:r>
              <a:rPr lang="es-MX" smtClean="0"/>
              <a:t>Actualmente, parámetros como sustentabilidad y durabilidad tienen cada vez más peso al momento de diseñar y proponer el uso del acero en nuevas estructuras y se requiere urgentemente investigación profunda y profesional para que el acero no pierda competitividad ante nuevos materiales (como por ejemplo, nuevos compuestos que no se corroen o que son más ligeros y con la misma o mejor resistencia)</a:t>
            </a:r>
          </a:p>
          <a:p>
            <a:pPr>
              <a:spcBef>
                <a:spcPct val="0"/>
              </a:spcBef>
            </a:pPr>
            <a:r>
              <a:rPr lang="es-MX" smtClean="0"/>
              <a:t> </a:t>
            </a:r>
          </a:p>
          <a:p>
            <a:pPr>
              <a:spcBef>
                <a:spcPct val="0"/>
              </a:spcBef>
            </a:pPr>
            <a:r>
              <a:rPr lang="es-MX" b="1" smtClean="0"/>
              <a:t>Especificaciones</a:t>
            </a:r>
            <a:endParaRPr lang="es-MX" smtClean="0"/>
          </a:p>
          <a:p>
            <a:pPr>
              <a:spcBef>
                <a:spcPct val="0"/>
              </a:spcBef>
            </a:pPr>
            <a:r>
              <a:rPr lang="es-MX" smtClean="0"/>
              <a:t>Todos los organismos de normalización deben cooperar para generar nuevas y más modernas normas que empujen y alienten el uso del acero como material de excelencia para la industria de la construcción, así como para las otras industrias que participan en este panel.</a:t>
            </a:r>
          </a:p>
          <a:p>
            <a:pPr>
              <a:spcBef>
                <a:spcPct val="0"/>
              </a:spcBef>
            </a:pPr>
            <a:r>
              <a:rPr lang="es-MX" smtClean="0"/>
              <a:t> </a:t>
            </a:r>
          </a:p>
          <a:p>
            <a:pPr>
              <a:spcBef>
                <a:spcPct val="0"/>
              </a:spcBef>
            </a:pPr>
            <a:r>
              <a:rPr lang="es-MX" b="1" smtClean="0"/>
              <a:t>Volúmenes</a:t>
            </a:r>
            <a:endParaRPr lang="es-MX" smtClean="0"/>
          </a:p>
          <a:p>
            <a:pPr>
              <a:spcBef>
                <a:spcPct val="0"/>
              </a:spcBef>
            </a:pPr>
            <a:r>
              <a:rPr lang="es-MX" smtClean="0"/>
              <a:t>México es rico en yacimientos de mineral de hierro y sin embargo, se están importando grandes cantidades de acero desde otras partes del mundo porque la demanda y otras cuestiones económicas y técnicas orillan a los usuarios a buscar alternativas cada vez más competitivas, por lo que se deben generan los mecanismos necesarios para impulsar de una forma definitiva la producción y consumo del acero nacional. Por ejemplo, los volúmenes de fibras de cero para concreto lanzado, en su mayoría son de importación.</a:t>
            </a:r>
          </a:p>
          <a:p>
            <a:pPr>
              <a:spcBef>
                <a:spcPct val="0"/>
              </a:spcBef>
            </a:pPr>
            <a:r>
              <a:rPr lang="es-MX" smtClean="0"/>
              <a:t> </a:t>
            </a:r>
          </a:p>
          <a:p>
            <a:pPr>
              <a:spcBef>
                <a:spcPct val="0"/>
              </a:spcBef>
            </a:pPr>
            <a:r>
              <a:rPr lang="es-MX" b="1" smtClean="0"/>
              <a:t>Productos</a:t>
            </a:r>
            <a:endParaRPr lang="es-MX" smtClean="0"/>
          </a:p>
          <a:p>
            <a:pPr>
              <a:spcBef>
                <a:spcPct val="0"/>
              </a:spcBef>
            </a:pPr>
            <a:r>
              <a:rPr lang="es-MX" smtClean="0"/>
              <a:t>Dentro de la industria de la construcción, tanto el acero de refuerzo como el acero estructural han cumplido sin ningún problema las más exigentes normas nacionales e internacionales desde que se inició su producción y uso en las obras que México requiere, pero es necesario implementar nuevos y más durables aleaciones y materiales compuestos para evitar que el acero pierda competitividad frente a nuevas tecnologías que se empiezan a convertir en tendencias e innovaciones tecnológicas, como los materiales sintéticos derivados del petróleo o del vidrio. </a:t>
            </a:r>
          </a:p>
          <a:p>
            <a:pPr>
              <a:spcBef>
                <a:spcPct val="0"/>
              </a:spcBef>
            </a:pPr>
            <a:endParaRPr lang="es-MX" smtClean="0"/>
          </a:p>
        </p:txBody>
      </p:sp>
      <p:sp>
        <p:nvSpPr>
          <p:cNvPr id="61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E339413-63A4-4DDE-AB55-6B3F2B237135}" type="slidenum">
              <a:rPr lang="es-MX"/>
              <a:pPr eaLnBrk="1" hangingPunct="1"/>
              <a:t>6</a:t>
            </a:fld>
            <a:endParaRPr lang="es-MX"/>
          </a:p>
        </p:txBody>
      </p:sp>
    </p:spTree>
    <p:extLst>
      <p:ext uri="{BB962C8B-B14F-4D97-AF65-F5344CB8AC3E}">
        <p14:creationId xmlns:p14="http://schemas.microsoft.com/office/powerpoint/2010/main" val="16323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a:xfrm>
            <a:off x="696888" y="4288160"/>
            <a:ext cx="5607050" cy="4752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dirty="0">
                <a:solidFill>
                  <a:srgbClr val="000000"/>
                </a:solidFill>
              </a:rPr>
              <a:t>PIB TOTAL:</a:t>
            </a:r>
          </a:p>
          <a:p>
            <a:pPr algn="just" hangingPunct="0">
              <a:defRPr/>
            </a:pPr>
            <a:endParaRPr lang="es-MX" dirty="0" smtClean="0"/>
          </a:p>
          <a:p>
            <a:pPr algn="just" hangingPunct="0">
              <a:defRPr/>
            </a:pPr>
            <a:r>
              <a:rPr lang="es-MX" dirty="0" smtClean="0"/>
              <a:t>Como resultado del fortalecimiento del mercado interno y la estabilidad mostrada por sus variables macroeconómicas, el </a:t>
            </a:r>
            <a:r>
              <a:rPr lang="es-MX" dirty="0"/>
              <a:t>Producto Interno Bruto de México creció </a:t>
            </a:r>
            <a:r>
              <a:rPr lang="es-MX" dirty="0" smtClean="0"/>
              <a:t>3.9% </a:t>
            </a:r>
            <a:r>
              <a:rPr lang="es-MX" dirty="0"/>
              <a:t>en </a:t>
            </a:r>
            <a:r>
              <a:rPr lang="es-MX" dirty="0" smtClean="0"/>
              <a:t>2011. </a:t>
            </a:r>
          </a:p>
          <a:p>
            <a:pPr algn="just" hangingPunct="0">
              <a:defRPr/>
            </a:pPr>
            <a:endParaRPr lang="es-MX" dirty="0" smtClean="0"/>
          </a:p>
          <a:p>
            <a:pPr algn="just" hangingPunct="0">
              <a:defRPr/>
            </a:pPr>
            <a:r>
              <a:rPr lang="es-MX" dirty="0" smtClean="0"/>
              <a:t>Para </a:t>
            </a:r>
            <a:r>
              <a:rPr lang="es-MX" dirty="0"/>
              <a:t>2012, existen diversos riesgos sobre el escenario de crecimiento económico, el mayor está relacionado con un menor crecimiento de los Estados Unidos, con consecuencias sobre México, cuya actividad manufacturera está estrechamente ligado con el sector industrial estadunidense. </a:t>
            </a:r>
            <a:r>
              <a:rPr lang="es-MX" dirty="0" smtClean="0"/>
              <a:t>Se estima que como resultado del debilitamiento de los mercados externos, el PIB mexicano registre una disminución en su ritmo de crecimiento para ubicarse en 3.8% durante 2012. </a:t>
            </a:r>
          </a:p>
          <a:p>
            <a:pPr algn="just" hangingPunct="0">
              <a:defRPr/>
            </a:pPr>
            <a:endParaRPr lang="es-MX" dirty="0"/>
          </a:p>
          <a:p>
            <a:r>
              <a:rPr lang="es-MX" b="1" dirty="0" smtClean="0">
                <a:solidFill>
                  <a:srgbClr val="000000"/>
                </a:solidFill>
              </a:rPr>
              <a:t>PIB </a:t>
            </a:r>
            <a:r>
              <a:rPr lang="es-MX" b="1" dirty="0">
                <a:solidFill>
                  <a:srgbClr val="000000"/>
                </a:solidFill>
              </a:rPr>
              <a:t>DE LA CONSTRUCCIÓN</a:t>
            </a:r>
          </a:p>
          <a:p>
            <a:endParaRPr lang="es-MX" b="1" dirty="0">
              <a:solidFill>
                <a:srgbClr val="000000"/>
              </a:solidFill>
            </a:endParaRPr>
          </a:p>
          <a:p>
            <a:pPr algn="just" hangingPunct="0">
              <a:defRPr/>
            </a:pPr>
            <a:r>
              <a:rPr lang="es-MX" dirty="0" smtClean="0"/>
              <a:t>Impulsado por el empuje de la inversión privada principalmente en obras de edificación y de infraestructura, la industria de la construcción creció 4.9% en 2011. </a:t>
            </a:r>
          </a:p>
          <a:p>
            <a:pPr algn="just" hangingPunct="0">
              <a:defRPr/>
            </a:pPr>
            <a:endParaRPr lang="es-ES" dirty="0" smtClean="0"/>
          </a:p>
          <a:p>
            <a:pPr algn="just" hangingPunct="0">
              <a:defRPr/>
            </a:pPr>
            <a:r>
              <a:rPr lang="es-ES" dirty="0" smtClean="0"/>
              <a:t>La </a:t>
            </a:r>
            <a:r>
              <a:rPr lang="es-ES" dirty="0"/>
              <a:t>actividad económica y empleo en la </a:t>
            </a:r>
            <a:r>
              <a:rPr lang="es-ES" dirty="0" smtClean="0"/>
              <a:t>construcción en México </a:t>
            </a:r>
            <a:r>
              <a:rPr lang="es-ES" dirty="0"/>
              <a:t>continuarán creciendo durante 2012 aunque a tasas moderadas. Sin considerar un impulso adicional por la aprobación de la Ley de Asociación Publico Privada,  estimamos un crecimiento de 4.4% para la industria de la construcción en 2012. Si todo marcha bien y la inversión privada fluye hacia los proyectos de infraestructura, entonces existiría la posibilidad de que la industria de la construcción crezca entre un 1 a 2% adicional durante 2012, alcanzando una variación anual entre el 5 al 6% en este año.</a:t>
            </a:r>
            <a:endParaRPr lang="es-MX" dirty="0"/>
          </a:p>
          <a:p>
            <a:endParaRPr lang="es-ES" dirty="0" smtClean="0"/>
          </a:p>
        </p:txBody>
      </p:sp>
    </p:spTree>
    <p:extLst>
      <p:ext uri="{BB962C8B-B14F-4D97-AF65-F5344CB8AC3E}">
        <p14:creationId xmlns:p14="http://schemas.microsoft.com/office/powerpoint/2010/main" val="199416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RECUPERACIÓN DE LA INDUSTRIA DE LA CONSTRUCCIÓN</a:t>
            </a:r>
          </a:p>
          <a:p>
            <a:endParaRPr lang="es-MX" dirty="0" smtClean="0"/>
          </a:p>
          <a:p>
            <a:r>
              <a:rPr lang="es-MX" dirty="0" smtClean="0"/>
              <a:t>Como</a:t>
            </a:r>
            <a:r>
              <a:rPr lang="es-MX" baseline="0" dirty="0" smtClean="0"/>
              <a:t> consecuencia de la crisis financiera internacional, la industria de la construcción en México registró una perdida del valor de su producción de 7% en términos reales en los años 2009 y 2010 con relación al registrado en 2008. Sin embargo, a partir de 2011, la construcción ha venido recuperando su ritmo y en 2012 supero el nivel de producción que mantenía en 2008 (año previo a la crisis). Estimamos que al finalizar 2013 habrá superado los niveles de producción de 2008 en un 3%.</a:t>
            </a:r>
            <a:endParaRPr lang="es-MX" dirty="0"/>
          </a:p>
        </p:txBody>
      </p:sp>
      <p:sp>
        <p:nvSpPr>
          <p:cNvPr id="4" name="3 Marcador de número de diapositiva"/>
          <p:cNvSpPr>
            <a:spLocks noGrp="1"/>
          </p:cNvSpPr>
          <p:nvPr>
            <p:ph type="sldNum" sz="quarter" idx="10"/>
          </p:nvPr>
        </p:nvSpPr>
        <p:spPr/>
        <p:txBody>
          <a:bodyPr/>
          <a:lstStyle/>
          <a:p>
            <a:fld id="{9D8C13FB-5AE5-45AD-B316-569B342A6655}" type="slidenum">
              <a:rPr lang="es-MX" smtClean="0">
                <a:solidFill>
                  <a:prstClr val="black"/>
                </a:solidFill>
              </a:rPr>
              <a:pPr/>
              <a:t>8</a:t>
            </a:fld>
            <a:endParaRPr lang="es-MX">
              <a:solidFill>
                <a:prstClr val="black"/>
              </a:solidFill>
            </a:endParaRPr>
          </a:p>
        </p:txBody>
      </p:sp>
    </p:spTree>
    <p:extLst>
      <p:ext uri="{BB962C8B-B14F-4D97-AF65-F5344CB8AC3E}">
        <p14:creationId xmlns:p14="http://schemas.microsoft.com/office/powerpoint/2010/main" val="267822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b="1" dirty="0"/>
              <a:t>INVERSIÓN TOTAL:</a:t>
            </a:r>
            <a:endParaRPr lang="en-US" b="1" dirty="0">
              <a:solidFill>
                <a:srgbClr val="FF0000"/>
              </a:solidFill>
            </a:endParaRPr>
          </a:p>
          <a:p>
            <a:pPr algn="just"/>
            <a:endParaRPr lang="en-US" b="1" dirty="0"/>
          </a:p>
          <a:p>
            <a:pPr algn="just"/>
            <a:r>
              <a:rPr lang="es-MX" dirty="0" smtClean="0"/>
              <a:t>Debido a que en </a:t>
            </a:r>
            <a:r>
              <a:rPr lang="es-MX" dirty="0"/>
              <a:t>México no existen las debilidades estructurales macroeconómicas que actualmente afectan a las economías más </a:t>
            </a:r>
            <a:r>
              <a:rPr lang="es-MX" dirty="0" smtClean="0"/>
              <a:t>avanzadas, a que las finanzas públicas se encuentran bajo control y a que se están dando las señales adecuadas al inversionista (la aprobación de la Ley de </a:t>
            </a:r>
            <a:r>
              <a:rPr lang="es-MX" dirty="0" err="1" smtClean="0"/>
              <a:t>APP´s</a:t>
            </a:r>
            <a:r>
              <a:rPr lang="es-MX" dirty="0" smtClean="0"/>
              <a:t> es un ejemplo), la inversión privada está retornando al sector de la construcción.</a:t>
            </a:r>
          </a:p>
          <a:p>
            <a:pPr algn="just"/>
            <a:endParaRPr lang="es-MX" dirty="0"/>
          </a:p>
          <a:p>
            <a:pPr algn="just"/>
            <a:r>
              <a:rPr lang="es-ES" dirty="0" smtClean="0"/>
              <a:t>En este sentido, durante 2011 </a:t>
            </a:r>
            <a:r>
              <a:rPr lang="es-ES" dirty="0"/>
              <a:t>la inversión privada en </a:t>
            </a:r>
            <a:r>
              <a:rPr lang="es-ES" dirty="0" smtClean="0"/>
              <a:t>la construcción </a:t>
            </a:r>
            <a:r>
              <a:rPr lang="es-ES" dirty="0"/>
              <a:t>registró </a:t>
            </a:r>
            <a:r>
              <a:rPr lang="es-ES" dirty="0" smtClean="0"/>
              <a:t>un fuerte crecimiento de 7.7%, mientras que la inversión pública cayó 1.7%. </a:t>
            </a:r>
            <a:r>
              <a:rPr lang="es-MX" dirty="0" smtClean="0"/>
              <a:t>Por su parte,  </a:t>
            </a:r>
            <a:r>
              <a:rPr lang="es-MX" dirty="0"/>
              <a:t>durante el primer trimestre de </a:t>
            </a:r>
            <a:r>
              <a:rPr lang="es-MX" dirty="0" smtClean="0"/>
              <a:t>2012 la inversión privada y pública crecieron a </a:t>
            </a:r>
            <a:r>
              <a:rPr lang="es-MX" dirty="0"/>
              <a:t>una tasa del </a:t>
            </a:r>
            <a:r>
              <a:rPr lang="es-MX" dirty="0" smtClean="0"/>
              <a:t>3.7% y 11.3% respectivamente.</a:t>
            </a:r>
            <a:endParaRPr lang="es-MX" dirty="0"/>
          </a:p>
          <a:p>
            <a:pPr algn="just">
              <a:lnSpc>
                <a:spcPct val="80000"/>
              </a:lnSpc>
            </a:pPr>
            <a:endParaRPr lang="es-ES" dirty="0">
              <a:solidFill>
                <a:srgbClr val="000000"/>
              </a:solidFill>
            </a:endParaRPr>
          </a:p>
          <a:p>
            <a:pPr algn="just">
              <a:lnSpc>
                <a:spcPct val="80000"/>
              </a:lnSpc>
            </a:pPr>
            <a:r>
              <a:rPr lang="es-ES" dirty="0" smtClean="0">
                <a:solidFill>
                  <a:srgbClr val="000000"/>
                </a:solidFill>
              </a:rPr>
              <a:t>Durante 2011 la inversión física presupuestaria creció 6.5% en términos reales, por lo que la caída observada por la inversión pública durante ese año pudo haber sido el resultado de una reducción la inversión estatal  y municipal.  </a:t>
            </a:r>
          </a:p>
          <a:p>
            <a:pPr algn="just">
              <a:lnSpc>
                <a:spcPct val="80000"/>
              </a:lnSpc>
              <a:spcBef>
                <a:spcPct val="50000"/>
              </a:spcBef>
            </a:pPr>
            <a:endParaRPr lang="es-MX" dirty="0" smtClean="0"/>
          </a:p>
        </p:txBody>
      </p:sp>
    </p:spTree>
    <p:extLst>
      <p:ext uri="{BB962C8B-B14F-4D97-AF65-F5344CB8AC3E}">
        <p14:creationId xmlns:p14="http://schemas.microsoft.com/office/powerpoint/2010/main" val="175813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0531867-D892-4E0E-B86B-8CAB5A1FB2C4}" type="datetime1">
              <a:rPr lang="es-MX" smtClean="0"/>
              <a:pPr/>
              <a:t>12/09/2013</a:t>
            </a:fld>
            <a:endParaRPr lang="es-MX"/>
          </a:p>
        </p:txBody>
      </p:sp>
      <p:sp>
        <p:nvSpPr>
          <p:cNvPr id="8" name="Slide Number Placeholder 7"/>
          <p:cNvSpPr>
            <a:spLocks noGrp="1"/>
          </p:cNvSpPr>
          <p:nvPr>
            <p:ph type="sldNum" sz="quarter" idx="11"/>
          </p:nvPr>
        </p:nvSpPr>
        <p:spPr/>
        <p:txBody>
          <a:bodyPr/>
          <a:lstStyle/>
          <a:p>
            <a:fld id="{89A47D61-1A53-4717-9E17-4F01C9CBFDF0}" type="slidenum">
              <a:rPr lang="es-MX" smtClean="0"/>
              <a:pPr/>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6168B40-9648-43B7-A0AF-51D1F43FA124}" type="datetime1">
              <a:rPr lang="es-MX" smtClean="0"/>
              <a:pPr/>
              <a:t>12/09/2013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1D632EF-C64F-4EB7-BD10-889D536F0925}" type="datetime1">
              <a:rPr lang="es-MX" smtClean="0"/>
              <a:pPr/>
              <a:t>12/09/2013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6508750"/>
            <a:ext cx="2133600" cy="273050"/>
          </a:xfrm>
        </p:spPr>
        <p:txBody>
          <a:bodyPr/>
          <a:lstStyle/>
          <a:p>
            <a:fld id="{93955423-D9D7-4FE1-B63F-8955817605ED}" type="datetime1">
              <a:rPr lang="es-MX" smtClean="0"/>
              <a:pPr/>
              <a:t>12/09/2013</a:t>
            </a:fld>
            <a:endParaRPr lang="es-MX"/>
          </a:p>
        </p:txBody>
      </p:sp>
      <p:sp>
        <p:nvSpPr>
          <p:cNvPr id="5" name="Footer Placeholder 4"/>
          <p:cNvSpPr>
            <a:spLocks noGrp="1"/>
          </p:cNvSpPr>
          <p:nvPr>
            <p:ph type="ftr" sz="quarter" idx="11"/>
          </p:nvPr>
        </p:nvSpPr>
        <p:spPr>
          <a:xfrm>
            <a:off x="3125724" y="6508750"/>
            <a:ext cx="2895600" cy="273050"/>
          </a:xfrm>
        </p:spPr>
        <p:txBody>
          <a:bodyPr/>
          <a:lstStyle/>
          <a:p>
            <a:endParaRPr lang="es-MX"/>
          </a:p>
        </p:txBody>
      </p:sp>
      <p:sp>
        <p:nvSpPr>
          <p:cNvPr id="6" name="Slide Number Placeholder 5"/>
          <p:cNvSpPr>
            <a:spLocks noGrp="1"/>
          </p:cNvSpPr>
          <p:nvPr>
            <p:ph type="sldNum" sz="quarter" idx="12"/>
          </p:nvPr>
        </p:nvSpPr>
        <p:spPr>
          <a:xfrm>
            <a:off x="6327648" y="6508750"/>
            <a:ext cx="2130552" cy="273050"/>
          </a:xfrm>
        </p:spPr>
        <p:txBody>
          <a:bodyPr/>
          <a:lstStyle/>
          <a:p>
            <a:fld id="{89A47D61-1A53-4717-9E17-4F01C9CBFDF0}" type="slidenum">
              <a:rPr lang="es-MX" smtClean="0"/>
              <a:pPr/>
              <a:t>‹Nº›</a:t>
            </a:fld>
            <a:endParaRPr lang="es-MX"/>
          </a:p>
        </p:txBody>
      </p:sp>
      <p:grpSp>
        <p:nvGrpSpPr>
          <p:cNvPr id="7" name="Group 22"/>
          <p:cNvGrpSpPr/>
          <p:nvPr/>
        </p:nvGrpSpPr>
        <p:grpSpPr>
          <a:xfrm rot="5400000">
            <a:off x="4535424" y="2249423"/>
            <a:ext cx="91440"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5BD5AD3-96B3-4BC5-9A67-AD56898F5599}"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8643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21C3AE7-4CBD-4BAD-AD2A-DD914D797D4F}"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63764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472F960-10B6-4228-AD5A-E3FBAE871643}"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05265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B355E1C-FB35-456F-9C21-FC9415124451}"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33182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69B3A0C-D81C-4EEA-9A32-1476E0FB40DE}" type="datetime1">
              <a:rPr lang="es-MX" smtClean="0">
                <a:solidFill>
                  <a:prstClr val="black">
                    <a:tint val="75000"/>
                  </a:prstClr>
                </a:solidFill>
              </a:rPr>
              <a:pPr/>
              <a:t>12/09/2013</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60889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6F5EC7F-D223-4E79-8277-08D0C364E7CA}" type="datetime1">
              <a:rPr lang="es-MX" smtClean="0">
                <a:solidFill>
                  <a:prstClr val="black">
                    <a:tint val="75000"/>
                  </a:prstClr>
                </a:solidFill>
              </a:rPr>
              <a:pPr/>
              <a:t>12/09/2013</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58355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4D5E39-BCC7-49C7-8D75-42A1A03D77DD}" type="datetime1">
              <a:rPr lang="es-MX" smtClean="0">
                <a:solidFill>
                  <a:prstClr val="black">
                    <a:tint val="75000"/>
                  </a:prstClr>
                </a:solidFill>
              </a:rPr>
              <a:pPr/>
              <a:t>12/09/2013</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3658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300126-1F15-4C7F-B14F-6C55EAB96553}" type="datetime1">
              <a:rPr lang="es-MX" smtClean="0"/>
              <a:pPr/>
              <a:t>12/09/2013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83ED45-8C7B-4844-A2EE-7A01077EAFA9}"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2426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AE9FD4-DAD0-436C-AE8A-498826EAD7BC}"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83079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8B22A11-2731-4307-84F1-615A3E74304B}"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48892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F5E4F90-D704-45EB-B000-0219CAA4BA78}"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48664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7294A20-E723-4F11-9E56-4DC743C29543}"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96985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94EB94-ED61-4C01-A928-68D4CD321096}"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11261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AE198B-7988-41A2-B2DB-1FA0AFC343A1}"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26332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5F3E751-3507-47B8-89EC-7D7C14771F95}"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41028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1F9FDFE-3923-405F-84AE-F7C563EC1C56}" type="datetime1">
              <a:rPr lang="es-MX" smtClean="0">
                <a:solidFill>
                  <a:prstClr val="black">
                    <a:tint val="75000"/>
                  </a:prstClr>
                </a:solidFill>
              </a:rPr>
              <a:pPr/>
              <a:t>12/09/2013</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78728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C0C659D-8E60-4F49-853D-96336FDEC314}" type="datetime1">
              <a:rPr lang="es-MX" smtClean="0">
                <a:solidFill>
                  <a:prstClr val="black">
                    <a:tint val="75000"/>
                  </a:prstClr>
                </a:solidFill>
              </a:rPr>
              <a:pPr/>
              <a:t>12/09/2013</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5164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D44980-3A2B-47CA-868D-344E80B106A9}" type="datetime1">
              <a:rPr lang="es-MX" smtClean="0"/>
              <a:pPr/>
              <a:t>12/09/2013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A5B74E-98D7-4196-98C0-ECB6FAD31A0F}" type="datetime1">
              <a:rPr lang="es-MX" smtClean="0">
                <a:solidFill>
                  <a:prstClr val="black">
                    <a:tint val="75000"/>
                  </a:prstClr>
                </a:solidFill>
              </a:rPr>
              <a:pPr/>
              <a:t>12/09/2013</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81919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44A3B0-0656-4218-94B3-0245EE6CBAED}"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22030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0B1B35-7279-408F-8E3B-DA1D27CE275F}"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46969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551832C-DFE9-4E6D-9BBA-75FD9908CCA9}"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8135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9B7D73C-C1D4-4476-B2CA-63CDEC14B675}"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58516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0531867-D892-4E0E-B86B-8CAB5A1FB2C4}" type="datetime1">
              <a:rPr lang="es-MX" smtClean="0">
                <a:solidFill>
                  <a:prstClr val="white">
                    <a:alpha val="50000"/>
                  </a:prstClr>
                </a:solidFill>
              </a:rPr>
              <a:pPr/>
              <a:t>12/09/2013</a:t>
            </a:fld>
            <a:endParaRPr lang="es-MX">
              <a:solidFill>
                <a:prstClr val="white">
                  <a:alpha val="50000"/>
                </a:prstClr>
              </a:solidFill>
            </a:endParaRPr>
          </a:p>
        </p:txBody>
      </p:sp>
      <p:sp>
        <p:nvSpPr>
          <p:cNvPr id="8" name="Slide Number Placeholder 7"/>
          <p:cNvSpPr>
            <a:spLocks noGrp="1"/>
          </p:cNvSpPr>
          <p:nvPr>
            <p:ph type="sldNum" sz="quarter" idx="11"/>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
        <p:nvSpPr>
          <p:cNvPr id="9" name="Footer Placeholder 8"/>
          <p:cNvSpPr>
            <a:spLocks noGrp="1"/>
          </p:cNvSpPr>
          <p:nvPr>
            <p:ph type="ftr" sz="quarter" idx="12"/>
          </p:nvPr>
        </p:nvSpPr>
        <p:spPr/>
        <p:txBody>
          <a:bodyPr/>
          <a:lstStyle/>
          <a:p>
            <a:endParaRPr lang="es-MX">
              <a:solidFill>
                <a:prstClr val="white"/>
              </a:solidFill>
            </a:endParaRPr>
          </a:p>
        </p:txBody>
      </p:sp>
    </p:spTree>
    <p:extLst>
      <p:ext uri="{BB962C8B-B14F-4D97-AF65-F5344CB8AC3E}">
        <p14:creationId xmlns:p14="http://schemas.microsoft.com/office/powerpoint/2010/main" val="1799138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300126-1F15-4C7F-B14F-6C55EAB96553}" type="datetime1">
              <a:rPr lang="es-MX" smtClean="0">
                <a:solidFill>
                  <a:prstClr val="white">
                    <a:alpha val="50000"/>
                  </a:prstClr>
                </a:solidFill>
              </a:rPr>
              <a:pPr/>
              <a:t>12/09/2013</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4035809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D44980-3A2B-47CA-868D-344E80B106A9}" type="datetime1">
              <a:rPr lang="es-MX" smtClean="0">
                <a:solidFill>
                  <a:prstClr val="white">
                    <a:alpha val="50000"/>
                  </a:prstClr>
                </a:solidFill>
              </a:rPr>
              <a:pPr/>
              <a:t>12/09/2013</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4264584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85FCC6-56A2-4E13-94AB-1BD749493A92}" type="datetime1">
              <a:rPr lang="es-MX" smtClean="0">
                <a:solidFill>
                  <a:prstClr val="white">
                    <a:alpha val="50000"/>
                  </a:prstClr>
                </a:solidFill>
              </a:rPr>
              <a:pPr/>
              <a:t>12/09/2013</a:t>
            </a:fld>
            <a:endParaRPr lang="es-MX">
              <a:solidFill>
                <a:prstClr val="white">
                  <a:alpha val="50000"/>
                </a:prstClr>
              </a:solidFill>
            </a:endParaRPr>
          </a:p>
        </p:txBody>
      </p:sp>
      <p:sp>
        <p:nvSpPr>
          <p:cNvPr id="6" name="Footer Placeholder 5"/>
          <p:cNvSpPr>
            <a:spLocks noGrp="1"/>
          </p:cNvSpPr>
          <p:nvPr>
            <p:ph type="ftr" sz="quarter" idx="11"/>
          </p:nvPr>
        </p:nvSpPr>
        <p:spPr/>
        <p:txBody>
          <a:bodyPr/>
          <a:lstStyle/>
          <a:p>
            <a:endParaRPr lang="es-MX">
              <a:solidFill>
                <a:prstClr val="white"/>
              </a:solidFill>
            </a:endParaRPr>
          </a:p>
        </p:txBody>
      </p:sp>
      <p:sp>
        <p:nvSpPr>
          <p:cNvPr id="7" name="Slide Number Placeholder 6"/>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18224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E4AE12A-921C-4D12-AD2E-0D3C6584C37A}" type="datetime1">
              <a:rPr lang="es-MX" smtClean="0">
                <a:solidFill>
                  <a:prstClr val="white">
                    <a:alpha val="50000"/>
                  </a:prstClr>
                </a:solidFill>
              </a:rPr>
              <a:pPr/>
              <a:t>12/09/2013</a:t>
            </a:fld>
            <a:endParaRPr lang="es-MX">
              <a:solidFill>
                <a:prstClr val="white">
                  <a:alpha val="50000"/>
                </a:prstClr>
              </a:solidFill>
            </a:endParaRPr>
          </a:p>
        </p:txBody>
      </p:sp>
      <p:sp>
        <p:nvSpPr>
          <p:cNvPr id="8" name="Footer Placeholder 7"/>
          <p:cNvSpPr>
            <a:spLocks noGrp="1"/>
          </p:cNvSpPr>
          <p:nvPr>
            <p:ph type="ftr" sz="quarter" idx="11"/>
          </p:nvPr>
        </p:nvSpPr>
        <p:spPr/>
        <p:txBody>
          <a:bodyPr/>
          <a:lstStyle/>
          <a:p>
            <a:endParaRPr lang="es-MX">
              <a:solidFill>
                <a:prstClr val="white"/>
              </a:solidFill>
            </a:endParaRPr>
          </a:p>
        </p:txBody>
      </p:sp>
      <p:sp>
        <p:nvSpPr>
          <p:cNvPr id="9" name="Slide Number Placeholder 8"/>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80421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85FCC6-56A2-4E13-94AB-1BD749493A92}" type="datetime1">
              <a:rPr lang="es-MX" smtClean="0"/>
              <a:pPr/>
              <a:t>12/09/2013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A47D61-1A53-4717-9E17-4F01C9CBFDF0}" type="slidenum">
              <a:rPr lang="es-MX" smtClean="0"/>
              <a:pPr/>
              <a:t>‹Nº›</a:t>
            </a:fld>
            <a:endParaRPr lang="es-MX"/>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58B862D-5DEE-4D1B-B734-89BA3BC62515}" type="datetime1">
              <a:rPr lang="es-MX" smtClean="0">
                <a:solidFill>
                  <a:prstClr val="white">
                    <a:alpha val="50000"/>
                  </a:prstClr>
                </a:solidFill>
              </a:rPr>
              <a:pPr/>
              <a:t>12/09/2013</a:t>
            </a:fld>
            <a:endParaRPr lang="es-MX">
              <a:solidFill>
                <a:prstClr val="white">
                  <a:alpha val="50000"/>
                </a:prstClr>
              </a:solidFill>
            </a:endParaRPr>
          </a:p>
        </p:txBody>
      </p:sp>
      <p:sp>
        <p:nvSpPr>
          <p:cNvPr id="4" name="Footer Placeholder 3"/>
          <p:cNvSpPr>
            <a:spLocks noGrp="1"/>
          </p:cNvSpPr>
          <p:nvPr>
            <p:ph type="ftr" sz="quarter" idx="11"/>
          </p:nvPr>
        </p:nvSpPr>
        <p:spPr/>
        <p:txBody>
          <a:bodyPr/>
          <a:lstStyle/>
          <a:p>
            <a:endParaRPr lang="es-MX">
              <a:solidFill>
                <a:prstClr val="white"/>
              </a:solidFill>
            </a:endParaRPr>
          </a:p>
        </p:txBody>
      </p:sp>
      <p:sp>
        <p:nvSpPr>
          <p:cNvPr id="5" name="Slide Number Placeholder 4"/>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3089405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0ED49-9211-4C8F-ACEC-EB5BB28080A8}" type="datetime1">
              <a:rPr lang="es-MX" smtClean="0">
                <a:solidFill>
                  <a:prstClr val="white">
                    <a:alpha val="50000"/>
                  </a:prstClr>
                </a:solidFill>
              </a:rPr>
              <a:pPr/>
              <a:t>12/09/2013</a:t>
            </a:fld>
            <a:endParaRPr lang="es-MX">
              <a:solidFill>
                <a:prstClr val="white">
                  <a:alpha val="50000"/>
                </a:prstClr>
              </a:solidFill>
            </a:endParaRPr>
          </a:p>
        </p:txBody>
      </p:sp>
      <p:sp>
        <p:nvSpPr>
          <p:cNvPr id="3" name="Footer Placeholder 2"/>
          <p:cNvSpPr>
            <a:spLocks noGrp="1"/>
          </p:cNvSpPr>
          <p:nvPr>
            <p:ph type="ftr" sz="quarter" idx="11"/>
          </p:nvPr>
        </p:nvSpPr>
        <p:spPr/>
        <p:txBody>
          <a:bodyPr/>
          <a:lstStyle/>
          <a:p>
            <a:endParaRPr lang="es-MX">
              <a:solidFill>
                <a:prstClr val="white"/>
              </a:solidFill>
            </a:endParaRPr>
          </a:p>
        </p:txBody>
      </p:sp>
      <p:sp>
        <p:nvSpPr>
          <p:cNvPr id="4" name="Slide Number Placeholder 3"/>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2813398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253B478-77C7-4AE6-96FA-566C110C2B39}" type="datetime1">
              <a:rPr lang="es-MX" smtClean="0">
                <a:solidFill>
                  <a:prstClr val="white">
                    <a:alpha val="50000"/>
                  </a:prstClr>
                </a:solidFill>
              </a:rPr>
              <a:pPr/>
              <a:t>12/09/2013</a:t>
            </a:fld>
            <a:endParaRPr lang="es-MX">
              <a:solidFill>
                <a:prstClr val="white">
                  <a:alpha val="50000"/>
                </a:prstClr>
              </a:solidFill>
            </a:endParaRPr>
          </a:p>
        </p:txBody>
      </p:sp>
      <p:sp>
        <p:nvSpPr>
          <p:cNvPr id="6" name="Footer Placeholder 5"/>
          <p:cNvSpPr>
            <a:spLocks noGrp="1"/>
          </p:cNvSpPr>
          <p:nvPr>
            <p:ph type="ftr" sz="quarter" idx="11"/>
          </p:nvPr>
        </p:nvSpPr>
        <p:spPr/>
        <p:txBody>
          <a:bodyPr/>
          <a:lstStyle/>
          <a:p>
            <a:endParaRPr lang="es-MX">
              <a:solidFill>
                <a:prstClr val="white"/>
              </a:solidFill>
            </a:endParaRPr>
          </a:p>
        </p:txBody>
      </p:sp>
      <p:sp>
        <p:nvSpPr>
          <p:cNvPr id="7" name="Slide Number Placeholder 6"/>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3858735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0EC531-FF63-4D7A-AACE-463A581D83E7}" type="datetime1">
              <a:rPr lang="es-MX" smtClean="0">
                <a:solidFill>
                  <a:prstClr val="white">
                    <a:alpha val="50000"/>
                  </a:prstClr>
                </a:solidFill>
              </a:rPr>
              <a:pPr/>
              <a:t>12/09/2013</a:t>
            </a:fld>
            <a:endParaRPr lang="es-MX">
              <a:solidFill>
                <a:prstClr val="white">
                  <a:alpha val="50000"/>
                </a:prstClr>
              </a:solidFill>
            </a:endParaRPr>
          </a:p>
        </p:txBody>
      </p:sp>
      <p:sp>
        <p:nvSpPr>
          <p:cNvPr id="6" name="Footer Placeholder 5"/>
          <p:cNvSpPr>
            <a:spLocks noGrp="1"/>
          </p:cNvSpPr>
          <p:nvPr>
            <p:ph type="ftr" sz="quarter" idx="11"/>
          </p:nvPr>
        </p:nvSpPr>
        <p:spPr/>
        <p:txBody>
          <a:bodyPr/>
          <a:lstStyle/>
          <a:p>
            <a:endParaRPr lang="es-MX">
              <a:solidFill>
                <a:prstClr val="white"/>
              </a:solidFill>
            </a:endParaRPr>
          </a:p>
        </p:txBody>
      </p:sp>
      <p:sp>
        <p:nvSpPr>
          <p:cNvPr id="7" name="Slide Number Placeholder 6"/>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248439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6168B40-9648-43B7-A0AF-51D1F43FA124}" type="datetime1">
              <a:rPr lang="es-MX" smtClean="0">
                <a:solidFill>
                  <a:prstClr val="white">
                    <a:alpha val="50000"/>
                  </a:prstClr>
                </a:solidFill>
              </a:rPr>
              <a:pPr/>
              <a:t>12/09/2013</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27637305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1D632EF-C64F-4EB7-BD10-889D536F0925}" type="datetime1">
              <a:rPr lang="es-MX" smtClean="0">
                <a:solidFill>
                  <a:prstClr val="white">
                    <a:alpha val="50000"/>
                  </a:prstClr>
                </a:solidFill>
              </a:rPr>
              <a:pPr/>
              <a:t>12/09/2013</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3458068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6508750"/>
            <a:ext cx="2133600" cy="273050"/>
          </a:xfrm>
        </p:spPr>
        <p:txBody>
          <a:bodyPr/>
          <a:lstStyle/>
          <a:p>
            <a:fld id="{93955423-D9D7-4FE1-B63F-8955817605ED}" type="datetime1">
              <a:rPr lang="es-MX" smtClean="0">
                <a:solidFill>
                  <a:prstClr val="white">
                    <a:alpha val="50000"/>
                  </a:prstClr>
                </a:solidFill>
              </a:rPr>
              <a:pPr/>
              <a:t>12/09/2013</a:t>
            </a:fld>
            <a:endParaRPr lang="es-MX">
              <a:solidFill>
                <a:prstClr val="white">
                  <a:alpha val="50000"/>
                </a:prstClr>
              </a:solidFill>
            </a:endParaRPr>
          </a:p>
        </p:txBody>
      </p:sp>
      <p:sp>
        <p:nvSpPr>
          <p:cNvPr id="5" name="Footer Placeholder 4"/>
          <p:cNvSpPr>
            <a:spLocks noGrp="1"/>
          </p:cNvSpPr>
          <p:nvPr>
            <p:ph type="ftr" sz="quarter" idx="11"/>
          </p:nvPr>
        </p:nvSpPr>
        <p:spPr>
          <a:xfrm>
            <a:off x="3125724" y="6508750"/>
            <a:ext cx="2895600" cy="273050"/>
          </a:xfrm>
        </p:spPr>
        <p:txBody>
          <a:bodyPr/>
          <a:lstStyle/>
          <a:p>
            <a:endParaRPr lang="es-MX">
              <a:solidFill>
                <a:prstClr val="white"/>
              </a:solidFill>
            </a:endParaRPr>
          </a:p>
        </p:txBody>
      </p:sp>
      <p:sp>
        <p:nvSpPr>
          <p:cNvPr id="6" name="Slide Number Placeholder 5"/>
          <p:cNvSpPr>
            <a:spLocks noGrp="1"/>
          </p:cNvSpPr>
          <p:nvPr>
            <p:ph type="sldNum" sz="quarter" idx="12"/>
          </p:nvPr>
        </p:nvSpPr>
        <p:spPr>
          <a:xfrm>
            <a:off x="6327648" y="6508750"/>
            <a:ext cx="2130552" cy="273050"/>
          </a:xfrm>
        </p:spPr>
        <p:txBody>
          <a:bodyPr/>
          <a:lstStyle/>
          <a:p>
            <a:fld id="{89A47D61-1A53-4717-9E17-4F01C9CBFDF0}" type="slidenum">
              <a:rPr lang="es-MX" smtClean="0">
                <a:solidFill>
                  <a:prstClr val="white"/>
                </a:solidFill>
              </a:rPr>
              <a:pPr/>
              <a:t>‹Nº›</a:t>
            </a:fld>
            <a:endParaRPr lang="es-MX">
              <a:solidFill>
                <a:prstClr val="white"/>
              </a:solidFill>
            </a:endParaRPr>
          </a:p>
        </p:txBody>
      </p:sp>
      <p:grpSp>
        <p:nvGrpSpPr>
          <p:cNvPr id="7" name="Group 22"/>
          <p:cNvGrpSpPr/>
          <p:nvPr/>
        </p:nvGrpSpPr>
        <p:grpSpPr>
          <a:xfrm rot="5400000">
            <a:off x="4535424" y="2249423"/>
            <a:ext cx="91440"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34339423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5BD5AD3-96B3-4BC5-9A67-AD56898F5599}"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33529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21C3AE7-4CBD-4BAD-AD2A-DD914D797D4F}"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86348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472F960-10B6-4228-AD5A-E3FBAE871643}"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307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E4AE12A-921C-4D12-AD2E-0D3C6584C37A}" type="datetime1">
              <a:rPr lang="es-MX" smtClean="0"/>
              <a:pPr/>
              <a:t>12/09/2013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9A47D61-1A53-4717-9E17-4F01C9CBFDF0}" type="slidenum">
              <a:rPr lang="es-MX" smtClean="0"/>
              <a:pPr/>
              <a:t>‹Nº›</a:t>
            </a:fld>
            <a:endParaRPr lang="es-MX"/>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B355E1C-FB35-456F-9C21-FC9415124451}"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890316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69B3A0C-D81C-4EEA-9A32-1476E0FB40DE}" type="datetime1">
              <a:rPr lang="es-MX" smtClean="0">
                <a:solidFill>
                  <a:prstClr val="black">
                    <a:tint val="75000"/>
                  </a:prstClr>
                </a:solidFill>
              </a:rPr>
              <a:pPr/>
              <a:t>12/09/2013</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60995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6F5EC7F-D223-4E79-8277-08D0C364E7CA}" type="datetime1">
              <a:rPr lang="es-MX" smtClean="0">
                <a:solidFill>
                  <a:prstClr val="black">
                    <a:tint val="75000"/>
                  </a:prstClr>
                </a:solidFill>
              </a:rPr>
              <a:pPr/>
              <a:t>12/09/2013</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25048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4D5E39-BCC7-49C7-8D75-42A1A03D77DD}" type="datetime1">
              <a:rPr lang="es-MX" smtClean="0">
                <a:solidFill>
                  <a:prstClr val="black">
                    <a:tint val="75000"/>
                  </a:prstClr>
                </a:solidFill>
              </a:rPr>
              <a:pPr/>
              <a:t>12/09/2013</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67184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83ED45-8C7B-4844-A2EE-7A01077EAFA9}"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02477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AE9FD4-DAD0-436C-AE8A-498826EAD7BC}"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00793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8B22A11-2731-4307-84F1-615A3E74304B}"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23045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F5E4F90-D704-45EB-B000-0219CAA4BA78}"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855079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7294A20-E723-4F11-9E56-4DC743C29543}"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886285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94EB94-ED61-4C01-A928-68D4CD321096}"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040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58B862D-5DEE-4D1B-B734-89BA3BC62515}" type="datetime1">
              <a:rPr lang="es-MX" smtClean="0"/>
              <a:pPr/>
              <a:t>12/09/2013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AE198B-7988-41A2-B2DB-1FA0AFC343A1}"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611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5F3E751-3507-47B8-89EC-7D7C14771F95}"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8804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1F9FDFE-3923-405F-84AE-F7C563EC1C56}" type="datetime1">
              <a:rPr lang="es-MX" smtClean="0">
                <a:solidFill>
                  <a:prstClr val="black">
                    <a:tint val="75000"/>
                  </a:prstClr>
                </a:solidFill>
              </a:rPr>
              <a:pPr/>
              <a:t>12/09/2013</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1811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C0C659D-8E60-4F49-853D-96336FDEC314}" type="datetime1">
              <a:rPr lang="es-MX" smtClean="0">
                <a:solidFill>
                  <a:prstClr val="black">
                    <a:tint val="75000"/>
                  </a:prstClr>
                </a:solidFill>
              </a:rPr>
              <a:pPr/>
              <a:t>12/09/2013</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15830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A5B74E-98D7-4196-98C0-ECB6FAD31A0F}" type="datetime1">
              <a:rPr lang="es-MX" smtClean="0">
                <a:solidFill>
                  <a:prstClr val="black">
                    <a:tint val="75000"/>
                  </a:prstClr>
                </a:solidFill>
              </a:rPr>
              <a:pPr/>
              <a:t>12/09/2013</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99666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44A3B0-0656-4218-94B3-0245EE6CBAED}"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882425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0B1B35-7279-408F-8E3B-DA1D27CE275F}"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917175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551832C-DFE9-4E6D-9BBA-75FD9908CCA9}"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525410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9B7D73C-C1D4-4476-B2CA-63CDEC14B675}"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575967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7294A20-E723-4F11-9E56-4DC743C29543}"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6629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0ED49-9211-4C8F-ACEC-EB5BB28080A8}" type="datetime1">
              <a:rPr lang="es-MX" smtClean="0"/>
              <a:pPr/>
              <a:t>12/09/2013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94EB94-ED61-4C01-A928-68D4CD321096}"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84774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AE198B-7988-41A2-B2DB-1FA0AFC343A1}"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238570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5F3E751-3507-47B8-89EC-7D7C14771F95}"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740240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1F9FDFE-3923-405F-84AE-F7C563EC1C56}" type="datetime1">
              <a:rPr lang="es-MX" smtClean="0">
                <a:solidFill>
                  <a:prstClr val="black">
                    <a:tint val="75000"/>
                  </a:prstClr>
                </a:solidFill>
              </a:rPr>
              <a:pPr/>
              <a:t>12/09/2013</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12660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C0C659D-8E60-4F49-853D-96336FDEC314}" type="datetime1">
              <a:rPr lang="es-MX" smtClean="0">
                <a:solidFill>
                  <a:prstClr val="black">
                    <a:tint val="75000"/>
                  </a:prstClr>
                </a:solidFill>
              </a:rPr>
              <a:pPr/>
              <a:t>12/09/2013</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30431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A5B74E-98D7-4196-98C0-ECB6FAD31A0F}" type="datetime1">
              <a:rPr lang="es-MX" smtClean="0">
                <a:solidFill>
                  <a:prstClr val="black">
                    <a:tint val="75000"/>
                  </a:prstClr>
                </a:solidFill>
              </a:rPr>
              <a:pPr/>
              <a:t>12/09/2013</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58036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44A3B0-0656-4218-94B3-0245EE6CBAED}"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499750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0B1B35-7279-408F-8E3B-DA1D27CE275F}" type="datetime1">
              <a:rPr lang="es-MX" smtClean="0">
                <a:solidFill>
                  <a:prstClr val="black">
                    <a:tint val="75000"/>
                  </a:prstClr>
                </a:solidFill>
              </a:rPr>
              <a:pPr/>
              <a:t>12/09/2013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380224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551832C-DFE9-4E6D-9BBA-75FD9908CCA9}"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468769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9B7D73C-C1D4-4476-B2CA-63CDEC14B675}"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1105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253B478-77C7-4AE6-96FA-566C110C2B39}" type="datetime1">
              <a:rPr lang="es-MX" smtClean="0"/>
              <a:pPr/>
              <a:t>12/09/2013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0531867-D892-4E0E-B86B-8CAB5A1FB2C4}" type="datetime1">
              <a:rPr lang="es-MX" smtClean="0">
                <a:solidFill>
                  <a:prstClr val="white">
                    <a:alpha val="50000"/>
                  </a:prstClr>
                </a:solidFill>
              </a:rPr>
              <a:pPr/>
              <a:t>12/09/2013</a:t>
            </a:fld>
            <a:endParaRPr lang="es-MX">
              <a:solidFill>
                <a:prstClr val="white">
                  <a:alpha val="50000"/>
                </a:prstClr>
              </a:solidFill>
            </a:endParaRPr>
          </a:p>
        </p:txBody>
      </p:sp>
      <p:sp>
        <p:nvSpPr>
          <p:cNvPr id="8" name="Slide Number Placeholder 7"/>
          <p:cNvSpPr>
            <a:spLocks noGrp="1"/>
          </p:cNvSpPr>
          <p:nvPr>
            <p:ph type="sldNum" sz="quarter" idx="11"/>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
        <p:nvSpPr>
          <p:cNvPr id="9" name="Footer Placeholder 8"/>
          <p:cNvSpPr>
            <a:spLocks noGrp="1"/>
          </p:cNvSpPr>
          <p:nvPr>
            <p:ph type="ftr" sz="quarter" idx="12"/>
          </p:nvPr>
        </p:nvSpPr>
        <p:spPr/>
        <p:txBody>
          <a:bodyPr/>
          <a:lstStyle/>
          <a:p>
            <a:endParaRPr lang="es-MX">
              <a:solidFill>
                <a:prstClr val="white"/>
              </a:solidFill>
            </a:endParaRPr>
          </a:p>
        </p:txBody>
      </p:sp>
    </p:spTree>
    <p:extLst>
      <p:ext uri="{BB962C8B-B14F-4D97-AF65-F5344CB8AC3E}">
        <p14:creationId xmlns:p14="http://schemas.microsoft.com/office/powerpoint/2010/main" val="23726148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300126-1F15-4C7F-B14F-6C55EAB96553}" type="datetime1">
              <a:rPr lang="es-MX" smtClean="0">
                <a:solidFill>
                  <a:prstClr val="white">
                    <a:alpha val="50000"/>
                  </a:prstClr>
                </a:solidFill>
              </a:rPr>
              <a:pPr/>
              <a:t>12/09/2013</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6193400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D44980-3A2B-47CA-868D-344E80B106A9}" type="datetime1">
              <a:rPr lang="es-MX" smtClean="0">
                <a:solidFill>
                  <a:prstClr val="white">
                    <a:alpha val="50000"/>
                  </a:prstClr>
                </a:solidFill>
              </a:rPr>
              <a:pPr/>
              <a:t>12/09/2013</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20283484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85FCC6-56A2-4E13-94AB-1BD749493A92}" type="datetime1">
              <a:rPr lang="es-MX" smtClean="0">
                <a:solidFill>
                  <a:prstClr val="white">
                    <a:alpha val="50000"/>
                  </a:prstClr>
                </a:solidFill>
              </a:rPr>
              <a:pPr/>
              <a:t>12/09/2013</a:t>
            </a:fld>
            <a:endParaRPr lang="es-MX">
              <a:solidFill>
                <a:prstClr val="white">
                  <a:alpha val="50000"/>
                </a:prstClr>
              </a:solidFill>
            </a:endParaRPr>
          </a:p>
        </p:txBody>
      </p:sp>
      <p:sp>
        <p:nvSpPr>
          <p:cNvPr id="6" name="Footer Placeholder 5"/>
          <p:cNvSpPr>
            <a:spLocks noGrp="1"/>
          </p:cNvSpPr>
          <p:nvPr>
            <p:ph type="ftr" sz="quarter" idx="11"/>
          </p:nvPr>
        </p:nvSpPr>
        <p:spPr/>
        <p:txBody>
          <a:bodyPr/>
          <a:lstStyle/>
          <a:p>
            <a:endParaRPr lang="es-MX">
              <a:solidFill>
                <a:prstClr val="white"/>
              </a:solidFill>
            </a:endParaRPr>
          </a:p>
        </p:txBody>
      </p:sp>
      <p:sp>
        <p:nvSpPr>
          <p:cNvPr id="7" name="Slide Number Placeholder 6"/>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9518996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E4AE12A-921C-4D12-AD2E-0D3C6584C37A}" type="datetime1">
              <a:rPr lang="es-MX" smtClean="0">
                <a:solidFill>
                  <a:prstClr val="white">
                    <a:alpha val="50000"/>
                  </a:prstClr>
                </a:solidFill>
              </a:rPr>
              <a:pPr/>
              <a:t>12/09/2013</a:t>
            </a:fld>
            <a:endParaRPr lang="es-MX">
              <a:solidFill>
                <a:prstClr val="white">
                  <a:alpha val="50000"/>
                </a:prstClr>
              </a:solidFill>
            </a:endParaRPr>
          </a:p>
        </p:txBody>
      </p:sp>
      <p:sp>
        <p:nvSpPr>
          <p:cNvPr id="8" name="Footer Placeholder 7"/>
          <p:cNvSpPr>
            <a:spLocks noGrp="1"/>
          </p:cNvSpPr>
          <p:nvPr>
            <p:ph type="ftr" sz="quarter" idx="11"/>
          </p:nvPr>
        </p:nvSpPr>
        <p:spPr/>
        <p:txBody>
          <a:bodyPr/>
          <a:lstStyle/>
          <a:p>
            <a:endParaRPr lang="es-MX">
              <a:solidFill>
                <a:prstClr val="white"/>
              </a:solidFill>
            </a:endParaRPr>
          </a:p>
        </p:txBody>
      </p:sp>
      <p:sp>
        <p:nvSpPr>
          <p:cNvPr id="9" name="Slide Number Placeholder 8"/>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4378727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58B862D-5DEE-4D1B-B734-89BA3BC62515}" type="datetime1">
              <a:rPr lang="es-MX" smtClean="0">
                <a:solidFill>
                  <a:prstClr val="white">
                    <a:alpha val="50000"/>
                  </a:prstClr>
                </a:solidFill>
              </a:rPr>
              <a:pPr/>
              <a:t>12/09/2013</a:t>
            </a:fld>
            <a:endParaRPr lang="es-MX">
              <a:solidFill>
                <a:prstClr val="white">
                  <a:alpha val="50000"/>
                </a:prstClr>
              </a:solidFill>
            </a:endParaRPr>
          </a:p>
        </p:txBody>
      </p:sp>
      <p:sp>
        <p:nvSpPr>
          <p:cNvPr id="4" name="Footer Placeholder 3"/>
          <p:cNvSpPr>
            <a:spLocks noGrp="1"/>
          </p:cNvSpPr>
          <p:nvPr>
            <p:ph type="ftr" sz="quarter" idx="11"/>
          </p:nvPr>
        </p:nvSpPr>
        <p:spPr/>
        <p:txBody>
          <a:bodyPr/>
          <a:lstStyle/>
          <a:p>
            <a:endParaRPr lang="es-MX">
              <a:solidFill>
                <a:prstClr val="white"/>
              </a:solidFill>
            </a:endParaRPr>
          </a:p>
        </p:txBody>
      </p:sp>
      <p:sp>
        <p:nvSpPr>
          <p:cNvPr id="5" name="Slide Number Placeholder 4"/>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1383580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0ED49-9211-4C8F-ACEC-EB5BB28080A8}" type="datetime1">
              <a:rPr lang="es-MX" smtClean="0">
                <a:solidFill>
                  <a:prstClr val="white">
                    <a:alpha val="50000"/>
                  </a:prstClr>
                </a:solidFill>
              </a:rPr>
              <a:pPr/>
              <a:t>12/09/2013</a:t>
            </a:fld>
            <a:endParaRPr lang="es-MX">
              <a:solidFill>
                <a:prstClr val="white">
                  <a:alpha val="50000"/>
                </a:prstClr>
              </a:solidFill>
            </a:endParaRPr>
          </a:p>
        </p:txBody>
      </p:sp>
      <p:sp>
        <p:nvSpPr>
          <p:cNvPr id="3" name="Footer Placeholder 2"/>
          <p:cNvSpPr>
            <a:spLocks noGrp="1"/>
          </p:cNvSpPr>
          <p:nvPr>
            <p:ph type="ftr" sz="quarter" idx="11"/>
          </p:nvPr>
        </p:nvSpPr>
        <p:spPr/>
        <p:txBody>
          <a:bodyPr/>
          <a:lstStyle/>
          <a:p>
            <a:endParaRPr lang="es-MX">
              <a:solidFill>
                <a:prstClr val="white"/>
              </a:solidFill>
            </a:endParaRPr>
          </a:p>
        </p:txBody>
      </p:sp>
      <p:sp>
        <p:nvSpPr>
          <p:cNvPr id="4" name="Slide Number Placeholder 3"/>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4283975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253B478-77C7-4AE6-96FA-566C110C2B39}" type="datetime1">
              <a:rPr lang="es-MX" smtClean="0">
                <a:solidFill>
                  <a:prstClr val="white">
                    <a:alpha val="50000"/>
                  </a:prstClr>
                </a:solidFill>
              </a:rPr>
              <a:pPr/>
              <a:t>12/09/2013</a:t>
            </a:fld>
            <a:endParaRPr lang="es-MX">
              <a:solidFill>
                <a:prstClr val="white">
                  <a:alpha val="50000"/>
                </a:prstClr>
              </a:solidFill>
            </a:endParaRPr>
          </a:p>
        </p:txBody>
      </p:sp>
      <p:sp>
        <p:nvSpPr>
          <p:cNvPr id="6" name="Footer Placeholder 5"/>
          <p:cNvSpPr>
            <a:spLocks noGrp="1"/>
          </p:cNvSpPr>
          <p:nvPr>
            <p:ph type="ftr" sz="quarter" idx="11"/>
          </p:nvPr>
        </p:nvSpPr>
        <p:spPr/>
        <p:txBody>
          <a:bodyPr/>
          <a:lstStyle/>
          <a:p>
            <a:endParaRPr lang="es-MX">
              <a:solidFill>
                <a:prstClr val="white"/>
              </a:solidFill>
            </a:endParaRPr>
          </a:p>
        </p:txBody>
      </p:sp>
      <p:sp>
        <p:nvSpPr>
          <p:cNvPr id="7" name="Slide Number Placeholder 6"/>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2773805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0EC531-FF63-4D7A-AACE-463A581D83E7}" type="datetime1">
              <a:rPr lang="es-MX" smtClean="0">
                <a:solidFill>
                  <a:prstClr val="white">
                    <a:alpha val="50000"/>
                  </a:prstClr>
                </a:solidFill>
              </a:rPr>
              <a:pPr/>
              <a:t>12/09/2013</a:t>
            </a:fld>
            <a:endParaRPr lang="es-MX">
              <a:solidFill>
                <a:prstClr val="white">
                  <a:alpha val="50000"/>
                </a:prstClr>
              </a:solidFill>
            </a:endParaRPr>
          </a:p>
        </p:txBody>
      </p:sp>
      <p:sp>
        <p:nvSpPr>
          <p:cNvPr id="6" name="Footer Placeholder 5"/>
          <p:cNvSpPr>
            <a:spLocks noGrp="1"/>
          </p:cNvSpPr>
          <p:nvPr>
            <p:ph type="ftr" sz="quarter" idx="11"/>
          </p:nvPr>
        </p:nvSpPr>
        <p:spPr/>
        <p:txBody>
          <a:bodyPr/>
          <a:lstStyle/>
          <a:p>
            <a:endParaRPr lang="es-MX">
              <a:solidFill>
                <a:prstClr val="white"/>
              </a:solidFill>
            </a:endParaRPr>
          </a:p>
        </p:txBody>
      </p:sp>
      <p:sp>
        <p:nvSpPr>
          <p:cNvPr id="7" name="Slide Number Placeholder 6"/>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10274987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6168B40-9648-43B7-A0AF-51D1F43FA124}" type="datetime1">
              <a:rPr lang="es-MX" smtClean="0">
                <a:solidFill>
                  <a:prstClr val="white">
                    <a:alpha val="50000"/>
                  </a:prstClr>
                </a:solidFill>
              </a:rPr>
              <a:pPr/>
              <a:t>12/09/2013</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339788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0EC531-FF63-4D7A-AACE-463A581D83E7}" type="datetime1">
              <a:rPr lang="es-MX" smtClean="0"/>
              <a:pPr/>
              <a:t>12/09/2013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A47D61-1A53-4717-9E17-4F01C9CBFDF0}" type="slidenum">
              <a:rPr lang="es-MX" smtClean="0"/>
              <a:pPr/>
              <a:t>‹Nº›</a:t>
            </a:fld>
            <a:endParaRPr lang="es-MX"/>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1D632EF-C64F-4EB7-BD10-889D536F0925}" type="datetime1">
              <a:rPr lang="es-MX" smtClean="0">
                <a:solidFill>
                  <a:prstClr val="white">
                    <a:alpha val="50000"/>
                  </a:prstClr>
                </a:solidFill>
              </a:rPr>
              <a:pPr/>
              <a:t>12/09/2013</a:t>
            </a:fld>
            <a:endParaRPr lang="es-MX">
              <a:solidFill>
                <a:prstClr val="white">
                  <a:alpha val="50000"/>
                </a:prstClr>
              </a:solidFill>
            </a:endParaRPr>
          </a:p>
        </p:txBody>
      </p:sp>
      <p:sp>
        <p:nvSpPr>
          <p:cNvPr id="5" name="Footer Placeholder 4"/>
          <p:cNvSpPr>
            <a:spLocks noGrp="1"/>
          </p:cNvSpPr>
          <p:nvPr>
            <p:ph type="ftr" sz="quarter" idx="11"/>
          </p:nvPr>
        </p:nvSpPr>
        <p:spPr/>
        <p:txBody>
          <a:bodyPr/>
          <a:lstStyle/>
          <a:p>
            <a:endParaRPr lang="es-MX">
              <a:solidFill>
                <a:prstClr val="white"/>
              </a:solidFill>
            </a:endParaRPr>
          </a:p>
        </p:txBody>
      </p:sp>
      <p:sp>
        <p:nvSpPr>
          <p:cNvPr id="6" name="Slide Number Placeholder 5"/>
          <p:cNvSpPr>
            <a:spLocks noGrp="1"/>
          </p:cNvSpPr>
          <p:nvPr>
            <p:ph type="sldNum" sz="quarter" idx="12"/>
          </p:nvPr>
        </p:nvSpPr>
        <p:spPr/>
        <p:txBody>
          <a:bodyPr/>
          <a:lstStyle/>
          <a:p>
            <a:fld id="{89A47D61-1A53-4717-9E17-4F01C9CBFDF0}"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6025103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6508750"/>
            <a:ext cx="2133600" cy="273050"/>
          </a:xfrm>
        </p:spPr>
        <p:txBody>
          <a:bodyPr/>
          <a:lstStyle/>
          <a:p>
            <a:fld id="{93955423-D9D7-4FE1-B63F-8955817605ED}" type="datetime1">
              <a:rPr lang="es-MX" smtClean="0">
                <a:solidFill>
                  <a:prstClr val="white">
                    <a:alpha val="50000"/>
                  </a:prstClr>
                </a:solidFill>
              </a:rPr>
              <a:pPr/>
              <a:t>12/09/2013</a:t>
            </a:fld>
            <a:endParaRPr lang="es-MX">
              <a:solidFill>
                <a:prstClr val="white">
                  <a:alpha val="50000"/>
                </a:prstClr>
              </a:solidFill>
            </a:endParaRPr>
          </a:p>
        </p:txBody>
      </p:sp>
      <p:sp>
        <p:nvSpPr>
          <p:cNvPr id="5" name="Footer Placeholder 4"/>
          <p:cNvSpPr>
            <a:spLocks noGrp="1"/>
          </p:cNvSpPr>
          <p:nvPr>
            <p:ph type="ftr" sz="quarter" idx="11"/>
          </p:nvPr>
        </p:nvSpPr>
        <p:spPr>
          <a:xfrm>
            <a:off x="3125724" y="6508750"/>
            <a:ext cx="2895600" cy="273050"/>
          </a:xfrm>
        </p:spPr>
        <p:txBody>
          <a:bodyPr/>
          <a:lstStyle/>
          <a:p>
            <a:endParaRPr lang="es-MX">
              <a:solidFill>
                <a:prstClr val="white"/>
              </a:solidFill>
            </a:endParaRPr>
          </a:p>
        </p:txBody>
      </p:sp>
      <p:sp>
        <p:nvSpPr>
          <p:cNvPr id="6" name="Slide Number Placeholder 5"/>
          <p:cNvSpPr>
            <a:spLocks noGrp="1"/>
          </p:cNvSpPr>
          <p:nvPr>
            <p:ph type="sldNum" sz="quarter" idx="12"/>
          </p:nvPr>
        </p:nvSpPr>
        <p:spPr>
          <a:xfrm>
            <a:off x="6327648" y="6508750"/>
            <a:ext cx="2130552" cy="273050"/>
          </a:xfrm>
        </p:spPr>
        <p:txBody>
          <a:bodyPr/>
          <a:lstStyle/>
          <a:p>
            <a:fld id="{89A47D61-1A53-4717-9E17-4F01C9CBFDF0}" type="slidenum">
              <a:rPr lang="es-MX" smtClean="0">
                <a:solidFill>
                  <a:prstClr val="white"/>
                </a:solidFill>
              </a:rPr>
              <a:pPr/>
              <a:t>‹Nº›</a:t>
            </a:fld>
            <a:endParaRPr lang="es-MX">
              <a:solidFill>
                <a:prstClr val="white"/>
              </a:solidFill>
            </a:endParaRPr>
          </a:p>
        </p:txBody>
      </p:sp>
      <p:grpSp>
        <p:nvGrpSpPr>
          <p:cNvPr id="7" name="Group 22"/>
          <p:cNvGrpSpPr/>
          <p:nvPr/>
        </p:nvGrpSpPr>
        <p:grpSpPr>
          <a:xfrm rot="5400000">
            <a:off x="4535424" y="2249423"/>
            <a:ext cx="91440"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278094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54CB7859-B826-4012-9DAE-BC652315119C}" type="datetime1">
              <a:rPr lang="es-MX" smtClean="0"/>
              <a:pPr/>
              <a:t>12/09/2013</a:t>
            </a:fld>
            <a:endParaRPr lang="es-MX"/>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89A47D61-1A53-4717-9E17-4F01C9CBFDF0}" type="slidenum">
              <a:rPr lang="es-MX" smtClean="0"/>
              <a:pPr/>
              <a:t>‹Nº›</a:t>
            </a:fld>
            <a:endParaRPr lang="es-MX"/>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MX"/>
          </a:p>
        </p:txBody>
      </p:sp>
    </p:spTree>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661" r:id="rId12"/>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1CC64-2A52-4452-B867-2855E29E3556}"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536065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9CAC9-31BA-4692-8EEB-D19519A08D54}"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5535534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54CB7859-B826-4012-9DAE-BC652315119C}" type="datetime1">
              <a:rPr lang="es-MX" smtClean="0">
                <a:solidFill>
                  <a:prstClr val="white">
                    <a:alpha val="50000"/>
                  </a:prstClr>
                </a:solidFill>
              </a:rPr>
              <a:pPr/>
              <a:t>12/09/2013</a:t>
            </a:fld>
            <a:endParaRPr lang="es-MX">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89A47D61-1A53-4717-9E17-4F01C9CBFDF0}" type="slidenum">
              <a:rPr lang="es-MX" smtClean="0">
                <a:solidFill>
                  <a:prstClr val="white"/>
                </a:solidFill>
              </a:rPr>
              <a:pPr/>
              <a:t>‹Nº›</a:t>
            </a:fld>
            <a:endParaRPr lang="es-MX">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MX">
              <a:solidFill>
                <a:prstClr val="white"/>
              </a:solidFill>
            </a:endParaRPr>
          </a:p>
        </p:txBody>
      </p:sp>
    </p:spTree>
    <p:extLst>
      <p:ext uri="{BB962C8B-B14F-4D97-AF65-F5344CB8AC3E}">
        <p14:creationId xmlns:p14="http://schemas.microsoft.com/office/powerpoint/2010/main" val="963333761"/>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1CC64-2A52-4452-B867-2855E29E3556}"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651986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9CAC9-31BA-4692-8EEB-D19519A08D54}"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6575163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9CAC9-31BA-4692-8EEB-D19519A08D54}" type="datetime1">
              <a:rPr lang="es-MX" smtClean="0">
                <a:solidFill>
                  <a:prstClr val="black">
                    <a:tint val="75000"/>
                  </a:prstClr>
                </a:solidFill>
              </a:rPr>
              <a:pPr/>
              <a:t>12/09/2013</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03433-5983-4888-968E-70CF362E2C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4027211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54CB7859-B826-4012-9DAE-BC652315119C}" type="datetime1">
              <a:rPr lang="es-MX" smtClean="0">
                <a:solidFill>
                  <a:prstClr val="white">
                    <a:alpha val="50000"/>
                  </a:prstClr>
                </a:solidFill>
              </a:rPr>
              <a:pPr/>
              <a:t>12/09/2013</a:t>
            </a:fld>
            <a:endParaRPr lang="es-MX">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89A47D61-1A53-4717-9E17-4F01C9CBFDF0}" type="slidenum">
              <a:rPr lang="es-MX" smtClean="0">
                <a:solidFill>
                  <a:prstClr val="white"/>
                </a:solidFill>
              </a:rPr>
              <a:pPr/>
              <a:t>‹Nº›</a:t>
            </a:fld>
            <a:endParaRPr lang="es-MX">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MX">
              <a:solidFill>
                <a:prstClr val="white"/>
              </a:solidFill>
            </a:endParaRPr>
          </a:p>
        </p:txBody>
      </p:sp>
    </p:spTree>
    <p:extLst>
      <p:ext uri="{BB962C8B-B14F-4D97-AF65-F5344CB8AC3E}">
        <p14:creationId xmlns:p14="http://schemas.microsoft.com/office/powerpoint/2010/main" val="2668287392"/>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chart" Target="../charts/chart11.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69.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chart" Target="../charts/chart12.xml"/><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6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1154286" y="2780927"/>
            <a:ext cx="7056784" cy="2108269"/>
          </a:xfrm>
          <a:prstGeom prst="rect">
            <a:avLst/>
          </a:prstGeom>
          <a:noFill/>
        </p:spPr>
        <p:txBody>
          <a:bodyPr wrap="square" rtlCol="0">
            <a:spAutoFit/>
          </a:bodyPr>
          <a:lstStyle/>
          <a:p>
            <a:pPr algn="ctr">
              <a:defRPr/>
            </a:pPr>
            <a:r>
              <a:rPr lang="es-MX" sz="2800" b="1" spc="50" dirty="0" smtClean="0">
                <a:ln w="13500">
                  <a:solidFill>
                    <a:schemeClr val="accent1">
                      <a:shade val="2500"/>
                      <a:alpha val="6500"/>
                    </a:schemeClr>
                  </a:solidFill>
                  <a:prstDash val="solid"/>
                </a:ln>
                <a:solidFill>
                  <a:schemeClr val="bg2">
                    <a:lumMod val="10000"/>
                    <a:alpha val="95000"/>
                  </a:schemeClr>
                </a:solidFill>
                <a:latin typeface="DokChampa" pitchFamily="34" charset="-34"/>
                <a:ea typeface="Segoe UI Symbol" pitchFamily="34" charset="0"/>
                <a:cs typeface="DokChampa" pitchFamily="34" charset="-34"/>
              </a:rPr>
              <a:t>Panorama y Perspectivas de la Industria de la Construcción en México</a:t>
            </a:r>
          </a:p>
          <a:p>
            <a:pPr algn="ctr">
              <a:defRPr/>
            </a:pPr>
            <a:endParaRPr lang="es-MX" sz="2400" spc="50" dirty="0">
              <a:ln w="13500">
                <a:solidFill>
                  <a:schemeClr val="accent1">
                    <a:shade val="2500"/>
                    <a:alpha val="6500"/>
                  </a:schemeClr>
                </a:solidFill>
                <a:prstDash val="solid"/>
              </a:ln>
              <a:solidFill>
                <a:schemeClr val="bg2">
                  <a:lumMod val="10000"/>
                  <a:alpha val="95000"/>
                </a:schemeClr>
              </a:solidFill>
              <a:latin typeface="DokChampa" pitchFamily="34" charset="-34"/>
              <a:ea typeface="Segoe UI Symbol" pitchFamily="34" charset="0"/>
              <a:cs typeface="DokChampa" pitchFamily="34" charset="-34"/>
            </a:endParaRPr>
          </a:p>
          <a:p>
            <a:pPr algn="ctr">
              <a:defRPr/>
            </a:pPr>
            <a:endParaRPr lang="es-MX" sz="2000" spc="50" dirty="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endParaRPr>
          </a:p>
          <a:p>
            <a:pPr algn="ctr">
              <a:defRPr/>
            </a:pPr>
            <a:r>
              <a:rPr lang="es-MX" sz="1100" spc="50" dirty="0" smtClean="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rPr>
              <a:t>Septiembre 2013</a:t>
            </a:r>
          </a:p>
          <a:p>
            <a:pPr algn="ctr">
              <a:defRPr/>
            </a:pPr>
            <a:endParaRPr lang="es-MX" sz="2000" spc="50" dirty="0" smtClean="0">
              <a:ln w="13500">
                <a:solidFill>
                  <a:schemeClr val="accent1">
                    <a:shade val="2500"/>
                    <a:alpha val="6500"/>
                  </a:schemeClr>
                </a:solidFill>
                <a:prstDash val="solid"/>
              </a:ln>
              <a:solidFill>
                <a:schemeClr val="bg1"/>
              </a:solidFill>
              <a:latin typeface="Arial Narrow" pitchFamily="34" charset="0"/>
              <a:ea typeface="Segoe UI Symbol" pitchFamily="34" charset="0"/>
              <a:cs typeface="DokChampa" pitchFamily="34" charset="-34"/>
            </a:endParaRPr>
          </a:p>
        </p:txBody>
      </p:sp>
      <p:sp>
        <p:nvSpPr>
          <p:cNvPr id="2" name="1 Rectángulo"/>
          <p:cNvSpPr/>
          <p:nvPr/>
        </p:nvSpPr>
        <p:spPr>
          <a:xfrm>
            <a:off x="40829" y="47625"/>
            <a:ext cx="2226915" cy="12687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237" y="176961"/>
            <a:ext cx="2304256" cy="2278848"/>
          </a:xfrm>
          <a:prstGeom prst="rect">
            <a:avLst/>
          </a:prstGeom>
        </p:spPr>
      </p:pic>
    </p:spTree>
    <p:extLst>
      <p:ext uri="{BB962C8B-B14F-4D97-AF65-F5344CB8AC3E}">
        <p14:creationId xmlns:p14="http://schemas.microsoft.com/office/powerpoint/2010/main" val="2141295849"/>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21 Rectángulo"/>
          <p:cNvSpPr/>
          <p:nvPr/>
        </p:nvSpPr>
        <p:spPr>
          <a:xfrm>
            <a:off x="6743576" y="5236616"/>
            <a:ext cx="2339752" cy="1236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aphicFrame>
        <p:nvGraphicFramePr>
          <p:cNvPr id="6" name="Object 32"/>
          <p:cNvGraphicFramePr>
            <a:graphicFrameLocks noChangeAspect="1"/>
          </p:cNvGraphicFramePr>
          <p:nvPr>
            <p:extLst>
              <p:ext uri="{D42A27DB-BD31-4B8C-83A1-F6EECF244321}">
                <p14:modId xmlns:p14="http://schemas.microsoft.com/office/powerpoint/2010/main" val="2880972171"/>
              </p:ext>
            </p:extLst>
          </p:nvPr>
        </p:nvGraphicFramePr>
        <p:xfrm>
          <a:off x="-222250" y="2547640"/>
          <a:ext cx="8010525" cy="2838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32"/>
          <p:cNvGraphicFramePr>
            <a:graphicFrameLocks noChangeAspect="1"/>
          </p:cNvGraphicFramePr>
          <p:nvPr>
            <p:extLst>
              <p:ext uri="{D42A27DB-BD31-4B8C-83A1-F6EECF244321}">
                <p14:modId xmlns:p14="http://schemas.microsoft.com/office/powerpoint/2010/main" val="3079389810"/>
              </p:ext>
            </p:extLst>
          </p:nvPr>
        </p:nvGraphicFramePr>
        <p:xfrm>
          <a:off x="532895" y="1734671"/>
          <a:ext cx="8035450" cy="2702441"/>
        </p:xfrm>
        <a:graphic>
          <a:graphicData uri="http://schemas.openxmlformats.org/drawingml/2006/chart">
            <c:chart xmlns:c="http://schemas.openxmlformats.org/drawingml/2006/chart" xmlns:r="http://schemas.openxmlformats.org/officeDocument/2006/relationships" r:id="rId4"/>
          </a:graphicData>
        </a:graphic>
      </p:graphicFrame>
      <p:sp>
        <p:nvSpPr>
          <p:cNvPr id="2" name="Oval 33"/>
          <p:cNvSpPr>
            <a:spLocks noChangeArrowheads="1"/>
          </p:cNvSpPr>
          <p:nvPr/>
        </p:nvSpPr>
        <p:spPr bwMode="auto">
          <a:xfrm flipH="1">
            <a:off x="8005938" y="1928444"/>
            <a:ext cx="317325" cy="576063"/>
          </a:xfrm>
          <a:prstGeom prst="ellipse">
            <a:avLst/>
          </a:prstGeom>
          <a:noFill/>
          <a:ln w="19050">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s-MX" sz="1200" dirty="0">
              <a:solidFill>
                <a:prstClr val="black"/>
              </a:solidFill>
              <a:latin typeface="Candara" pitchFamily="34" charset="0"/>
              <a:cs typeface="DokChampa" pitchFamily="34" charset="-34"/>
            </a:endParaRPr>
          </a:p>
        </p:txBody>
      </p:sp>
      <p:sp>
        <p:nvSpPr>
          <p:cNvPr id="19464" name="Text Box 40"/>
          <p:cNvSpPr txBox="1">
            <a:spLocks noChangeArrowheads="1"/>
          </p:cNvSpPr>
          <p:nvPr/>
        </p:nvSpPr>
        <p:spPr bwMode="auto">
          <a:xfrm>
            <a:off x="7501906" y="4413250"/>
            <a:ext cx="1008063"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defRPr/>
            </a:pPr>
            <a:r>
              <a:rPr lang="es-ES" sz="1050" dirty="0" smtClean="0">
                <a:solidFill>
                  <a:prstClr val="black"/>
                </a:solidFill>
                <a:cs typeface="Arial" pitchFamily="34" charset="0"/>
              </a:rPr>
              <a:t>e. Estimado</a:t>
            </a:r>
          </a:p>
        </p:txBody>
      </p:sp>
      <p:sp>
        <p:nvSpPr>
          <p:cNvPr id="19468" name="Text Box 7"/>
          <p:cNvSpPr txBox="1">
            <a:spLocks noChangeArrowheads="1"/>
          </p:cNvSpPr>
          <p:nvPr/>
        </p:nvSpPr>
        <p:spPr bwMode="auto">
          <a:xfrm>
            <a:off x="0" y="6547410"/>
            <a:ext cx="5329237"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MX" sz="1100" i="1" dirty="0">
                <a:solidFill>
                  <a:prstClr val="white"/>
                </a:solidFill>
                <a:latin typeface="Arial Narrow" pitchFamily="34" charset="0"/>
                <a:cs typeface="DokChampa" pitchFamily="34" charset="-34"/>
              </a:rPr>
              <a:t>Fuente: Gerencia de Economía y Financiamiento CMIC con datos de INEGI.</a:t>
            </a:r>
          </a:p>
          <a:p>
            <a:pPr eaLnBrk="1" hangingPunct="1">
              <a:spcBef>
                <a:spcPct val="50000"/>
              </a:spcBef>
            </a:pPr>
            <a:endParaRPr lang="es-ES" sz="1100" i="1" dirty="0">
              <a:solidFill>
                <a:prstClr val="white"/>
              </a:solidFill>
              <a:latin typeface="Arial Narrow" pitchFamily="34" charset="0"/>
              <a:cs typeface="DokChampa" pitchFamily="34" charset="-34"/>
            </a:endParaRPr>
          </a:p>
        </p:txBody>
      </p:sp>
      <p:sp>
        <p:nvSpPr>
          <p:cNvPr id="19469" name="Line 75"/>
          <p:cNvSpPr>
            <a:spLocks noChangeShapeType="1"/>
          </p:cNvSpPr>
          <p:nvPr/>
        </p:nvSpPr>
        <p:spPr bwMode="auto">
          <a:xfrm>
            <a:off x="7596188" y="4586288"/>
            <a:ext cx="0" cy="0"/>
          </a:xfrm>
          <a:prstGeom prst="line">
            <a:avLst/>
          </a:prstGeom>
          <a:noFill/>
          <a:ln>
            <a:noFill/>
          </a:ln>
          <a:effectLst>
            <a:prstShdw prst="shdw17" dist="17961" dir="2700000">
              <a:srgbClr val="999999"/>
            </a:prst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1200" dirty="0">
              <a:solidFill>
                <a:prstClr val="black"/>
              </a:solidFill>
              <a:latin typeface="Candara" pitchFamily="34" charset="0"/>
              <a:cs typeface="DokChampa" pitchFamily="34" charset="-34"/>
            </a:endParaRPr>
          </a:p>
        </p:txBody>
      </p:sp>
      <p:sp>
        <p:nvSpPr>
          <p:cNvPr id="2125" name="Oval 77"/>
          <p:cNvSpPr>
            <a:spLocks noChangeArrowheads="1"/>
          </p:cNvSpPr>
          <p:nvPr/>
        </p:nvSpPr>
        <p:spPr bwMode="auto">
          <a:xfrm>
            <a:off x="323850" y="4862513"/>
            <a:ext cx="149225" cy="79375"/>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s-MX" sz="1200" dirty="0">
              <a:solidFill>
                <a:prstClr val="black"/>
              </a:solidFill>
              <a:latin typeface="Candara" pitchFamily="34" charset="0"/>
              <a:cs typeface="DokChampa" pitchFamily="34" charset="-34"/>
            </a:endParaRPr>
          </a:p>
        </p:txBody>
      </p:sp>
      <p:sp>
        <p:nvSpPr>
          <p:cNvPr id="19502" name="Text Box 135"/>
          <p:cNvSpPr txBox="1">
            <a:spLocks noChangeArrowheads="1"/>
          </p:cNvSpPr>
          <p:nvPr/>
        </p:nvSpPr>
        <p:spPr bwMode="auto">
          <a:xfrm>
            <a:off x="2431575" y="4481812"/>
            <a:ext cx="5093125" cy="49244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s-ES" sz="1300" b="1" dirty="0" smtClean="0">
                <a:solidFill>
                  <a:prstClr val="black"/>
                </a:solidFill>
                <a:cs typeface="Arial" pitchFamily="34" charset="0"/>
              </a:rPr>
              <a:t>Empleos Remunerados en el sector de la construcción</a:t>
            </a:r>
            <a:br>
              <a:rPr lang="es-ES" sz="1300" b="1" dirty="0" smtClean="0">
                <a:solidFill>
                  <a:prstClr val="black"/>
                </a:solidFill>
                <a:cs typeface="Arial" pitchFamily="34" charset="0"/>
              </a:rPr>
            </a:br>
            <a:r>
              <a:rPr lang="es-ES" sz="1300" b="1" dirty="0" smtClean="0">
                <a:solidFill>
                  <a:prstClr val="black"/>
                </a:solidFill>
                <a:cs typeface="Arial" pitchFamily="34" charset="0"/>
              </a:rPr>
              <a:t>Sistema de Cuentas Nacionales de México (Base </a:t>
            </a:r>
            <a:r>
              <a:rPr lang="es-MX" sz="1300" b="1" dirty="0" smtClean="0">
                <a:solidFill>
                  <a:prstClr val="black"/>
                </a:solidFill>
                <a:cs typeface="Arial" pitchFamily="34" charset="0"/>
              </a:rPr>
              <a:t>2003=100</a:t>
            </a:r>
            <a:r>
              <a:rPr lang="es-MX" sz="1200" b="1" dirty="0" smtClean="0">
                <a:solidFill>
                  <a:prstClr val="black"/>
                </a:solidFill>
                <a:cs typeface="Arial" pitchFamily="34" charset="0"/>
              </a:rPr>
              <a:t>)</a:t>
            </a:r>
            <a:endParaRPr lang="es-ES" sz="1200" b="1" dirty="0" smtClean="0">
              <a:solidFill>
                <a:prstClr val="black"/>
              </a:solidFill>
              <a:cs typeface="Arial" pitchFamily="34" charset="0"/>
            </a:endParaRPr>
          </a:p>
        </p:txBody>
      </p:sp>
      <p:cxnSp>
        <p:nvCxnSpPr>
          <p:cNvPr id="4" name="AutoShape 147"/>
          <p:cNvCxnSpPr>
            <a:cxnSpLocks noChangeShapeType="1"/>
            <a:stCxn id="26" idx="5"/>
            <a:endCxn id="2" idx="0"/>
          </p:cNvCxnSpPr>
          <p:nvPr/>
        </p:nvCxnSpPr>
        <p:spPr bwMode="auto">
          <a:xfrm>
            <a:off x="7563034" y="1647994"/>
            <a:ext cx="601566" cy="280450"/>
          </a:xfrm>
          <a:prstGeom prst="straightConnector1">
            <a:avLst/>
          </a:prstGeom>
          <a:noFill/>
          <a:ln w="19050">
            <a:solidFill>
              <a:schemeClr val="accent2"/>
            </a:solidFill>
            <a:prstDash val="dash"/>
            <a:round/>
            <a:headEnd/>
            <a:tailEnd/>
          </a:ln>
          <a:extLst>
            <a:ext uri="{909E8E84-426E-40DD-AFC4-6F175D3DCCD1}">
              <a14:hiddenFill xmlns:a14="http://schemas.microsoft.com/office/drawing/2010/main">
                <a:noFill/>
              </a14:hiddenFill>
            </a:ext>
          </a:extLst>
        </p:spPr>
      </p:cxnSp>
      <p:sp>
        <p:nvSpPr>
          <p:cNvPr id="19505" name="16 CuadroTexto"/>
          <p:cNvSpPr txBox="1">
            <a:spLocks noChangeArrowheads="1"/>
          </p:cNvSpPr>
          <p:nvPr/>
        </p:nvSpPr>
        <p:spPr bwMode="auto">
          <a:xfrm>
            <a:off x="1803827" y="534603"/>
            <a:ext cx="3312368" cy="8309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defRPr/>
            </a:pPr>
            <a:r>
              <a:rPr lang="es-ES" sz="1600" b="1" dirty="0" smtClean="0">
                <a:solidFill>
                  <a:prstClr val="black"/>
                </a:solidFill>
                <a:cs typeface="Arial" pitchFamily="34" charset="0"/>
              </a:rPr>
              <a:t>Empleos Directos en el Sector de la Construcción</a:t>
            </a:r>
            <a:r>
              <a:rPr lang="es-ES" sz="1600" b="1" dirty="0" smtClean="0">
                <a:solidFill>
                  <a:prstClr val="black"/>
                </a:solidFill>
                <a:latin typeface="Candara" pitchFamily="34" charset="0"/>
                <a:cs typeface="DokChampa" pitchFamily="34" charset="-34"/>
              </a:rPr>
              <a:t/>
            </a:r>
            <a:br>
              <a:rPr lang="es-ES" sz="1600" b="1" dirty="0" smtClean="0">
                <a:solidFill>
                  <a:prstClr val="black"/>
                </a:solidFill>
                <a:latin typeface="Candara" pitchFamily="34" charset="0"/>
                <a:cs typeface="DokChampa" pitchFamily="34" charset="-34"/>
              </a:rPr>
            </a:br>
            <a:endParaRPr lang="es-MX" sz="1600" b="1" dirty="0" smtClean="0">
              <a:solidFill>
                <a:prstClr val="black"/>
              </a:solidFill>
              <a:latin typeface="Candara" pitchFamily="34" charset="0"/>
              <a:cs typeface="DokChampa" pitchFamily="34" charset="-34"/>
            </a:endParaRPr>
          </a:p>
        </p:txBody>
      </p:sp>
      <p:sp>
        <p:nvSpPr>
          <p:cNvPr id="21" name="16 CuadroTexto"/>
          <p:cNvSpPr txBox="1">
            <a:spLocks noChangeArrowheads="1"/>
          </p:cNvSpPr>
          <p:nvPr/>
        </p:nvSpPr>
        <p:spPr bwMode="auto">
          <a:xfrm>
            <a:off x="1464375" y="1827265"/>
            <a:ext cx="2729334" cy="49244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tabLst>
                <a:tab pos="990600" algn="l"/>
              </a:tabLst>
              <a:defRPr/>
            </a:pPr>
            <a:r>
              <a:rPr lang="es-ES" sz="1300" b="1" dirty="0" smtClean="0">
                <a:solidFill>
                  <a:prstClr val="black"/>
                </a:solidFill>
                <a:cs typeface="Arial" pitchFamily="34" charset="0"/>
              </a:rPr>
              <a:t>Comportamiento del empleo</a:t>
            </a:r>
          </a:p>
          <a:p>
            <a:pPr algn="ctr" eaLnBrk="1" hangingPunct="1">
              <a:tabLst>
                <a:tab pos="990600" algn="l"/>
              </a:tabLst>
              <a:defRPr/>
            </a:pPr>
            <a:r>
              <a:rPr lang="es-ES" sz="1300" b="1" dirty="0" smtClean="0">
                <a:solidFill>
                  <a:prstClr val="black"/>
                </a:solidFill>
                <a:cs typeface="Arial" pitchFamily="34" charset="0"/>
              </a:rPr>
              <a:t>Periodo (2004-2013</a:t>
            </a:r>
            <a:r>
              <a:rPr lang="es-ES" sz="1300" b="1" baseline="-25000" dirty="0" smtClean="0">
                <a:solidFill>
                  <a:prstClr val="black"/>
                </a:solidFill>
                <a:cs typeface="Arial" pitchFamily="34" charset="0"/>
              </a:rPr>
              <a:t>e</a:t>
            </a:r>
            <a:r>
              <a:rPr lang="es-ES" sz="1300" b="1" dirty="0" smtClean="0">
                <a:solidFill>
                  <a:prstClr val="black"/>
                </a:solidFill>
                <a:cs typeface="Arial" pitchFamily="34" charset="0"/>
              </a:rPr>
              <a:t>)</a:t>
            </a:r>
            <a:endParaRPr lang="es-MX" sz="1300" b="1" dirty="0" smtClean="0">
              <a:solidFill>
                <a:prstClr val="black"/>
              </a:solidFill>
              <a:cs typeface="Arial" pitchFamily="34" charset="0"/>
            </a:endParaRPr>
          </a:p>
        </p:txBody>
      </p:sp>
      <p:sp>
        <p:nvSpPr>
          <p:cNvPr id="25" name="16 CuadroTexto"/>
          <p:cNvSpPr txBox="1">
            <a:spLocks noChangeArrowheads="1"/>
          </p:cNvSpPr>
          <p:nvPr/>
        </p:nvSpPr>
        <p:spPr bwMode="auto">
          <a:xfrm>
            <a:off x="179511" y="1326554"/>
            <a:ext cx="1436941" cy="46166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sz="1200" b="1" dirty="0" smtClean="0">
                <a:solidFill>
                  <a:prstClr val="black"/>
                </a:solidFill>
                <a:latin typeface="Arial"/>
                <a:cs typeface="DokChampa" pitchFamily="34" charset="-34"/>
              </a:rPr>
              <a:t>Millones de empleos directos</a:t>
            </a:r>
            <a:endParaRPr lang="es-MX" sz="1200" b="1" dirty="0" smtClean="0">
              <a:solidFill>
                <a:prstClr val="black"/>
              </a:solidFill>
              <a:latin typeface="Arial"/>
              <a:cs typeface="DokChampa" pitchFamily="34" charset="-34"/>
            </a:endParaRPr>
          </a:p>
        </p:txBody>
      </p:sp>
      <p:sp>
        <p:nvSpPr>
          <p:cNvPr id="26" name="Oval 34"/>
          <p:cNvSpPr>
            <a:spLocks noChangeArrowheads="1"/>
          </p:cNvSpPr>
          <p:nvPr/>
        </p:nvSpPr>
        <p:spPr bwMode="auto">
          <a:xfrm>
            <a:off x="4981602" y="603129"/>
            <a:ext cx="3024336" cy="1224136"/>
          </a:xfrm>
          <a:prstGeom prst="ellipse">
            <a:avLst/>
          </a:prstGeom>
          <a:solidFill>
            <a:schemeClr val="accent2"/>
          </a:solidFill>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s-MX" sz="1600" b="1" dirty="0" smtClean="0">
                <a:solidFill>
                  <a:prstClr val="white"/>
                </a:solidFill>
                <a:effectLst>
                  <a:outerShdw blurRad="38100" dist="38100" dir="2700000" algn="tl">
                    <a:srgbClr val="000000">
                      <a:alpha val="43137"/>
                    </a:srgbClr>
                  </a:outerShdw>
                </a:effectLst>
                <a:cs typeface="Arial" pitchFamily="34" charset="0"/>
              </a:rPr>
              <a:t>Pronóstico 2013: </a:t>
            </a:r>
          </a:p>
          <a:p>
            <a:pPr algn="ctr">
              <a:defRPr/>
            </a:pPr>
            <a:r>
              <a:rPr lang="es-MX" sz="1400" b="1" dirty="0" smtClean="0">
                <a:solidFill>
                  <a:prstClr val="white"/>
                </a:solidFill>
                <a:effectLst>
                  <a:outerShdw blurRad="38100" dist="38100" dir="2700000" algn="tl">
                    <a:srgbClr val="000000">
                      <a:alpha val="43137"/>
                    </a:srgbClr>
                  </a:outerShdw>
                </a:effectLst>
                <a:cs typeface="Arial" pitchFamily="34" charset="0"/>
              </a:rPr>
              <a:t>  6 millones de puestos de trabajo</a:t>
            </a:r>
            <a:br>
              <a:rPr lang="es-MX" sz="1400" b="1" dirty="0" smtClean="0">
                <a:solidFill>
                  <a:prstClr val="white"/>
                </a:solidFill>
                <a:effectLst>
                  <a:outerShdw blurRad="38100" dist="38100" dir="2700000" algn="tl">
                    <a:srgbClr val="000000">
                      <a:alpha val="43137"/>
                    </a:srgbClr>
                  </a:outerShdw>
                </a:effectLst>
                <a:cs typeface="Arial" pitchFamily="34" charset="0"/>
              </a:rPr>
            </a:br>
            <a:r>
              <a:rPr lang="es-MX" sz="1400" b="1" dirty="0" smtClean="0">
                <a:solidFill>
                  <a:prstClr val="white"/>
                </a:solidFill>
                <a:effectLst>
                  <a:outerShdw blurRad="38100" dist="38100" dir="2700000" algn="tl">
                    <a:srgbClr val="000000">
                      <a:alpha val="43137"/>
                    </a:srgbClr>
                  </a:outerShdw>
                </a:effectLst>
                <a:cs typeface="Arial" pitchFamily="34" charset="0"/>
              </a:rPr>
              <a:t>(+</a:t>
            </a:r>
            <a:r>
              <a:rPr lang="es-MX" sz="1200" b="1" dirty="0" smtClean="0">
                <a:solidFill>
                  <a:prstClr val="white"/>
                </a:solidFill>
                <a:effectLst>
                  <a:outerShdw blurRad="38100" dist="38100" dir="2700000" algn="tl">
                    <a:srgbClr val="000000">
                      <a:alpha val="43137"/>
                    </a:srgbClr>
                  </a:outerShdw>
                </a:effectLst>
                <a:cs typeface="Arial" pitchFamily="34" charset="0"/>
              </a:rPr>
              <a:t>100 mil empleos directos</a:t>
            </a:r>
            <a:endParaRPr lang="es-MX" sz="1200" b="1" dirty="0">
              <a:solidFill>
                <a:prstClr val="white"/>
              </a:solidFill>
              <a:effectLst>
                <a:outerShdw blurRad="38100" dist="38100" dir="2700000" algn="tl">
                  <a:srgbClr val="000000">
                    <a:alpha val="43137"/>
                  </a:srgbClr>
                </a:outerShdw>
              </a:effectLst>
              <a:cs typeface="Arial" pitchFamily="34" charset="0"/>
            </a:endParaRPr>
          </a:p>
          <a:p>
            <a:pPr algn="ctr">
              <a:lnSpc>
                <a:spcPct val="80000"/>
              </a:lnSpc>
              <a:defRPr/>
            </a:pPr>
            <a:r>
              <a:rPr lang="es-MX" sz="1400" b="1" dirty="0" smtClean="0">
                <a:solidFill>
                  <a:prstClr val="white"/>
                </a:solidFill>
                <a:effectLst>
                  <a:outerShdw blurRad="38100" dist="38100" dir="2700000" algn="tl">
                    <a:srgbClr val="000000">
                      <a:alpha val="43137"/>
                    </a:srgbClr>
                  </a:outerShdw>
                </a:effectLst>
                <a:cs typeface="Arial" pitchFamily="34" charset="0"/>
              </a:rPr>
              <a:t>+1.7%)</a:t>
            </a:r>
            <a:endParaRPr lang="es-ES" sz="1400" b="1" dirty="0">
              <a:solidFill>
                <a:prstClr val="white"/>
              </a:solidFill>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280541600"/>
              </p:ext>
            </p:extLst>
          </p:nvPr>
        </p:nvGraphicFramePr>
        <p:xfrm>
          <a:off x="539552" y="4941889"/>
          <a:ext cx="8136903" cy="1433881"/>
        </p:xfrm>
        <a:graphic>
          <a:graphicData uri="http://schemas.openxmlformats.org/drawingml/2006/table">
            <a:tbl>
              <a:tblPr/>
              <a:tblGrid>
                <a:gridCol w="2297584"/>
                <a:gridCol w="1115510"/>
                <a:gridCol w="988326"/>
                <a:gridCol w="1064351"/>
                <a:gridCol w="1014028"/>
                <a:gridCol w="828552"/>
                <a:gridCol w="828552"/>
              </a:tblGrid>
              <a:tr h="467325">
                <a:tc>
                  <a:txBody>
                    <a:bodyPr/>
                    <a:lstStyle/>
                    <a:p>
                      <a:pPr algn="ctr" fontAlgn="ctr"/>
                      <a:r>
                        <a:rPr lang="es-ES_tradnl" sz="1600" b="1" i="0" u="none" strike="noStrike" dirty="0">
                          <a:solidFill>
                            <a:srgbClr val="FFFFFF"/>
                          </a:solidFill>
                          <a:effectLst/>
                          <a:latin typeface="Arial Narrow" pitchFamily="34" charset="0"/>
                        </a:rPr>
                        <a:t> </a:t>
                      </a:r>
                    </a:p>
                  </a:txBody>
                  <a:tcPr marL="9347" marR="9347" marT="9347" marB="0" anchor="ctr">
                    <a:lnL>
                      <a:noFill/>
                    </a:lnL>
                    <a:lnR>
                      <a:noFill/>
                    </a:lnR>
                    <a:lnT>
                      <a:noFill/>
                    </a:lnT>
                    <a:lnB w="6350" cap="flat" cmpd="sng" algn="ctr">
                      <a:solidFill>
                        <a:srgbClr val="DCE6F1"/>
                      </a:solidFill>
                      <a:prstDash val="solid"/>
                      <a:round/>
                      <a:headEnd type="none" w="med" len="med"/>
                      <a:tailEnd type="none" w="med" len="med"/>
                    </a:lnB>
                    <a:solidFill>
                      <a:schemeClr val="accent2"/>
                    </a:solidFill>
                  </a:tcPr>
                </a:tc>
                <a:tc>
                  <a:txBody>
                    <a:bodyPr/>
                    <a:lstStyle/>
                    <a:p>
                      <a:pPr algn="ctr" fontAlgn="ctr"/>
                      <a:r>
                        <a:rPr lang="es-ES_tradnl" sz="1400" b="1" i="0" u="none" strike="noStrike" dirty="0">
                          <a:solidFill>
                            <a:srgbClr val="FFFFFF"/>
                          </a:solidFill>
                          <a:effectLst/>
                          <a:latin typeface="Arial Narrow" pitchFamily="34" charset="0"/>
                        </a:rPr>
                        <a:t>2011</a:t>
                      </a:r>
                    </a:p>
                  </a:txBody>
                  <a:tcPr marL="9347" marR="9347" marT="9347" marB="0" anchor="ctr">
                    <a:lnL>
                      <a:noFill/>
                    </a:lnL>
                    <a:lnR>
                      <a:noFill/>
                    </a:lnR>
                    <a:lnT>
                      <a:noFill/>
                    </a:lnT>
                    <a:lnB w="6350" cap="flat" cmpd="sng" algn="ctr">
                      <a:solidFill>
                        <a:srgbClr val="DCE6F1"/>
                      </a:solidFill>
                      <a:prstDash val="solid"/>
                      <a:round/>
                      <a:headEnd type="none" w="med" len="med"/>
                      <a:tailEnd type="none" w="med" len="med"/>
                    </a:lnB>
                    <a:solidFill>
                      <a:schemeClr val="accent2"/>
                    </a:solidFill>
                  </a:tcPr>
                </a:tc>
                <a:tc>
                  <a:txBody>
                    <a:bodyPr/>
                    <a:lstStyle/>
                    <a:p>
                      <a:pPr algn="ctr" fontAlgn="ctr"/>
                      <a:r>
                        <a:rPr lang="es-ES_tradnl" sz="1400" b="1" i="0" u="none" strike="noStrike" dirty="0">
                          <a:solidFill>
                            <a:srgbClr val="FFFFFF"/>
                          </a:solidFill>
                          <a:effectLst/>
                          <a:latin typeface="Arial Narrow" pitchFamily="34" charset="0"/>
                        </a:rPr>
                        <a:t>Var. % (11/10)</a:t>
                      </a:r>
                    </a:p>
                  </a:txBody>
                  <a:tcPr marL="9347" marR="9347" marT="9347" marB="0" anchor="ctr">
                    <a:lnL>
                      <a:noFill/>
                    </a:lnL>
                    <a:lnR>
                      <a:noFill/>
                    </a:lnR>
                    <a:lnT>
                      <a:noFill/>
                    </a:lnT>
                    <a:lnB w="6350" cap="flat" cmpd="sng" algn="ctr">
                      <a:solidFill>
                        <a:srgbClr val="DCE6F1"/>
                      </a:solidFill>
                      <a:prstDash val="solid"/>
                      <a:round/>
                      <a:headEnd type="none" w="med" len="med"/>
                      <a:tailEnd type="none" w="med" len="med"/>
                    </a:lnB>
                    <a:solidFill>
                      <a:schemeClr val="accent2"/>
                    </a:solidFill>
                  </a:tcPr>
                </a:tc>
                <a:tc>
                  <a:txBody>
                    <a:bodyPr/>
                    <a:lstStyle/>
                    <a:p>
                      <a:pPr algn="ctr" fontAlgn="ctr"/>
                      <a:r>
                        <a:rPr lang="es-ES_tradnl" sz="1400" b="1" i="0" u="none" strike="noStrike" dirty="0">
                          <a:solidFill>
                            <a:srgbClr val="FFFFFF"/>
                          </a:solidFill>
                          <a:effectLst/>
                          <a:latin typeface="Arial Narrow" pitchFamily="34" charset="0"/>
                        </a:rPr>
                        <a:t>2012</a:t>
                      </a:r>
                    </a:p>
                  </a:txBody>
                  <a:tcPr marL="9347" marR="9347" marT="9347" marB="0" anchor="ctr">
                    <a:lnL>
                      <a:noFill/>
                    </a:lnL>
                    <a:lnR>
                      <a:noFill/>
                    </a:lnR>
                    <a:lnT>
                      <a:noFill/>
                    </a:lnT>
                    <a:lnB w="6350" cap="flat" cmpd="sng" algn="ctr">
                      <a:solidFill>
                        <a:srgbClr val="DCE6F1"/>
                      </a:solidFill>
                      <a:prstDash val="solid"/>
                      <a:round/>
                      <a:headEnd type="none" w="med" len="med"/>
                      <a:tailEnd type="none" w="med" len="med"/>
                    </a:lnB>
                    <a:solidFill>
                      <a:schemeClr val="accent2"/>
                    </a:solidFill>
                  </a:tcPr>
                </a:tc>
                <a:tc>
                  <a:txBody>
                    <a:bodyPr/>
                    <a:lstStyle/>
                    <a:p>
                      <a:pPr algn="ctr" fontAlgn="ctr"/>
                      <a:r>
                        <a:rPr lang="es-ES_tradnl" sz="1400" b="1" i="0" u="none" strike="noStrike" dirty="0">
                          <a:solidFill>
                            <a:srgbClr val="FFFFFF"/>
                          </a:solidFill>
                          <a:effectLst/>
                          <a:latin typeface="Arial Narrow" pitchFamily="34" charset="0"/>
                        </a:rPr>
                        <a:t>Var. % (12/11)</a:t>
                      </a:r>
                    </a:p>
                  </a:txBody>
                  <a:tcPr marL="9347" marR="9347" marT="9347" marB="0" anchor="ctr">
                    <a:lnL>
                      <a:noFill/>
                    </a:lnL>
                    <a:lnR>
                      <a:noFill/>
                    </a:lnR>
                    <a:lnT>
                      <a:noFill/>
                    </a:lnT>
                    <a:lnB w="6350" cap="flat" cmpd="sng" algn="ctr">
                      <a:solidFill>
                        <a:srgbClr val="DCE6F1"/>
                      </a:solidFill>
                      <a:prstDash val="solid"/>
                      <a:round/>
                      <a:headEnd type="none" w="med" len="med"/>
                      <a:tailEnd type="none" w="med" len="med"/>
                    </a:lnB>
                    <a:solidFill>
                      <a:schemeClr val="accent2"/>
                    </a:solidFill>
                  </a:tcPr>
                </a:tc>
                <a:tc>
                  <a:txBody>
                    <a:bodyPr/>
                    <a:lstStyle/>
                    <a:p>
                      <a:pPr algn="ctr" fontAlgn="ctr"/>
                      <a:r>
                        <a:rPr lang="es-ES_tradnl" sz="1400" b="1" i="0" u="none" strike="noStrike" dirty="0">
                          <a:solidFill>
                            <a:srgbClr val="FFFFFF"/>
                          </a:solidFill>
                          <a:effectLst/>
                          <a:latin typeface="Arial Narrow" pitchFamily="34" charset="0"/>
                        </a:rPr>
                        <a:t>2013e</a:t>
                      </a:r>
                    </a:p>
                  </a:txBody>
                  <a:tcPr marL="9347" marR="9347" marT="9347" marB="0" anchor="ctr">
                    <a:lnL>
                      <a:noFill/>
                    </a:lnL>
                    <a:lnR>
                      <a:noFill/>
                    </a:lnR>
                    <a:lnT>
                      <a:noFill/>
                    </a:lnT>
                    <a:lnB w="6350" cap="flat" cmpd="sng" algn="ctr">
                      <a:solidFill>
                        <a:srgbClr val="DCE6F1"/>
                      </a:solidFill>
                      <a:prstDash val="solid"/>
                      <a:round/>
                      <a:headEnd type="none" w="med" len="med"/>
                      <a:tailEnd type="none" w="med" len="med"/>
                    </a:lnB>
                    <a:solidFill>
                      <a:schemeClr val="accent2"/>
                    </a:solidFill>
                  </a:tcPr>
                </a:tc>
                <a:tc>
                  <a:txBody>
                    <a:bodyPr/>
                    <a:lstStyle/>
                    <a:p>
                      <a:pPr algn="ctr" fontAlgn="ctr"/>
                      <a:r>
                        <a:rPr lang="es-ES_tradnl" sz="1400" b="1" i="0" u="none" strike="noStrike" dirty="0">
                          <a:solidFill>
                            <a:srgbClr val="FFFFFF"/>
                          </a:solidFill>
                          <a:effectLst/>
                          <a:latin typeface="Arial Narrow" pitchFamily="34" charset="0"/>
                        </a:rPr>
                        <a:t>Var. % (12/13)</a:t>
                      </a:r>
                    </a:p>
                  </a:txBody>
                  <a:tcPr marL="9347" marR="9347" marT="9347" marB="0" anchor="ctr">
                    <a:lnL>
                      <a:noFill/>
                    </a:lnL>
                    <a:lnR>
                      <a:noFill/>
                    </a:lnR>
                    <a:lnT>
                      <a:noFill/>
                    </a:lnT>
                    <a:lnB w="6350" cap="flat" cmpd="sng" algn="ctr">
                      <a:solidFill>
                        <a:srgbClr val="DCE6F1"/>
                      </a:solidFill>
                      <a:prstDash val="solid"/>
                      <a:round/>
                      <a:headEnd type="none" w="med" len="med"/>
                      <a:tailEnd type="none" w="med" len="med"/>
                    </a:lnB>
                    <a:solidFill>
                      <a:schemeClr val="accent2"/>
                    </a:solidFill>
                  </a:tcPr>
                </a:tc>
              </a:tr>
              <a:tr h="560791">
                <a:tc>
                  <a:txBody>
                    <a:bodyPr/>
                    <a:lstStyle/>
                    <a:p>
                      <a:pPr algn="l" rtl="0" fontAlgn="ctr"/>
                      <a:r>
                        <a:rPr lang="es-MX" sz="1300" b="1" i="0" u="none" strike="noStrike">
                          <a:solidFill>
                            <a:srgbClr val="000000"/>
                          </a:solidFill>
                          <a:effectLst/>
                          <a:latin typeface="Arial Narrow"/>
                        </a:rPr>
                        <a:t>Número de puestos de trabajo en el sector de la construcción:</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chemeClr val="tx1">
                        <a:lumMod val="95000"/>
                      </a:schemeClr>
                    </a:solidFill>
                  </a:tcPr>
                </a:tc>
                <a:tc>
                  <a:txBody>
                    <a:bodyPr/>
                    <a:lstStyle/>
                    <a:p>
                      <a:pPr algn="ctr" rtl="0" fontAlgn="ctr"/>
                      <a:r>
                        <a:rPr lang="es-MX" sz="1300" b="0" i="0" u="none" strike="noStrike">
                          <a:solidFill>
                            <a:srgbClr val="000000"/>
                          </a:solidFill>
                          <a:effectLst/>
                          <a:latin typeface="Arial"/>
                        </a:rPr>
                        <a:t>5,615,424</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chemeClr val="tx1">
                        <a:lumMod val="95000"/>
                      </a:schemeClr>
                    </a:solidFill>
                  </a:tcPr>
                </a:tc>
                <a:tc>
                  <a:txBody>
                    <a:bodyPr/>
                    <a:lstStyle/>
                    <a:p>
                      <a:pPr algn="ctr" rtl="0" fontAlgn="ctr"/>
                      <a:r>
                        <a:rPr lang="es-MX" sz="1300" b="0" i="0" u="none" strike="noStrike">
                          <a:solidFill>
                            <a:srgbClr val="000000"/>
                          </a:solidFill>
                          <a:effectLst/>
                          <a:latin typeface="Arial"/>
                        </a:rPr>
                        <a:t>5.1</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chemeClr val="tx1">
                        <a:lumMod val="95000"/>
                      </a:schemeClr>
                    </a:solidFill>
                  </a:tcPr>
                </a:tc>
                <a:tc>
                  <a:txBody>
                    <a:bodyPr/>
                    <a:lstStyle/>
                    <a:p>
                      <a:pPr algn="ctr" rtl="0" fontAlgn="ctr"/>
                      <a:r>
                        <a:rPr lang="es-MX" sz="1300" b="0" i="0" u="none" strike="noStrike">
                          <a:solidFill>
                            <a:srgbClr val="000000"/>
                          </a:solidFill>
                          <a:effectLst/>
                          <a:latin typeface="Arial"/>
                        </a:rPr>
                        <a:t>5,865,773</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chemeClr val="tx1">
                        <a:lumMod val="95000"/>
                      </a:schemeClr>
                    </a:solidFill>
                  </a:tcPr>
                </a:tc>
                <a:tc>
                  <a:txBody>
                    <a:bodyPr/>
                    <a:lstStyle/>
                    <a:p>
                      <a:pPr algn="ctr" rtl="0" fontAlgn="ctr"/>
                      <a:r>
                        <a:rPr lang="es-MX" sz="1300" b="0" i="0" u="none" strike="noStrike">
                          <a:solidFill>
                            <a:srgbClr val="000000"/>
                          </a:solidFill>
                          <a:effectLst/>
                          <a:latin typeface="Arial"/>
                        </a:rPr>
                        <a:t>4.5</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chemeClr val="tx1">
                        <a:lumMod val="95000"/>
                      </a:schemeClr>
                    </a:solidFill>
                  </a:tcPr>
                </a:tc>
                <a:tc>
                  <a:txBody>
                    <a:bodyPr/>
                    <a:lstStyle/>
                    <a:p>
                      <a:pPr algn="ctr" rtl="0" fontAlgn="ctr"/>
                      <a:r>
                        <a:rPr lang="es-MX" sz="1300" b="0" i="0" u="none" strike="noStrike">
                          <a:solidFill>
                            <a:srgbClr val="000000"/>
                          </a:solidFill>
                          <a:effectLst/>
                          <a:latin typeface="Arial"/>
                        </a:rPr>
                        <a:t>5,965,491</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chemeClr val="tx1">
                        <a:lumMod val="95000"/>
                      </a:schemeClr>
                    </a:solidFill>
                  </a:tcPr>
                </a:tc>
                <a:tc>
                  <a:txBody>
                    <a:bodyPr/>
                    <a:lstStyle/>
                    <a:p>
                      <a:pPr algn="ctr" rtl="0" fontAlgn="ctr"/>
                      <a:r>
                        <a:rPr lang="es-MX" sz="1300" b="0" i="0" u="none" strike="noStrike">
                          <a:solidFill>
                            <a:srgbClr val="000000"/>
                          </a:solidFill>
                          <a:effectLst/>
                          <a:latin typeface="Arial"/>
                        </a:rPr>
                        <a:t>1.7</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chemeClr val="tx1">
                        <a:lumMod val="95000"/>
                      </a:schemeClr>
                    </a:solidFill>
                  </a:tcPr>
                </a:tc>
              </a:tr>
              <a:tr h="373860">
                <a:tc>
                  <a:txBody>
                    <a:bodyPr/>
                    <a:lstStyle/>
                    <a:p>
                      <a:pPr algn="l" rtl="0" fontAlgn="ctr"/>
                      <a:r>
                        <a:rPr lang="es-MX" sz="1300" b="1" i="0" u="none" strike="noStrike">
                          <a:solidFill>
                            <a:srgbClr val="000000"/>
                          </a:solidFill>
                          <a:effectLst/>
                          <a:latin typeface="Arial Narrow"/>
                        </a:rPr>
                        <a:t>Número de puestos de trabajo generados:</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rtl="0" fontAlgn="ctr"/>
                      <a:r>
                        <a:rPr lang="es-MX" sz="1300" b="0" i="0" u="none" strike="noStrike">
                          <a:solidFill>
                            <a:srgbClr val="000000"/>
                          </a:solidFill>
                          <a:effectLst/>
                          <a:latin typeface="Arial"/>
                        </a:rPr>
                        <a:t>270,743</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rtl="0" fontAlgn="ctr"/>
                      <a:r>
                        <a:rPr lang="es-MX" sz="1300" b="0" i="0" u="none" strike="noStrike">
                          <a:solidFill>
                            <a:srgbClr val="000000"/>
                          </a:solidFill>
                          <a:effectLst/>
                          <a:latin typeface="Arial"/>
                        </a:rPr>
                        <a:t>-----</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rtl="0" fontAlgn="ctr"/>
                      <a:r>
                        <a:rPr lang="es-MX" sz="1300" b="0" i="0" u="none" strike="noStrike">
                          <a:solidFill>
                            <a:srgbClr val="000000"/>
                          </a:solidFill>
                          <a:effectLst/>
                          <a:latin typeface="Arial"/>
                        </a:rPr>
                        <a:t>250,349</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rtl="0" fontAlgn="ctr"/>
                      <a:r>
                        <a:rPr lang="es-MX" sz="1300" b="0" i="0" u="none" strike="noStrike">
                          <a:solidFill>
                            <a:srgbClr val="000000"/>
                          </a:solidFill>
                          <a:effectLst/>
                          <a:latin typeface="Arial"/>
                        </a:rPr>
                        <a:t>-----</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rtl="0" fontAlgn="ctr"/>
                      <a:r>
                        <a:rPr lang="es-MX" sz="1300" b="0" i="0" u="none" strike="noStrike">
                          <a:solidFill>
                            <a:srgbClr val="000000"/>
                          </a:solidFill>
                          <a:effectLst/>
                          <a:latin typeface="Arial"/>
                        </a:rPr>
                        <a:t>99,718</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rtl="0" fontAlgn="ctr"/>
                      <a:r>
                        <a:rPr lang="es-MX" sz="1300" b="0" i="0" u="none" strike="noStrike" dirty="0">
                          <a:solidFill>
                            <a:srgbClr val="000000"/>
                          </a:solidFill>
                          <a:effectLst/>
                          <a:latin typeface="Arial"/>
                        </a:rPr>
                        <a:t>-----</a:t>
                      </a:r>
                    </a:p>
                  </a:txBody>
                  <a:tcPr marL="9525" marR="9525" marT="9525" marB="0" anchor="ctr">
                    <a:lnL w="6350" cap="flat" cmpd="sng" algn="ctr">
                      <a:solidFill>
                        <a:srgbClr val="DCE6F1"/>
                      </a:solidFill>
                      <a:prstDash val="solid"/>
                      <a:round/>
                      <a:headEnd type="none" w="med" len="med"/>
                      <a:tailEnd type="none" w="med" len="med"/>
                    </a:lnL>
                    <a:lnR w="6350" cap="flat" cmpd="sng" algn="ctr">
                      <a:solidFill>
                        <a:srgbClr val="DCE6F1"/>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bl>
          </a:graphicData>
        </a:graphic>
      </p:graphicFrame>
      <p:sp>
        <p:nvSpPr>
          <p:cNvPr id="19" name="Cuadro de texto 2"/>
          <p:cNvSpPr txBox="1">
            <a:spLocks noChangeArrowheads="1"/>
          </p:cNvSpPr>
          <p:nvPr/>
        </p:nvSpPr>
        <p:spPr bwMode="auto">
          <a:xfrm>
            <a:off x="2699792" y="44624"/>
            <a:ext cx="6408912" cy="461665"/>
          </a:xfrm>
          <a:prstGeom prst="rect">
            <a:avLst/>
          </a:prstGeom>
          <a:solidFill>
            <a:srgbClr val="C0504D"/>
          </a:solidFill>
          <a:ln>
            <a:noFill/>
          </a:ln>
          <a:extLst/>
        </p:spPr>
        <p:txBody>
          <a:bodyPr vert="horz" wrap="square" lIns="91440" tIns="45720" rIns="91440" bIns="45720" numCol="1" anchor="t" anchorCtr="0" compatLnSpc="1">
            <a:prstTxWarp prst="textNoShape">
              <a:avLst/>
            </a:prstTxWarp>
            <a:spAutoFit/>
          </a:bodyPr>
          <a:lstStyle/>
          <a:p>
            <a:pPr algn="r" fontAlgn="base">
              <a:spcBef>
                <a:spcPct val="0"/>
              </a:spcBef>
              <a:spcAft>
                <a:spcPct val="0"/>
              </a:spcAft>
            </a:pPr>
            <a:r>
              <a:rPr lang="es-MX" sz="2400" b="1" kern="0" dirty="0" smtClean="0">
                <a:solidFill>
                  <a:prstClr val="white"/>
                </a:solidFill>
                <a:effectLst>
                  <a:outerShdw blurRad="38100" dist="38100" dir="2700000" algn="tl">
                    <a:srgbClr val="000000">
                      <a:alpha val="43137"/>
                    </a:srgbClr>
                  </a:outerShdw>
                </a:effectLst>
                <a:latin typeface="Arial Narrow" pitchFamily="34" charset="0"/>
                <a:cs typeface="Arial" pitchFamily="34" charset="0"/>
              </a:rPr>
              <a:t>9. Empleo en la construcción</a:t>
            </a:r>
            <a:endParaRPr lang="es-MX" sz="2400" b="1" kern="0" dirty="0">
              <a:solidFill>
                <a:prstClr val="white"/>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20" name="1 Marcador de número de diapositiva"/>
          <p:cNvSpPr>
            <a:spLocks noGrp="1"/>
          </p:cNvSpPr>
          <p:nvPr>
            <p:ph type="sldNum" sz="quarter" idx="11"/>
          </p:nvPr>
        </p:nvSpPr>
        <p:spPr>
          <a:xfrm>
            <a:off x="8202797" y="6477794"/>
            <a:ext cx="941203" cy="301752"/>
          </a:xfrm>
        </p:spPr>
        <p:txBody>
          <a:bodyPr/>
          <a:lstStyle/>
          <a:p>
            <a:fld id="{89A47D61-1A53-4717-9E17-4F01C9CBFDF0}" type="slidenum">
              <a:rPr lang="es-MX" sz="1400" b="1" smtClean="0">
                <a:solidFill>
                  <a:prstClr val="white"/>
                </a:solidFill>
              </a:rPr>
              <a:pPr/>
              <a:t>10</a:t>
            </a:fld>
            <a:endParaRPr lang="es-MX" sz="1400" b="1" dirty="0">
              <a:solidFill>
                <a:prstClr val="white"/>
              </a:solidFill>
            </a:endParaRPr>
          </a:p>
        </p:txBody>
      </p:sp>
      <p:sp>
        <p:nvSpPr>
          <p:cNvPr id="15" name="14 Rectángulo"/>
          <p:cNvSpPr/>
          <p:nvPr/>
        </p:nvSpPr>
        <p:spPr>
          <a:xfrm>
            <a:off x="7035901" y="1758750"/>
            <a:ext cx="1512168" cy="2462338"/>
          </a:xfrm>
          <a:prstGeom prst="rect">
            <a:avLst/>
          </a:prstGeom>
          <a:solidFill>
            <a:schemeClr val="accent2">
              <a:lumMod val="40000"/>
              <a:lumOff val="6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35307205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AutoShape 2"/>
          <p:cNvSpPr>
            <a:spLocks noChangeArrowheads="1"/>
          </p:cNvSpPr>
          <p:nvPr/>
        </p:nvSpPr>
        <p:spPr bwMode="auto">
          <a:xfrm>
            <a:off x="0" y="3357562"/>
            <a:ext cx="9144000" cy="863601"/>
          </a:xfrm>
          <a:prstGeom prst="downArrowCallout">
            <a:avLst>
              <a:gd name="adj1" fmla="val 50127"/>
              <a:gd name="adj2" fmla="val 43607"/>
              <a:gd name="adj3" fmla="val 33699"/>
              <a:gd name="adj4" fmla="val 51023"/>
            </a:avLst>
          </a:prstGeom>
          <a:solidFill>
            <a:schemeClr val="accent5">
              <a:lumMod val="75000"/>
            </a:schemeClr>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endParaRPr lang="es-MX">
              <a:solidFill>
                <a:prstClr val="white"/>
              </a:solidFill>
              <a:latin typeface="Arial" charset="0"/>
            </a:endParaRPr>
          </a:p>
        </p:txBody>
      </p:sp>
      <p:sp>
        <p:nvSpPr>
          <p:cNvPr id="63491" name="AutoShape 3"/>
          <p:cNvSpPr>
            <a:spLocks noChangeArrowheads="1"/>
          </p:cNvSpPr>
          <p:nvPr/>
        </p:nvSpPr>
        <p:spPr bwMode="auto">
          <a:xfrm>
            <a:off x="642910" y="1217637"/>
            <a:ext cx="2643206" cy="822325"/>
          </a:xfrm>
          <a:prstGeom prst="rightArrow">
            <a:avLst>
              <a:gd name="adj1" fmla="val 50000"/>
              <a:gd name="adj2" fmla="val 48166"/>
            </a:avLst>
          </a:prstGeom>
          <a:solidFill>
            <a:schemeClr val="accent2">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MX" sz="1400" b="1" dirty="0">
                <a:solidFill>
                  <a:prstClr val="white"/>
                </a:solidFill>
                <a:effectLst>
                  <a:outerShdw blurRad="38100" dist="38100" dir="2700000" algn="tl">
                    <a:srgbClr val="000000">
                      <a:alpha val="43137"/>
                    </a:srgbClr>
                  </a:outerShdw>
                </a:effectLst>
                <a:latin typeface="Arial Narrow" pitchFamily="34" charset="0"/>
              </a:rPr>
              <a:t>Crecimiento económico</a:t>
            </a:r>
          </a:p>
        </p:txBody>
      </p:sp>
      <p:sp>
        <p:nvSpPr>
          <p:cNvPr id="63493" name="Rectangle 5"/>
          <p:cNvSpPr>
            <a:spLocks noChangeArrowheads="1"/>
          </p:cNvSpPr>
          <p:nvPr/>
        </p:nvSpPr>
        <p:spPr bwMode="auto">
          <a:xfrm>
            <a:off x="3428991" y="1406941"/>
            <a:ext cx="5329237" cy="189390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nSpc>
                <a:spcPct val="150000"/>
              </a:lnSpc>
              <a:buFontTx/>
              <a:buChar char="•"/>
              <a:defRPr/>
            </a:pPr>
            <a:r>
              <a:rPr lang="es-MX" sz="2600" b="1" dirty="0">
                <a:solidFill>
                  <a:srgbClr val="F8F8F8"/>
                </a:solidFill>
                <a:effectLst>
                  <a:outerShdw blurRad="38100" dist="38100" dir="2700000" algn="tl">
                    <a:srgbClr val="000000"/>
                  </a:outerShdw>
                </a:effectLst>
              </a:rPr>
              <a:t> </a:t>
            </a:r>
            <a:r>
              <a:rPr lang="es-MX" sz="2600" b="1" dirty="0">
                <a:solidFill>
                  <a:srgbClr val="F8F8F8"/>
                </a:solidFill>
                <a:effectLst>
                  <a:outerShdw blurRad="38100" dist="38100" dir="2700000" algn="tl">
                    <a:srgbClr val="000000"/>
                  </a:outerShdw>
                </a:effectLst>
                <a:latin typeface="Arial Narrow" pitchFamily="34" charset="0"/>
              </a:rPr>
              <a:t>Genera empleo</a:t>
            </a:r>
          </a:p>
          <a:p>
            <a:pPr>
              <a:lnSpc>
                <a:spcPct val="150000"/>
              </a:lnSpc>
              <a:buFontTx/>
              <a:buChar char="•"/>
              <a:defRPr/>
            </a:pPr>
            <a:r>
              <a:rPr lang="es-MX" sz="2600" b="1" dirty="0">
                <a:solidFill>
                  <a:srgbClr val="F8F8F8"/>
                </a:solidFill>
                <a:effectLst>
                  <a:outerShdw blurRad="38100" dist="38100" dir="2700000" algn="tl">
                    <a:srgbClr val="000000"/>
                  </a:outerShdw>
                </a:effectLst>
                <a:latin typeface="Arial Narrow" pitchFamily="34" charset="0"/>
              </a:rPr>
              <a:t> Mejora la calidad de vida</a:t>
            </a:r>
          </a:p>
          <a:p>
            <a:pPr>
              <a:lnSpc>
                <a:spcPct val="150000"/>
              </a:lnSpc>
              <a:buFontTx/>
              <a:buChar char="•"/>
              <a:defRPr/>
            </a:pPr>
            <a:r>
              <a:rPr lang="es-MX" sz="2600" b="1" dirty="0">
                <a:solidFill>
                  <a:srgbClr val="F8F8F8"/>
                </a:solidFill>
                <a:effectLst>
                  <a:outerShdw blurRad="38100" dist="38100" dir="2700000" algn="tl">
                    <a:srgbClr val="000000"/>
                  </a:outerShdw>
                </a:effectLst>
                <a:latin typeface="Arial Narrow" pitchFamily="34" charset="0"/>
              </a:rPr>
              <a:t> Atrae  inversiones</a:t>
            </a:r>
          </a:p>
        </p:txBody>
      </p:sp>
      <p:sp>
        <p:nvSpPr>
          <p:cNvPr id="14342" name="Arc 6"/>
          <p:cNvSpPr>
            <a:spLocks/>
          </p:cNvSpPr>
          <p:nvPr/>
        </p:nvSpPr>
        <p:spPr bwMode="auto">
          <a:xfrm rot="11361576" flipH="1">
            <a:off x="1116013" y="4614863"/>
            <a:ext cx="762000" cy="1462087"/>
          </a:xfrm>
          <a:custGeom>
            <a:avLst/>
            <a:gdLst>
              <a:gd name="T0" fmla="*/ 2147483647 w 27278"/>
              <a:gd name="T1" fmla="*/ 2147483647 h 43131"/>
              <a:gd name="T2" fmla="*/ 2147483647 w 27278"/>
              <a:gd name="T3" fmla="*/ 2147483647 h 43131"/>
              <a:gd name="T4" fmla="*/ 2147483647 w 27278"/>
              <a:gd name="T5" fmla="*/ 2147483647 h 43131"/>
              <a:gd name="T6" fmla="*/ 0 60000 65536"/>
              <a:gd name="T7" fmla="*/ 0 60000 65536"/>
              <a:gd name="T8" fmla="*/ 0 60000 65536"/>
              <a:gd name="T9" fmla="*/ 0 w 27278"/>
              <a:gd name="T10" fmla="*/ 0 h 43131"/>
              <a:gd name="T11" fmla="*/ 27278 w 27278"/>
              <a:gd name="T12" fmla="*/ 43131 h 43131"/>
            </a:gdLst>
            <a:ahLst/>
            <a:cxnLst>
              <a:cxn ang="T6">
                <a:pos x="T0" y="T1"/>
              </a:cxn>
              <a:cxn ang="T7">
                <a:pos x="T2" y="T3"/>
              </a:cxn>
              <a:cxn ang="T8">
                <a:pos x="T4" y="T5"/>
              </a:cxn>
            </a:cxnLst>
            <a:rect l="T9" t="T10" r="T11" b="T12"/>
            <a:pathLst>
              <a:path w="27278" h="43131" fill="none" extrusionOk="0">
                <a:moveTo>
                  <a:pt x="19874" y="43130"/>
                </a:moveTo>
                <a:cubicBezTo>
                  <a:pt x="8649" y="42231"/>
                  <a:pt x="0" y="32860"/>
                  <a:pt x="0" y="21600"/>
                </a:cubicBezTo>
                <a:cubicBezTo>
                  <a:pt x="0" y="9670"/>
                  <a:pt x="9670" y="0"/>
                  <a:pt x="21600" y="0"/>
                </a:cubicBezTo>
                <a:cubicBezTo>
                  <a:pt x="23518" y="-1"/>
                  <a:pt x="25427" y="255"/>
                  <a:pt x="27278" y="759"/>
                </a:cubicBezTo>
              </a:path>
              <a:path w="27278" h="43131" stroke="0" extrusionOk="0">
                <a:moveTo>
                  <a:pt x="19874" y="43130"/>
                </a:moveTo>
                <a:cubicBezTo>
                  <a:pt x="8649" y="42231"/>
                  <a:pt x="0" y="32860"/>
                  <a:pt x="0" y="21600"/>
                </a:cubicBezTo>
                <a:cubicBezTo>
                  <a:pt x="0" y="9670"/>
                  <a:pt x="9670" y="0"/>
                  <a:pt x="21600" y="0"/>
                </a:cubicBezTo>
                <a:cubicBezTo>
                  <a:pt x="23518" y="-1"/>
                  <a:pt x="25427" y="255"/>
                  <a:pt x="27278" y="759"/>
                </a:cubicBezTo>
                <a:lnTo>
                  <a:pt x="21600" y="21600"/>
                </a:lnTo>
                <a:lnTo>
                  <a:pt x="19874" y="43130"/>
                </a:lnTo>
                <a:close/>
              </a:path>
            </a:pathLst>
          </a:custGeom>
          <a:noFill/>
          <a:ln w="76200" cap="sq">
            <a:solidFill>
              <a:schemeClr val="accent1">
                <a:lumMod val="50000"/>
              </a:schemeClr>
            </a:solidFill>
            <a:round/>
            <a:headEnd type="arrow" w="lg" len="med"/>
            <a:tailEnd type="none" w="lg" len="me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rot="10800000" wrap="none" anchor="ctr"/>
          <a:lstStyle/>
          <a:p>
            <a:endParaRPr lang="es-MX">
              <a:solidFill>
                <a:prstClr val="black"/>
              </a:solidFill>
            </a:endParaRPr>
          </a:p>
        </p:txBody>
      </p:sp>
      <p:sp>
        <p:nvSpPr>
          <p:cNvPr id="14343" name="Arc 7"/>
          <p:cNvSpPr>
            <a:spLocks/>
          </p:cNvSpPr>
          <p:nvPr/>
        </p:nvSpPr>
        <p:spPr bwMode="auto">
          <a:xfrm rot="812289" flipH="1">
            <a:off x="7293908" y="4642120"/>
            <a:ext cx="762000" cy="1373187"/>
          </a:xfrm>
          <a:custGeom>
            <a:avLst/>
            <a:gdLst>
              <a:gd name="T0" fmla="*/ 2147483647 w 27278"/>
              <a:gd name="T1" fmla="*/ 2147483647 h 43131"/>
              <a:gd name="T2" fmla="*/ 2147483647 w 27278"/>
              <a:gd name="T3" fmla="*/ 2147483647 h 43131"/>
              <a:gd name="T4" fmla="*/ 2147483647 w 27278"/>
              <a:gd name="T5" fmla="*/ 2147483647 h 43131"/>
              <a:gd name="T6" fmla="*/ 0 60000 65536"/>
              <a:gd name="T7" fmla="*/ 0 60000 65536"/>
              <a:gd name="T8" fmla="*/ 0 60000 65536"/>
            </a:gdLst>
            <a:ahLst/>
            <a:cxnLst>
              <a:cxn ang="T6">
                <a:pos x="T0" y="T1"/>
              </a:cxn>
              <a:cxn ang="T7">
                <a:pos x="T2" y="T3"/>
              </a:cxn>
              <a:cxn ang="T8">
                <a:pos x="T4" y="T5"/>
              </a:cxn>
            </a:cxnLst>
            <a:rect l="0" t="0" r="r" b="b"/>
            <a:pathLst>
              <a:path w="27278" h="43131" fill="none" extrusionOk="0">
                <a:moveTo>
                  <a:pt x="19874" y="43130"/>
                </a:moveTo>
                <a:cubicBezTo>
                  <a:pt x="8649" y="42231"/>
                  <a:pt x="0" y="32860"/>
                  <a:pt x="0" y="21600"/>
                </a:cubicBezTo>
                <a:cubicBezTo>
                  <a:pt x="0" y="9670"/>
                  <a:pt x="9670" y="0"/>
                  <a:pt x="21600" y="0"/>
                </a:cubicBezTo>
                <a:cubicBezTo>
                  <a:pt x="23518" y="-1"/>
                  <a:pt x="25427" y="255"/>
                  <a:pt x="27278" y="759"/>
                </a:cubicBezTo>
              </a:path>
              <a:path w="27278" h="43131" stroke="0" extrusionOk="0">
                <a:moveTo>
                  <a:pt x="19874" y="43130"/>
                </a:moveTo>
                <a:cubicBezTo>
                  <a:pt x="8649" y="42231"/>
                  <a:pt x="0" y="32860"/>
                  <a:pt x="0" y="21600"/>
                </a:cubicBezTo>
                <a:cubicBezTo>
                  <a:pt x="0" y="9670"/>
                  <a:pt x="9670" y="0"/>
                  <a:pt x="21600" y="0"/>
                </a:cubicBezTo>
                <a:cubicBezTo>
                  <a:pt x="23518" y="-1"/>
                  <a:pt x="25427" y="255"/>
                  <a:pt x="27278" y="759"/>
                </a:cubicBezTo>
                <a:lnTo>
                  <a:pt x="21600" y="21600"/>
                </a:lnTo>
                <a:lnTo>
                  <a:pt x="19874" y="43130"/>
                </a:lnTo>
                <a:close/>
              </a:path>
            </a:pathLst>
          </a:custGeom>
          <a:noFill/>
          <a:ln w="76200" cap="sq">
            <a:solidFill>
              <a:schemeClr val="accent1">
                <a:lumMod val="50000"/>
              </a:schemeClr>
            </a:solidFill>
            <a:round/>
            <a:headEnd type="arrow" w="lg" len="med"/>
            <a:tailEnd type="none" w="lg" len="me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s-MX">
              <a:solidFill>
                <a:prstClr val="black"/>
              </a:solidFill>
            </a:endParaRPr>
          </a:p>
        </p:txBody>
      </p:sp>
      <p:sp>
        <p:nvSpPr>
          <p:cNvPr id="63501" name="Oval 13"/>
          <p:cNvSpPr>
            <a:spLocks noChangeArrowheads="1"/>
          </p:cNvSpPr>
          <p:nvPr/>
        </p:nvSpPr>
        <p:spPr bwMode="auto">
          <a:xfrm>
            <a:off x="3258716" y="4860925"/>
            <a:ext cx="2511160" cy="1008062"/>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s-MX" b="1" dirty="0">
                <a:solidFill>
                  <a:srgbClr val="F8F8F8"/>
                </a:solidFill>
                <a:effectLst>
                  <a:outerShdw blurRad="38100" dist="38100" dir="2700000" algn="tl">
                    <a:srgbClr val="000000"/>
                  </a:outerShdw>
                </a:effectLst>
                <a:latin typeface="Arial" charset="0"/>
              </a:rPr>
              <a:t>Circulo </a:t>
            </a:r>
            <a:r>
              <a:rPr lang="es-MX" b="1" dirty="0" smtClean="0">
                <a:solidFill>
                  <a:srgbClr val="F8F8F8"/>
                </a:solidFill>
                <a:effectLst>
                  <a:outerShdw blurRad="38100" dist="38100" dir="2700000" algn="tl">
                    <a:srgbClr val="000000"/>
                  </a:outerShdw>
                </a:effectLst>
                <a:latin typeface="Arial" charset="0"/>
              </a:rPr>
              <a:t>virtuoso de </a:t>
            </a:r>
          </a:p>
          <a:p>
            <a:pPr algn="ctr">
              <a:defRPr/>
            </a:pPr>
            <a:r>
              <a:rPr lang="es-MX" b="1" dirty="0" smtClean="0">
                <a:solidFill>
                  <a:srgbClr val="F8F8F8"/>
                </a:solidFill>
                <a:effectLst>
                  <a:outerShdw blurRad="38100" dist="38100" dir="2700000" algn="tl">
                    <a:srgbClr val="000000"/>
                  </a:outerShdw>
                </a:effectLst>
                <a:latin typeface="Arial" charset="0"/>
              </a:rPr>
              <a:t>la Infraestructura</a:t>
            </a:r>
            <a:endParaRPr lang="es-MX" b="1" dirty="0">
              <a:solidFill>
                <a:srgbClr val="F8F8F8"/>
              </a:solidFill>
              <a:effectLst>
                <a:outerShdw blurRad="38100" dist="38100" dir="2700000" algn="tl">
                  <a:srgbClr val="000000"/>
                </a:outerShdw>
              </a:effectLst>
              <a:latin typeface="Arial" charset="0"/>
            </a:endParaRPr>
          </a:p>
        </p:txBody>
      </p:sp>
      <p:sp>
        <p:nvSpPr>
          <p:cNvPr id="63503" name="AutoShape 15"/>
          <p:cNvSpPr>
            <a:spLocks noChangeArrowheads="1"/>
          </p:cNvSpPr>
          <p:nvPr/>
        </p:nvSpPr>
        <p:spPr bwMode="auto">
          <a:xfrm>
            <a:off x="686158" y="1889853"/>
            <a:ext cx="2357454" cy="822325"/>
          </a:xfrm>
          <a:prstGeom prst="rightArrow">
            <a:avLst>
              <a:gd name="adj1" fmla="val 50000"/>
              <a:gd name="adj2" fmla="val 48166"/>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MX" sz="1400" b="1" dirty="0">
                <a:solidFill>
                  <a:prstClr val="white"/>
                </a:solidFill>
                <a:effectLst>
                  <a:outerShdw blurRad="38100" dist="38100" dir="2700000" algn="tl">
                    <a:srgbClr val="000000">
                      <a:alpha val="43137"/>
                    </a:srgbClr>
                  </a:outerShdw>
                </a:effectLst>
                <a:latin typeface="Arial Narrow" pitchFamily="34" charset="0"/>
              </a:rPr>
              <a:t>Desarrollo Social</a:t>
            </a:r>
          </a:p>
        </p:txBody>
      </p:sp>
      <p:sp>
        <p:nvSpPr>
          <p:cNvPr id="63504" name="AutoShape 16"/>
          <p:cNvSpPr>
            <a:spLocks noChangeArrowheads="1"/>
          </p:cNvSpPr>
          <p:nvPr/>
        </p:nvSpPr>
        <p:spPr bwMode="auto">
          <a:xfrm>
            <a:off x="586572" y="2569500"/>
            <a:ext cx="2643206" cy="822325"/>
          </a:xfrm>
          <a:prstGeom prst="rightArrow">
            <a:avLst>
              <a:gd name="adj1" fmla="val 50000"/>
              <a:gd name="adj2" fmla="val 48166"/>
            </a:avLst>
          </a:prstGeom>
          <a:solidFill>
            <a:schemeClr val="accent4">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MX" sz="1400" b="1" dirty="0" smtClean="0">
                <a:solidFill>
                  <a:prstClr val="white"/>
                </a:solidFill>
                <a:effectLst>
                  <a:outerShdw blurRad="38100" dist="38100" dir="2700000" algn="tl">
                    <a:srgbClr val="000000">
                      <a:alpha val="43137"/>
                    </a:srgbClr>
                  </a:outerShdw>
                </a:effectLst>
                <a:latin typeface="Arial Narrow" pitchFamily="34" charset="0"/>
              </a:rPr>
              <a:t>Aumenta competitividad</a:t>
            </a:r>
            <a:endParaRPr lang="es-MX" sz="1400" b="1" dirty="0">
              <a:solidFill>
                <a:prstClr val="white"/>
              </a:solidFill>
              <a:effectLst>
                <a:outerShdw blurRad="38100" dist="38100" dir="2700000" algn="tl">
                  <a:srgbClr val="000000">
                    <a:alpha val="43137"/>
                  </a:srgbClr>
                </a:outerShdw>
              </a:effectLst>
              <a:latin typeface="Arial Narrow" pitchFamily="34" charset="0"/>
            </a:endParaRPr>
          </a:p>
        </p:txBody>
      </p:sp>
      <p:sp>
        <p:nvSpPr>
          <p:cNvPr id="63505" name="AutoShape 17"/>
          <p:cNvSpPr>
            <a:spLocks noChangeArrowheads="1"/>
          </p:cNvSpPr>
          <p:nvPr/>
        </p:nvSpPr>
        <p:spPr bwMode="auto">
          <a:xfrm>
            <a:off x="1908175" y="4111625"/>
            <a:ext cx="1584325" cy="822325"/>
          </a:xfrm>
          <a:prstGeom prst="rightArrow">
            <a:avLst>
              <a:gd name="adj1" fmla="val 50000"/>
              <a:gd name="adj2" fmla="val 48166"/>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MX" sz="1000" b="1" dirty="0">
                <a:solidFill>
                  <a:prstClr val="white"/>
                </a:solidFill>
                <a:effectLst>
                  <a:outerShdw blurRad="38100" dist="38100" dir="2700000" algn="tl">
                    <a:srgbClr val="000000"/>
                  </a:outerShdw>
                </a:effectLst>
              </a:rPr>
              <a:t>Generación de Ingresos Fiscales</a:t>
            </a:r>
          </a:p>
        </p:txBody>
      </p:sp>
      <p:sp>
        <p:nvSpPr>
          <p:cNvPr id="63506" name="AutoShape 18"/>
          <p:cNvSpPr>
            <a:spLocks noChangeArrowheads="1"/>
          </p:cNvSpPr>
          <p:nvPr/>
        </p:nvSpPr>
        <p:spPr bwMode="auto">
          <a:xfrm>
            <a:off x="3851275" y="4038600"/>
            <a:ext cx="1584325" cy="822325"/>
          </a:xfrm>
          <a:prstGeom prst="rightArrow">
            <a:avLst>
              <a:gd name="adj1" fmla="val 50000"/>
              <a:gd name="adj2" fmla="val 48166"/>
            </a:avLst>
          </a:prstGeom>
          <a:solidFill>
            <a:schemeClr val="accent4">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1200" b="1" dirty="0">
                <a:solidFill>
                  <a:prstClr val="white"/>
                </a:solidFill>
                <a:effectLst>
                  <a:outerShdw blurRad="38100" dist="38100" dir="2700000" algn="tl">
                    <a:srgbClr val="000000"/>
                  </a:outerShdw>
                </a:effectLst>
              </a:rPr>
              <a:t>Inversión</a:t>
            </a:r>
          </a:p>
        </p:txBody>
      </p:sp>
      <p:sp>
        <p:nvSpPr>
          <p:cNvPr id="63507" name="AutoShape 19"/>
          <p:cNvSpPr>
            <a:spLocks noChangeArrowheads="1"/>
          </p:cNvSpPr>
          <p:nvPr/>
        </p:nvSpPr>
        <p:spPr bwMode="auto">
          <a:xfrm>
            <a:off x="5795963" y="4038600"/>
            <a:ext cx="1584325" cy="822325"/>
          </a:xfrm>
          <a:prstGeom prst="rightArrow">
            <a:avLst>
              <a:gd name="adj1" fmla="val 50000"/>
              <a:gd name="adj2" fmla="val 48166"/>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000" b="1" dirty="0">
                <a:solidFill>
                  <a:prstClr val="white"/>
                </a:solidFill>
                <a:effectLst>
                  <a:outerShdw blurRad="38100" dist="38100" dir="2700000" algn="tl">
                    <a:srgbClr val="000000"/>
                  </a:outerShdw>
                </a:effectLst>
              </a:rPr>
              <a:t>Creación de empleo y riqueza</a:t>
            </a:r>
          </a:p>
        </p:txBody>
      </p:sp>
      <p:sp>
        <p:nvSpPr>
          <p:cNvPr id="63508" name="AutoShape 20"/>
          <p:cNvSpPr>
            <a:spLocks noChangeArrowheads="1"/>
          </p:cNvSpPr>
          <p:nvPr/>
        </p:nvSpPr>
        <p:spPr bwMode="auto">
          <a:xfrm rot="10800000">
            <a:off x="5429256" y="5572140"/>
            <a:ext cx="1730375" cy="814387"/>
          </a:xfrm>
          <a:prstGeom prst="rightArrow">
            <a:avLst>
              <a:gd name="adj1" fmla="val 50000"/>
              <a:gd name="adj2" fmla="val 53119"/>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rot="10800000" lIns="36000" tIns="10800" rIns="36000" bIns="10800" anchor="ctr"/>
          <a:lstStyle/>
          <a:p>
            <a:pPr algn="ctr">
              <a:defRPr/>
            </a:pPr>
            <a:r>
              <a:rPr lang="es-MX" sz="1000" b="1" dirty="0">
                <a:solidFill>
                  <a:prstClr val="white"/>
                </a:solidFill>
                <a:effectLst>
                  <a:outerShdw blurRad="38100" dist="38100" dir="2700000" algn="tl">
                    <a:srgbClr val="000000"/>
                  </a:outerShdw>
                </a:effectLst>
              </a:rPr>
              <a:t>Mayor competitividad del estado</a:t>
            </a:r>
          </a:p>
        </p:txBody>
      </p:sp>
      <p:sp>
        <p:nvSpPr>
          <p:cNvPr id="63510" name="AutoShape 22"/>
          <p:cNvSpPr>
            <a:spLocks noChangeArrowheads="1"/>
          </p:cNvSpPr>
          <p:nvPr/>
        </p:nvSpPr>
        <p:spPr bwMode="auto">
          <a:xfrm rot="10800000">
            <a:off x="2143108" y="5643578"/>
            <a:ext cx="1584325" cy="822325"/>
          </a:xfrm>
          <a:prstGeom prst="rightArrow">
            <a:avLst>
              <a:gd name="adj1" fmla="val 50000"/>
              <a:gd name="adj2" fmla="val 48166"/>
            </a:avLst>
          </a:prstGeom>
          <a:solidFill>
            <a:schemeClr val="tx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rot="10800000" anchor="ctr"/>
          <a:lstStyle/>
          <a:p>
            <a:pPr algn="ctr">
              <a:defRPr/>
            </a:pPr>
            <a:r>
              <a:rPr lang="es-MX" sz="1000" b="1" dirty="0">
                <a:solidFill>
                  <a:prstClr val="white"/>
                </a:solidFill>
                <a:effectLst>
                  <a:outerShdw blurRad="38100" dist="38100" dir="2700000" algn="tl">
                    <a:srgbClr val="000000"/>
                  </a:outerShdw>
                </a:effectLst>
              </a:rPr>
              <a:t>Atracción de Capitales</a:t>
            </a:r>
          </a:p>
        </p:txBody>
      </p:sp>
      <p:sp>
        <p:nvSpPr>
          <p:cNvPr id="63511" name="Text Box 23"/>
          <p:cNvSpPr txBox="1">
            <a:spLocks noChangeArrowheads="1"/>
          </p:cNvSpPr>
          <p:nvPr/>
        </p:nvSpPr>
        <p:spPr bwMode="auto">
          <a:xfrm>
            <a:off x="2388933" y="159851"/>
            <a:ext cx="6643702" cy="683264"/>
          </a:xfrm>
          <a:prstGeom prst="rect">
            <a:avLst/>
          </a:prstGeom>
          <a:solidFill>
            <a:schemeClr val="accent2"/>
          </a:solidFill>
          <a:ln>
            <a:noFill/>
          </a:ln>
          <a:effectLst/>
          <a:extLst/>
        </p:spPr>
        <p:txBody>
          <a:bodyPr wrap="square" anchor="b">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r" eaLnBrk="0" fontAlgn="base" hangingPunct="0">
              <a:spcBef>
                <a:spcPct val="0"/>
              </a:spcBef>
              <a:spcAft>
                <a:spcPct val="0"/>
              </a:spcAft>
              <a:defRPr sz="1400">
                <a:solidFill>
                  <a:schemeClr val="tx1"/>
                </a:solidFill>
                <a:latin typeface="Arial" pitchFamily="34" charset="0"/>
              </a:defRPr>
            </a:lvl6pPr>
            <a:lvl7pPr marL="2971800" indent="-228600" algn="r" eaLnBrk="0" fontAlgn="base" hangingPunct="0">
              <a:spcBef>
                <a:spcPct val="0"/>
              </a:spcBef>
              <a:spcAft>
                <a:spcPct val="0"/>
              </a:spcAft>
              <a:defRPr sz="1400">
                <a:solidFill>
                  <a:schemeClr val="tx1"/>
                </a:solidFill>
                <a:latin typeface="Arial" pitchFamily="34" charset="0"/>
              </a:defRPr>
            </a:lvl7pPr>
            <a:lvl8pPr marL="3429000" indent="-228600" algn="r" eaLnBrk="0" fontAlgn="base" hangingPunct="0">
              <a:spcBef>
                <a:spcPct val="0"/>
              </a:spcBef>
              <a:spcAft>
                <a:spcPct val="0"/>
              </a:spcAft>
              <a:defRPr sz="1400">
                <a:solidFill>
                  <a:schemeClr val="tx1"/>
                </a:solidFill>
                <a:latin typeface="Arial" pitchFamily="34" charset="0"/>
              </a:defRPr>
            </a:lvl8pPr>
            <a:lvl9pPr marL="3886200" indent="-228600" algn="r" eaLnBrk="0" fontAlgn="base" hangingPunct="0">
              <a:spcBef>
                <a:spcPct val="0"/>
              </a:spcBef>
              <a:spcAft>
                <a:spcPct val="0"/>
              </a:spcAft>
              <a:defRPr sz="1400">
                <a:solidFill>
                  <a:schemeClr val="tx1"/>
                </a:solidFill>
                <a:latin typeface="Arial" pitchFamily="34" charset="0"/>
              </a:defRPr>
            </a:lvl9pPr>
          </a:lstStyle>
          <a:p>
            <a:pPr algn="r" eaLnBrk="1" hangingPunct="1">
              <a:lnSpc>
                <a:spcPct val="80000"/>
              </a:lnSpc>
              <a:spcBef>
                <a:spcPct val="50000"/>
              </a:spcBef>
              <a:defRPr/>
            </a:pPr>
            <a:r>
              <a:rPr lang="es-MX" sz="2400" b="1" dirty="0" smtClean="0">
                <a:solidFill>
                  <a:prstClr val="white"/>
                </a:solidFill>
                <a:effectLst>
                  <a:outerShdw blurRad="38100" dist="38100" dir="2700000" algn="tl">
                    <a:srgbClr val="000000">
                      <a:alpha val="43137"/>
                    </a:srgbClr>
                  </a:outerShdw>
                </a:effectLst>
                <a:cs typeface="Arial" pitchFamily="34" charset="0"/>
              </a:rPr>
              <a:t>10. La infraestructura como palanca del desarrollo equilibrado</a:t>
            </a:r>
            <a:endParaRPr lang="es-ES" sz="2400" b="1" dirty="0" smtClean="0">
              <a:solidFill>
                <a:prstClr val="white"/>
              </a:solidFill>
              <a:effectLst>
                <a:outerShdw blurRad="38100" dist="38100" dir="2700000" algn="tl">
                  <a:srgbClr val="000000">
                    <a:alpha val="43137"/>
                  </a:srgbClr>
                </a:outerShdw>
              </a:effectLst>
              <a:cs typeface="Arial" pitchFamily="34" charset="0"/>
            </a:endParaRPr>
          </a:p>
        </p:txBody>
      </p:sp>
      <p:sp>
        <p:nvSpPr>
          <p:cNvPr id="63513" name="Text Box 25"/>
          <p:cNvSpPr txBox="1">
            <a:spLocks noChangeArrowheads="1"/>
          </p:cNvSpPr>
          <p:nvPr/>
        </p:nvSpPr>
        <p:spPr bwMode="auto">
          <a:xfrm>
            <a:off x="85089" y="6569075"/>
            <a:ext cx="4964117" cy="2616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s-MX" sz="1100" b="1" dirty="0">
                <a:solidFill>
                  <a:prstClr val="white"/>
                </a:solidFill>
                <a:effectLst>
                  <a:outerShdw blurRad="38100" dist="38100" dir="2700000" algn="tl">
                    <a:srgbClr val="000000"/>
                  </a:outerShdw>
                </a:effectLst>
                <a:latin typeface="Arial Narrow" pitchFamily="34" charset="0"/>
              </a:rPr>
              <a:t>Fuente: Gerencia de Economía y Financiamiento, Dirección Técnica CMIC.</a:t>
            </a:r>
          </a:p>
        </p:txBody>
      </p:sp>
      <p:sp>
        <p:nvSpPr>
          <p:cNvPr id="18" name="1 Marcador de número de diapositiva"/>
          <p:cNvSpPr>
            <a:spLocks noGrp="1"/>
          </p:cNvSpPr>
          <p:nvPr>
            <p:ph type="sldNum" sz="quarter" idx="11"/>
          </p:nvPr>
        </p:nvSpPr>
        <p:spPr>
          <a:xfrm>
            <a:off x="8460432" y="6516233"/>
            <a:ext cx="941203" cy="301752"/>
          </a:xfrm>
        </p:spPr>
        <p:txBody>
          <a:bodyPr/>
          <a:lstStyle/>
          <a:p>
            <a:fld id="{89A47D61-1A53-4717-9E17-4F01C9CBFDF0}" type="slidenum">
              <a:rPr lang="es-MX" sz="1400" b="1" smtClean="0">
                <a:solidFill>
                  <a:prstClr val="white"/>
                </a:solidFill>
                <a:latin typeface="Arial" pitchFamily="34" charset="0"/>
                <a:cs typeface="Arial" pitchFamily="34" charset="0"/>
              </a:rPr>
              <a:pPr/>
              <a:t>11</a:t>
            </a:fld>
            <a:endParaRPr lang="es-MX" sz="14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128889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07704" y="324642"/>
            <a:ext cx="7263308" cy="707886"/>
          </a:xfrm>
          <a:prstGeom prst="rect">
            <a:avLst/>
          </a:prstGeom>
          <a:solidFill>
            <a:schemeClr val="accent2"/>
          </a:solidFill>
        </p:spPr>
        <p:txBody>
          <a:bodyPr wrap="square" rtlCol="0">
            <a:spAutoFit/>
          </a:bodyPr>
          <a:lstStyle/>
          <a:p>
            <a:r>
              <a:rPr lang="es-MX"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11.La CMIC impulsora de propuestas para la integración del Plan Nacional de Desarrollo 2013-2018</a:t>
            </a:r>
            <a:endParaRPr lang="es-MX"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pic>
        <p:nvPicPr>
          <p:cNvPr id="205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913" t="22652" r="6866" b="29939"/>
          <a:stretch/>
        </p:blipFill>
        <p:spPr bwMode="auto">
          <a:xfrm>
            <a:off x="323528" y="1449821"/>
            <a:ext cx="4011646" cy="1850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644008" y="1444389"/>
            <a:ext cx="4240707" cy="2677656"/>
          </a:xfrm>
          <a:prstGeom prst="rect">
            <a:avLst/>
          </a:prstGeom>
          <a:noFill/>
        </p:spPr>
        <p:txBody>
          <a:bodyPr wrap="square" rtlCol="0">
            <a:spAutoFit/>
          </a:bodyPr>
          <a:lstStyle/>
          <a:p>
            <a:pPr algn="just">
              <a:lnSpc>
                <a:spcPct val="150000"/>
              </a:lnSpc>
            </a:pPr>
            <a:r>
              <a:rPr lang="es-MX" sz="1600" dirty="0" smtClean="0">
                <a:solidFill>
                  <a:prstClr val="black"/>
                </a:solidFill>
                <a:latin typeface="Arial" pitchFamily="34" charset="0"/>
                <a:cs typeface="Arial" pitchFamily="34" charset="0"/>
              </a:rPr>
              <a:t>Luis Zárate Rocha, entrega al Presidente Enrique Peña Nieto el Documento Propuestas para impulsar la competitividad a través de la Infraestructura.</a:t>
            </a:r>
          </a:p>
          <a:p>
            <a:pPr algn="just">
              <a:lnSpc>
                <a:spcPct val="150000"/>
              </a:lnSpc>
            </a:pPr>
            <a:endParaRPr lang="es-MX" sz="1600" dirty="0">
              <a:solidFill>
                <a:prstClr val="black"/>
              </a:solidFill>
              <a:latin typeface="Arial" pitchFamily="34" charset="0"/>
              <a:cs typeface="Arial" pitchFamily="34" charset="0"/>
            </a:endParaRPr>
          </a:p>
          <a:p>
            <a:pPr algn="just">
              <a:lnSpc>
                <a:spcPct val="150000"/>
              </a:lnSpc>
            </a:pPr>
            <a:endParaRPr lang="es-MX" sz="1600" dirty="0">
              <a:solidFill>
                <a:prstClr val="black"/>
              </a:solidFill>
              <a:latin typeface="Arial" pitchFamily="34" charset="0"/>
              <a:cs typeface="Arial" pitchFamily="34" charset="0"/>
            </a:endParaRPr>
          </a:p>
          <a:p>
            <a:pPr algn="ctr">
              <a:lnSpc>
                <a:spcPct val="150000"/>
              </a:lnSpc>
            </a:pPr>
            <a:r>
              <a:rPr lang="es-MX" sz="1600" b="1" dirty="0" smtClean="0">
                <a:solidFill>
                  <a:prstClr val="black"/>
                </a:solidFill>
                <a:latin typeface="Arial" pitchFamily="34" charset="0"/>
                <a:cs typeface="Arial" pitchFamily="34" charset="0"/>
              </a:rPr>
              <a:t>9 de mayo de 2013</a:t>
            </a:r>
            <a:endParaRPr lang="es-MX" sz="1600" b="1" dirty="0">
              <a:solidFill>
                <a:prstClr val="black"/>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706477"/>
            <a:ext cx="1956452" cy="2520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1 Marcador de número de diapositiva"/>
          <p:cNvSpPr>
            <a:spLocks noGrp="1"/>
          </p:cNvSpPr>
          <p:nvPr>
            <p:ph type="sldNum" sz="quarter" idx="11"/>
          </p:nvPr>
        </p:nvSpPr>
        <p:spPr>
          <a:xfrm>
            <a:off x="8460432" y="6516233"/>
            <a:ext cx="941203" cy="301752"/>
          </a:xfrm>
        </p:spPr>
        <p:txBody>
          <a:bodyPr/>
          <a:lstStyle/>
          <a:p>
            <a:fld id="{89A47D61-1A53-4717-9E17-4F01C9CBFDF0}" type="slidenum">
              <a:rPr lang="es-MX" sz="1400" b="1" smtClean="0">
                <a:solidFill>
                  <a:prstClr val="white"/>
                </a:solidFill>
                <a:latin typeface="Arial" pitchFamily="34" charset="0"/>
                <a:cs typeface="Arial" pitchFamily="34" charset="0"/>
              </a:rPr>
              <a:pPr/>
              <a:t>12</a:t>
            </a:fld>
            <a:endParaRPr lang="es-MX" sz="14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2373030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3521" b="3540"/>
          <a:stretch/>
        </p:blipFill>
        <p:spPr bwMode="auto">
          <a:xfrm>
            <a:off x="651190" y="1610050"/>
            <a:ext cx="2929757" cy="3979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211960" y="1468924"/>
            <a:ext cx="4572000" cy="2677656"/>
          </a:xfrm>
          <a:prstGeom prst="rect">
            <a:avLst/>
          </a:prstGeom>
        </p:spPr>
        <p:txBody>
          <a:bodyPr>
            <a:spAutoFit/>
          </a:bodyPr>
          <a:lstStyle/>
          <a:p>
            <a:pPr algn="just">
              <a:lnSpc>
                <a:spcPct val="150000"/>
              </a:lnSpc>
            </a:pPr>
            <a:r>
              <a:rPr lang="es-MX" sz="1600" dirty="0" smtClean="0">
                <a:solidFill>
                  <a:prstClr val="black"/>
                </a:solidFill>
                <a:latin typeface="Arial" pitchFamily="34" charset="0"/>
                <a:cs typeface="Arial" pitchFamily="34" charset="0"/>
              </a:rPr>
              <a:t>El </a:t>
            </a:r>
            <a:r>
              <a:rPr lang="es-MX" sz="1600" dirty="0">
                <a:solidFill>
                  <a:prstClr val="black"/>
                </a:solidFill>
                <a:latin typeface="Arial" pitchFamily="34" charset="0"/>
                <a:cs typeface="Arial" pitchFamily="34" charset="0"/>
              </a:rPr>
              <a:t>presidente Enrique Peña Nieto </a:t>
            </a:r>
            <a:r>
              <a:rPr lang="es-MX" sz="1600" dirty="0" smtClean="0">
                <a:solidFill>
                  <a:prstClr val="black"/>
                </a:solidFill>
                <a:latin typeface="Arial" pitchFamily="34" charset="0"/>
                <a:cs typeface="Arial" pitchFamily="34" charset="0"/>
              </a:rPr>
              <a:t> y Luis Zárate Rocha durante </a:t>
            </a:r>
            <a:r>
              <a:rPr lang="es-MX" sz="1600" dirty="0">
                <a:solidFill>
                  <a:prstClr val="black"/>
                </a:solidFill>
                <a:latin typeface="Arial" pitchFamily="34" charset="0"/>
                <a:cs typeface="Arial" pitchFamily="34" charset="0"/>
              </a:rPr>
              <a:t>la presentación del Programa de Inversiones en Infraestructura de Comunicaciones y Transportes </a:t>
            </a:r>
            <a:r>
              <a:rPr lang="es-MX" sz="1600" dirty="0" smtClean="0">
                <a:solidFill>
                  <a:prstClr val="black"/>
                </a:solidFill>
                <a:latin typeface="Arial" pitchFamily="34" charset="0"/>
                <a:cs typeface="Arial" pitchFamily="34" charset="0"/>
              </a:rPr>
              <a:t>2013-2018.</a:t>
            </a:r>
          </a:p>
          <a:p>
            <a:pPr algn="just">
              <a:lnSpc>
                <a:spcPct val="150000"/>
              </a:lnSpc>
            </a:pPr>
            <a:endParaRPr lang="es-MX" sz="1600" dirty="0" smtClean="0">
              <a:solidFill>
                <a:prstClr val="black"/>
              </a:solidFill>
              <a:latin typeface="Arial" pitchFamily="34" charset="0"/>
              <a:cs typeface="Arial" pitchFamily="34" charset="0"/>
            </a:endParaRPr>
          </a:p>
          <a:p>
            <a:pPr algn="just">
              <a:lnSpc>
                <a:spcPct val="150000"/>
              </a:lnSpc>
            </a:pPr>
            <a:endParaRPr lang="es-MX" sz="1600" dirty="0">
              <a:solidFill>
                <a:prstClr val="black"/>
              </a:solidFill>
              <a:latin typeface="Arial" pitchFamily="34" charset="0"/>
              <a:cs typeface="Arial" pitchFamily="34" charset="0"/>
            </a:endParaRPr>
          </a:p>
          <a:p>
            <a:pPr algn="ctr">
              <a:lnSpc>
                <a:spcPct val="150000"/>
              </a:lnSpc>
            </a:pPr>
            <a:r>
              <a:rPr lang="es-MX" sz="1600" b="1" dirty="0" smtClean="0">
                <a:solidFill>
                  <a:prstClr val="black"/>
                </a:solidFill>
                <a:latin typeface="Arial" pitchFamily="34" charset="0"/>
                <a:cs typeface="Arial" pitchFamily="34" charset="0"/>
              </a:rPr>
              <a:t>15 de julio de 2013</a:t>
            </a:r>
            <a:endParaRPr lang="es-MX" sz="1600" b="1" dirty="0">
              <a:solidFill>
                <a:prstClr val="black"/>
              </a:solidFill>
              <a:latin typeface="Arial" pitchFamily="34" charset="0"/>
              <a:cs typeface="Arial" pitchFamily="34" charset="0"/>
            </a:endParaRPr>
          </a:p>
        </p:txBody>
      </p:sp>
      <p:sp>
        <p:nvSpPr>
          <p:cNvPr id="3" name="2 CuadroTexto"/>
          <p:cNvSpPr txBox="1"/>
          <p:nvPr/>
        </p:nvSpPr>
        <p:spPr>
          <a:xfrm>
            <a:off x="1979712" y="264840"/>
            <a:ext cx="7193756" cy="707886"/>
          </a:xfrm>
          <a:prstGeom prst="rect">
            <a:avLst/>
          </a:prstGeom>
          <a:solidFill>
            <a:schemeClr val="accent2"/>
          </a:solidFill>
        </p:spPr>
        <p:txBody>
          <a:bodyPr wrap="square" rtlCol="0">
            <a:spAutoFit/>
          </a:bodyPr>
          <a:lstStyle/>
          <a:p>
            <a:pPr algn="just"/>
            <a:r>
              <a:rPr lang="es-MX"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12. La CMIC como una institución promotora de la competitividad a través de la infraestructura</a:t>
            </a:r>
            <a:endParaRPr lang="es-MX"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1 Marcador de número de diapositiva"/>
          <p:cNvSpPr>
            <a:spLocks noGrp="1"/>
          </p:cNvSpPr>
          <p:nvPr>
            <p:ph type="sldNum" sz="quarter" idx="11"/>
          </p:nvPr>
        </p:nvSpPr>
        <p:spPr>
          <a:xfrm>
            <a:off x="8460432" y="6516233"/>
            <a:ext cx="941203" cy="301752"/>
          </a:xfrm>
        </p:spPr>
        <p:txBody>
          <a:bodyPr/>
          <a:lstStyle/>
          <a:p>
            <a:fld id="{89A47D61-1A53-4717-9E17-4F01C9CBFDF0}" type="slidenum">
              <a:rPr lang="es-MX" sz="1400" b="1" smtClean="0">
                <a:solidFill>
                  <a:prstClr val="white"/>
                </a:solidFill>
                <a:latin typeface="Arial" pitchFamily="34" charset="0"/>
                <a:cs typeface="Arial" pitchFamily="34" charset="0"/>
              </a:rPr>
              <a:pPr/>
              <a:t>13</a:t>
            </a:fld>
            <a:endParaRPr lang="es-MX" sz="14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5845724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 name="3 Gráfico"/>
          <p:cNvGraphicFramePr>
            <a:graphicFrameLocks/>
          </p:cNvGraphicFramePr>
          <p:nvPr>
            <p:extLst>
              <p:ext uri="{D42A27DB-BD31-4B8C-83A1-F6EECF244321}">
                <p14:modId xmlns:p14="http://schemas.microsoft.com/office/powerpoint/2010/main" val="4267761327"/>
              </p:ext>
            </p:extLst>
          </p:nvPr>
        </p:nvGraphicFramePr>
        <p:xfrm>
          <a:off x="0" y="2050767"/>
          <a:ext cx="9144000" cy="4442107"/>
        </p:xfrm>
        <a:graphic>
          <a:graphicData uri="http://schemas.openxmlformats.org/drawingml/2006/chart">
            <c:chart xmlns:c="http://schemas.openxmlformats.org/drawingml/2006/chart" xmlns:r="http://schemas.openxmlformats.org/officeDocument/2006/relationships" r:id="rId3"/>
          </a:graphicData>
        </a:graphic>
      </p:graphicFrame>
      <p:sp>
        <p:nvSpPr>
          <p:cNvPr id="2" name="1 CuadroTexto"/>
          <p:cNvSpPr txBox="1"/>
          <p:nvPr/>
        </p:nvSpPr>
        <p:spPr>
          <a:xfrm>
            <a:off x="2122903" y="3586745"/>
            <a:ext cx="2301667" cy="307777"/>
          </a:xfrm>
          <a:prstGeom prst="rect">
            <a:avLst/>
          </a:prstGeom>
          <a:noFill/>
        </p:spPr>
        <p:txBody>
          <a:bodyPr wrap="square" rtlCol="0">
            <a:spAutoFit/>
          </a:bodyPr>
          <a:lstStyle/>
          <a:p>
            <a:r>
              <a:rPr lang="es-MX" sz="1400" b="1" dirty="0" smtClean="0">
                <a:solidFill>
                  <a:prstClr val="white"/>
                </a:solidFill>
                <a:effectLst>
                  <a:outerShdw blurRad="38100" dist="38100" dir="2700000" algn="tl">
                    <a:srgbClr val="000000">
                      <a:alpha val="43137"/>
                    </a:srgbClr>
                  </a:outerShdw>
                </a:effectLst>
                <a:latin typeface="Arial Narrow" pitchFamily="34" charset="0"/>
              </a:rPr>
              <a:t>Billones de pesos nominales</a:t>
            </a:r>
            <a:endParaRPr lang="es-MX" sz="1400" b="1" dirty="0">
              <a:solidFill>
                <a:prstClr val="white"/>
              </a:solidFill>
              <a:effectLst>
                <a:outerShdw blurRad="38100" dist="38100" dir="2700000" algn="tl">
                  <a:srgbClr val="000000">
                    <a:alpha val="43137"/>
                  </a:srgbClr>
                </a:outerShdw>
              </a:effectLst>
              <a:latin typeface="Arial Narrow" pitchFamily="34" charset="0"/>
            </a:endParaRPr>
          </a:p>
        </p:txBody>
      </p:sp>
      <p:sp>
        <p:nvSpPr>
          <p:cNvPr id="3" name="2 CuadroTexto"/>
          <p:cNvSpPr txBox="1"/>
          <p:nvPr/>
        </p:nvSpPr>
        <p:spPr>
          <a:xfrm>
            <a:off x="65046" y="5892711"/>
            <a:ext cx="7537917" cy="600164"/>
          </a:xfrm>
          <a:prstGeom prst="rect">
            <a:avLst/>
          </a:prstGeom>
          <a:noFill/>
        </p:spPr>
        <p:txBody>
          <a:bodyPr wrap="square" rtlCol="0">
            <a:spAutoFit/>
          </a:bodyPr>
          <a:lstStyle/>
          <a:p>
            <a:r>
              <a:rPr lang="es-MX" sz="1100" b="1" dirty="0" smtClean="0">
                <a:solidFill>
                  <a:prstClr val="white"/>
                </a:solidFill>
                <a:latin typeface="Arial Narrow" pitchFamily="34" charset="0"/>
              </a:rPr>
              <a:t>Escenario: El crecimiento del PIB entre 3 y 4%  promedio anual; niveles de inflación entre 3 y 4%; equilibrio en el  las finanzas públicas y estabilidad en las principales variables macroeconómicas</a:t>
            </a:r>
            <a:r>
              <a:rPr lang="es-MX" sz="1100" dirty="0" smtClean="0">
                <a:solidFill>
                  <a:prstClr val="white"/>
                </a:solidFill>
                <a:latin typeface="Arial Narrow" pitchFamily="34" charset="0"/>
              </a:rPr>
              <a:t>. </a:t>
            </a:r>
          </a:p>
          <a:p>
            <a:r>
              <a:rPr lang="es-MX" sz="1100" b="1" dirty="0" smtClean="0">
                <a:solidFill>
                  <a:prstClr val="white"/>
                </a:solidFill>
                <a:latin typeface="Arial Narrow" pitchFamily="34" charset="0"/>
              </a:rPr>
              <a:t>* Incluye Vivienda y excluye una posible  reforma energética</a:t>
            </a:r>
          </a:p>
        </p:txBody>
      </p:sp>
      <p:sp>
        <p:nvSpPr>
          <p:cNvPr id="12" name="11 Rectángulo"/>
          <p:cNvSpPr/>
          <p:nvPr/>
        </p:nvSpPr>
        <p:spPr>
          <a:xfrm>
            <a:off x="0" y="1303264"/>
            <a:ext cx="9144000" cy="861881"/>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wrap="square" lIns="122027" tIns="61013" rIns="122027" bIns="61013">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lang="es-MX" sz="1600" b="1" dirty="0" smtClean="0">
                <a:solidFill>
                  <a:prstClr val="white"/>
                </a:solidFill>
                <a:effectLst>
                  <a:outerShdw blurRad="38100" dist="38100" dir="2700000" algn="tl">
                    <a:srgbClr val="000000">
                      <a:alpha val="43137"/>
                    </a:srgbClr>
                  </a:outerShdw>
                </a:effectLst>
                <a:latin typeface="Arial Narrow" pitchFamily="34" charset="0"/>
              </a:rPr>
              <a:t>Prevemos que si estas propuestas se llevan a cabo, entonces los niveles de inversión en infraestructura impulsaran a México en 2020 a situarse entre las primeras 25 economías a nivel mundial por la calidad de su infraestructura (conforme a la medición del </a:t>
            </a:r>
            <a:r>
              <a:rPr lang="es-MX" sz="1600" b="1" i="1" dirty="0" err="1" smtClean="0">
                <a:solidFill>
                  <a:prstClr val="white"/>
                </a:solidFill>
                <a:effectLst>
                  <a:outerShdw blurRad="38100" dist="38100" dir="2700000" algn="tl">
                    <a:srgbClr val="000000">
                      <a:alpha val="43137"/>
                    </a:srgbClr>
                  </a:outerShdw>
                </a:effectLst>
                <a:latin typeface="Arial Narrow" pitchFamily="34" charset="0"/>
              </a:rPr>
              <a:t>World</a:t>
            </a:r>
            <a:r>
              <a:rPr lang="es-MX" sz="1600" b="1" i="1" dirty="0" smtClean="0">
                <a:solidFill>
                  <a:prstClr val="white"/>
                </a:solidFill>
                <a:effectLst>
                  <a:outerShdw blurRad="38100" dist="38100" dir="2700000" algn="tl">
                    <a:srgbClr val="000000">
                      <a:alpha val="43137"/>
                    </a:srgbClr>
                  </a:outerShdw>
                </a:effectLst>
                <a:latin typeface="Arial Narrow" pitchFamily="34" charset="0"/>
              </a:rPr>
              <a:t> </a:t>
            </a:r>
            <a:r>
              <a:rPr lang="es-MX" sz="1600" b="1" i="1" dirty="0" err="1" smtClean="0">
                <a:solidFill>
                  <a:prstClr val="white"/>
                </a:solidFill>
                <a:effectLst>
                  <a:outerShdw blurRad="38100" dist="38100" dir="2700000" algn="tl">
                    <a:srgbClr val="000000">
                      <a:alpha val="43137"/>
                    </a:srgbClr>
                  </a:outerShdw>
                </a:effectLst>
                <a:latin typeface="Arial Narrow" pitchFamily="34" charset="0"/>
              </a:rPr>
              <a:t>Economic</a:t>
            </a:r>
            <a:r>
              <a:rPr lang="es-MX" sz="1600" b="1" i="1" dirty="0" smtClean="0">
                <a:solidFill>
                  <a:prstClr val="white"/>
                </a:solidFill>
                <a:effectLst>
                  <a:outerShdw blurRad="38100" dist="38100" dir="2700000" algn="tl">
                    <a:srgbClr val="000000">
                      <a:alpha val="43137"/>
                    </a:srgbClr>
                  </a:outerShdw>
                </a:effectLst>
                <a:latin typeface="Arial Narrow" pitchFamily="34" charset="0"/>
              </a:rPr>
              <a:t> </a:t>
            </a:r>
            <a:r>
              <a:rPr lang="es-MX" sz="1600" b="1" i="1" dirty="0" err="1" smtClean="0">
                <a:solidFill>
                  <a:prstClr val="white"/>
                </a:solidFill>
                <a:effectLst>
                  <a:outerShdw blurRad="38100" dist="38100" dir="2700000" algn="tl">
                    <a:srgbClr val="000000">
                      <a:alpha val="43137"/>
                    </a:srgbClr>
                  </a:outerShdw>
                </a:effectLst>
                <a:latin typeface="Arial Narrow" pitchFamily="34" charset="0"/>
              </a:rPr>
              <a:t>Forum</a:t>
            </a:r>
            <a:r>
              <a:rPr lang="es-MX" sz="1600" b="1" dirty="0" smtClean="0">
                <a:solidFill>
                  <a:prstClr val="white"/>
                </a:solidFill>
                <a:effectLst>
                  <a:outerShdw blurRad="38100" dist="38100" dir="2700000" algn="tl">
                    <a:srgbClr val="000000">
                      <a:alpha val="43137"/>
                    </a:srgbClr>
                  </a:outerShdw>
                </a:effectLst>
                <a:latin typeface="Arial Narrow" pitchFamily="34" charset="0"/>
              </a:rPr>
              <a:t>).  </a:t>
            </a:r>
          </a:p>
        </p:txBody>
      </p:sp>
      <p:sp>
        <p:nvSpPr>
          <p:cNvPr id="13" name="12 Abrir llave"/>
          <p:cNvSpPr/>
          <p:nvPr/>
        </p:nvSpPr>
        <p:spPr>
          <a:xfrm rot="5400000">
            <a:off x="585182" y="4451126"/>
            <a:ext cx="299102" cy="576064"/>
          </a:xfrm>
          <a:prstGeom prst="leftBrac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14" name="13 Abrir llave"/>
          <p:cNvSpPr/>
          <p:nvPr/>
        </p:nvSpPr>
        <p:spPr>
          <a:xfrm rot="5400000">
            <a:off x="1685320" y="4296784"/>
            <a:ext cx="299102" cy="576064"/>
          </a:xfrm>
          <a:prstGeom prst="leftBrac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15" name="14 Abrir llave"/>
          <p:cNvSpPr/>
          <p:nvPr/>
        </p:nvSpPr>
        <p:spPr>
          <a:xfrm rot="5400000">
            <a:off x="3777293" y="4152024"/>
            <a:ext cx="299102" cy="576064"/>
          </a:xfrm>
          <a:prstGeom prst="leftBrac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16" name="15 Abrir llave"/>
          <p:cNvSpPr/>
          <p:nvPr/>
        </p:nvSpPr>
        <p:spPr>
          <a:xfrm rot="5400000">
            <a:off x="2706584" y="4242107"/>
            <a:ext cx="299102" cy="576064"/>
          </a:xfrm>
          <a:prstGeom prst="leftBrac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17" name="16 Abrir llave"/>
          <p:cNvSpPr/>
          <p:nvPr/>
        </p:nvSpPr>
        <p:spPr>
          <a:xfrm rot="5400000">
            <a:off x="4784281" y="3969687"/>
            <a:ext cx="299102" cy="576064"/>
          </a:xfrm>
          <a:prstGeom prst="leftBrac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18" name="17 Abrir llave"/>
          <p:cNvSpPr/>
          <p:nvPr/>
        </p:nvSpPr>
        <p:spPr>
          <a:xfrm rot="5400000">
            <a:off x="5814895" y="3880131"/>
            <a:ext cx="299102" cy="576064"/>
          </a:xfrm>
          <a:prstGeom prst="leftBrac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19" name="1 CuadroTexto"/>
          <p:cNvSpPr txBox="1"/>
          <p:nvPr/>
        </p:nvSpPr>
        <p:spPr>
          <a:xfrm>
            <a:off x="1573454" y="4097162"/>
            <a:ext cx="622412" cy="2205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650" b="1" dirty="0" smtClean="0">
                <a:solidFill>
                  <a:prstClr val="white"/>
                </a:solidFill>
                <a:effectLst>
                  <a:outerShdw blurRad="38100" dist="38100" dir="2700000" algn="tl">
                    <a:srgbClr val="000000">
                      <a:alpha val="43137"/>
                    </a:srgbClr>
                  </a:outerShdw>
                </a:effectLst>
              </a:rPr>
              <a:t>2.7</a:t>
            </a:r>
            <a:endParaRPr lang="es-MX" sz="1650" b="1" dirty="0">
              <a:solidFill>
                <a:prstClr val="white"/>
              </a:solidFill>
              <a:effectLst>
                <a:outerShdw blurRad="38100" dist="38100" dir="2700000" algn="tl">
                  <a:srgbClr val="000000">
                    <a:alpha val="43137"/>
                  </a:srgbClr>
                </a:outerShdw>
              </a:effectLst>
            </a:endParaRPr>
          </a:p>
        </p:txBody>
      </p:sp>
      <p:sp>
        <p:nvSpPr>
          <p:cNvPr id="20" name="19 Rectángulo"/>
          <p:cNvSpPr/>
          <p:nvPr/>
        </p:nvSpPr>
        <p:spPr>
          <a:xfrm>
            <a:off x="2607147" y="3963771"/>
            <a:ext cx="463588" cy="353943"/>
          </a:xfrm>
          <a:prstGeom prst="rect">
            <a:avLst/>
          </a:prstGeom>
        </p:spPr>
        <p:txBody>
          <a:bodyPr wrap="none">
            <a:spAutoFit/>
          </a:bodyPr>
          <a:lstStyle/>
          <a:p>
            <a:r>
              <a:rPr lang="es-MX" sz="1700" b="1" dirty="0" smtClean="0">
                <a:solidFill>
                  <a:prstClr val="white"/>
                </a:solidFill>
                <a:effectLst>
                  <a:outerShdw blurRad="38100" dist="38100" dir="2700000" algn="tl">
                    <a:srgbClr val="000000">
                      <a:alpha val="43137"/>
                    </a:srgbClr>
                  </a:outerShdw>
                </a:effectLst>
              </a:rPr>
              <a:t>3.1</a:t>
            </a:r>
            <a:endParaRPr lang="es-MX" sz="1700" dirty="0">
              <a:solidFill>
                <a:prstClr val="white"/>
              </a:solidFill>
            </a:endParaRPr>
          </a:p>
        </p:txBody>
      </p:sp>
      <p:sp>
        <p:nvSpPr>
          <p:cNvPr id="21" name="20 Rectángulo"/>
          <p:cNvSpPr/>
          <p:nvPr/>
        </p:nvSpPr>
        <p:spPr>
          <a:xfrm>
            <a:off x="3691042" y="3853301"/>
            <a:ext cx="471604" cy="361637"/>
          </a:xfrm>
          <a:prstGeom prst="rect">
            <a:avLst/>
          </a:prstGeom>
        </p:spPr>
        <p:txBody>
          <a:bodyPr wrap="none">
            <a:spAutoFit/>
          </a:bodyPr>
          <a:lstStyle/>
          <a:p>
            <a:r>
              <a:rPr lang="es-MX" sz="1750" b="1" dirty="0" smtClean="0">
                <a:solidFill>
                  <a:prstClr val="white"/>
                </a:solidFill>
                <a:effectLst>
                  <a:outerShdw blurRad="38100" dist="38100" dir="2700000" algn="tl">
                    <a:srgbClr val="000000">
                      <a:alpha val="43137"/>
                    </a:srgbClr>
                  </a:outerShdw>
                </a:effectLst>
              </a:rPr>
              <a:t>3.5</a:t>
            </a:r>
            <a:endParaRPr lang="es-MX" sz="1750" dirty="0">
              <a:solidFill>
                <a:prstClr val="white"/>
              </a:solidFill>
            </a:endParaRPr>
          </a:p>
        </p:txBody>
      </p:sp>
      <p:sp>
        <p:nvSpPr>
          <p:cNvPr id="22" name="21 Rectángulo"/>
          <p:cNvSpPr/>
          <p:nvPr/>
        </p:nvSpPr>
        <p:spPr>
          <a:xfrm>
            <a:off x="4717788" y="3679670"/>
            <a:ext cx="479618" cy="369332"/>
          </a:xfrm>
          <a:prstGeom prst="rect">
            <a:avLst/>
          </a:prstGeom>
        </p:spPr>
        <p:txBody>
          <a:bodyPr wrap="none">
            <a:spAutoFit/>
          </a:bodyPr>
          <a:lstStyle/>
          <a:p>
            <a:r>
              <a:rPr lang="es-MX" b="1" dirty="0" smtClean="0">
                <a:solidFill>
                  <a:prstClr val="white"/>
                </a:solidFill>
                <a:effectLst>
                  <a:outerShdw blurRad="38100" dist="38100" dir="2700000" algn="tl">
                    <a:srgbClr val="000000">
                      <a:alpha val="43137"/>
                    </a:srgbClr>
                  </a:outerShdw>
                </a:effectLst>
              </a:rPr>
              <a:t>4.1</a:t>
            </a:r>
            <a:endParaRPr lang="es-MX" dirty="0">
              <a:solidFill>
                <a:prstClr val="white"/>
              </a:solidFill>
            </a:endParaRPr>
          </a:p>
        </p:txBody>
      </p:sp>
      <p:sp>
        <p:nvSpPr>
          <p:cNvPr id="23" name="22 Rectángulo"/>
          <p:cNvSpPr/>
          <p:nvPr/>
        </p:nvSpPr>
        <p:spPr>
          <a:xfrm>
            <a:off x="6749810" y="2334348"/>
            <a:ext cx="609462" cy="377026"/>
          </a:xfrm>
          <a:prstGeom prst="rect">
            <a:avLst/>
          </a:prstGeom>
        </p:spPr>
        <p:txBody>
          <a:bodyPr wrap="none">
            <a:spAutoFit/>
          </a:bodyPr>
          <a:lstStyle/>
          <a:p>
            <a:r>
              <a:rPr lang="es-MX" sz="1850" b="1" dirty="0" smtClean="0">
                <a:solidFill>
                  <a:prstClr val="white"/>
                </a:solidFill>
                <a:effectLst>
                  <a:outerShdw blurRad="38100" dist="38100" dir="2700000" algn="tl">
                    <a:srgbClr val="000000">
                      <a:alpha val="43137"/>
                    </a:srgbClr>
                  </a:outerShdw>
                </a:effectLst>
              </a:rPr>
              <a:t>20.8</a:t>
            </a:r>
            <a:endParaRPr lang="es-MX" sz="1850" dirty="0">
              <a:solidFill>
                <a:prstClr val="white"/>
              </a:solidFill>
            </a:endParaRPr>
          </a:p>
        </p:txBody>
      </p:sp>
      <p:sp>
        <p:nvSpPr>
          <p:cNvPr id="24" name="Text Box 5"/>
          <p:cNvSpPr txBox="1">
            <a:spLocks noChangeArrowheads="1"/>
          </p:cNvSpPr>
          <p:nvPr/>
        </p:nvSpPr>
        <p:spPr bwMode="auto">
          <a:xfrm>
            <a:off x="0" y="6530941"/>
            <a:ext cx="7668011" cy="28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8" tIns="43742" rIns="87488" bIns="43742"/>
          <a:lstStyle>
            <a:lvl1pPr defTabSz="673100" eaLnBrk="0" hangingPunct="0">
              <a:defRPr sz="1300">
                <a:solidFill>
                  <a:schemeClr val="tx1"/>
                </a:solidFill>
                <a:latin typeface="Arial" pitchFamily="34" charset="0"/>
              </a:defRPr>
            </a:lvl1pPr>
            <a:lvl2pPr marL="742950" indent="-285750" defTabSz="673100" eaLnBrk="0" hangingPunct="0">
              <a:defRPr sz="1300">
                <a:solidFill>
                  <a:schemeClr val="tx1"/>
                </a:solidFill>
                <a:latin typeface="Arial" pitchFamily="34" charset="0"/>
              </a:defRPr>
            </a:lvl2pPr>
            <a:lvl3pPr marL="1143000" indent="-228600" defTabSz="673100" eaLnBrk="0" hangingPunct="0">
              <a:defRPr sz="1300">
                <a:solidFill>
                  <a:schemeClr val="tx1"/>
                </a:solidFill>
                <a:latin typeface="Arial" pitchFamily="34" charset="0"/>
              </a:defRPr>
            </a:lvl3pPr>
            <a:lvl4pPr marL="1600200" indent="-228600" defTabSz="673100" eaLnBrk="0" hangingPunct="0">
              <a:defRPr sz="1300">
                <a:solidFill>
                  <a:schemeClr val="tx1"/>
                </a:solidFill>
                <a:latin typeface="Arial" pitchFamily="34" charset="0"/>
              </a:defRPr>
            </a:lvl4pPr>
            <a:lvl5pPr marL="2057400" indent="-228600" defTabSz="673100" eaLnBrk="0" hangingPunct="0">
              <a:defRPr sz="1300">
                <a:solidFill>
                  <a:schemeClr val="tx1"/>
                </a:solidFill>
                <a:latin typeface="Arial" pitchFamily="34" charset="0"/>
              </a:defRPr>
            </a:lvl5pPr>
            <a:lvl6pPr marL="2514600" indent="-228600" defTabSz="673100" eaLnBrk="0" fontAlgn="base" hangingPunct="0">
              <a:spcBef>
                <a:spcPct val="0"/>
              </a:spcBef>
              <a:spcAft>
                <a:spcPct val="0"/>
              </a:spcAft>
              <a:defRPr sz="1300">
                <a:solidFill>
                  <a:schemeClr val="tx1"/>
                </a:solidFill>
                <a:latin typeface="Arial" pitchFamily="34" charset="0"/>
              </a:defRPr>
            </a:lvl6pPr>
            <a:lvl7pPr marL="2971800" indent="-228600" defTabSz="673100" eaLnBrk="0" fontAlgn="base" hangingPunct="0">
              <a:spcBef>
                <a:spcPct val="0"/>
              </a:spcBef>
              <a:spcAft>
                <a:spcPct val="0"/>
              </a:spcAft>
              <a:defRPr sz="1300">
                <a:solidFill>
                  <a:schemeClr val="tx1"/>
                </a:solidFill>
                <a:latin typeface="Arial" pitchFamily="34" charset="0"/>
              </a:defRPr>
            </a:lvl7pPr>
            <a:lvl8pPr marL="3429000" indent="-228600" defTabSz="673100" eaLnBrk="0" fontAlgn="base" hangingPunct="0">
              <a:spcBef>
                <a:spcPct val="0"/>
              </a:spcBef>
              <a:spcAft>
                <a:spcPct val="0"/>
              </a:spcAft>
              <a:defRPr sz="1300">
                <a:solidFill>
                  <a:schemeClr val="tx1"/>
                </a:solidFill>
                <a:latin typeface="Arial" pitchFamily="34" charset="0"/>
              </a:defRPr>
            </a:lvl8pPr>
            <a:lvl9pPr marL="3886200" indent="-228600" defTabSz="673100" eaLnBrk="0" fontAlgn="base" hangingPunct="0">
              <a:spcBef>
                <a:spcPct val="0"/>
              </a:spcBef>
              <a:spcAft>
                <a:spcPct val="0"/>
              </a:spcAft>
              <a:defRPr sz="1300">
                <a:solidFill>
                  <a:schemeClr val="tx1"/>
                </a:solidFill>
                <a:latin typeface="Arial" pitchFamily="34" charset="0"/>
              </a:defRPr>
            </a:lvl9pPr>
          </a:lstStyle>
          <a:p>
            <a:pPr eaLnBrk="1" hangingPunct="1"/>
            <a:r>
              <a:rPr lang="es-ES" sz="12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Estimaciones realizadas por la Gerencia </a:t>
            </a:r>
            <a:r>
              <a:rPr lang="es-ES" sz="1200" b="1" dirty="0">
                <a:solidFill>
                  <a:prstClr val="white"/>
                </a:solidFill>
                <a:effectLst>
                  <a:outerShdw blurRad="38100" dist="38100" dir="2700000" algn="tl">
                    <a:srgbClr val="000000">
                      <a:alpha val="43137"/>
                    </a:srgbClr>
                  </a:outerShdw>
                </a:effectLst>
                <a:latin typeface="Arial Narrow" pitchFamily="34" charset="0"/>
                <a:cs typeface="Calibri" pitchFamily="34" charset="0"/>
              </a:rPr>
              <a:t>de Economía y Financiamiento </a:t>
            </a:r>
            <a:r>
              <a:rPr lang="es-ES" sz="12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 de la CMIC</a:t>
            </a:r>
          </a:p>
        </p:txBody>
      </p:sp>
      <p:sp>
        <p:nvSpPr>
          <p:cNvPr id="25" name="24 CuadroTexto"/>
          <p:cNvSpPr txBox="1"/>
          <p:nvPr/>
        </p:nvSpPr>
        <p:spPr>
          <a:xfrm>
            <a:off x="3520472" y="260647"/>
            <a:ext cx="5377183" cy="830997"/>
          </a:xfrm>
          <a:prstGeom prst="rect">
            <a:avLst/>
          </a:prstGeom>
          <a:noFill/>
        </p:spPr>
        <p:txBody>
          <a:bodyPr wrap="square" rtlCol="0">
            <a:spAutoFit/>
          </a:bodyPr>
          <a:lstStyle/>
          <a:p>
            <a:pPr algn="r"/>
            <a:r>
              <a:rPr lang="es-MX" sz="2400" dirty="0" smtClean="0">
                <a:solidFill>
                  <a:prstClr val="black"/>
                </a:solidFill>
                <a:latin typeface="Arial" pitchFamily="34" charset="0"/>
                <a:cs typeface="Arial" pitchFamily="34" charset="0"/>
              </a:rPr>
              <a:t>13. Escenario de inversión en  Infraestructura 2013-2018 *</a:t>
            </a:r>
            <a:endParaRPr lang="es-MX" sz="2400" dirty="0">
              <a:solidFill>
                <a:prstClr val="black"/>
              </a:solidFill>
              <a:latin typeface="Arial" pitchFamily="34" charset="0"/>
              <a:cs typeface="Arial" pitchFamily="34" charset="0"/>
            </a:endParaRPr>
          </a:p>
        </p:txBody>
      </p:sp>
      <p:sp>
        <p:nvSpPr>
          <p:cNvPr id="29" name="1 CuadroTexto"/>
          <p:cNvSpPr txBox="1"/>
          <p:nvPr/>
        </p:nvSpPr>
        <p:spPr>
          <a:xfrm>
            <a:off x="498702" y="4238685"/>
            <a:ext cx="768338" cy="2205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650" b="1" dirty="0" smtClean="0">
                <a:solidFill>
                  <a:prstClr val="white"/>
                </a:solidFill>
                <a:effectLst>
                  <a:outerShdw blurRad="38100" dist="38100" dir="2700000" algn="tl">
                    <a:srgbClr val="000000">
                      <a:alpha val="43137"/>
                    </a:srgbClr>
                  </a:outerShdw>
                </a:effectLst>
              </a:rPr>
              <a:t>2.5</a:t>
            </a:r>
            <a:endParaRPr lang="es-MX" sz="1650" b="1" dirty="0">
              <a:solidFill>
                <a:prstClr val="white"/>
              </a:solidFill>
              <a:effectLst>
                <a:outerShdw blurRad="38100" dist="38100" dir="2700000" algn="tl">
                  <a:srgbClr val="000000">
                    <a:alpha val="43137"/>
                  </a:srgbClr>
                </a:outerShdw>
              </a:effectLst>
            </a:endParaRPr>
          </a:p>
        </p:txBody>
      </p:sp>
      <p:sp>
        <p:nvSpPr>
          <p:cNvPr id="30" name="29 Abrir llave"/>
          <p:cNvSpPr/>
          <p:nvPr/>
        </p:nvSpPr>
        <p:spPr>
          <a:xfrm rot="1534003">
            <a:off x="7453412" y="2385218"/>
            <a:ext cx="299102" cy="576064"/>
          </a:xfrm>
          <a:prstGeom prst="leftBrac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31" name="30 Rectángulo"/>
          <p:cNvSpPr/>
          <p:nvPr/>
        </p:nvSpPr>
        <p:spPr>
          <a:xfrm>
            <a:off x="5719828" y="3586745"/>
            <a:ext cx="489236" cy="377026"/>
          </a:xfrm>
          <a:prstGeom prst="rect">
            <a:avLst/>
          </a:prstGeom>
        </p:spPr>
        <p:txBody>
          <a:bodyPr wrap="none">
            <a:spAutoFit/>
          </a:bodyPr>
          <a:lstStyle/>
          <a:p>
            <a:r>
              <a:rPr lang="es-MX" sz="1850" b="1" dirty="0" smtClean="0">
                <a:solidFill>
                  <a:prstClr val="white"/>
                </a:solidFill>
                <a:effectLst>
                  <a:outerShdw blurRad="38100" dist="38100" dir="2700000" algn="tl">
                    <a:srgbClr val="000000">
                      <a:alpha val="43137"/>
                    </a:srgbClr>
                  </a:outerShdw>
                </a:effectLst>
              </a:rPr>
              <a:t>4.8</a:t>
            </a:r>
            <a:endParaRPr lang="es-MX" sz="1850" dirty="0">
              <a:solidFill>
                <a:prstClr val="white"/>
              </a:solidFill>
            </a:endParaRPr>
          </a:p>
        </p:txBody>
      </p:sp>
      <p:graphicFrame>
        <p:nvGraphicFramePr>
          <p:cNvPr id="27" name="26 Diagrama"/>
          <p:cNvGraphicFramePr/>
          <p:nvPr>
            <p:extLst>
              <p:ext uri="{D42A27DB-BD31-4B8C-83A1-F6EECF244321}">
                <p14:modId xmlns:p14="http://schemas.microsoft.com/office/powerpoint/2010/main" val="3120196643"/>
              </p:ext>
            </p:extLst>
          </p:nvPr>
        </p:nvGraphicFramePr>
        <p:xfrm>
          <a:off x="3109937" y="2211440"/>
          <a:ext cx="3294606" cy="1468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2" name="31 Diagrama"/>
          <p:cNvGraphicFramePr/>
          <p:nvPr>
            <p:extLst>
              <p:ext uri="{D42A27DB-BD31-4B8C-83A1-F6EECF244321}">
                <p14:modId xmlns:p14="http://schemas.microsoft.com/office/powerpoint/2010/main" val="1092067399"/>
              </p:ext>
            </p:extLst>
          </p:nvPr>
        </p:nvGraphicFramePr>
        <p:xfrm>
          <a:off x="-588057" y="3260437"/>
          <a:ext cx="2645579" cy="9603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5" name="4 Conector recto de flecha"/>
          <p:cNvCxnSpPr/>
          <p:nvPr/>
        </p:nvCxnSpPr>
        <p:spPr>
          <a:xfrm flipV="1">
            <a:off x="1403648" y="2924944"/>
            <a:ext cx="3096344" cy="661801"/>
          </a:xfrm>
          <a:prstGeom prst="straightConnector1">
            <a:avLst/>
          </a:prstGeom>
          <a:ln w="19050">
            <a:solidFill>
              <a:schemeClr val="bg1">
                <a:lumMod val="9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6" name="1 Marcador de número de diapositiva"/>
          <p:cNvSpPr>
            <a:spLocks noGrp="1"/>
          </p:cNvSpPr>
          <p:nvPr>
            <p:ph type="sldNum" sz="quarter" idx="11"/>
          </p:nvPr>
        </p:nvSpPr>
        <p:spPr>
          <a:xfrm>
            <a:off x="8460432" y="6516233"/>
            <a:ext cx="941203" cy="301752"/>
          </a:xfrm>
        </p:spPr>
        <p:txBody>
          <a:bodyPr/>
          <a:lstStyle/>
          <a:p>
            <a:fld id="{89A47D61-1A53-4717-9E17-4F01C9CBFDF0}" type="slidenum">
              <a:rPr lang="es-MX" sz="1400" b="1" smtClean="0">
                <a:solidFill>
                  <a:prstClr val="white"/>
                </a:solidFill>
                <a:latin typeface="Arial" pitchFamily="34" charset="0"/>
                <a:cs typeface="Arial" pitchFamily="34" charset="0"/>
              </a:rPr>
              <a:pPr/>
              <a:t>14</a:t>
            </a:fld>
            <a:endParaRPr lang="es-MX" sz="14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00083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1 Rectángulo"/>
          <p:cNvSpPr/>
          <p:nvPr/>
        </p:nvSpPr>
        <p:spPr>
          <a:xfrm>
            <a:off x="0" y="1295484"/>
            <a:ext cx="9144000" cy="615660"/>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lIns="122027" tIns="61013" rIns="122027" bIns="61013">
            <a:spAutoFit/>
          </a:bodyPr>
          <a:lstStyle/>
          <a:p>
            <a:pPr algn="just"/>
            <a:r>
              <a:rPr lang="es-MX" sz="1600" b="1" dirty="0" smtClean="0">
                <a:solidFill>
                  <a:prstClr val="white"/>
                </a:solidFill>
                <a:effectLst>
                  <a:outerShdw blurRad="38100" dist="38100" dir="2700000" algn="tl">
                    <a:srgbClr val="000000">
                      <a:alpha val="43137"/>
                    </a:srgbClr>
                  </a:outerShdw>
                </a:effectLst>
                <a:latin typeface="Arial Narrow" pitchFamily="34" charset="0"/>
              </a:rPr>
              <a:t>Se generarían 1.5 millones de puestos de trabajo en la industria de la construcción de manera directa y 800 mil indirectos. El total de puestos de trabajo creados en ese período sería de alrededor de 2.5 millones.   </a:t>
            </a:r>
          </a:p>
        </p:txBody>
      </p:sp>
      <p:sp>
        <p:nvSpPr>
          <p:cNvPr id="16" name="Text Box 5"/>
          <p:cNvSpPr txBox="1">
            <a:spLocks noChangeArrowheads="1"/>
          </p:cNvSpPr>
          <p:nvPr/>
        </p:nvSpPr>
        <p:spPr bwMode="auto">
          <a:xfrm>
            <a:off x="0" y="6530941"/>
            <a:ext cx="7668011" cy="28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8" tIns="43742" rIns="87488" bIns="43742"/>
          <a:lstStyle>
            <a:lvl1pPr defTabSz="673100" eaLnBrk="0" hangingPunct="0">
              <a:defRPr sz="1300">
                <a:solidFill>
                  <a:schemeClr val="tx1"/>
                </a:solidFill>
                <a:latin typeface="Arial" pitchFamily="34" charset="0"/>
              </a:defRPr>
            </a:lvl1pPr>
            <a:lvl2pPr marL="742950" indent="-285750" defTabSz="673100" eaLnBrk="0" hangingPunct="0">
              <a:defRPr sz="1300">
                <a:solidFill>
                  <a:schemeClr val="tx1"/>
                </a:solidFill>
                <a:latin typeface="Arial" pitchFamily="34" charset="0"/>
              </a:defRPr>
            </a:lvl2pPr>
            <a:lvl3pPr marL="1143000" indent="-228600" defTabSz="673100" eaLnBrk="0" hangingPunct="0">
              <a:defRPr sz="1300">
                <a:solidFill>
                  <a:schemeClr val="tx1"/>
                </a:solidFill>
                <a:latin typeface="Arial" pitchFamily="34" charset="0"/>
              </a:defRPr>
            </a:lvl3pPr>
            <a:lvl4pPr marL="1600200" indent="-228600" defTabSz="673100" eaLnBrk="0" hangingPunct="0">
              <a:defRPr sz="1300">
                <a:solidFill>
                  <a:schemeClr val="tx1"/>
                </a:solidFill>
                <a:latin typeface="Arial" pitchFamily="34" charset="0"/>
              </a:defRPr>
            </a:lvl4pPr>
            <a:lvl5pPr marL="2057400" indent="-228600" defTabSz="673100" eaLnBrk="0" hangingPunct="0">
              <a:defRPr sz="1300">
                <a:solidFill>
                  <a:schemeClr val="tx1"/>
                </a:solidFill>
                <a:latin typeface="Arial" pitchFamily="34" charset="0"/>
              </a:defRPr>
            </a:lvl5pPr>
            <a:lvl6pPr marL="2514600" indent="-228600" defTabSz="673100" eaLnBrk="0" fontAlgn="base" hangingPunct="0">
              <a:spcBef>
                <a:spcPct val="0"/>
              </a:spcBef>
              <a:spcAft>
                <a:spcPct val="0"/>
              </a:spcAft>
              <a:defRPr sz="1300">
                <a:solidFill>
                  <a:schemeClr val="tx1"/>
                </a:solidFill>
                <a:latin typeface="Arial" pitchFamily="34" charset="0"/>
              </a:defRPr>
            </a:lvl6pPr>
            <a:lvl7pPr marL="2971800" indent="-228600" defTabSz="673100" eaLnBrk="0" fontAlgn="base" hangingPunct="0">
              <a:spcBef>
                <a:spcPct val="0"/>
              </a:spcBef>
              <a:spcAft>
                <a:spcPct val="0"/>
              </a:spcAft>
              <a:defRPr sz="1300">
                <a:solidFill>
                  <a:schemeClr val="tx1"/>
                </a:solidFill>
                <a:latin typeface="Arial" pitchFamily="34" charset="0"/>
              </a:defRPr>
            </a:lvl7pPr>
            <a:lvl8pPr marL="3429000" indent="-228600" defTabSz="673100" eaLnBrk="0" fontAlgn="base" hangingPunct="0">
              <a:spcBef>
                <a:spcPct val="0"/>
              </a:spcBef>
              <a:spcAft>
                <a:spcPct val="0"/>
              </a:spcAft>
              <a:defRPr sz="1300">
                <a:solidFill>
                  <a:schemeClr val="tx1"/>
                </a:solidFill>
                <a:latin typeface="Arial" pitchFamily="34" charset="0"/>
              </a:defRPr>
            </a:lvl8pPr>
            <a:lvl9pPr marL="3886200" indent="-228600" defTabSz="673100" eaLnBrk="0" fontAlgn="base" hangingPunct="0">
              <a:spcBef>
                <a:spcPct val="0"/>
              </a:spcBef>
              <a:spcAft>
                <a:spcPct val="0"/>
              </a:spcAft>
              <a:defRPr sz="1300">
                <a:solidFill>
                  <a:schemeClr val="tx1"/>
                </a:solidFill>
                <a:latin typeface="Arial" pitchFamily="34" charset="0"/>
              </a:defRPr>
            </a:lvl9pPr>
          </a:lstStyle>
          <a:p>
            <a:pPr eaLnBrk="1" hangingPunct="1"/>
            <a:r>
              <a:rPr lang="es-ES" sz="12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Estimaciones realizadas por la Gerencia </a:t>
            </a:r>
            <a:r>
              <a:rPr lang="es-ES" sz="1200" b="1" dirty="0">
                <a:solidFill>
                  <a:prstClr val="white"/>
                </a:solidFill>
                <a:effectLst>
                  <a:outerShdw blurRad="38100" dist="38100" dir="2700000" algn="tl">
                    <a:srgbClr val="000000">
                      <a:alpha val="43137"/>
                    </a:srgbClr>
                  </a:outerShdw>
                </a:effectLst>
                <a:latin typeface="Arial Narrow" pitchFamily="34" charset="0"/>
                <a:cs typeface="Calibri" pitchFamily="34" charset="0"/>
              </a:rPr>
              <a:t>de Economía y Financiamiento </a:t>
            </a:r>
            <a:r>
              <a:rPr lang="es-ES" sz="12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 de la CMIC</a:t>
            </a:r>
          </a:p>
        </p:txBody>
      </p:sp>
      <p:sp>
        <p:nvSpPr>
          <p:cNvPr id="13" name="12 CuadroTexto"/>
          <p:cNvSpPr txBox="1"/>
          <p:nvPr/>
        </p:nvSpPr>
        <p:spPr>
          <a:xfrm>
            <a:off x="2110642" y="260648"/>
            <a:ext cx="6925854" cy="830997"/>
          </a:xfrm>
          <a:prstGeom prst="rect">
            <a:avLst/>
          </a:prstGeom>
          <a:noFill/>
        </p:spPr>
        <p:txBody>
          <a:bodyPr wrap="square" rtlCol="0">
            <a:spAutoFit/>
          </a:bodyPr>
          <a:lstStyle/>
          <a:p>
            <a:pPr algn="r"/>
            <a:r>
              <a:rPr lang="es-MX" sz="2400" dirty="0" smtClean="0">
                <a:solidFill>
                  <a:prstClr val="black"/>
                </a:solidFill>
                <a:latin typeface="Arial" pitchFamily="34" charset="0"/>
                <a:cs typeface="Arial" pitchFamily="34" charset="0"/>
              </a:rPr>
              <a:t>14. Escenario de creación de puestos de trabajo en la construcción de Infraestructura 2013-2018 </a:t>
            </a:r>
            <a:r>
              <a:rPr lang="es-MX" sz="2400" b="1" dirty="0" smtClean="0">
                <a:solidFill>
                  <a:prstClr val="black"/>
                </a:solidFill>
                <a:latin typeface="Arial Narrow" pitchFamily="34" charset="0"/>
              </a:rPr>
              <a:t>*</a:t>
            </a:r>
            <a:endParaRPr lang="es-MX" sz="2400" b="1" dirty="0">
              <a:solidFill>
                <a:prstClr val="black"/>
              </a:solidFill>
              <a:latin typeface="Arial Narrow" pitchFamily="34" charset="0"/>
            </a:endParaRPr>
          </a:p>
        </p:txBody>
      </p:sp>
      <p:graphicFrame>
        <p:nvGraphicFramePr>
          <p:cNvPr id="9" name="2 Gráfico"/>
          <p:cNvGraphicFramePr>
            <a:graphicFrameLocks/>
          </p:cNvGraphicFramePr>
          <p:nvPr>
            <p:extLst>
              <p:ext uri="{D42A27DB-BD31-4B8C-83A1-F6EECF244321}">
                <p14:modId xmlns:p14="http://schemas.microsoft.com/office/powerpoint/2010/main" val="3161858233"/>
              </p:ext>
            </p:extLst>
          </p:nvPr>
        </p:nvGraphicFramePr>
        <p:xfrm>
          <a:off x="0" y="1839135"/>
          <a:ext cx="9144000" cy="46537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4 Diagrama"/>
          <p:cNvGraphicFramePr/>
          <p:nvPr>
            <p:extLst>
              <p:ext uri="{D42A27DB-BD31-4B8C-83A1-F6EECF244321}">
                <p14:modId xmlns:p14="http://schemas.microsoft.com/office/powerpoint/2010/main" val="1065538646"/>
              </p:ext>
            </p:extLst>
          </p:nvPr>
        </p:nvGraphicFramePr>
        <p:xfrm>
          <a:off x="-396552" y="1988840"/>
          <a:ext cx="3960440" cy="2088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13 Abrir llave"/>
          <p:cNvSpPr/>
          <p:nvPr/>
        </p:nvSpPr>
        <p:spPr>
          <a:xfrm rot="3945434">
            <a:off x="6647524" y="1519871"/>
            <a:ext cx="799703" cy="2200580"/>
          </a:xfrm>
          <a:prstGeom prst="leftBrace">
            <a:avLst/>
          </a:prstGeom>
          <a:ln w="12700">
            <a:solidFill>
              <a:schemeClr val="accent5">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black"/>
              </a:solidFill>
            </a:endParaRPr>
          </a:p>
        </p:txBody>
      </p:sp>
      <p:sp>
        <p:nvSpPr>
          <p:cNvPr id="2" name="1 CuadroTexto"/>
          <p:cNvSpPr txBox="1"/>
          <p:nvPr/>
        </p:nvSpPr>
        <p:spPr>
          <a:xfrm rot="20086484">
            <a:off x="6481053" y="2585818"/>
            <a:ext cx="1368152" cy="461665"/>
          </a:xfrm>
          <a:prstGeom prst="rect">
            <a:avLst/>
          </a:prstGeom>
          <a:noFill/>
        </p:spPr>
        <p:txBody>
          <a:bodyPr wrap="square" rtlCol="0">
            <a:spAutoFit/>
          </a:bodyPr>
          <a:lstStyle/>
          <a:p>
            <a:pPr algn="ctr"/>
            <a:r>
              <a:rPr lang="es-MX" sz="1200" b="1" dirty="0" smtClean="0">
                <a:solidFill>
                  <a:prstClr val="white">
                    <a:lumMod val="95000"/>
                  </a:prstClr>
                </a:solidFill>
                <a:effectLst>
                  <a:outerShdw blurRad="38100" dist="38100" dir="2700000" algn="tl">
                    <a:srgbClr val="000000">
                      <a:alpha val="43137"/>
                    </a:srgbClr>
                  </a:outerShdw>
                </a:effectLst>
              </a:rPr>
              <a:t>Millones de puestos de trabajo</a:t>
            </a:r>
            <a:endParaRPr lang="es-MX" sz="1200" b="1" dirty="0">
              <a:solidFill>
                <a:prstClr val="white">
                  <a:lumMod val="95000"/>
                </a:prstClr>
              </a:solidFill>
              <a:effectLst>
                <a:outerShdw blurRad="38100" dist="38100" dir="2700000" algn="tl">
                  <a:srgbClr val="000000">
                    <a:alpha val="43137"/>
                  </a:srgbClr>
                </a:outerShdw>
              </a:effectLst>
            </a:endParaRPr>
          </a:p>
        </p:txBody>
      </p:sp>
      <p:sp>
        <p:nvSpPr>
          <p:cNvPr id="10" name="1 Marcador de número de diapositiva"/>
          <p:cNvSpPr>
            <a:spLocks noGrp="1"/>
          </p:cNvSpPr>
          <p:nvPr>
            <p:ph type="sldNum" sz="quarter" idx="11"/>
          </p:nvPr>
        </p:nvSpPr>
        <p:spPr>
          <a:xfrm>
            <a:off x="8460432" y="6516233"/>
            <a:ext cx="941203" cy="301752"/>
          </a:xfrm>
        </p:spPr>
        <p:txBody>
          <a:bodyPr/>
          <a:lstStyle/>
          <a:p>
            <a:fld id="{89A47D61-1A53-4717-9E17-4F01C9CBFDF0}" type="slidenum">
              <a:rPr lang="es-MX" sz="1400" b="1" smtClean="0">
                <a:solidFill>
                  <a:prstClr val="white"/>
                </a:solidFill>
                <a:latin typeface="Arial" pitchFamily="34" charset="0"/>
                <a:cs typeface="Arial" pitchFamily="34" charset="0"/>
              </a:rPr>
              <a:pPr/>
              <a:t>15</a:t>
            </a:fld>
            <a:endParaRPr lang="es-MX" sz="14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1430099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Cuadro de texto 2"/>
          <p:cNvSpPr txBox="1">
            <a:spLocks noChangeArrowheads="1"/>
          </p:cNvSpPr>
          <p:nvPr/>
        </p:nvSpPr>
        <p:spPr bwMode="auto">
          <a:xfrm>
            <a:off x="2185291" y="1098523"/>
            <a:ext cx="19075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es-MX" sz="2000" b="1" dirty="0" smtClean="0">
                <a:solidFill>
                  <a:prstClr val="black"/>
                </a:solidFill>
                <a:latin typeface="Arial Narrow" pitchFamily="34" charset="0"/>
                <a:ea typeface="Arial Unicode MS" pitchFamily="34" charset="-128"/>
                <a:cs typeface="Arial Unicode MS" pitchFamily="34" charset="-128"/>
              </a:rPr>
              <a:t>Necesidades de Inversión :</a:t>
            </a:r>
          </a:p>
        </p:txBody>
      </p:sp>
      <p:sp>
        <p:nvSpPr>
          <p:cNvPr id="65" name="Cuadro de texto 2"/>
          <p:cNvSpPr txBox="1">
            <a:spLocks noChangeArrowheads="1"/>
          </p:cNvSpPr>
          <p:nvPr/>
        </p:nvSpPr>
        <p:spPr bwMode="auto">
          <a:xfrm>
            <a:off x="3811486" y="1173398"/>
            <a:ext cx="257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fontAlgn="base">
              <a:spcBef>
                <a:spcPct val="0"/>
              </a:spcBef>
              <a:spcAft>
                <a:spcPct val="0"/>
              </a:spcAft>
            </a:pPr>
            <a:r>
              <a:rPr lang="es-MX" sz="3600" b="1" dirty="0" smtClean="0">
                <a:solidFill>
                  <a:prstClr val="black"/>
                </a:solidFill>
                <a:latin typeface="Arial Narrow" pitchFamily="34" charset="0"/>
                <a:ea typeface="Times New Roman" pitchFamily="18" charset="0"/>
                <a:cs typeface="Arial" pitchFamily="34" charset="0"/>
              </a:rPr>
              <a:t>20.8 billones </a:t>
            </a:r>
          </a:p>
        </p:txBody>
      </p:sp>
      <p:graphicFrame>
        <p:nvGraphicFramePr>
          <p:cNvPr id="3" name="2 Tabla"/>
          <p:cNvGraphicFramePr>
            <a:graphicFrameLocks noGrp="1"/>
          </p:cNvGraphicFramePr>
          <p:nvPr>
            <p:extLst>
              <p:ext uri="{D42A27DB-BD31-4B8C-83A1-F6EECF244321}">
                <p14:modId xmlns:p14="http://schemas.microsoft.com/office/powerpoint/2010/main" val="3979099960"/>
              </p:ext>
            </p:extLst>
          </p:nvPr>
        </p:nvGraphicFramePr>
        <p:xfrm>
          <a:off x="6309428" y="1112288"/>
          <a:ext cx="2825971" cy="4373880"/>
        </p:xfrm>
        <a:graphic>
          <a:graphicData uri="http://schemas.openxmlformats.org/drawingml/2006/table">
            <a:tbl>
              <a:tblPr/>
              <a:tblGrid>
                <a:gridCol w="1430924"/>
                <a:gridCol w="1395047"/>
              </a:tblGrid>
              <a:tr h="714375">
                <a:tc>
                  <a:txBody>
                    <a:bodyPr/>
                    <a:lstStyle/>
                    <a:p>
                      <a:pPr algn="ctr" rtl="0" fontAlgn="ctr"/>
                      <a:r>
                        <a:rPr lang="es-ES_tradnl" sz="1400" b="1" i="0" u="none" strike="noStrike" dirty="0">
                          <a:solidFill>
                            <a:schemeClr val="bg1"/>
                          </a:solidFill>
                          <a:effectLst/>
                          <a:latin typeface="Arial Narrow" pitchFamily="34" charset="0"/>
                        </a:rPr>
                        <a:t>Rubro</a:t>
                      </a:r>
                    </a:p>
                  </a:txBody>
                  <a:tcPr marL="9525" marR="9525" marT="9525" marB="0" anchor="ctr">
                    <a:lnL>
                      <a:noFill/>
                    </a:lnL>
                    <a:lnR>
                      <a:noFill/>
                    </a:lnR>
                    <a:lnT>
                      <a:noFill/>
                    </a:lnT>
                    <a:lnB>
                      <a:noFill/>
                    </a:lnB>
                    <a:solidFill>
                      <a:schemeClr val="accent2"/>
                    </a:solidFill>
                  </a:tcPr>
                </a:tc>
                <a:tc>
                  <a:txBody>
                    <a:bodyPr/>
                    <a:lstStyle/>
                    <a:p>
                      <a:pPr algn="ctr" rtl="0" fontAlgn="ctr"/>
                      <a:r>
                        <a:rPr lang="es-MX" sz="1400" b="1" i="0" u="none" strike="noStrike" dirty="0" smtClean="0">
                          <a:solidFill>
                            <a:schemeClr val="bg1"/>
                          </a:solidFill>
                          <a:effectLst/>
                          <a:latin typeface="Arial Narrow" pitchFamily="34" charset="0"/>
                        </a:rPr>
                        <a:t>Necesidades </a:t>
                      </a:r>
                      <a:r>
                        <a:rPr lang="es-MX" sz="1400" b="1" i="0" u="none" strike="noStrike" dirty="0">
                          <a:solidFill>
                            <a:schemeClr val="bg1"/>
                          </a:solidFill>
                          <a:effectLst/>
                          <a:latin typeface="Arial Narrow" pitchFamily="34" charset="0"/>
                        </a:rPr>
                        <a:t>de </a:t>
                      </a:r>
                      <a:r>
                        <a:rPr lang="es-MX" sz="1400" b="1" i="0" u="none" strike="noStrike" dirty="0" smtClean="0">
                          <a:solidFill>
                            <a:schemeClr val="bg1"/>
                          </a:solidFill>
                          <a:effectLst/>
                          <a:latin typeface="Arial Narrow" pitchFamily="34" charset="0"/>
                        </a:rPr>
                        <a:t>Inversión          2013-2018</a:t>
                      </a:r>
                    </a:p>
                    <a:p>
                      <a:pPr algn="ctr" rtl="0" fontAlgn="ctr"/>
                      <a:r>
                        <a:rPr lang="es-MX" sz="1200" b="1" i="0" u="none" strike="noStrike" dirty="0" smtClean="0">
                          <a:solidFill>
                            <a:schemeClr val="bg1"/>
                          </a:solidFill>
                          <a:effectLst/>
                          <a:latin typeface="Arial Narrow" pitchFamily="34" charset="0"/>
                        </a:rPr>
                        <a:t> (Billones de Pesos)</a:t>
                      </a:r>
                      <a:endParaRPr lang="es-MX" sz="1200" b="1" i="0" u="none" strike="noStrike" dirty="0">
                        <a:solidFill>
                          <a:schemeClr val="bg1"/>
                        </a:solidFill>
                        <a:effectLst/>
                        <a:latin typeface="Arial Narrow" pitchFamily="34" charset="0"/>
                      </a:endParaRPr>
                    </a:p>
                  </a:txBody>
                  <a:tcPr marL="9525" marR="9525" marT="9525" marB="0" anchor="ctr">
                    <a:lnL>
                      <a:noFill/>
                    </a:lnL>
                    <a:lnR>
                      <a:noFill/>
                    </a:lnR>
                    <a:lnT>
                      <a:noFill/>
                    </a:lnT>
                    <a:lnB>
                      <a:noFill/>
                    </a:lnB>
                    <a:solidFill>
                      <a:schemeClr val="accent2"/>
                    </a:solidFill>
                  </a:tcPr>
                </a:tc>
              </a:tr>
              <a:tr h="238125">
                <a:tc>
                  <a:txBody>
                    <a:bodyPr/>
                    <a:lstStyle/>
                    <a:p>
                      <a:pPr algn="l" fontAlgn="b"/>
                      <a:r>
                        <a:rPr lang="es-MX" sz="1400" b="0" i="0" u="none" strike="noStrike" dirty="0">
                          <a:effectLst/>
                          <a:latin typeface="Arial Narrow" pitchFamily="34" charset="0"/>
                        </a:rPr>
                        <a:t>Aeropuertos </a:t>
                      </a:r>
                    </a:p>
                  </a:txBody>
                  <a:tcPr marL="9525" marR="9525" marT="9525" marB="0" anchor="ctr">
                    <a:lnL>
                      <a:noFill/>
                    </a:lnL>
                    <a:lnR>
                      <a:noFill/>
                    </a:lnR>
                    <a:lnT>
                      <a:noFill/>
                    </a:lnT>
                    <a:lnB>
                      <a:noFill/>
                    </a:lnB>
                  </a:tcPr>
                </a:tc>
                <a:tc>
                  <a:txBody>
                    <a:bodyPr/>
                    <a:lstStyle/>
                    <a:p>
                      <a:pPr algn="ctr" fontAlgn="b"/>
                      <a:r>
                        <a:rPr lang="es-MX" sz="1400" b="0" i="0" u="none" strike="noStrike" dirty="0">
                          <a:effectLst/>
                          <a:latin typeface="Arial Narrow" pitchFamily="34" charset="0"/>
                        </a:rPr>
                        <a:t>1.5</a:t>
                      </a:r>
                    </a:p>
                  </a:txBody>
                  <a:tcPr marL="9525" marR="9525" marT="9525" marB="0" anchor="ctr">
                    <a:lnL>
                      <a:noFill/>
                    </a:lnL>
                    <a:lnR>
                      <a:noFill/>
                    </a:lnR>
                    <a:lnT>
                      <a:noFill/>
                    </a:lnT>
                    <a:lnB>
                      <a:noFill/>
                    </a:lnB>
                  </a:tcPr>
                </a:tc>
              </a:tr>
              <a:tr h="238125">
                <a:tc>
                  <a:txBody>
                    <a:bodyPr/>
                    <a:lstStyle/>
                    <a:p>
                      <a:pPr algn="l" fontAlgn="b"/>
                      <a:r>
                        <a:rPr lang="es-MX" sz="1400" b="0" i="0" u="none" strike="noStrike" dirty="0">
                          <a:effectLst/>
                          <a:latin typeface="Arial Narrow" pitchFamily="34" charset="0"/>
                        </a:rPr>
                        <a:t>Agua</a:t>
                      </a:r>
                    </a:p>
                  </a:txBody>
                  <a:tcPr marL="9525" marR="9525" marT="9525" marB="0" anchor="ctr">
                    <a:lnL>
                      <a:noFill/>
                    </a:lnL>
                    <a:lnR>
                      <a:noFill/>
                    </a:lnR>
                    <a:lnT>
                      <a:noFill/>
                    </a:lnT>
                    <a:lnB>
                      <a:noFill/>
                    </a:lnB>
                    <a:solidFill>
                      <a:srgbClr val="DBEEF4"/>
                    </a:solidFill>
                  </a:tcPr>
                </a:tc>
                <a:tc>
                  <a:txBody>
                    <a:bodyPr/>
                    <a:lstStyle/>
                    <a:p>
                      <a:pPr algn="ctr" fontAlgn="b"/>
                      <a:r>
                        <a:rPr lang="es-MX" sz="1400" b="0" i="0" u="none" strike="noStrike" dirty="0">
                          <a:effectLst/>
                          <a:latin typeface="Arial Narrow" pitchFamily="34" charset="0"/>
                        </a:rPr>
                        <a:t>1.7</a:t>
                      </a:r>
                    </a:p>
                  </a:txBody>
                  <a:tcPr marL="9525" marR="9525" marT="9525" marB="0" anchor="ctr">
                    <a:lnL>
                      <a:noFill/>
                    </a:lnL>
                    <a:lnR>
                      <a:noFill/>
                    </a:lnR>
                    <a:lnT>
                      <a:noFill/>
                    </a:lnT>
                    <a:lnB>
                      <a:noFill/>
                    </a:lnB>
                    <a:solidFill>
                      <a:srgbClr val="DBEEF4"/>
                    </a:solidFill>
                  </a:tcPr>
                </a:tc>
              </a:tr>
              <a:tr h="238125">
                <a:tc>
                  <a:txBody>
                    <a:bodyPr/>
                    <a:lstStyle/>
                    <a:p>
                      <a:pPr algn="l" fontAlgn="b"/>
                      <a:r>
                        <a:rPr lang="es-MX" sz="1400" b="0" i="0" u="none" strike="noStrike" dirty="0">
                          <a:effectLst/>
                          <a:latin typeface="Arial Narrow" pitchFamily="34" charset="0"/>
                        </a:rPr>
                        <a:t>Carreteras</a:t>
                      </a:r>
                    </a:p>
                  </a:txBody>
                  <a:tcPr marL="9525" marR="9525" marT="9525" marB="0" anchor="ctr">
                    <a:lnL>
                      <a:noFill/>
                    </a:lnL>
                    <a:lnR>
                      <a:noFill/>
                    </a:lnR>
                    <a:lnT>
                      <a:noFill/>
                    </a:lnT>
                    <a:lnB>
                      <a:noFill/>
                    </a:lnB>
                  </a:tcPr>
                </a:tc>
                <a:tc>
                  <a:txBody>
                    <a:bodyPr/>
                    <a:lstStyle/>
                    <a:p>
                      <a:pPr algn="ctr" fontAlgn="b"/>
                      <a:r>
                        <a:rPr lang="es-MX" sz="1400" b="0" i="0" u="none" strike="noStrike" dirty="0">
                          <a:effectLst/>
                          <a:latin typeface="Arial Narrow" pitchFamily="34" charset="0"/>
                        </a:rPr>
                        <a:t>2.1</a:t>
                      </a:r>
                    </a:p>
                  </a:txBody>
                  <a:tcPr marL="9525" marR="9525" marT="9525" marB="0" anchor="ctr">
                    <a:lnL>
                      <a:noFill/>
                    </a:lnL>
                    <a:lnR>
                      <a:noFill/>
                    </a:lnR>
                    <a:lnT>
                      <a:noFill/>
                    </a:lnT>
                    <a:lnB>
                      <a:noFill/>
                    </a:lnB>
                  </a:tcPr>
                </a:tc>
              </a:tr>
              <a:tr h="381000">
                <a:tc>
                  <a:txBody>
                    <a:bodyPr/>
                    <a:lstStyle/>
                    <a:p>
                      <a:pPr algn="l" fontAlgn="b"/>
                      <a:r>
                        <a:rPr lang="es-MX" sz="1400" b="0" i="0" u="none" strike="noStrike">
                          <a:effectLst/>
                          <a:latin typeface="Arial Narrow" pitchFamily="34" charset="0"/>
                        </a:rPr>
                        <a:t>Educación y Salud</a:t>
                      </a:r>
                    </a:p>
                  </a:txBody>
                  <a:tcPr marL="9525" marR="9525" marT="9525" marB="0" anchor="ctr">
                    <a:lnL>
                      <a:noFill/>
                    </a:lnL>
                    <a:lnR>
                      <a:noFill/>
                    </a:lnR>
                    <a:lnT>
                      <a:noFill/>
                    </a:lnT>
                    <a:lnB>
                      <a:noFill/>
                    </a:lnB>
                    <a:solidFill>
                      <a:srgbClr val="DBEEF4"/>
                    </a:solidFill>
                  </a:tcPr>
                </a:tc>
                <a:tc>
                  <a:txBody>
                    <a:bodyPr/>
                    <a:lstStyle/>
                    <a:p>
                      <a:pPr algn="ctr" fontAlgn="b"/>
                      <a:r>
                        <a:rPr lang="es-MX" sz="1400" b="0" i="0" u="none" strike="noStrike" dirty="0">
                          <a:effectLst/>
                          <a:latin typeface="Arial Narrow" pitchFamily="34" charset="0"/>
                        </a:rPr>
                        <a:t>0.8</a:t>
                      </a:r>
                    </a:p>
                  </a:txBody>
                  <a:tcPr marL="9525" marR="9525" marT="9525" marB="0" anchor="ctr">
                    <a:lnL>
                      <a:noFill/>
                    </a:lnL>
                    <a:lnR>
                      <a:noFill/>
                    </a:lnR>
                    <a:lnT>
                      <a:noFill/>
                    </a:lnT>
                    <a:lnB>
                      <a:noFill/>
                    </a:lnB>
                    <a:solidFill>
                      <a:srgbClr val="DBEEF4"/>
                    </a:solidFill>
                  </a:tcPr>
                </a:tc>
              </a:tr>
              <a:tr h="238125">
                <a:tc>
                  <a:txBody>
                    <a:bodyPr/>
                    <a:lstStyle/>
                    <a:p>
                      <a:pPr algn="l" fontAlgn="b"/>
                      <a:r>
                        <a:rPr lang="es-MX" sz="1400" b="0" i="0" u="none" strike="noStrike">
                          <a:effectLst/>
                          <a:latin typeface="Arial Narrow" pitchFamily="34" charset="0"/>
                        </a:rPr>
                        <a:t>Electricidad y Energía limpia</a:t>
                      </a:r>
                    </a:p>
                  </a:txBody>
                  <a:tcPr marL="9525" marR="9525" marT="9525" marB="0" anchor="ctr">
                    <a:lnL>
                      <a:noFill/>
                    </a:lnL>
                    <a:lnR>
                      <a:noFill/>
                    </a:lnR>
                    <a:lnT>
                      <a:noFill/>
                    </a:lnT>
                    <a:lnB>
                      <a:noFill/>
                    </a:lnB>
                  </a:tcPr>
                </a:tc>
                <a:tc>
                  <a:txBody>
                    <a:bodyPr/>
                    <a:lstStyle/>
                    <a:p>
                      <a:pPr algn="ctr" fontAlgn="b"/>
                      <a:r>
                        <a:rPr lang="es-MX" sz="1400" b="0" i="0" u="none" strike="noStrike" dirty="0">
                          <a:effectLst/>
                          <a:latin typeface="Arial Narrow" pitchFamily="34" charset="0"/>
                        </a:rPr>
                        <a:t>2.1</a:t>
                      </a:r>
                    </a:p>
                  </a:txBody>
                  <a:tcPr marL="9525" marR="9525" marT="9525" marB="0" anchor="ctr">
                    <a:lnL>
                      <a:noFill/>
                    </a:lnL>
                    <a:lnR>
                      <a:noFill/>
                    </a:lnR>
                    <a:lnT>
                      <a:noFill/>
                    </a:lnT>
                    <a:lnB>
                      <a:noFill/>
                    </a:lnB>
                  </a:tcPr>
                </a:tc>
              </a:tr>
              <a:tr h="238125">
                <a:tc>
                  <a:txBody>
                    <a:bodyPr/>
                    <a:lstStyle/>
                    <a:p>
                      <a:pPr algn="l" fontAlgn="b"/>
                      <a:r>
                        <a:rPr lang="es-MX" sz="1400" b="0" i="0" u="none" strike="noStrike">
                          <a:effectLst/>
                          <a:latin typeface="Arial Narrow" pitchFamily="34" charset="0"/>
                        </a:rPr>
                        <a:t>Ferrocarriles</a:t>
                      </a:r>
                    </a:p>
                  </a:txBody>
                  <a:tcPr marL="9525" marR="9525" marT="9525" marB="0" anchor="ctr">
                    <a:lnL>
                      <a:noFill/>
                    </a:lnL>
                    <a:lnR>
                      <a:noFill/>
                    </a:lnR>
                    <a:lnT>
                      <a:noFill/>
                    </a:lnT>
                    <a:lnB>
                      <a:noFill/>
                    </a:lnB>
                    <a:solidFill>
                      <a:srgbClr val="DBEEF4"/>
                    </a:solidFill>
                  </a:tcPr>
                </a:tc>
                <a:tc>
                  <a:txBody>
                    <a:bodyPr/>
                    <a:lstStyle/>
                    <a:p>
                      <a:pPr algn="ctr" fontAlgn="b"/>
                      <a:r>
                        <a:rPr lang="es-MX" sz="1400" b="0" i="0" u="none" strike="noStrike" dirty="0">
                          <a:effectLst/>
                          <a:latin typeface="Arial Narrow" pitchFamily="34" charset="0"/>
                        </a:rPr>
                        <a:t>1.8</a:t>
                      </a:r>
                    </a:p>
                  </a:txBody>
                  <a:tcPr marL="9525" marR="9525" marT="9525" marB="0" anchor="ctr">
                    <a:lnL>
                      <a:noFill/>
                    </a:lnL>
                    <a:lnR>
                      <a:noFill/>
                    </a:lnR>
                    <a:lnT>
                      <a:noFill/>
                    </a:lnT>
                    <a:lnB>
                      <a:noFill/>
                    </a:lnB>
                    <a:solidFill>
                      <a:srgbClr val="DBEEF4"/>
                    </a:solidFill>
                  </a:tcPr>
                </a:tc>
              </a:tr>
              <a:tr h="295275">
                <a:tc>
                  <a:txBody>
                    <a:bodyPr/>
                    <a:lstStyle/>
                    <a:p>
                      <a:pPr algn="l" fontAlgn="b"/>
                      <a:r>
                        <a:rPr lang="es-MX" sz="1400" b="0" i="0" u="none" strike="noStrike">
                          <a:effectLst/>
                          <a:latin typeface="Arial Narrow" pitchFamily="34" charset="0"/>
                        </a:rPr>
                        <a:t>Hidrocarburos</a:t>
                      </a:r>
                    </a:p>
                  </a:txBody>
                  <a:tcPr marL="9525" marR="9525" marT="9525" marB="0" anchor="ctr">
                    <a:lnL>
                      <a:noFill/>
                    </a:lnL>
                    <a:lnR>
                      <a:noFill/>
                    </a:lnR>
                    <a:lnT>
                      <a:noFill/>
                    </a:lnT>
                    <a:lnB>
                      <a:noFill/>
                    </a:lnB>
                    <a:solidFill>
                      <a:schemeClr val="bg1"/>
                    </a:solidFill>
                  </a:tcPr>
                </a:tc>
                <a:tc>
                  <a:txBody>
                    <a:bodyPr/>
                    <a:lstStyle/>
                    <a:p>
                      <a:pPr algn="ctr" fontAlgn="b"/>
                      <a:r>
                        <a:rPr lang="es-MX" sz="1400" b="0" i="0" u="none" strike="noStrike" dirty="0">
                          <a:effectLst/>
                          <a:latin typeface="Arial Narrow" pitchFamily="34" charset="0"/>
                        </a:rPr>
                        <a:t>5.2</a:t>
                      </a:r>
                    </a:p>
                  </a:txBody>
                  <a:tcPr marL="9525" marR="9525" marT="9525" marB="0" anchor="ctr">
                    <a:lnL>
                      <a:noFill/>
                    </a:lnL>
                    <a:lnR>
                      <a:noFill/>
                    </a:lnR>
                    <a:lnT>
                      <a:noFill/>
                    </a:lnT>
                    <a:lnB>
                      <a:noFill/>
                    </a:lnB>
                    <a:solidFill>
                      <a:schemeClr val="bg1"/>
                    </a:solidFill>
                  </a:tcPr>
                </a:tc>
              </a:tr>
              <a:tr h="295275">
                <a:tc>
                  <a:txBody>
                    <a:bodyPr/>
                    <a:lstStyle/>
                    <a:p>
                      <a:pPr algn="l" fontAlgn="b"/>
                      <a:r>
                        <a:rPr lang="es-MX" sz="1400" b="0" i="0" u="none" strike="noStrike">
                          <a:effectLst/>
                          <a:latin typeface="Arial Narrow" pitchFamily="34" charset="0"/>
                        </a:rPr>
                        <a:t>Puertos</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es-MX" sz="1400" b="0" i="0" u="none" strike="noStrike" dirty="0">
                          <a:effectLst/>
                          <a:latin typeface="Arial Narrow" pitchFamily="34" charset="0"/>
                        </a:rPr>
                        <a:t>1.6</a:t>
                      </a:r>
                    </a:p>
                  </a:txBody>
                  <a:tcPr marL="9525" marR="9525" marT="9525" marB="0" anchor="ctr">
                    <a:lnL>
                      <a:noFill/>
                    </a:lnL>
                    <a:lnR>
                      <a:noFill/>
                    </a:lnR>
                    <a:lnT>
                      <a:noFill/>
                    </a:lnT>
                    <a:lnB>
                      <a:noFill/>
                    </a:lnB>
                    <a:solidFill>
                      <a:schemeClr val="accent5">
                        <a:lumMod val="20000"/>
                        <a:lumOff val="80000"/>
                      </a:schemeClr>
                    </a:solidFill>
                  </a:tcPr>
                </a:tc>
              </a:tr>
              <a:tr h="295275">
                <a:tc>
                  <a:txBody>
                    <a:bodyPr/>
                    <a:lstStyle/>
                    <a:p>
                      <a:pPr algn="l" fontAlgn="b"/>
                      <a:r>
                        <a:rPr lang="es-MX" sz="1400" b="0" i="0" u="none" strike="noStrike">
                          <a:effectLst/>
                          <a:latin typeface="Arial Narrow" pitchFamily="34" charset="0"/>
                        </a:rPr>
                        <a:t>Turismo</a:t>
                      </a:r>
                    </a:p>
                  </a:txBody>
                  <a:tcPr marL="9525" marR="9525" marT="9525" marB="0" anchor="ctr">
                    <a:lnL>
                      <a:noFill/>
                    </a:lnL>
                    <a:lnR>
                      <a:noFill/>
                    </a:lnR>
                    <a:lnT>
                      <a:noFill/>
                    </a:lnT>
                    <a:lnB>
                      <a:noFill/>
                    </a:lnB>
                    <a:solidFill>
                      <a:schemeClr val="bg1"/>
                    </a:solidFill>
                  </a:tcPr>
                </a:tc>
                <a:tc>
                  <a:txBody>
                    <a:bodyPr/>
                    <a:lstStyle/>
                    <a:p>
                      <a:pPr algn="ctr" fontAlgn="b"/>
                      <a:r>
                        <a:rPr lang="es-MX" sz="1400" b="0" i="0" u="none" strike="noStrike" dirty="0">
                          <a:effectLst/>
                          <a:latin typeface="Arial Narrow" pitchFamily="34" charset="0"/>
                        </a:rPr>
                        <a:t>1.4</a:t>
                      </a:r>
                    </a:p>
                  </a:txBody>
                  <a:tcPr marL="9525" marR="9525" marT="9525" marB="0" anchor="ctr">
                    <a:lnL>
                      <a:noFill/>
                    </a:lnL>
                    <a:lnR>
                      <a:noFill/>
                    </a:lnR>
                    <a:lnT>
                      <a:noFill/>
                    </a:lnT>
                    <a:lnB>
                      <a:noFill/>
                    </a:lnB>
                    <a:solidFill>
                      <a:schemeClr val="bg1"/>
                    </a:solidFill>
                  </a:tcPr>
                </a:tc>
              </a:tr>
              <a:tr h="295275">
                <a:tc>
                  <a:txBody>
                    <a:bodyPr/>
                    <a:lstStyle/>
                    <a:p>
                      <a:pPr algn="l" fontAlgn="b"/>
                      <a:r>
                        <a:rPr lang="es-MX" sz="1400" b="0" i="0" u="none" strike="noStrike" dirty="0">
                          <a:effectLst/>
                          <a:latin typeface="Arial Narrow" pitchFamily="34" charset="0"/>
                        </a:rPr>
                        <a:t>Telecomunicaciones</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es-MX" sz="1400" b="0" i="0" u="none" strike="noStrike" dirty="0">
                          <a:effectLst/>
                          <a:latin typeface="Arial Narrow" pitchFamily="34" charset="0"/>
                        </a:rPr>
                        <a:t>1.3</a:t>
                      </a:r>
                    </a:p>
                  </a:txBody>
                  <a:tcPr marL="9525" marR="9525" marT="9525" marB="0" anchor="ctr">
                    <a:lnL>
                      <a:noFill/>
                    </a:lnL>
                    <a:lnR>
                      <a:noFill/>
                    </a:lnR>
                    <a:lnT>
                      <a:noFill/>
                    </a:lnT>
                    <a:lnB>
                      <a:noFill/>
                    </a:lnB>
                    <a:solidFill>
                      <a:schemeClr val="accent5">
                        <a:lumMod val="20000"/>
                        <a:lumOff val="80000"/>
                      </a:schemeClr>
                    </a:solidFill>
                  </a:tcPr>
                </a:tc>
              </a:tr>
              <a:tr h="295275">
                <a:tc>
                  <a:txBody>
                    <a:bodyPr/>
                    <a:lstStyle/>
                    <a:p>
                      <a:pPr algn="l" fontAlgn="b"/>
                      <a:r>
                        <a:rPr lang="es-MX" sz="1400" b="0" i="0" u="none" strike="noStrike">
                          <a:effectLst/>
                          <a:latin typeface="Arial Narrow" pitchFamily="34" charset="0"/>
                        </a:rPr>
                        <a:t>Vivienda</a:t>
                      </a:r>
                    </a:p>
                  </a:txBody>
                  <a:tcPr marL="9525" marR="9525" marT="9525" marB="0" anchor="ctr">
                    <a:lnL>
                      <a:noFill/>
                    </a:lnL>
                    <a:lnR>
                      <a:noFill/>
                    </a:lnR>
                    <a:lnT>
                      <a:noFill/>
                    </a:lnT>
                    <a:lnB>
                      <a:noFill/>
                    </a:lnB>
                    <a:solidFill>
                      <a:schemeClr val="bg1"/>
                    </a:solidFill>
                  </a:tcPr>
                </a:tc>
                <a:tc>
                  <a:txBody>
                    <a:bodyPr/>
                    <a:lstStyle/>
                    <a:p>
                      <a:pPr algn="ctr" fontAlgn="b"/>
                      <a:r>
                        <a:rPr lang="es-MX" sz="1400" b="0" i="0" u="none" strike="noStrike" dirty="0">
                          <a:effectLst/>
                          <a:latin typeface="Arial Narrow" pitchFamily="34" charset="0"/>
                        </a:rPr>
                        <a:t>1.4</a:t>
                      </a:r>
                    </a:p>
                  </a:txBody>
                  <a:tcPr marL="9525" marR="9525" marT="9525" marB="0" anchor="ctr">
                    <a:lnL>
                      <a:noFill/>
                    </a:lnL>
                    <a:lnR>
                      <a:noFill/>
                    </a:lnR>
                    <a:lnT>
                      <a:noFill/>
                    </a:lnT>
                    <a:lnB>
                      <a:noFill/>
                    </a:lnB>
                    <a:solidFill>
                      <a:schemeClr val="bg1"/>
                    </a:solidFill>
                  </a:tcPr>
                </a:tc>
              </a:tr>
              <a:tr h="295275">
                <a:tc>
                  <a:txBody>
                    <a:bodyPr/>
                    <a:lstStyle/>
                    <a:p>
                      <a:pPr algn="ctr" rtl="0" fontAlgn="b"/>
                      <a:r>
                        <a:rPr lang="es-ES_tradnl" sz="1400" b="1" i="0" u="none" strike="noStrike" dirty="0">
                          <a:solidFill>
                            <a:schemeClr val="bg1"/>
                          </a:solidFill>
                          <a:effectLst/>
                          <a:latin typeface="Arial Narrow" pitchFamily="34" charset="0"/>
                        </a:rPr>
                        <a:t>Total</a:t>
                      </a:r>
                    </a:p>
                  </a:txBody>
                  <a:tcPr marL="9525" marR="9525" marT="9525" marB="0" anchor="b">
                    <a:lnL>
                      <a:noFill/>
                    </a:lnL>
                    <a:lnR>
                      <a:noFill/>
                    </a:lnR>
                    <a:lnT>
                      <a:noFill/>
                    </a:lnT>
                    <a:lnB>
                      <a:noFill/>
                    </a:lnB>
                    <a:solidFill>
                      <a:schemeClr val="accent2"/>
                    </a:solidFill>
                  </a:tcPr>
                </a:tc>
                <a:tc>
                  <a:txBody>
                    <a:bodyPr/>
                    <a:lstStyle/>
                    <a:p>
                      <a:pPr algn="ctr" rtl="0" fontAlgn="ctr"/>
                      <a:r>
                        <a:rPr lang="es-ES_tradnl" sz="1400" b="1" i="0" u="none" strike="noStrike" dirty="0" smtClean="0">
                          <a:solidFill>
                            <a:schemeClr val="bg1"/>
                          </a:solidFill>
                          <a:effectLst/>
                          <a:latin typeface="Arial Narrow" pitchFamily="34" charset="0"/>
                        </a:rPr>
                        <a:t>20.8</a:t>
                      </a:r>
                      <a:endParaRPr lang="es-ES_tradnl" sz="1400" b="1" i="0" u="none" strike="noStrike" dirty="0">
                        <a:solidFill>
                          <a:schemeClr val="bg1"/>
                        </a:solidFill>
                        <a:effectLst/>
                        <a:latin typeface="Arial Narrow" pitchFamily="34" charset="0"/>
                      </a:endParaRPr>
                    </a:p>
                  </a:txBody>
                  <a:tcPr marL="9525" marR="9525" marT="9525" marB="0" anchor="ctr">
                    <a:lnL>
                      <a:noFill/>
                    </a:lnL>
                    <a:lnR>
                      <a:noFill/>
                    </a:lnR>
                    <a:lnT>
                      <a:noFill/>
                    </a:lnT>
                    <a:lnB>
                      <a:noFill/>
                    </a:lnB>
                    <a:solidFill>
                      <a:schemeClr val="accent2"/>
                    </a:solidFill>
                  </a:tcPr>
                </a:tc>
              </a:tr>
            </a:tbl>
          </a:graphicData>
        </a:graphic>
      </p:graphicFrame>
      <p:sp>
        <p:nvSpPr>
          <p:cNvPr id="7" name="Cuadro de texto 2"/>
          <p:cNvSpPr txBox="1">
            <a:spLocks noChangeArrowheads="1"/>
          </p:cNvSpPr>
          <p:nvPr/>
        </p:nvSpPr>
        <p:spPr bwMode="auto">
          <a:xfrm>
            <a:off x="2735088" y="310219"/>
            <a:ext cx="6408912" cy="523220"/>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spAutoFit/>
          </a:bodyPr>
          <a:lstStyle/>
          <a:p>
            <a:pPr algn="ctr" fontAlgn="base">
              <a:spcBef>
                <a:spcPct val="0"/>
              </a:spcBef>
              <a:spcAft>
                <a:spcPct val="0"/>
              </a:spcAft>
            </a:pPr>
            <a:r>
              <a:rPr lang="pt-BR" sz="2800" b="1" dirty="0" smtClean="0">
                <a:solidFill>
                  <a:prstClr val="white"/>
                </a:solidFill>
                <a:effectLst>
                  <a:outerShdw blurRad="38100" dist="38100" dir="2700000" algn="tl">
                    <a:srgbClr val="000000">
                      <a:alpha val="43137"/>
                    </a:srgbClr>
                  </a:outerShdw>
                </a:effectLst>
                <a:latin typeface="Arial Narrow" pitchFamily="34" charset="0"/>
                <a:ea typeface="Times New Roman" pitchFamily="18" charset="0"/>
                <a:cs typeface="Arial" pitchFamily="34" charset="0"/>
              </a:rPr>
              <a:t>15. Necesidades de Inversión 2013-2018 *</a:t>
            </a:r>
            <a:endParaRPr lang="es-MX" sz="2800" b="1" dirty="0" smtClean="0">
              <a:solidFill>
                <a:prstClr val="white"/>
              </a:solidFill>
              <a:effectLst>
                <a:outerShdw blurRad="38100" dist="38100" dir="2700000" algn="tl">
                  <a:srgbClr val="000000">
                    <a:alpha val="43137"/>
                  </a:srgbClr>
                </a:outerShdw>
              </a:effectLst>
              <a:latin typeface="Arial Narrow" pitchFamily="34" charset="0"/>
              <a:ea typeface="Times New Roman" pitchFamily="18" charset="0"/>
              <a:cs typeface="Arial" pitchFamily="34" charset="0"/>
            </a:endParaRPr>
          </a:p>
        </p:txBody>
      </p:sp>
      <p:sp>
        <p:nvSpPr>
          <p:cNvPr id="9" name="2 CuadroTexto"/>
          <p:cNvSpPr txBox="1"/>
          <p:nvPr/>
        </p:nvSpPr>
        <p:spPr>
          <a:xfrm>
            <a:off x="113361" y="5828564"/>
            <a:ext cx="6690888" cy="6001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b="1" dirty="0" smtClean="0">
                <a:solidFill>
                  <a:prstClr val="black"/>
                </a:solidFill>
                <a:latin typeface="Arial Narrow" pitchFamily="34" charset="0"/>
              </a:rPr>
              <a:t>Escenario: El crecimiento del PIB entre 3 y 4%  promedio anual; niveles de inflación entre 3 y 4%; equilibrio en el  las finanzas públicas y estabilidad en las principales variables macroeconómicas.</a:t>
            </a:r>
          </a:p>
          <a:p>
            <a:r>
              <a:rPr lang="es-MX" b="1" dirty="0" smtClean="0">
                <a:solidFill>
                  <a:prstClr val="black"/>
                </a:solidFill>
                <a:latin typeface="Arial Narrow" pitchFamily="34" charset="0"/>
              </a:rPr>
              <a:t>* No incluye reforma energética</a:t>
            </a:r>
          </a:p>
        </p:txBody>
      </p:sp>
      <p:sp>
        <p:nvSpPr>
          <p:cNvPr id="12" name="Text Box 5"/>
          <p:cNvSpPr txBox="1">
            <a:spLocks noChangeArrowheads="1"/>
          </p:cNvSpPr>
          <p:nvPr/>
        </p:nvSpPr>
        <p:spPr bwMode="auto">
          <a:xfrm>
            <a:off x="0" y="6530941"/>
            <a:ext cx="7668011" cy="28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8" tIns="43742" rIns="87488" bIns="43742"/>
          <a:lstStyle>
            <a:lvl1pPr defTabSz="673100" eaLnBrk="0" hangingPunct="0">
              <a:defRPr sz="1300">
                <a:solidFill>
                  <a:schemeClr val="tx1"/>
                </a:solidFill>
                <a:latin typeface="Arial" pitchFamily="34" charset="0"/>
              </a:defRPr>
            </a:lvl1pPr>
            <a:lvl2pPr marL="742950" indent="-285750" defTabSz="673100" eaLnBrk="0" hangingPunct="0">
              <a:defRPr sz="1300">
                <a:solidFill>
                  <a:schemeClr val="tx1"/>
                </a:solidFill>
                <a:latin typeface="Arial" pitchFamily="34" charset="0"/>
              </a:defRPr>
            </a:lvl2pPr>
            <a:lvl3pPr marL="1143000" indent="-228600" defTabSz="673100" eaLnBrk="0" hangingPunct="0">
              <a:defRPr sz="1300">
                <a:solidFill>
                  <a:schemeClr val="tx1"/>
                </a:solidFill>
                <a:latin typeface="Arial" pitchFamily="34" charset="0"/>
              </a:defRPr>
            </a:lvl3pPr>
            <a:lvl4pPr marL="1600200" indent="-228600" defTabSz="673100" eaLnBrk="0" hangingPunct="0">
              <a:defRPr sz="1300">
                <a:solidFill>
                  <a:schemeClr val="tx1"/>
                </a:solidFill>
                <a:latin typeface="Arial" pitchFamily="34" charset="0"/>
              </a:defRPr>
            </a:lvl4pPr>
            <a:lvl5pPr marL="2057400" indent="-228600" defTabSz="673100" eaLnBrk="0" hangingPunct="0">
              <a:defRPr sz="1300">
                <a:solidFill>
                  <a:schemeClr val="tx1"/>
                </a:solidFill>
                <a:latin typeface="Arial" pitchFamily="34" charset="0"/>
              </a:defRPr>
            </a:lvl5pPr>
            <a:lvl6pPr marL="2514600" indent="-228600" defTabSz="673100" eaLnBrk="0" fontAlgn="base" hangingPunct="0">
              <a:spcBef>
                <a:spcPct val="0"/>
              </a:spcBef>
              <a:spcAft>
                <a:spcPct val="0"/>
              </a:spcAft>
              <a:defRPr sz="1300">
                <a:solidFill>
                  <a:schemeClr val="tx1"/>
                </a:solidFill>
                <a:latin typeface="Arial" pitchFamily="34" charset="0"/>
              </a:defRPr>
            </a:lvl6pPr>
            <a:lvl7pPr marL="2971800" indent="-228600" defTabSz="673100" eaLnBrk="0" fontAlgn="base" hangingPunct="0">
              <a:spcBef>
                <a:spcPct val="0"/>
              </a:spcBef>
              <a:spcAft>
                <a:spcPct val="0"/>
              </a:spcAft>
              <a:defRPr sz="1300">
                <a:solidFill>
                  <a:schemeClr val="tx1"/>
                </a:solidFill>
                <a:latin typeface="Arial" pitchFamily="34" charset="0"/>
              </a:defRPr>
            </a:lvl7pPr>
            <a:lvl8pPr marL="3429000" indent="-228600" defTabSz="673100" eaLnBrk="0" fontAlgn="base" hangingPunct="0">
              <a:spcBef>
                <a:spcPct val="0"/>
              </a:spcBef>
              <a:spcAft>
                <a:spcPct val="0"/>
              </a:spcAft>
              <a:defRPr sz="1300">
                <a:solidFill>
                  <a:schemeClr val="tx1"/>
                </a:solidFill>
                <a:latin typeface="Arial" pitchFamily="34" charset="0"/>
              </a:defRPr>
            </a:lvl8pPr>
            <a:lvl9pPr marL="3886200" indent="-228600" defTabSz="673100" eaLnBrk="0" fontAlgn="base" hangingPunct="0">
              <a:spcBef>
                <a:spcPct val="0"/>
              </a:spcBef>
              <a:spcAft>
                <a:spcPct val="0"/>
              </a:spcAft>
              <a:defRPr sz="1300">
                <a:solidFill>
                  <a:schemeClr val="tx1"/>
                </a:solidFill>
                <a:latin typeface="Arial" pitchFamily="34" charset="0"/>
              </a:defRPr>
            </a:lvl9pPr>
          </a:lstStyle>
          <a:p>
            <a:pPr eaLnBrk="1" hangingPunct="1"/>
            <a:r>
              <a:rPr lang="es-ES" sz="12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Estimaciones realizadas por la Gerencia </a:t>
            </a:r>
            <a:r>
              <a:rPr lang="es-ES" sz="1200" b="1" dirty="0">
                <a:solidFill>
                  <a:prstClr val="white"/>
                </a:solidFill>
                <a:effectLst>
                  <a:outerShdw blurRad="38100" dist="38100" dir="2700000" algn="tl">
                    <a:srgbClr val="000000">
                      <a:alpha val="43137"/>
                    </a:srgbClr>
                  </a:outerShdw>
                </a:effectLst>
                <a:latin typeface="Arial Narrow" pitchFamily="34" charset="0"/>
                <a:cs typeface="Calibri" pitchFamily="34" charset="0"/>
              </a:rPr>
              <a:t>de Economía y Financiamiento </a:t>
            </a:r>
            <a:r>
              <a:rPr lang="es-ES" sz="12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 de la CMIC</a:t>
            </a:r>
          </a:p>
        </p:txBody>
      </p:sp>
      <p:graphicFrame>
        <p:nvGraphicFramePr>
          <p:cNvPr id="14" name="3 Gráfico"/>
          <p:cNvGraphicFramePr>
            <a:graphicFrameLocks/>
          </p:cNvGraphicFramePr>
          <p:nvPr>
            <p:extLst>
              <p:ext uri="{D42A27DB-BD31-4B8C-83A1-F6EECF244321}">
                <p14:modId xmlns:p14="http://schemas.microsoft.com/office/powerpoint/2010/main" val="2938704658"/>
              </p:ext>
            </p:extLst>
          </p:nvPr>
        </p:nvGraphicFramePr>
        <p:xfrm>
          <a:off x="-2338" y="1700808"/>
          <a:ext cx="6257926" cy="4286251"/>
        </p:xfrm>
        <a:graphic>
          <a:graphicData uri="http://schemas.openxmlformats.org/drawingml/2006/chart">
            <c:chart xmlns:c="http://schemas.openxmlformats.org/drawingml/2006/chart" xmlns:r="http://schemas.openxmlformats.org/officeDocument/2006/relationships" r:id="rId3"/>
          </a:graphicData>
        </a:graphic>
      </p:graphicFrame>
      <p:sp>
        <p:nvSpPr>
          <p:cNvPr id="10" name="1 Marcador de número de diapositiva"/>
          <p:cNvSpPr>
            <a:spLocks noGrp="1"/>
          </p:cNvSpPr>
          <p:nvPr>
            <p:ph type="sldNum" sz="quarter" idx="11"/>
          </p:nvPr>
        </p:nvSpPr>
        <p:spPr>
          <a:xfrm>
            <a:off x="8460432" y="6516233"/>
            <a:ext cx="941203" cy="301752"/>
          </a:xfrm>
        </p:spPr>
        <p:txBody>
          <a:bodyPr/>
          <a:lstStyle/>
          <a:p>
            <a:fld id="{89A47D61-1A53-4717-9E17-4F01C9CBFDF0}" type="slidenum">
              <a:rPr lang="es-MX" sz="1400" b="1" smtClean="0">
                <a:solidFill>
                  <a:prstClr val="white"/>
                </a:solidFill>
                <a:latin typeface="Arial" pitchFamily="34" charset="0"/>
                <a:cs typeface="Arial" pitchFamily="34" charset="0"/>
              </a:rPr>
              <a:pPr/>
              <a:t>16</a:t>
            </a:fld>
            <a:endParaRPr lang="es-MX" sz="14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981615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1154286" y="2780927"/>
            <a:ext cx="7056784" cy="2108269"/>
          </a:xfrm>
          <a:prstGeom prst="rect">
            <a:avLst/>
          </a:prstGeom>
          <a:noFill/>
        </p:spPr>
        <p:txBody>
          <a:bodyPr wrap="square" rtlCol="0">
            <a:spAutoFit/>
          </a:bodyPr>
          <a:lstStyle/>
          <a:p>
            <a:pPr algn="ctr">
              <a:defRPr/>
            </a:pPr>
            <a:r>
              <a:rPr lang="es-MX" sz="2800" b="1" spc="50" dirty="0" smtClean="0">
                <a:ln w="13500">
                  <a:solidFill>
                    <a:srgbClr val="6076B4">
                      <a:shade val="2500"/>
                      <a:alpha val="6500"/>
                    </a:srgbClr>
                  </a:solidFill>
                  <a:prstDash val="solid"/>
                </a:ln>
                <a:solidFill>
                  <a:srgbClr val="2F5897">
                    <a:lumMod val="10000"/>
                    <a:alpha val="95000"/>
                  </a:srgbClr>
                </a:solidFill>
                <a:latin typeface="DokChampa" pitchFamily="34" charset="-34"/>
                <a:ea typeface="Segoe UI Symbol" pitchFamily="34" charset="0"/>
                <a:cs typeface="DokChampa" pitchFamily="34" charset="-34"/>
              </a:rPr>
              <a:t>Panorama y Perspectivas de la Industria de la Construcción en México</a:t>
            </a:r>
          </a:p>
          <a:p>
            <a:pPr algn="ctr">
              <a:defRPr/>
            </a:pPr>
            <a:endParaRPr lang="es-MX" sz="2400" spc="50" dirty="0">
              <a:ln w="13500">
                <a:solidFill>
                  <a:srgbClr val="6076B4">
                    <a:shade val="2500"/>
                    <a:alpha val="6500"/>
                  </a:srgbClr>
                </a:solidFill>
                <a:prstDash val="solid"/>
              </a:ln>
              <a:solidFill>
                <a:srgbClr val="2F5897">
                  <a:lumMod val="10000"/>
                  <a:alpha val="95000"/>
                </a:srgbClr>
              </a:solidFill>
              <a:latin typeface="DokChampa" pitchFamily="34" charset="-34"/>
              <a:ea typeface="Segoe UI Symbol" pitchFamily="34" charset="0"/>
              <a:cs typeface="DokChampa" pitchFamily="34" charset="-34"/>
            </a:endParaRPr>
          </a:p>
          <a:p>
            <a:pPr algn="ctr">
              <a:defRPr/>
            </a:pPr>
            <a:endParaRPr lang="es-MX" sz="2000" spc="50" dirty="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endParaRPr>
          </a:p>
          <a:p>
            <a:pPr algn="ctr">
              <a:defRPr/>
            </a:pPr>
            <a:r>
              <a:rPr lang="es-MX" sz="1100" spc="50" dirty="0" smtClean="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rPr>
              <a:t>Septiembre 2013</a:t>
            </a:r>
          </a:p>
          <a:p>
            <a:pPr algn="ctr">
              <a:defRPr/>
            </a:pPr>
            <a:endParaRPr lang="es-MX" sz="2000" spc="50" dirty="0" smtClean="0">
              <a:ln w="13500">
                <a:solidFill>
                  <a:srgbClr val="6076B4">
                    <a:shade val="2500"/>
                    <a:alpha val="6500"/>
                  </a:srgbClr>
                </a:solidFill>
                <a:prstDash val="solid"/>
              </a:ln>
              <a:solidFill>
                <a:prstClr val="black"/>
              </a:solidFill>
              <a:latin typeface="Arial Narrow" pitchFamily="34" charset="0"/>
              <a:ea typeface="Segoe UI Symbol" pitchFamily="34" charset="0"/>
              <a:cs typeface="DokChampa" pitchFamily="34" charset="-34"/>
            </a:endParaRPr>
          </a:p>
        </p:txBody>
      </p:sp>
      <p:sp>
        <p:nvSpPr>
          <p:cNvPr id="2" name="1 Rectángulo"/>
          <p:cNvSpPr/>
          <p:nvPr/>
        </p:nvSpPr>
        <p:spPr>
          <a:xfrm>
            <a:off x="40829" y="47625"/>
            <a:ext cx="2226915" cy="12687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237" y="176961"/>
            <a:ext cx="2304256" cy="2278848"/>
          </a:xfrm>
          <a:prstGeom prst="rect">
            <a:avLst/>
          </a:prstGeom>
        </p:spPr>
      </p:pic>
    </p:spTree>
    <p:extLst>
      <p:ext uri="{BB962C8B-B14F-4D97-AF65-F5344CB8AC3E}">
        <p14:creationId xmlns:p14="http://schemas.microsoft.com/office/powerpoint/2010/main" val="1328013601"/>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4 Marcador de número de diapositiva"/>
          <p:cNvSpPr txBox="1">
            <a:spLocks/>
          </p:cNvSpPr>
          <p:nvPr/>
        </p:nvSpPr>
        <p:spPr>
          <a:xfrm>
            <a:off x="8763000" y="6492875"/>
            <a:ext cx="381000" cy="365125"/>
          </a:xfrm>
          <a:prstGeom prst="rect">
            <a:avLst/>
          </a:prstGeom>
        </p:spPr>
        <p:txBody>
          <a:bodyPr vert="horz" lIns="91440" tIns="45720" rIns="91440" bIns="45720" rtlCol="0" anchor="ctr"/>
          <a:lstStyle>
            <a:defPPr>
              <a:defRPr lang="es-MX"/>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effectLst>
                  <a:outerShdw blurRad="38100" dist="38100" dir="2700000" algn="tl">
                    <a:srgbClr val="000000">
                      <a:alpha val="43137"/>
                    </a:srgbClr>
                  </a:outerShdw>
                </a:effectLst>
                <a:latin typeface="Arial Narrow" pitchFamily="34" charset="0"/>
              </a:rPr>
              <a:t>2</a:t>
            </a:r>
            <a:endParaRPr lang="en-US" sz="1600" b="1" dirty="0">
              <a:solidFill>
                <a:prstClr val="white"/>
              </a:solidFill>
              <a:effectLst>
                <a:outerShdw blurRad="38100" dist="38100" dir="2700000" algn="tl">
                  <a:srgbClr val="000000">
                    <a:alpha val="43137"/>
                  </a:srgbClr>
                </a:outerShdw>
              </a:effectLst>
              <a:latin typeface="Arial Narrow" pitchFamily="34" charset="0"/>
            </a:endParaRPr>
          </a:p>
        </p:txBody>
      </p:sp>
      <p:sp>
        <p:nvSpPr>
          <p:cNvPr id="30" name="Text Box 10"/>
          <p:cNvSpPr txBox="1">
            <a:spLocks noChangeArrowheads="1"/>
          </p:cNvSpPr>
          <p:nvPr/>
        </p:nvSpPr>
        <p:spPr bwMode="auto">
          <a:xfrm>
            <a:off x="2355443" y="318608"/>
            <a:ext cx="6807185" cy="400099"/>
          </a:xfrm>
          <a:prstGeom prst="rect">
            <a:avLst/>
          </a:prstGeom>
          <a:solidFill>
            <a:schemeClr val="accent2"/>
          </a:solidFill>
          <a:ln w="9525">
            <a:noFill/>
            <a:miter lim="800000"/>
            <a:headEnd/>
            <a:tailEnd/>
          </a:ln>
          <a:effectLst>
            <a:prstShdw prst="shdw17" dist="17961" dir="2700000">
              <a:srgbClr val="7A0000"/>
            </a:prstShdw>
          </a:effectLst>
        </p:spPr>
        <p:txBody>
          <a:bodyPr wrap="square" lIns="91432" tIns="45715" rIns="91432" bIns="45715">
            <a:spAutoFit/>
          </a:bodyPr>
          <a:lstStyle/>
          <a:p>
            <a:pPr defTabSz="913800">
              <a:spcBef>
                <a:spcPct val="50000"/>
              </a:spcBef>
              <a:defRPr/>
            </a:pPr>
            <a:r>
              <a:rPr lang="es-MX" sz="2000" b="1" dirty="0" smtClean="0">
                <a:solidFill>
                  <a:prstClr val="white"/>
                </a:solidFill>
                <a:effectLst>
                  <a:outerShdw blurRad="38100" dist="38100" dir="2700000" algn="tl">
                    <a:srgbClr val="000000">
                      <a:alpha val="43137"/>
                    </a:srgbClr>
                  </a:outerShdw>
                </a:effectLst>
                <a:latin typeface="Arial Narrow" pitchFamily="34" charset="0"/>
              </a:rPr>
              <a:t>1.  La Industria de la Construcción de México en </a:t>
            </a:r>
            <a:r>
              <a:rPr lang="es-MX" sz="2000" b="1" dirty="0">
                <a:solidFill>
                  <a:prstClr val="white"/>
                </a:solidFill>
                <a:effectLst>
                  <a:outerShdw blurRad="38100" dist="38100" dir="2700000" algn="tl">
                    <a:srgbClr val="000000">
                      <a:alpha val="43137"/>
                    </a:srgbClr>
                  </a:outerShdw>
                </a:effectLst>
                <a:latin typeface="Arial Narrow" pitchFamily="34" charset="0"/>
              </a:rPr>
              <a:t>el </a:t>
            </a:r>
            <a:r>
              <a:rPr lang="es-MX" sz="2000" b="1" dirty="0" smtClean="0">
                <a:solidFill>
                  <a:prstClr val="white"/>
                </a:solidFill>
                <a:effectLst>
                  <a:outerShdw blurRad="38100" dist="38100" dir="2700000" algn="tl">
                    <a:srgbClr val="000000">
                      <a:alpha val="43137"/>
                    </a:srgbClr>
                  </a:outerShdw>
                </a:effectLst>
                <a:latin typeface="Arial Narrow" pitchFamily="34" charset="0"/>
              </a:rPr>
              <a:t>Mundo  (2012) * </a:t>
            </a:r>
            <a:endParaRPr lang="es-ES" sz="2000" b="1" dirty="0">
              <a:solidFill>
                <a:prstClr val="white"/>
              </a:solidFill>
              <a:effectLst>
                <a:outerShdw blurRad="38100" dist="38100" dir="2700000" algn="tl">
                  <a:srgbClr val="000000">
                    <a:alpha val="43137"/>
                  </a:srgbClr>
                </a:outerShdw>
              </a:effectLst>
              <a:latin typeface="Arial Narrow" pitchFamily="34" charset="0"/>
            </a:endParaRPr>
          </a:p>
        </p:txBody>
      </p:sp>
      <p:sp>
        <p:nvSpPr>
          <p:cNvPr id="5" name="Text Box 7"/>
          <p:cNvSpPr txBox="1">
            <a:spLocks noChangeArrowheads="1"/>
          </p:cNvSpPr>
          <p:nvPr/>
        </p:nvSpPr>
        <p:spPr bwMode="auto">
          <a:xfrm>
            <a:off x="12204" y="6488121"/>
            <a:ext cx="8750796" cy="369879"/>
          </a:xfrm>
          <a:prstGeom prst="rect">
            <a:avLst/>
          </a:prstGeom>
          <a:noFill/>
          <a:ln w="9525">
            <a:noFill/>
            <a:miter lim="800000"/>
            <a:headEnd/>
            <a:tailEnd/>
          </a:ln>
        </p:spPr>
        <p:txBody>
          <a:bodyPr lIns="87250" tIns="43624" rIns="87250" bIns="43624"/>
          <a:lstStyle/>
          <a:p>
            <a:pPr defTabSz="873366">
              <a:defRPr/>
            </a:pPr>
            <a:r>
              <a:rPr lang="es-ES" sz="1000" b="1" dirty="0">
                <a:solidFill>
                  <a:prstClr val="white"/>
                </a:solidFill>
                <a:effectLst>
                  <a:outerShdw blurRad="38100" dist="38100" dir="2700000" algn="tl">
                    <a:srgbClr val="000000">
                      <a:alpha val="43137"/>
                    </a:srgbClr>
                  </a:outerShdw>
                </a:effectLst>
                <a:latin typeface="Arial Narrow" pitchFamily="34" charset="0"/>
                <a:cs typeface="Calibri" pitchFamily="34" charset="0"/>
              </a:rPr>
              <a:t>Fuente</a:t>
            </a:r>
            <a:r>
              <a:rPr lang="es-ES" sz="10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 Estimaciones realizadas por la  </a:t>
            </a:r>
            <a:r>
              <a:rPr lang="es-ES" sz="1000" b="1" dirty="0">
                <a:solidFill>
                  <a:prstClr val="white"/>
                </a:solidFill>
                <a:effectLst>
                  <a:outerShdw blurRad="38100" dist="38100" dir="2700000" algn="tl">
                    <a:srgbClr val="000000">
                      <a:alpha val="43137"/>
                    </a:srgbClr>
                  </a:outerShdw>
                </a:effectLst>
                <a:latin typeface="Arial Narrow" pitchFamily="34" charset="0"/>
                <a:cs typeface="Calibri" pitchFamily="34" charset="0"/>
              </a:rPr>
              <a:t>Gerencia de Economía </a:t>
            </a:r>
            <a:r>
              <a:rPr lang="es-ES" sz="10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 de la CMIC y </a:t>
            </a:r>
            <a:r>
              <a:rPr lang="es-ES" sz="1000" b="1" dirty="0">
                <a:solidFill>
                  <a:prstClr val="white"/>
                </a:solidFill>
                <a:effectLst>
                  <a:outerShdw blurRad="38100" dist="38100" dir="2700000" algn="tl">
                    <a:srgbClr val="000000">
                      <a:alpha val="43137"/>
                    </a:srgbClr>
                  </a:outerShdw>
                </a:effectLst>
                <a:latin typeface="Arial Narrow" pitchFamily="34" charset="0"/>
                <a:cs typeface="Calibri" pitchFamily="34" charset="0"/>
              </a:rPr>
              <a:t>Financiamiento con información de Oxford </a:t>
            </a:r>
            <a:r>
              <a:rPr lang="es-ES" sz="1000" b="1" dirty="0" err="1">
                <a:solidFill>
                  <a:prstClr val="white"/>
                </a:solidFill>
                <a:effectLst>
                  <a:outerShdw blurRad="38100" dist="38100" dir="2700000" algn="tl">
                    <a:srgbClr val="000000">
                      <a:alpha val="43137"/>
                    </a:srgbClr>
                  </a:outerShdw>
                </a:effectLst>
                <a:latin typeface="Arial Narrow" pitchFamily="34" charset="0"/>
                <a:cs typeface="Calibri" pitchFamily="34" charset="0"/>
              </a:rPr>
              <a:t>Economics</a:t>
            </a:r>
            <a:r>
              <a:rPr lang="es-ES" sz="1000" b="1" dirty="0">
                <a:solidFill>
                  <a:prstClr val="white"/>
                </a:solidFill>
                <a:effectLst>
                  <a:outerShdw blurRad="38100" dist="38100" dir="2700000" algn="tl">
                    <a:srgbClr val="000000">
                      <a:alpha val="43137"/>
                    </a:srgbClr>
                  </a:outerShdw>
                </a:effectLst>
                <a:latin typeface="Arial Narrow" pitchFamily="34" charset="0"/>
                <a:cs typeface="Calibri" pitchFamily="34" charset="0"/>
              </a:rPr>
              <a:t> y Global Construction Perspectives</a:t>
            </a:r>
            <a:r>
              <a:rPr lang="es-MX" sz="1000" b="1" i="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a:t>
            </a:r>
          </a:p>
          <a:p>
            <a:pPr defTabSz="873366">
              <a:defRPr/>
            </a:pPr>
            <a:r>
              <a:rPr lang="es-MX" sz="1000" b="1" dirty="0" smtClean="0">
                <a:solidFill>
                  <a:prstClr val="white"/>
                </a:solidFill>
                <a:effectLst>
                  <a:outerShdw blurRad="38100" dist="38100" dir="2700000" algn="tl">
                    <a:srgbClr val="000000">
                      <a:alpha val="43137"/>
                    </a:srgbClr>
                  </a:outerShdw>
                </a:effectLst>
                <a:latin typeface="Arial Narrow" pitchFamily="34" charset="0"/>
                <a:cs typeface="Calibri" pitchFamily="34" charset="0"/>
              </a:rPr>
              <a:t>* En base a información proporcionada por los 70 países con mayor actividad en su sector construcción a nivel mundial.</a:t>
            </a:r>
            <a:endParaRPr lang="es-ES" sz="1000" b="1" dirty="0">
              <a:solidFill>
                <a:prstClr val="white"/>
              </a:solidFill>
              <a:effectLst>
                <a:outerShdw blurRad="38100" dist="38100" dir="2700000" algn="tl">
                  <a:srgbClr val="000000">
                    <a:alpha val="43137"/>
                  </a:srgbClr>
                </a:outerShdw>
              </a:effectLst>
              <a:latin typeface="Arial Narrow" pitchFamily="34" charset="0"/>
              <a:cs typeface="Calibri" pitchFamily="34" charset="0"/>
            </a:endParaRPr>
          </a:p>
        </p:txBody>
      </p:sp>
      <p:grpSp>
        <p:nvGrpSpPr>
          <p:cNvPr id="6" name="Group 5"/>
          <p:cNvGrpSpPr>
            <a:grpSpLocks/>
          </p:cNvGrpSpPr>
          <p:nvPr/>
        </p:nvGrpSpPr>
        <p:grpSpPr bwMode="auto">
          <a:xfrm>
            <a:off x="1747859" y="1267878"/>
            <a:ext cx="7201164" cy="3738354"/>
            <a:chOff x="1678" y="981"/>
            <a:chExt cx="3878" cy="2313"/>
          </a:xfrm>
        </p:grpSpPr>
        <p:sp>
          <p:nvSpPr>
            <p:cNvPr id="7" name="Freeform 6"/>
            <p:cNvSpPr>
              <a:spLocks/>
            </p:cNvSpPr>
            <p:nvPr/>
          </p:nvSpPr>
          <p:spPr bwMode="auto">
            <a:xfrm>
              <a:off x="3782" y="1360"/>
              <a:ext cx="1774" cy="815"/>
            </a:xfrm>
            <a:custGeom>
              <a:avLst/>
              <a:gdLst>
                <a:gd name="T0" fmla="*/ 1609 w 1718"/>
                <a:gd name="T1" fmla="*/ 42 h 878"/>
                <a:gd name="T2" fmla="*/ 1579 w 1718"/>
                <a:gd name="T3" fmla="*/ 15 h 878"/>
                <a:gd name="T4" fmla="*/ 1475 w 1718"/>
                <a:gd name="T5" fmla="*/ 15 h 878"/>
                <a:gd name="T6" fmla="*/ 1066 w 1718"/>
                <a:gd name="T7" fmla="*/ 42 h 878"/>
                <a:gd name="T8" fmla="*/ 1005 w 1718"/>
                <a:gd name="T9" fmla="*/ 53 h 878"/>
                <a:gd name="T10" fmla="*/ 943 w 1718"/>
                <a:gd name="T11" fmla="*/ 66 h 878"/>
                <a:gd name="T12" fmla="*/ 865 w 1718"/>
                <a:gd name="T13" fmla="*/ 92 h 878"/>
                <a:gd name="T14" fmla="*/ 913 w 1718"/>
                <a:gd name="T15" fmla="*/ 49 h 878"/>
                <a:gd name="T16" fmla="*/ 790 w 1718"/>
                <a:gd name="T17" fmla="*/ 71 h 878"/>
                <a:gd name="T18" fmla="*/ 685 w 1718"/>
                <a:gd name="T19" fmla="*/ 76 h 878"/>
                <a:gd name="T20" fmla="*/ 547 w 1718"/>
                <a:gd name="T21" fmla="*/ 76 h 878"/>
                <a:gd name="T22" fmla="*/ 381 w 1718"/>
                <a:gd name="T23" fmla="*/ 79 h 878"/>
                <a:gd name="T24" fmla="*/ 304 w 1718"/>
                <a:gd name="T25" fmla="*/ 94 h 878"/>
                <a:gd name="T26" fmla="*/ 182 w 1718"/>
                <a:gd name="T27" fmla="*/ 106 h 878"/>
                <a:gd name="T28" fmla="*/ 228 w 1718"/>
                <a:gd name="T29" fmla="*/ 94 h 878"/>
                <a:gd name="T30" fmla="*/ 73 w 1718"/>
                <a:gd name="T31" fmla="*/ 71 h 878"/>
                <a:gd name="T32" fmla="*/ 44 w 1718"/>
                <a:gd name="T33" fmla="*/ 101 h 878"/>
                <a:gd name="T34" fmla="*/ 8 w 1718"/>
                <a:gd name="T35" fmla="*/ 125 h 878"/>
                <a:gd name="T36" fmla="*/ 8 w 1718"/>
                <a:gd name="T37" fmla="*/ 136 h 878"/>
                <a:gd name="T38" fmla="*/ 73 w 1718"/>
                <a:gd name="T39" fmla="*/ 150 h 878"/>
                <a:gd name="T40" fmla="*/ 152 w 1718"/>
                <a:gd name="T41" fmla="*/ 162 h 878"/>
                <a:gd name="T42" fmla="*/ 196 w 1718"/>
                <a:gd name="T43" fmla="*/ 166 h 878"/>
                <a:gd name="T44" fmla="*/ 243 w 1718"/>
                <a:gd name="T45" fmla="*/ 177 h 878"/>
                <a:gd name="T46" fmla="*/ 196 w 1718"/>
                <a:gd name="T47" fmla="*/ 188 h 878"/>
                <a:gd name="T48" fmla="*/ 410 w 1718"/>
                <a:gd name="T49" fmla="*/ 198 h 878"/>
                <a:gd name="T50" fmla="*/ 425 w 1718"/>
                <a:gd name="T51" fmla="*/ 186 h 878"/>
                <a:gd name="T52" fmla="*/ 410 w 1718"/>
                <a:gd name="T53" fmla="*/ 175 h 878"/>
                <a:gd name="T54" fmla="*/ 469 w 1718"/>
                <a:gd name="T55" fmla="*/ 162 h 878"/>
                <a:gd name="T56" fmla="*/ 623 w 1718"/>
                <a:gd name="T57" fmla="*/ 166 h 878"/>
                <a:gd name="T58" fmla="*/ 667 w 1718"/>
                <a:gd name="T59" fmla="*/ 159 h 878"/>
                <a:gd name="T60" fmla="*/ 835 w 1718"/>
                <a:gd name="T61" fmla="*/ 149 h 878"/>
                <a:gd name="T62" fmla="*/ 927 w 1718"/>
                <a:gd name="T63" fmla="*/ 157 h 878"/>
                <a:gd name="T64" fmla="*/ 1079 w 1718"/>
                <a:gd name="T65" fmla="*/ 163 h 878"/>
                <a:gd name="T66" fmla="*/ 1218 w 1718"/>
                <a:gd name="T67" fmla="*/ 174 h 878"/>
                <a:gd name="T68" fmla="*/ 1409 w 1718"/>
                <a:gd name="T69" fmla="*/ 163 h 878"/>
                <a:gd name="T70" fmla="*/ 1626 w 1718"/>
                <a:gd name="T71" fmla="*/ 171 h 878"/>
                <a:gd name="T72" fmla="*/ 1839 w 1718"/>
                <a:gd name="T73" fmla="*/ 169 h 878"/>
                <a:gd name="T74" fmla="*/ 1912 w 1718"/>
                <a:gd name="T75" fmla="*/ 157 h 878"/>
                <a:gd name="T76" fmla="*/ 2064 w 1718"/>
                <a:gd name="T77" fmla="*/ 175 h 878"/>
                <a:gd name="T78" fmla="*/ 2064 w 1718"/>
                <a:gd name="T79" fmla="*/ 188 h 878"/>
                <a:gd name="T80" fmla="*/ 2140 w 1718"/>
                <a:gd name="T81" fmla="*/ 194 h 878"/>
                <a:gd name="T82" fmla="*/ 2232 w 1718"/>
                <a:gd name="T83" fmla="*/ 152 h 878"/>
                <a:gd name="T84" fmla="*/ 2155 w 1718"/>
                <a:gd name="T85" fmla="*/ 150 h 878"/>
                <a:gd name="T86" fmla="*/ 2428 w 1718"/>
                <a:gd name="T87" fmla="*/ 131 h 878"/>
                <a:gd name="T88" fmla="*/ 2549 w 1718"/>
                <a:gd name="T89" fmla="*/ 131 h 878"/>
                <a:gd name="T90" fmla="*/ 2715 w 1718"/>
                <a:gd name="T91" fmla="*/ 120 h 878"/>
                <a:gd name="T92" fmla="*/ 2610 w 1718"/>
                <a:gd name="T93" fmla="*/ 136 h 878"/>
                <a:gd name="T94" fmla="*/ 2657 w 1718"/>
                <a:gd name="T95" fmla="*/ 152 h 878"/>
                <a:gd name="T96" fmla="*/ 2715 w 1718"/>
                <a:gd name="T97" fmla="*/ 139 h 878"/>
                <a:gd name="T98" fmla="*/ 2779 w 1718"/>
                <a:gd name="T99" fmla="*/ 128 h 878"/>
                <a:gd name="T100" fmla="*/ 3035 w 1718"/>
                <a:gd name="T101" fmla="*/ 116 h 878"/>
                <a:gd name="T102" fmla="*/ 3035 w 1718"/>
                <a:gd name="T103" fmla="*/ 101 h 878"/>
                <a:gd name="T104" fmla="*/ 3127 w 1718"/>
                <a:gd name="T105" fmla="*/ 101 h 878"/>
                <a:gd name="T106" fmla="*/ 3218 w 1718"/>
                <a:gd name="T107" fmla="*/ 89 h 878"/>
                <a:gd name="T108" fmla="*/ 2838 w 1718"/>
                <a:gd name="T109" fmla="*/ 77 h 878"/>
                <a:gd name="T110" fmla="*/ 2790 w 1718"/>
                <a:gd name="T111" fmla="*/ 71 h 878"/>
                <a:gd name="T112" fmla="*/ 2579 w 1718"/>
                <a:gd name="T113" fmla="*/ 61 h 878"/>
                <a:gd name="T114" fmla="*/ 2370 w 1718"/>
                <a:gd name="T115" fmla="*/ 50 h 878"/>
                <a:gd name="T116" fmla="*/ 2113 w 1718"/>
                <a:gd name="T117" fmla="*/ 54 h 878"/>
                <a:gd name="T118" fmla="*/ 1941 w 1718"/>
                <a:gd name="T119" fmla="*/ 42 h 878"/>
                <a:gd name="T120" fmla="*/ 1759 w 1718"/>
                <a:gd name="T121" fmla="*/ 40 h 8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8"/>
                <a:gd name="T184" fmla="*/ 0 h 878"/>
                <a:gd name="T185" fmla="*/ 1718 w 1718"/>
                <a:gd name="T186" fmla="*/ 878 h 8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8" h="878">
                  <a:moveTo>
                    <a:pt x="871" y="168"/>
                  </a:moveTo>
                  <a:lnTo>
                    <a:pt x="863" y="176"/>
                  </a:lnTo>
                  <a:lnTo>
                    <a:pt x="871" y="184"/>
                  </a:lnTo>
                  <a:lnTo>
                    <a:pt x="847" y="199"/>
                  </a:lnTo>
                  <a:lnTo>
                    <a:pt x="839" y="199"/>
                  </a:lnTo>
                  <a:lnTo>
                    <a:pt x="847" y="184"/>
                  </a:lnTo>
                  <a:lnTo>
                    <a:pt x="911" y="120"/>
                  </a:lnTo>
                  <a:lnTo>
                    <a:pt x="911" y="80"/>
                  </a:lnTo>
                  <a:lnTo>
                    <a:pt x="887" y="48"/>
                  </a:lnTo>
                  <a:lnTo>
                    <a:pt x="847" y="48"/>
                  </a:lnTo>
                  <a:lnTo>
                    <a:pt x="847" y="64"/>
                  </a:lnTo>
                  <a:lnTo>
                    <a:pt x="831" y="64"/>
                  </a:lnTo>
                  <a:lnTo>
                    <a:pt x="847" y="40"/>
                  </a:lnTo>
                  <a:lnTo>
                    <a:pt x="807" y="32"/>
                  </a:lnTo>
                  <a:lnTo>
                    <a:pt x="831" y="16"/>
                  </a:lnTo>
                  <a:lnTo>
                    <a:pt x="807" y="0"/>
                  </a:lnTo>
                  <a:lnTo>
                    <a:pt x="775" y="40"/>
                  </a:lnTo>
                  <a:lnTo>
                    <a:pt x="775" y="64"/>
                  </a:lnTo>
                  <a:lnTo>
                    <a:pt x="759" y="64"/>
                  </a:lnTo>
                  <a:lnTo>
                    <a:pt x="695" y="80"/>
                  </a:lnTo>
                  <a:lnTo>
                    <a:pt x="647" y="112"/>
                  </a:lnTo>
                  <a:lnTo>
                    <a:pt x="624" y="136"/>
                  </a:lnTo>
                  <a:lnTo>
                    <a:pt x="632" y="176"/>
                  </a:lnTo>
                  <a:lnTo>
                    <a:pt x="560" y="184"/>
                  </a:lnTo>
                  <a:lnTo>
                    <a:pt x="568" y="231"/>
                  </a:lnTo>
                  <a:lnTo>
                    <a:pt x="584" y="247"/>
                  </a:lnTo>
                  <a:lnTo>
                    <a:pt x="576" y="255"/>
                  </a:lnTo>
                  <a:lnTo>
                    <a:pt x="552" y="231"/>
                  </a:lnTo>
                  <a:lnTo>
                    <a:pt x="536" y="223"/>
                  </a:lnTo>
                  <a:lnTo>
                    <a:pt x="528" y="231"/>
                  </a:lnTo>
                  <a:lnTo>
                    <a:pt x="512" y="215"/>
                  </a:lnTo>
                  <a:lnTo>
                    <a:pt x="496" y="199"/>
                  </a:lnTo>
                  <a:lnTo>
                    <a:pt x="496" y="207"/>
                  </a:lnTo>
                  <a:lnTo>
                    <a:pt x="504" y="231"/>
                  </a:lnTo>
                  <a:lnTo>
                    <a:pt x="488" y="263"/>
                  </a:lnTo>
                  <a:lnTo>
                    <a:pt x="496" y="287"/>
                  </a:lnTo>
                  <a:lnTo>
                    <a:pt x="496" y="319"/>
                  </a:lnTo>
                  <a:lnTo>
                    <a:pt x="496" y="335"/>
                  </a:lnTo>
                  <a:lnTo>
                    <a:pt x="496" y="343"/>
                  </a:lnTo>
                  <a:lnTo>
                    <a:pt x="504" y="375"/>
                  </a:lnTo>
                  <a:lnTo>
                    <a:pt x="464" y="415"/>
                  </a:lnTo>
                  <a:lnTo>
                    <a:pt x="456" y="407"/>
                  </a:lnTo>
                  <a:lnTo>
                    <a:pt x="488" y="367"/>
                  </a:lnTo>
                  <a:lnTo>
                    <a:pt x="496" y="351"/>
                  </a:lnTo>
                  <a:lnTo>
                    <a:pt x="480" y="335"/>
                  </a:lnTo>
                  <a:lnTo>
                    <a:pt x="480" y="271"/>
                  </a:lnTo>
                  <a:lnTo>
                    <a:pt x="472" y="255"/>
                  </a:lnTo>
                  <a:lnTo>
                    <a:pt x="480" y="215"/>
                  </a:lnTo>
                  <a:lnTo>
                    <a:pt x="464" y="207"/>
                  </a:lnTo>
                  <a:lnTo>
                    <a:pt x="472" y="199"/>
                  </a:lnTo>
                  <a:lnTo>
                    <a:pt x="464" y="184"/>
                  </a:lnTo>
                  <a:lnTo>
                    <a:pt x="456" y="192"/>
                  </a:lnTo>
                  <a:lnTo>
                    <a:pt x="416" y="279"/>
                  </a:lnTo>
                  <a:lnTo>
                    <a:pt x="416" y="319"/>
                  </a:lnTo>
                  <a:lnTo>
                    <a:pt x="440" y="343"/>
                  </a:lnTo>
                  <a:lnTo>
                    <a:pt x="440" y="359"/>
                  </a:lnTo>
                  <a:lnTo>
                    <a:pt x="416" y="343"/>
                  </a:lnTo>
                  <a:lnTo>
                    <a:pt x="336" y="287"/>
                  </a:lnTo>
                  <a:lnTo>
                    <a:pt x="336" y="303"/>
                  </a:lnTo>
                  <a:lnTo>
                    <a:pt x="360" y="335"/>
                  </a:lnTo>
                  <a:lnTo>
                    <a:pt x="344" y="343"/>
                  </a:lnTo>
                  <a:lnTo>
                    <a:pt x="336" y="335"/>
                  </a:lnTo>
                  <a:lnTo>
                    <a:pt x="296" y="351"/>
                  </a:lnTo>
                  <a:lnTo>
                    <a:pt x="296" y="367"/>
                  </a:lnTo>
                  <a:lnTo>
                    <a:pt x="288" y="351"/>
                  </a:lnTo>
                  <a:lnTo>
                    <a:pt x="288" y="335"/>
                  </a:lnTo>
                  <a:lnTo>
                    <a:pt x="216" y="375"/>
                  </a:lnTo>
                  <a:lnTo>
                    <a:pt x="216" y="391"/>
                  </a:lnTo>
                  <a:lnTo>
                    <a:pt x="208" y="399"/>
                  </a:lnTo>
                  <a:lnTo>
                    <a:pt x="184" y="383"/>
                  </a:lnTo>
                  <a:lnTo>
                    <a:pt x="208" y="367"/>
                  </a:lnTo>
                  <a:lnTo>
                    <a:pt x="200" y="351"/>
                  </a:lnTo>
                  <a:lnTo>
                    <a:pt x="176" y="343"/>
                  </a:lnTo>
                  <a:lnTo>
                    <a:pt x="176" y="359"/>
                  </a:lnTo>
                  <a:lnTo>
                    <a:pt x="176" y="391"/>
                  </a:lnTo>
                  <a:lnTo>
                    <a:pt x="184" y="407"/>
                  </a:lnTo>
                  <a:lnTo>
                    <a:pt x="176" y="415"/>
                  </a:lnTo>
                  <a:lnTo>
                    <a:pt x="160" y="415"/>
                  </a:lnTo>
                  <a:lnTo>
                    <a:pt x="136" y="431"/>
                  </a:lnTo>
                  <a:lnTo>
                    <a:pt x="144" y="463"/>
                  </a:lnTo>
                  <a:lnTo>
                    <a:pt x="104" y="447"/>
                  </a:lnTo>
                  <a:lnTo>
                    <a:pt x="96" y="455"/>
                  </a:lnTo>
                  <a:lnTo>
                    <a:pt x="112" y="471"/>
                  </a:lnTo>
                  <a:lnTo>
                    <a:pt x="96" y="471"/>
                  </a:lnTo>
                  <a:lnTo>
                    <a:pt x="80" y="463"/>
                  </a:lnTo>
                  <a:lnTo>
                    <a:pt x="80" y="415"/>
                  </a:lnTo>
                  <a:lnTo>
                    <a:pt x="56" y="407"/>
                  </a:lnTo>
                  <a:lnTo>
                    <a:pt x="56" y="391"/>
                  </a:lnTo>
                  <a:lnTo>
                    <a:pt x="64" y="399"/>
                  </a:lnTo>
                  <a:lnTo>
                    <a:pt x="120" y="415"/>
                  </a:lnTo>
                  <a:lnTo>
                    <a:pt x="152" y="399"/>
                  </a:lnTo>
                  <a:lnTo>
                    <a:pt x="144" y="375"/>
                  </a:lnTo>
                  <a:lnTo>
                    <a:pt x="104" y="335"/>
                  </a:lnTo>
                  <a:lnTo>
                    <a:pt x="64" y="319"/>
                  </a:lnTo>
                  <a:lnTo>
                    <a:pt x="56" y="311"/>
                  </a:lnTo>
                  <a:lnTo>
                    <a:pt x="40" y="319"/>
                  </a:lnTo>
                  <a:lnTo>
                    <a:pt x="16" y="335"/>
                  </a:lnTo>
                  <a:lnTo>
                    <a:pt x="16" y="359"/>
                  </a:lnTo>
                  <a:lnTo>
                    <a:pt x="32" y="367"/>
                  </a:lnTo>
                  <a:lnTo>
                    <a:pt x="24" y="391"/>
                  </a:lnTo>
                  <a:lnTo>
                    <a:pt x="32" y="423"/>
                  </a:lnTo>
                  <a:lnTo>
                    <a:pt x="24" y="447"/>
                  </a:lnTo>
                  <a:lnTo>
                    <a:pt x="40" y="463"/>
                  </a:lnTo>
                  <a:lnTo>
                    <a:pt x="32" y="479"/>
                  </a:lnTo>
                  <a:lnTo>
                    <a:pt x="48" y="495"/>
                  </a:lnTo>
                  <a:lnTo>
                    <a:pt x="48" y="503"/>
                  </a:lnTo>
                  <a:lnTo>
                    <a:pt x="24" y="535"/>
                  </a:lnTo>
                  <a:lnTo>
                    <a:pt x="8" y="551"/>
                  </a:lnTo>
                  <a:lnTo>
                    <a:pt x="16" y="551"/>
                  </a:lnTo>
                  <a:lnTo>
                    <a:pt x="24" y="559"/>
                  </a:lnTo>
                  <a:lnTo>
                    <a:pt x="16" y="575"/>
                  </a:lnTo>
                  <a:lnTo>
                    <a:pt x="8" y="583"/>
                  </a:lnTo>
                  <a:lnTo>
                    <a:pt x="0" y="583"/>
                  </a:lnTo>
                  <a:lnTo>
                    <a:pt x="8" y="599"/>
                  </a:lnTo>
                  <a:lnTo>
                    <a:pt x="8" y="607"/>
                  </a:lnTo>
                  <a:lnTo>
                    <a:pt x="8" y="623"/>
                  </a:lnTo>
                  <a:lnTo>
                    <a:pt x="16" y="639"/>
                  </a:lnTo>
                  <a:lnTo>
                    <a:pt x="32" y="647"/>
                  </a:lnTo>
                  <a:lnTo>
                    <a:pt x="40" y="647"/>
                  </a:lnTo>
                  <a:lnTo>
                    <a:pt x="40" y="663"/>
                  </a:lnTo>
                  <a:lnTo>
                    <a:pt x="56" y="687"/>
                  </a:lnTo>
                  <a:lnTo>
                    <a:pt x="56" y="695"/>
                  </a:lnTo>
                  <a:lnTo>
                    <a:pt x="48" y="695"/>
                  </a:lnTo>
                  <a:lnTo>
                    <a:pt x="56" y="711"/>
                  </a:lnTo>
                  <a:lnTo>
                    <a:pt x="72" y="711"/>
                  </a:lnTo>
                  <a:lnTo>
                    <a:pt x="80" y="719"/>
                  </a:lnTo>
                  <a:lnTo>
                    <a:pt x="72" y="719"/>
                  </a:lnTo>
                  <a:lnTo>
                    <a:pt x="80" y="727"/>
                  </a:lnTo>
                  <a:lnTo>
                    <a:pt x="88" y="727"/>
                  </a:lnTo>
                  <a:lnTo>
                    <a:pt x="96" y="735"/>
                  </a:lnTo>
                  <a:lnTo>
                    <a:pt x="96" y="742"/>
                  </a:lnTo>
                  <a:lnTo>
                    <a:pt x="104" y="735"/>
                  </a:lnTo>
                  <a:lnTo>
                    <a:pt x="136" y="758"/>
                  </a:lnTo>
                  <a:lnTo>
                    <a:pt x="136" y="782"/>
                  </a:lnTo>
                  <a:lnTo>
                    <a:pt x="128" y="782"/>
                  </a:lnTo>
                  <a:lnTo>
                    <a:pt x="120" y="782"/>
                  </a:lnTo>
                  <a:lnTo>
                    <a:pt x="120" y="798"/>
                  </a:lnTo>
                  <a:lnTo>
                    <a:pt x="128" y="790"/>
                  </a:lnTo>
                  <a:lnTo>
                    <a:pt x="136" y="798"/>
                  </a:lnTo>
                  <a:lnTo>
                    <a:pt x="112" y="806"/>
                  </a:lnTo>
                  <a:lnTo>
                    <a:pt x="120" y="814"/>
                  </a:lnTo>
                  <a:lnTo>
                    <a:pt x="104" y="830"/>
                  </a:lnTo>
                  <a:lnTo>
                    <a:pt x="96" y="830"/>
                  </a:lnTo>
                  <a:lnTo>
                    <a:pt x="104" y="830"/>
                  </a:lnTo>
                  <a:lnTo>
                    <a:pt x="136" y="854"/>
                  </a:lnTo>
                  <a:lnTo>
                    <a:pt x="168" y="854"/>
                  </a:lnTo>
                  <a:lnTo>
                    <a:pt x="176" y="862"/>
                  </a:lnTo>
                  <a:lnTo>
                    <a:pt x="192" y="862"/>
                  </a:lnTo>
                  <a:lnTo>
                    <a:pt x="208" y="878"/>
                  </a:lnTo>
                  <a:lnTo>
                    <a:pt x="216" y="878"/>
                  </a:lnTo>
                  <a:lnTo>
                    <a:pt x="224" y="878"/>
                  </a:lnTo>
                  <a:lnTo>
                    <a:pt x="216" y="862"/>
                  </a:lnTo>
                  <a:lnTo>
                    <a:pt x="216" y="846"/>
                  </a:lnTo>
                  <a:lnTo>
                    <a:pt x="208" y="830"/>
                  </a:lnTo>
                  <a:lnTo>
                    <a:pt x="216" y="814"/>
                  </a:lnTo>
                  <a:lnTo>
                    <a:pt x="224" y="822"/>
                  </a:lnTo>
                  <a:lnTo>
                    <a:pt x="232" y="814"/>
                  </a:lnTo>
                  <a:lnTo>
                    <a:pt x="232" y="806"/>
                  </a:lnTo>
                  <a:lnTo>
                    <a:pt x="224" y="806"/>
                  </a:lnTo>
                  <a:lnTo>
                    <a:pt x="232" y="798"/>
                  </a:lnTo>
                  <a:lnTo>
                    <a:pt x="224" y="782"/>
                  </a:lnTo>
                  <a:lnTo>
                    <a:pt x="216" y="782"/>
                  </a:lnTo>
                  <a:lnTo>
                    <a:pt x="208" y="774"/>
                  </a:lnTo>
                  <a:lnTo>
                    <a:pt x="216" y="735"/>
                  </a:lnTo>
                  <a:lnTo>
                    <a:pt x="224" y="750"/>
                  </a:lnTo>
                  <a:lnTo>
                    <a:pt x="232" y="750"/>
                  </a:lnTo>
                  <a:lnTo>
                    <a:pt x="224" y="735"/>
                  </a:lnTo>
                  <a:lnTo>
                    <a:pt x="248" y="719"/>
                  </a:lnTo>
                  <a:lnTo>
                    <a:pt x="256" y="727"/>
                  </a:lnTo>
                  <a:lnTo>
                    <a:pt x="264" y="719"/>
                  </a:lnTo>
                  <a:lnTo>
                    <a:pt x="280" y="727"/>
                  </a:lnTo>
                  <a:lnTo>
                    <a:pt x="296" y="735"/>
                  </a:lnTo>
                  <a:lnTo>
                    <a:pt x="312" y="735"/>
                  </a:lnTo>
                  <a:lnTo>
                    <a:pt x="328" y="735"/>
                  </a:lnTo>
                  <a:lnTo>
                    <a:pt x="336" y="735"/>
                  </a:lnTo>
                  <a:lnTo>
                    <a:pt x="360" y="735"/>
                  </a:lnTo>
                  <a:lnTo>
                    <a:pt x="368" y="727"/>
                  </a:lnTo>
                  <a:lnTo>
                    <a:pt x="344" y="719"/>
                  </a:lnTo>
                  <a:lnTo>
                    <a:pt x="360" y="711"/>
                  </a:lnTo>
                  <a:lnTo>
                    <a:pt x="352" y="703"/>
                  </a:lnTo>
                  <a:lnTo>
                    <a:pt x="360" y="695"/>
                  </a:lnTo>
                  <a:lnTo>
                    <a:pt x="360" y="679"/>
                  </a:lnTo>
                  <a:lnTo>
                    <a:pt x="376" y="687"/>
                  </a:lnTo>
                  <a:lnTo>
                    <a:pt x="432" y="663"/>
                  </a:lnTo>
                  <a:lnTo>
                    <a:pt x="432" y="655"/>
                  </a:lnTo>
                  <a:lnTo>
                    <a:pt x="440" y="655"/>
                  </a:lnTo>
                  <a:lnTo>
                    <a:pt x="456" y="655"/>
                  </a:lnTo>
                  <a:lnTo>
                    <a:pt x="464" y="671"/>
                  </a:lnTo>
                  <a:lnTo>
                    <a:pt x="464" y="679"/>
                  </a:lnTo>
                  <a:lnTo>
                    <a:pt x="472" y="679"/>
                  </a:lnTo>
                  <a:lnTo>
                    <a:pt x="488" y="687"/>
                  </a:lnTo>
                  <a:lnTo>
                    <a:pt x="488" y="695"/>
                  </a:lnTo>
                  <a:lnTo>
                    <a:pt x="496" y="695"/>
                  </a:lnTo>
                  <a:lnTo>
                    <a:pt x="512" y="679"/>
                  </a:lnTo>
                  <a:lnTo>
                    <a:pt x="528" y="671"/>
                  </a:lnTo>
                  <a:lnTo>
                    <a:pt x="536" y="695"/>
                  </a:lnTo>
                  <a:lnTo>
                    <a:pt x="560" y="735"/>
                  </a:lnTo>
                  <a:lnTo>
                    <a:pt x="568" y="727"/>
                  </a:lnTo>
                  <a:lnTo>
                    <a:pt x="576" y="735"/>
                  </a:lnTo>
                  <a:lnTo>
                    <a:pt x="592" y="735"/>
                  </a:lnTo>
                  <a:lnTo>
                    <a:pt x="616" y="750"/>
                  </a:lnTo>
                  <a:lnTo>
                    <a:pt x="624" y="758"/>
                  </a:lnTo>
                  <a:lnTo>
                    <a:pt x="624" y="750"/>
                  </a:lnTo>
                  <a:lnTo>
                    <a:pt x="640" y="766"/>
                  </a:lnTo>
                  <a:lnTo>
                    <a:pt x="647" y="758"/>
                  </a:lnTo>
                  <a:lnTo>
                    <a:pt x="679" y="735"/>
                  </a:lnTo>
                  <a:lnTo>
                    <a:pt x="703" y="742"/>
                  </a:lnTo>
                  <a:lnTo>
                    <a:pt x="719" y="750"/>
                  </a:lnTo>
                  <a:lnTo>
                    <a:pt x="743" y="750"/>
                  </a:lnTo>
                  <a:lnTo>
                    <a:pt x="743" y="727"/>
                  </a:lnTo>
                  <a:lnTo>
                    <a:pt x="759" y="719"/>
                  </a:lnTo>
                  <a:lnTo>
                    <a:pt x="783" y="727"/>
                  </a:lnTo>
                  <a:lnTo>
                    <a:pt x="799" y="742"/>
                  </a:lnTo>
                  <a:lnTo>
                    <a:pt x="807" y="742"/>
                  </a:lnTo>
                  <a:lnTo>
                    <a:pt x="815" y="735"/>
                  </a:lnTo>
                  <a:lnTo>
                    <a:pt x="855" y="758"/>
                  </a:lnTo>
                  <a:lnTo>
                    <a:pt x="879" y="766"/>
                  </a:lnTo>
                  <a:lnTo>
                    <a:pt x="903" y="758"/>
                  </a:lnTo>
                  <a:lnTo>
                    <a:pt x="919" y="742"/>
                  </a:lnTo>
                  <a:lnTo>
                    <a:pt x="935" y="750"/>
                  </a:lnTo>
                  <a:lnTo>
                    <a:pt x="951" y="758"/>
                  </a:lnTo>
                  <a:lnTo>
                    <a:pt x="967" y="750"/>
                  </a:lnTo>
                  <a:lnTo>
                    <a:pt x="975" y="727"/>
                  </a:lnTo>
                  <a:lnTo>
                    <a:pt x="983" y="719"/>
                  </a:lnTo>
                  <a:lnTo>
                    <a:pt x="983" y="711"/>
                  </a:lnTo>
                  <a:lnTo>
                    <a:pt x="975" y="711"/>
                  </a:lnTo>
                  <a:lnTo>
                    <a:pt x="983" y="695"/>
                  </a:lnTo>
                  <a:lnTo>
                    <a:pt x="1007" y="695"/>
                  </a:lnTo>
                  <a:lnTo>
                    <a:pt x="1031" y="695"/>
                  </a:lnTo>
                  <a:lnTo>
                    <a:pt x="1047" y="711"/>
                  </a:lnTo>
                  <a:lnTo>
                    <a:pt x="1055" y="758"/>
                  </a:lnTo>
                  <a:lnTo>
                    <a:pt x="1071" y="758"/>
                  </a:lnTo>
                  <a:lnTo>
                    <a:pt x="1087" y="774"/>
                  </a:lnTo>
                  <a:lnTo>
                    <a:pt x="1087" y="782"/>
                  </a:lnTo>
                  <a:lnTo>
                    <a:pt x="1103" y="782"/>
                  </a:lnTo>
                  <a:lnTo>
                    <a:pt x="1127" y="782"/>
                  </a:lnTo>
                  <a:lnTo>
                    <a:pt x="1127" y="790"/>
                  </a:lnTo>
                  <a:lnTo>
                    <a:pt x="1111" y="830"/>
                  </a:lnTo>
                  <a:lnTo>
                    <a:pt x="1103" y="830"/>
                  </a:lnTo>
                  <a:lnTo>
                    <a:pt x="1087" y="830"/>
                  </a:lnTo>
                  <a:lnTo>
                    <a:pt x="1087" y="870"/>
                  </a:lnTo>
                  <a:lnTo>
                    <a:pt x="1095" y="854"/>
                  </a:lnTo>
                  <a:lnTo>
                    <a:pt x="1103" y="854"/>
                  </a:lnTo>
                  <a:lnTo>
                    <a:pt x="1103" y="862"/>
                  </a:lnTo>
                  <a:lnTo>
                    <a:pt x="1111" y="870"/>
                  </a:lnTo>
                  <a:lnTo>
                    <a:pt x="1127" y="854"/>
                  </a:lnTo>
                  <a:lnTo>
                    <a:pt x="1191" y="782"/>
                  </a:lnTo>
                  <a:lnTo>
                    <a:pt x="1191" y="735"/>
                  </a:lnTo>
                  <a:lnTo>
                    <a:pt x="1199" y="719"/>
                  </a:lnTo>
                  <a:lnTo>
                    <a:pt x="1199" y="695"/>
                  </a:lnTo>
                  <a:lnTo>
                    <a:pt x="1183" y="679"/>
                  </a:lnTo>
                  <a:lnTo>
                    <a:pt x="1175" y="679"/>
                  </a:lnTo>
                  <a:lnTo>
                    <a:pt x="1167" y="695"/>
                  </a:lnTo>
                  <a:lnTo>
                    <a:pt x="1159" y="695"/>
                  </a:lnTo>
                  <a:lnTo>
                    <a:pt x="1167" y="679"/>
                  </a:lnTo>
                  <a:lnTo>
                    <a:pt x="1159" y="679"/>
                  </a:lnTo>
                  <a:lnTo>
                    <a:pt x="1151" y="671"/>
                  </a:lnTo>
                  <a:lnTo>
                    <a:pt x="1135" y="671"/>
                  </a:lnTo>
                  <a:lnTo>
                    <a:pt x="1135" y="663"/>
                  </a:lnTo>
                  <a:lnTo>
                    <a:pt x="1215" y="583"/>
                  </a:lnTo>
                  <a:lnTo>
                    <a:pt x="1247" y="575"/>
                  </a:lnTo>
                  <a:lnTo>
                    <a:pt x="1247" y="583"/>
                  </a:lnTo>
                  <a:lnTo>
                    <a:pt x="1255" y="575"/>
                  </a:lnTo>
                  <a:lnTo>
                    <a:pt x="1279" y="583"/>
                  </a:lnTo>
                  <a:lnTo>
                    <a:pt x="1287" y="567"/>
                  </a:lnTo>
                  <a:lnTo>
                    <a:pt x="1303" y="575"/>
                  </a:lnTo>
                  <a:lnTo>
                    <a:pt x="1311" y="575"/>
                  </a:lnTo>
                  <a:lnTo>
                    <a:pt x="1303" y="583"/>
                  </a:lnTo>
                  <a:lnTo>
                    <a:pt x="1303" y="591"/>
                  </a:lnTo>
                  <a:lnTo>
                    <a:pt x="1343" y="583"/>
                  </a:lnTo>
                  <a:lnTo>
                    <a:pt x="1335" y="575"/>
                  </a:lnTo>
                  <a:lnTo>
                    <a:pt x="1367" y="527"/>
                  </a:lnTo>
                  <a:lnTo>
                    <a:pt x="1398" y="519"/>
                  </a:lnTo>
                  <a:lnTo>
                    <a:pt x="1398" y="535"/>
                  </a:lnTo>
                  <a:lnTo>
                    <a:pt x="1398" y="551"/>
                  </a:lnTo>
                  <a:lnTo>
                    <a:pt x="1430" y="527"/>
                  </a:lnTo>
                  <a:lnTo>
                    <a:pt x="1430" y="503"/>
                  </a:lnTo>
                  <a:lnTo>
                    <a:pt x="1438" y="503"/>
                  </a:lnTo>
                  <a:lnTo>
                    <a:pt x="1438" y="511"/>
                  </a:lnTo>
                  <a:lnTo>
                    <a:pt x="1430" y="551"/>
                  </a:lnTo>
                  <a:lnTo>
                    <a:pt x="1414" y="551"/>
                  </a:lnTo>
                  <a:lnTo>
                    <a:pt x="1374" y="599"/>
                  </a:lnTo>
                  <a:lnTo>
                    <a:pt x="1367" y="607"/>
                  </a:lnTo>
                  <a:lnTo>
                    <a:pt x="1351" y="655"/>
                  </a:lnTo>
                  <a:lnTo>
                    <a:pt x="1367" y="735"/>
                  </a:lnTo>
                  <a:lnTo>
                    <a:pt x="1374" y="727"/>
                  </a:lnTo>
                  <a:lnTo>
                    <a:pt x="1398" y="695"/>
                  </a:lnTo>
                  <a:lnTo>
                    <a:pt x="1398" y="679"/>
                  </a:lnTo>
                  <a:lnTo>
                    <a:pt x="1414" y="671"/>
                  </a:lnTo>
                  <a:lnTo>
                    <a:pt x="1414" y="647"/>
                  </a:lnTo>
                  <a:lnTo>
                    <a:pt x="1422" y="647"/>
                  </a:lnTo>
                  <a:lnTo>
                    <a:pt x="1430" y="647"/>
                  </a:lnTo>
                  <a:lnTo>
                    <a:pt x="1430" y="631"/>
                  </a:lnTo>
                  <a:lnTo>
                    <a:pt x="1430" y="615"/>
                  </a:lnTo>
                  <a:lnTo>
                    <a:pt x="1414" y="599"/>
                  </a:lnTo>
                  <a:lnTo>
                    <a:pt x="1430" y="583"/>
                  </a:lnTo>
                  <a:lnTo>
                    <a:pt x="1430" y="567"/>
                  </a:lnTo>
                  <a:lnTo>
                    <a:pt x="1438" y="567"/>
                  </a:lnTo>
                  <a:lnTo>
                    <a:pt x="1462" y="551"/>
                  </a:lnTo>
                  <a:lnTo>
                    <a:pt x="1462" y="567"/>
                  </a:lnTo>
                  <a:lnTo>
                    <a:pt x="1470" y="559"/>
                  </a:lnTo>
                  <a:lnTo>
                    <a:pt x="1486" y="551"/>
                  </a:lnTo>
                  <a:lnTo>
                    <a:pt x="1502" y="567"/>
                  </a:lnTo>
                  <a:lnTo>
                    <a:pt x="1510" y="551"/>
                  </a:lnTo>
                  <a:lnTo>
                    <a:pt x="1574" y="503"/>
                  </a:lnTo>
                  <a:lnTo>
                    <a:pt x="1598" y="511"/>
                  </a:lnTo>
                  <a:lnTo>
                    <a:pt x="1598" y="503"/>
                  </a:lnTo>
                  <a:lnTo>
                    <a:pt x="1590" y="463"/>
                  </a:lnTo>
                  <a:lnTo>
                    <a:pt x="1582" y="463"/>
                  </a:lnTo>
                  <a:lnTo>
                    <a:pt x="1582" y="455"/>
                  </a:lnTo>
                  <a:lnTo>
                    <a:pt x="1590" y="455"/>
                  </a:lnTo>
                  <a:lnTo>
                    <a:pt x="1598" y="447"/>
                  </a:lnTo>
                  <a:lnTo>
                    <a:pt x="1614" y="431"/>
                  </a:lnTo>
                  <a:lnTo>
                    <a:pt x="1606" y="415"/>
                  </a:lnTo>
                  <a:lnTo>
                    <a:pt x="1614" y="415"/>
                  </a:lnTo>
                  <a:lnTo>
                    <a:pt x="1622" y="431"/>
                  </a:lnTo>
                  <a:lnTo>
                    <a:pt x="1638" y="431"/>
                  </a:lnTo>
                  <a:lnTo>
                    <a:pt x="1646" y="447"/>
                  </a:lnTo>
                  <a:lnTo>
                    <a:pt x="1678" y="463"/>
                  </a:lnTo>
                  <a:lnTo>
                    <a:pt x="1686" y="447"/>
                  </a:lnTo>
                  <a:lnTo>
                    <a:pt x="1686" y="431"/>
                  </a:lnTo>
                  <a:lnTo>
                    <a:pt x="1702" y="431"/>
                  </a:lnTo>
                  <a:lnTo>
                    <a:pt x="1718" y="415"/>
                  </a:lnTo>
                  <a:lnTo>
                    <a:pt x="1694" y="399"/>
                  </a:lnTo>
                  <a:lnTo>
                    <a:pt x="1662" y="391"/>
                  </a:lnTo>
                  <a:lnTo>
                    <a:pt x="1598" y="335"/>
                  </a:lnTo>
                  <a:lnTo>
                    <a:pt x="1558" y="311"/>
                  </a:lnTo>
                  <a:lnTo>
                    <a:pt x="1510" y="303"/>
                  </a:lnTo>
                  <a:lnTo>
                    <a:pt x="1510" y="335"/>
                  </a:lnTo>
                  <a:lnTo>
                    <a:pt x="1494" y="343"/>
                  </a:lnTo>
                  <a:lnTo>
                    <a:pt x="1478" y="327"/>
                  </a:lnTo>
                  <a:lnTo>
                    <a:pt x="1478" y="319"/>
                  </a:lnTo>
                  <a:lnTo>
                    <a:pt x="1486" y="319"/>
                  </a:lnTo>
                  <a:lnTo>
                    <a:pt x="1494" y="311"/>
                  </a:lnTo>
                  <a:lnTo>
                    <a:pt x="1478" y="311"/>
                  </a:lnTo>
                  <a:lnTo>
                    <a:pt x="1470" y="319"/>
                  </a:lnTo>
                  <a:lnTo>
                    <a:pt x="1438" y="319"/>
                  </a:lnTo>
                  <a:lnTo>
                    <a:pt x="1398" y="319"/>
                  </a:lnTo>
                  <a:lnTo>
                    <a:pt x="1390" y="311"/>
                  </a:lnTo>
                  <a:lnTo>
                    <a:pt x="1398" y="295"/>
                  </a:lnTo>
                  <a:lnTo>
                    <a:pt x="1382" y="271"/>
                  </a:lnTo>
                  <a:lnTo>
                    <a:pt x="1359" y="271"/>
                  </a:lnTo>
                  <a:lnTo>
                    <a:pt x="1319" y="279"/>
                  </a:lnTo>
                  <a:lnTo>
                    <a:pt x="1311" y="263"/>
                  </a:lnTo>
                  <a:lnTo>
                    <a:pt x="1295" y="263"/>
                  </a:lnTo>
                  <a:lnTo>
                    <a:pt x="1287" y="255"/>
                  </a:lnTo>
                  <a:lnTo>
                    <a:pt x="1287" y="231"/>
                  </a:lnTo>
                  <a:lnTo>
                    <a:pt x="1247" y="223"/>
                  </a:lnTo>
                  <a:lnTo>
                    <a:pt x="1191" y="207"/>
                  </a:lnTo>
                  <a:lnTo>
                    <a:pt x="1175" y="231"/>
                  </a:lnTo>
                  <a:lnTo>
                    <a:pt x="1191" y="255"/>
                  </a:lnTo>
                  <a:lnTo>
                    <a:pt x="1143" y="255"/>
                  </a:lnTo>
                  <a:lnTo>
                    <a:pt x="1127" y="263"/>
                  </a:lnTo>
                  <a:lnTo>
                    <a:pt x="1111" y="239"/>
                  </a:lnTo>
                  <a:lnTo>
                    <a:pt x="1095" y="279"/>
                  </a:lnTo>
                  <a:lnTo>
                    <a:pt x="1087" y="271"/>
                  </a:lnTo>
                  <a:lnTo>
                    <a:pt x="1071" y="247"/>
                  </a:lnTo>
                  <a:lnTo>
                    <a:pt x="1079" y="215"/>
                  </a:lnTo>
                  <a:lnTo>
                    <a:pt x="1063" y="192"/>
                  </a:lnTo>
                  <a:lnTo>
                    <a:pt x="1023" y="184"/>
                  </a:lnTo>
                  <a:lnTo>
                    <a:pt x="1007" y="184"/>
                  </a:lnTo>
                  <a:lnTo>
                    <a:pt x="1007" y="192"/>
                  </a:lnTo>
                  <a:lnTo>
                    <a:pt x="1007" y="207"/>
                  </a:lnTo>
                  <a:lnTo>
                    <a:pt x="959" y="199"/>
                  </a:lnTo>
                  <a:lnTo>
                    <a:pt x="967" y="184"/>
                  </a:lnTo>
                  <a:lnTo>
                    <a:pt x="927" y="176"/>
                  </a:lnTo>
                  <a:lnTo>
                    <a:pt x="911" y="184"/>
                  </a:lnTo>
                  <a:lnTo>
                    <a:pt x="871" y="16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 name="Freeform 7"/>
            <p:cNvSpPr>
              <a:spLocks/>
            </p:cNvSpPr>
            <p:nvPr/>
          </p:nvSpPr>
          <p:spPr bwMode="auto">
            <a:xfrm>
              <a:off x="3543" y="1612"/>
              <a:ext cx="288" cy="302"/>
            </a:xfrm>
            <a:custGeom>
              <a:avLst/>
              <a:gdLst>
                <a:gd name="T0" fmla="*/ 119 w 279"/>
                <a:gd name="T1" fmla="*/ 59 h 328"/>
                <a:gd name="T2" fmla="*/ 105 w 279"/>
                <a:gd name="T3" fmla="*/ 59 h 328"/>
                <a:gd name="T4" fmla="*/ 36 w 279"/>
                <a:gd name="T5" fmla="*/ 63 h 328"/>
                <a:gd name="T6" fmla="*/ 8 w 279"/>
                <a:gd name="T7" fmla="*/ 54 h 328"/>
                <a:gd name="T8" fmla="*/ 8 w 279"/>
                <a:gd name="T9" fmla="*/ 49 h 328"/>
                <a:gd name="T10" fmla="*/ 44 w 279"/>
                <a:gd name="T11" fmla="*/ 45 h 328"/>
                <a:gd name="T12" fmla="*/ 93 w 279"/>
                <a:gd name="T13" fmla="*/ 41 h 328"/>
                <a:gd name="T14" fmla="*/ 152 w 279"/>
                <a:gd name="T15" fmla="*/ 32 h 328"/>
                <a:gd name="T16" fmla="*/ 196 w 279"/>
                <a:gd name="T17" fmla="*/ 18 h 328"/>
                <a:gd name="T18" fmla="*/ 179 w 279"/>
                <a:gd name="T19" fmla="*/ 18 h 328"/>
                <a:gd name="T20" fmla="*/ 179 w 279"/>
                <a:gd name="T21" fmla="*/ 17 h 328"/>
                <a:gd name="T22" fmla="*/ 226 w 279"/>
                <a:gd name="T23" fmla="*/ 11 h 328"/>
                <a:gd name="T24" fmla="*/ 241 w 279"/>
                <a:gd name="T25" fmla="*/ 13 h 328"/>
                <a:gd name="T26" fmla="*/ 257 w 279"/>
                <a:gd name="T27" fmla="*/ 9 h 328"/>
                <a:gd name="T28" fmla="*/ 298 w 279"/>
                <a:gd name="T29" fmla="*/ 6 h 328"/>
                <a:gd name="T30" fmla="*/ 360 w 279"/>
                <a:gd name="T31" fmla="*/ 0 h 328"/>
                <a:gd name="T32" fmla="*/ 406 w 279"/>
                <a:gd name="T33" fmla="*/ 0 h 328"/>
                <a:gd name="T34" fmla="*/ 466 w 279"/>
                <a:gd name="T35" fmla="*/ 0 h 328"/>
                <a:gd name="T36" fmla="*/ 497 w 279"/>
                <a:gd name="T37" fmla="*/ 6 h 328"/>
                <a:gd name="T38" fmla="*/ 497 w 279"/>
                <a:gd name="T39" fmla="*/ 7 h 328"/>
                <a:gd name="T40" fmla="*/ 466 w 279"/>
                <a:gd name="T41" fmla="*/ 13 h 328"/>
                <a:gd name="T42" fmla="*/ 451 w 279"/>
                <a:gd name="T43" fmla="*/ 6 h 328"/>
                <a:gd name="T44" fmla="*/ 406 w 279"/>
                <a:gd name="T45" fmla="*/ 13 h 328"/>
                <a:gd name="T46" fmla="*/ 344 w 279"/>
                <a:gd name="T47" fmla="*/ 14 h 328"/>
                <a:gd name="T48" fmla="*/ 316 w 279"/>
                <a:gd name="T49" fmla="*/ 13 h 328"/>
                <a:gd name="T50" fmla="*/ 298 w 279"/>
                <a:gd name="T51" fmla="*/ 15 h 328"/>
                <a:gd name="T52" fmla="*/ 257 w 279"/>
                <a:gd name="T53" fmla="*/ 15 h 328"/>
                <a:gd name="T54" fmla="*/ 241 w 279"/>
                <a:gd name="T55" fmla="*/ 18 h 328"/>
                <a:gd name="T56" fmla="*/ 226 w 279"/>
                <a:gd name="T57" fmla="*/ 25 h 328"/>
                <a:gd name="T58" fmla="*/ 179 w 279"/>
                <a:gd name="T59" fmla="*/ 32 h 328"/>
                <a:gd name="T60" fmla="*/ 179 w 279"/>
                <a:gd name="T61" fmla="*/ 37 h 328"/>
                <a:gd name="T62" fmla="*/ 152 w 279"/>
                <a:gd name="T63" fmla="*/ 40 h 328"/>
                <a:gd name="T64" fmla="*/ 152 w 279"/>
                <a:gd name="T65" fmla="*/ 50 h 328"/>
                <a:gd name="T66" fmla="*/ 135 w 279"/>
                <a:gd name="T67" fmla="*/ 57 h 328"/>
                <a:gd name="T68" fmla="*/ 119 w 279"/>
                <a:gd name="T69" fmla="*/ 62 h 3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9"/>
                <a:gd name="T106" fmla="*/ 0 h 328"/>
                <a:gd name="T107" fmla="*/ 279 w 279"/>
                <a:gd name="T108" fmla="*/ 328 h 3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9" h="328">
                  <a:moveTo>
                    <a:pt x="64" y="320"/>
                  </a:moveTo>
                  <a:lnTo>
                    <a:pt x="64" y="312"/>
                  </a:lnTo>
                  <a:lnTo>
                    <a:pt x="56" y="304"/>
                  </a:lnTo>
                  <a:lnTo>
                    <a:pt x="56" y="312"/>
                  </a:lnTo>
                  <a:lnTo>
                    <a:pt x="32" y="328"/>
                  </a:lnTo>
                  <a:lnTo>
                    <a:pt x="16" y="328"/>
                  </a:lnTo>
                  <a:lnTo>
                    <a:pt x="8" y="328"/>
                  </a:lnTo>
                  <a:lnTo>
                    <a:pt x="8" y="280"/>
                  </a:lnTo>
                  <a:lnTo>
                    <a:pt x="0" y="272"/>
                  </a:lnTo>
                  <a:lnTo>
                    <a:pt x="8" y="256"/>
                  </a:lnTo>
                  <a:lnTo>
                    <a:pt x="0" y="248"/>
                  </a:lnTo>
                  <a:lnTo>
                    <a:pt x="24" y="232"/>
                  </a:lnTo>
                  <a:lnTo>
                    <a:pt x="32" y="224"/>
                  </a:lnTo>
                  <a:lnTo>
                    <a:pt x="48" y="216"/>
                  </a:lnTo>
                  <a:lnTo>
                    <a:pt x="64" y="184"/>
                  </a:lnTo>
                  <a:lnTo>
                    <a:pt x="80" y="168"/>
                  </a:lnTo>
                  <a:lnTo>
                    <a:pt x="96" y="136"/>
                  </a:lnTo>
                  <a:lnTo>
                    <a:pt x="104" y="96"/>
                  </a:lnTo>
                  <a:lnTo>
                    <a:pt x="120" y="88"/>
                  </a:lnTo>
                  <a:lnTo>
                    <a:pt x="96" y="96"/>
                  </a:lnTo>
                  <a:lnTo>
                    <a:pt x="88" y="96"/>
                  </a:lnTo>
                  <a:lnTo>
                    <a:pt x="96" y="88"/>
                  </a:lnTo>
                  <a:lnTo>
                    <a:pt x="96" y="72"/>
                  </a:lnTo>
                  <a:lnTo>
                    <a:pt x="120" y="56"/>
                  </a:lnTo>
                  <a:lnTo>
                    <a:pt x="120" y="72"/>
                  </a:lnTo>
                  <a:lnTo>
                    <a:pt x="128" y="64"/>
                  </a:lnTo>
                  <a:lnTo>
                    <a:pt x="128" y="48"/>
                  </a:lnTo>
                  <a:lnTo>
                    <a:pt x="136" y="48"/>
                  </a:lnTo>
                  <a:lnTo>
                    <a:pt x="144" y="32"/>
                  </a:lnTo>
                  <a:lnTo>
                    <a:pt x="159" y="32"/>
                  </a:lnTo>
                  <a:lnTo>
                    <a:pt x="175" y="24"/>
                  </a:lnTo>
                  <a:lnTo>
                    <a:pt x="191" y="0"/>
                  </a:lnTo>
                  <a:lnTo>
                    <a:pt x="207" y="8"/>
                  </a:lnTo>
                  <a:lnTo>
                    <a:pt x="215" y="0"/>
                  </a:lnTo>
                  <a:lnTo>
                    <a:pt x="239" y="0"/>
                  </a:lnTo>
                  <a:lnTo>
                    <a:pt x="247" y="0"/>
                  </a:lnTo>
                  <a:lnTo>
                    <a:pt x="279" y="24"/>
                  </a:lnTo>
                  <a:lnTo>
                    <a:pt x="263" y="32"/>
                  </a:lnTo>
                  <a:lnTo>
                    <a:pt x="247" y="32"/>
                  </a:lnTo>
                  <a:lnTo>
                    <a:pt x="263" y="40"/>
                  </a:lnTo>
                  <a:lnTo>
                    <a:pt x="271" y="48"/>
                  </a:lnTo>
                  <a:lnTo>
                    <a:pt x="247" y="64"/>
                  </a:lnTo>
                  <a:lnTo>
                    <a:pt x="255" y="48"/>
                  </a:lnTo>
                  <a:lnTo>
                    <a:pt x="239" y="32"/>
                  </a:lnTo>
                  <a:lnTo>
                    <a:pt x="223" y="40"/>
                  </a:lnTo>
                  <a:lnTo>
                    <a:pt x="215" y="64"/>
                  </a:lnTo>
                  <a:lnTo>
                    <a:pt x="207" y="72"/>
                  </a:lnTo>
                  <a:lnTo>
                    <a:pt x="183" y="72"/>
                  </a:lnTo>
                  <a:lnTo>
                    <a:pt x="175" y="56"/>
                  </a:lnTo>
                  <a:lnTo>
                    <a:pt x="167" y="64"/>
                  </a:lnTo>
                  <a:lnTo>
                    <a:pt x="159" y="64"/>
                  </a:lnTo>
                  <a:lnTo>
                    <a:pt x="159" y="80"/>
                  </a:lnTo>
                  <a:lnTo>
                    <a:pt x="144" y="80"/>
                  </a:lnTo>
                  <a:lnTo>
                    <a:pt x="136" y="80"/>
                  </a:lnTo>
                  <a:lnTo>
                    <a:pt x="136" y="96"/>
                  </a:lnTo>
                  <a:lnTo>
                    <a:pt x="128" y="96"/>
                  </a:lnTo>
                  <a:lnTo>
                    <a:pt x="120" y="112"/>
                  </a:lnTo>
                  <a:lnTo>
                    <a:pt x="120" y="128"/>
                  </a:lnTo>
                  <a:lnTo>
                    <a:pt x="104" y="144"/>
                  </a:lnTo>
                  <a:lnTo>
                    <a:pt x="96" y="168"/>
                  </a:lnTo>
                  <a:lnTo>
                    <a:pt x="96" y="184"/>
                  </a:lnTo>
                  <a:lnTo>
                    <a:pt x="96" y="192"/>
                  </a:lnTo>
                  <a:lnTo>
                    <a:pt x="88" y="200"/>
                  </a:lnTo>
                  <a:lnTo>
                    <a:pt x="80" y="208"/>
                  </a:lnTo>
                  <a:lnTo>
                    <a:pt x="72" y="232"/>
                  </a:lnTo>
                  <a:lnTo>
                    <a:pt x="80" y="264"/>
                  </a:lnTo>
                  <a:lnTo>
                    <a:pt x="80" y="288"/>
                  </a:lnTo>
                  <a:lnTo>
                    <a:pt x="72" y="296"/>
                  </a:lnTo>
                  <a:lnTo>
                    <a:pt x="72" y="320"/>
                  </a:lnTo>
                  <a:lnTo>
                    <a:pt x="64" y="32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9" name="Freeform 8"/>
            <p:cNvSpPr>
              <a:spLocks/>
            </p:cNvSpPr>
            <p:nvPr/>
          </p:nvSpPr>
          <p:spPr bwMode="auto">
            <a:xfrm>
              <a:off x="3543" y="1612"/>
              <a:ext cx="288" cy="302"/>
            </a:xfrm>
            <a:custGeom>
              <a:avLst/>
              <a:gdLst>
                <a:gd name="T0" fmla="*/ 119 w 279"/>
                <a:gd name="T1" fmla="*/ 59 h 328"/>
                <a:gd name="T2" fmla="*/ 105 w 279"/>
                <a:gd name="T3" fmla="*/ 59 h 328"/>
                <a:gd name="T4" fmla="*/ 36 w 279"/>
                <a:gd name="T5" fmla="*/ 63 h 328"/>
                <a:gd name="T6" fmla="*/ 8 w 279"/>
                <a:gd name="T7" fmla="*/ 54 h 328"/>
                <a:gd name="T8" fmla="*/ 8 w 279"/>
                <a:gd name="T9" fmla="*/ 49 h 328"/>
                <a:gd name="T10" fmla="*/ 44 w 279"/>
                <a:gd name="T11" fmla="*/ 45 h 328"/>
                <a:gd name="T12" fmla="*/ 93 w 279"/>
                <a:gd name="T13" fmla="*/ 41 h 328"/>
                <a:gd name="T14" fmla="*/ 152 w 279"/>
                <a:gd name="T15" fmla="*/ 32 h 328"/>
                <a:gd name="T16" fmla="*/ 196 w 279"/>
                <a:gd name="T17" fmla="*/ 18 h 328"/>
                <a:gd name="T18" fmla="*/ 179 w 279"/>
                <a:gd name="T19" fmla="*/ 18 h 328"/>
                <a:gd name="T20" fmla="*/ 179 w 279"/>
                <a:gd name="T21" fmla="*/ 17 h 328"/>
                <a:gd name="T22" fmla="*/ 226 w 279"/>
                <a:gd name="T23" fmla="*/ 11 h 328"/>
                <a:gd name="T24" fmla="*/ 241 w 279"/>
                <a:gd name="T25" fmla="*/ 13 h 328"/>
                <a:gd name="T26" fmla="*/ 257 w 279"/>
                <a:gd name="T27" fmla="*/ 9 h 328"/>
                <a:gd name="T28" fmla="*/ 298 w 279"/>
                <a:gd name="T29" fmla="*/ 6 h 328"/>
                <a:gd name="T30" fmla="*/ 360 w 279"/>
                <a:gd name="T31" fmla="*/ 0 h 328"/>
                <a:gd name="T32" fmla="*/ 406 w 279"/>
                <a:gd name="T33" fmla="*/ 0 h 328"/>
                <a:gd name="T34" fmla="*/ 466 w 279"/>
                <a:gd name="T35" fmla="*/ 0 h 328"/>
                <a:gd name="T36" fmla="*/ 497 w 279"/>
                <a:gd name="T37" fmla="*/ 6 h 328"/>
                <a:gd name="T38" fmla="*/ 497 w 279"/>
                <a:gd name="T39" fmla="*/ 7 h 328"/>
                <a:gd name="T40" fmla="*/ 466 w 279"/>
                <a:gd name="T41" fmla="*/ 13 h 328"/>
                <a:gd name="T42" fmla="*/ 451 w 279"/>
                <a:gd name="T43" fmla="*/ 6 h 328"/>
                <a:gd name="T44" fmla="*/ 406 w 279"/>
                <a:gd name="T45" fmla="*/ 13 h 328"/>
                <a:gd name="T46" fmla="*/ 344 w 279"/>
                <a:gd name="T47" fmla="*/ 14 h 328"/>
                <a:gd name="T48" fmla="*/ 316 w 279"/>
                <a:gd name="T49" fmla="*/ 13 h 328"/>
                <a:gd name="T50" fmla="*/ 298 w 279"/>
                <a:gd name="T51" fmla="*/ 15 h 328"/>
                <a:gd name="T52" fmla="*/ 257 w 279"/>
                <a:gd name="T53" fmla="*/ 15 h 328"/>
                <a:gd name="T54" fmla="*/ 241 w 279"/>
                <a:gd name="T55" fmla="*/ 18 h 328"/>
                <a:gd name="T56" fmla="*/ 226 w 279"/>
                <a:gd name="T57" fmla="*/ 25 h 328"/>
                <a:gd name="T58" fmla="*/ 179 w 279"/>
                <a:gd name="T59" fmla="*/ 32 h 328"/>
                <a:gd name="T60" fmla="*/ 179 w 279"/>
                <a:gd name="T61" fmla="*/ 37 h 328"/>
                <a:gd name="T62" fmla="*/ 152 w 279"/>
                <a:gd name="T63" fmla="*/ 40 h 328"/>
                <a:gd name="T64" fmla="*/ 152 w 279"/>
                <a:gd name="T65" fmla="*/ 50 h 328"/>
                <a:gd name="T66" fmla="*/ 135 w 279"/>
                <a:gd name="T67" fmla="*/ 57 h 328"/>
                <a:gd name="T68" fmla="*/ 119 w 279"/>
                <a:gd name="T69" fmla="*/ 62 h 3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9"/>
                <a:gd name="T106" fmla="*/ 0 h 328"/>
                <a:gd name="T107" fmla="*/ 279 w 279"/>
                <a:gd name="T108" fmla="*/ 328 h 3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9" h="328">
                  <a:moveTo>
                    <a:pt x="64" y="320"/>
                  </a:moveTo>
                  <a:lnTo>
                    <a:pt x="64" y="312"/>
                  </a:lnTo>
                  <a:lnTo>
                    <a:pt x="56" y="304"/>
                  </a:lnTo>
                  <a:lnTo>
                    <a:pt x="56" y="312"/>
                  </a:lnTo>
                  <a:lnTo>
                    <a:pt x="32" y="328"/>
                  </a:lnTo>
                  <a:lnTo>
                    <a:pt x="16" y="328"/>
                  </a:lnTo>
                  <a:lnTo>
                    <a:pt x="8" y="328"/>
                  </a:lnTo>
                  <a:lnTo>
                    <a:pt x="8" y="280"/>
                  </a:lnTo>
                  <a:lnTo>
                    <a:pt x="0" y="272"/>
                  </a:lnTo>
                  <a:lnTo>
                    <a:pt x="8" y="256"/>
                  </a:lnTo>
                  <a:lnTo>
                    <a:pt x="0" y="248"/>
                  </a:lnTo>
                  <a:lnTo>
                    <a:pt x="24" y="232"/>
                  </a:lnTo>
                  <a:lnTo>
                    <a:pt x="32" y="224"/>
                  </a:lnTo>
                  <a:lnTo>
                    <a:pt x="48" y="216"/>
                  </a:lnTo>
                  <a:lnTo>
                    <a:pt x="64" y="184"/>
                  </a:lnTo>
                  <a:lnTo>
                    <a:pt x="80" y="168"/>
                  </a:lnTo>
                  <a:lnTo>
                    <a:pt x="96" y="136"/>
                  </a:lnTo>
                  <a:lnTo>
                    <a:pt x="104" y="96"/>
                  </a:lnTo>
                  <a:lnTo>
                    <a:pt x="120" y="88"/>
                  </a:lnTo>
                  <a:lnTo>
                    <a:pt x="96" y="96"/>
                  </a:lnTo>
                  <a:lnTo>
                    <a:pt x="88" y="96"/>
                  </a:lnTo>
                  <a:lnTo>
                    <a:pt x="96" y="88"/>
                  </a:lnTo>
                  <a:lnTo>
                    <a:pt x="96" y="72"/>
                  </a:lnTo>
                  <a:lnTo>
                    <a:pt x="120" y="56"/>
                  </a:lnTo>
                  <a:lnTo>
                    <a:pt x="120" y="72"/>
                  </a:lnTo>
                  <a:lnTo>
                    <a:pt x="128" y="64"/>
                  </a:lnTo>
                  <a:lnTo>
                    <a:pt x="128" y="48"/>
                  </a:lnTo>
                  <a:lnTo>
                    <a:pt x="136" y="48"/>
                  </a:lnTo>
                  <a:lnTo>
                    <a:pt x="144" y="32"/>
                  </a:lnTo>
                  <a:lnTo>
                    <a:pt x="159" y="32"/>
                  </a:lnTo>
                  <a:lnTo>
                    <a:pt x="175" y="24"/>
                  </a:lnTo>
                  <a:lnTo>
                    <a:pt x="191" y="0"/>
                  </a:lnTo>
                  <a:lnTo>
                    <a:pt x="207" y="8"/>
                  </a:lnTo>
                  <a:lnTo>
                    <a:pt x="215" y="0"/>
                  </a:lnTo>
                  <a:lnTo>
                    <a:pt x="239" y="0"/>
                  </a:lnTo>
                  <a:lnTo>
                    <a:pt x="247" y="0"/>
                  </a:lnTo>
                  <a:lnTo>
                    <a:pt x="279" y="24"/>
                  </a:lnTo>
                  <a:lnTo>
                    <a:pt x="263" y="32"/>
                  </a:lnTo>
                  <a:lnTo>
                    <a:pt x="247" y="32"/>
                  </a:lnTo>
                  <a:lnTo>
                    <a:pt x="263" y="40"/>
                  </a:lnTo>
                  <a:lnTo>
                    <a:pt x="271" y="48"/>
                  </a:lnTo>
                  <a:lnTo>
                    <a:pt x="247" y="64"/>
                  </a:lnTo>
                  <a:lnTo>
                    <a:pt x="255" y="48"/>
                  </a:lnTo>
                  <a:lnTo>
                    <a:pt x="239" y="32"/>
                  </a:lnTo>
                  <a:lnTo>
                    <a:pt x="223" y="40"/>
                  </a:lnTo>
                  <a:lnTo>
                    <a:pt x="215" y="64"/>
                  </a:lnTo>
                  <a:lnTo>
                    <a:pt x="207" y="72"/>
                  </a:lnTo>
                  <a:lnTo>
                    <a:pt x="183" y="72"/>
                  </a:lnTo>
                  <a:lnTo>
                    <a:pt x="175" y="56"/>
                  </a:lnTo>
                  <a:lnTo>
                    <a:pt x="167" y="64"/>
                  </a:lnTo>
                  <a:lnTo>
                    <a:pt x="159" y="64"/>
                  </a:lnTo>
                  <a:lnTo>
                    <a:pt x="159" y="80"/>
                  </a:lnTo>
                  <a:lnTo>
                    <a:pt x="144" y="80"/>
                  </a:lnTo>
                  <a:lnTo>
                    <a:pt x="136" y="80"/>
                  </a:lnTo>
                  <a:lnTo>
                    <a:pt x="136" y="96"/>
                  </a:lnTo>
                  <a:lnTo>
                    <a:pt x="128" y="96"/>
                  </a:lnTo>
                  <a:lnTo>
                    <a:pt x="120" y="112"/>
                  </a:lnTo>
                  <a:lnTo>
                    <a:pt x="120" y="128"/>
                  </a:lnTo>
                  <a:lnTo>
                    <a:pt x="104" y="144"/>
                  </a:lnTo>
                  <a:lnTo>
                    <a:pt x="96" y="168"/>
                  </a:lnTo>
                  <a:lnTo>
                    <a:pt x="96" y="184"/>
                  </a:lnTo>
                  <a:lnTo>
                    <a:pt x="96" y="192"/>
                  </a:lnTo>
                  <a:lnTo>
                    <a:pt x="88" y="200"/>
                  </a:lnTo>
                  <a:lnTo>
                    <a:pt x="80" y="208"/>
                  </a:lnTo>
                  <a:lnTo>
                    <a:pt x="72" y="232"/>
                  </a:lnTo>
                  <a:lnTo>
                    <a:pt x="80" y="264"/>
                  </a:lnTo>
                  <a:lnTo>
                    <a:pt x="80" y="288"/>
                  </a:lnTo>
                  <a:lnTo>
                    <a:pt x="72" y="296"/>
                  </a:lnTo>
                  <a:lnTo>
                    <a:pt x="72" y="320"/>
                  </a:lnTo>
                  <a:lnTo>
                    <a:pt x="64" y="320"/>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 name="Freeform 9"/>
            <p:cNvSpPr>
              <a:spLocks/>
            </p:cNvSpPr>
            <p:nvPr/>
          </p:nvSpPr>
          <p:spPr bwMode="auto">
            <a:xfrm>
              <a:off x="3766" y="2175"/>
              <a:ext cx="205" cy="75"/>
            </a:xfrm>
            <a:custGeom>
              <a:avLst/>
              <a:gdLst>
                <a:gd name="T0" fmla="*/ 327 w 200"/>
                <a:gd name="T1" fmla="*/ 8 h 80"/>
                <a:gd name="T2" fmla="*/ 314 w 200"/>
                <a:gd name="T3" fmla="*/ 8 h 80"/>
                <a:gd name="T4" fmla="*/ 314 w 200"/>
                <a:gd name="T5" fmla="*/ 0 h 80"/>
                <a:gd name="T6" fmla="*/ 275 w 200"/>
                <a:gd name="T7" fmla="*/ 0 h 80"/>
                <a:gd name="T8" fmla="*/ 249 w 200"/>
                <a:gd name="T9" fmla="*/ 8 h 80"/>
                <a:gd name="T10" fmla="*/ 196 w 200"/>
                <a:gd name="T11" fmla="*/ 8 h 80"/>
                <a:gd name="T12" fmla="*/ 172 w 200"/>
                <a:gd name="T13" fmla="*/ 0 h 80"/>
                <a:gd name="T14" fmla="*/ 130 w 200"/>
                <a:gd name="T15" fmla="*/ 0 h 80"/>
                <a:gd name="T16" fmla="*/ 106 w 200"/>
                <a:gd name="T17" fmla="*/ 8 h 80"/>
                <a:gd name="T18" fmla="*/ 75 w 200"/>
                <a:gd name="T19" fmla="*/ 8 h 80"/>
                <a:gd name="T20" fmla="*/ 52 w 200"/>
                <a:gd name="T21" fmla="*/ 8 h 80"/>
                <a:gd name="T22" fmla="*/ 52 w 200"/>
                <a:gd name="T23" fmla="*/ 0 h 80"/>
                <a:gd name="T24" fmla="*/ 16 w 200"/>
                <a:gd name="T25" fmla="*/ 0 h 80"/>
                <a:gd name="T26" fmla="*/ 8 w 200"/>
                <a:gd name="T27" fmla="*/ 0 h 80"/>
                <a:gd name="T28" fmla="*/ 0 w 200"/>
                <a:gd name="T29" fmla="*/ 8 h 80"/>
                <a:gd name="T30" fmla="*/ 8 w 200"/>
                <a:gd name="T31" fmla="*/ 8 h 80"/>
                <a:gd name="T32" fmla="*/ 8 w 200"/>
                <a:gd name="T33" fmla="*/ 8 h 80"/>
                <a:gd name="T34" fmla="*/ 44 w 200"/>
                <a:gd name="T35" fmla="*/ 8 h 80"/>
                <a:gd name="T36" fmla="*/ 52 w 200"/>
                <a:gd name="T37" fmla="*/ 8 h 80"/>
                <a:gd name="T38" fmla="*/ 60 w 200"/>
                <a:gd name="T39" fmla="*/ 8 h 80"/>
                <a:gd name="T40" fmla="*/ 52 w 200"/>
                <a:gd name="T41" fmla="*/ 8 h 80"/>
                <a:gd name="T42" fmla="*/ 52 w 200"/>
                <a:gd name="T43" fmla="*/ 8 h 80"/>
                <a:gd name="T44" fmla="*/ 16 w 200"/>
                <a:gd name="T45" fmla="*/ 8 h 80"/>
                <a:gd name="T46" fmla="*/ 8 w 200"/>
                <a:gd name="T47" fmla="*/ 8 h 80"/>
                <a:gd name="T48" fmla="*/ 8 w 200"/>
                <a:gd name="T49" fmla="*/ 11 h 80"/>
                <a:gd name="T50" fmla="*/ 16 w 200"/>
                <a:gd name="T51" fmla="*/ 8 h 80"/>
                <a:gd name="T52" fmla="*/ 16 w 200"/>
                <a:gd name="T53" fmla="*/ 11 h 80"/>
                <a:gd name="T54" fmla="*/ 8 w 200"/>
                <a:gd name="T55" fmla="*/ 14 h 80"/>
                <a:gd name="T56" fmla="*/ 16 w 200"/>
                <a:gd name="T57" fmla="*/ 16 h 80"/>
                <a:gd name="T58" fmla="*/ 44 w 200"/>
                <a:gd name="T59" fmla="*/ 18 h 80"/>
                <a:gd name="T60" fmla="*/ 52 w 200"/>
                <a:gd name="T61" fmla="*/ 18 h 80"/>
                <a:gd name="T62" fmla="*/ 52 w 200"/>
                <a:gd name="T63" fmla="*/ 20 h 80"/>
                <a:gd name="T64" fmla="*/ 60 w 200"/>
                <a:gd name="T65" fmla="*/ 22 h 80"/>
                <a:gd name="T66" fmla="*/ 91 w 200"/>
                <a:gd name="T67" fmla="*/ 20 h 80"/>
                <a:gd name="T68" fmla="*/ 106 w 200"/>
                <a:gd name="T69" fmla="*/ 20 h 80"/>
                <a:gd name="T70" fmla="*/ 118 w 200"/>
                <a:gd name="T71" fmla="*/ 22 h 80"/>
                <a:gd name="T72" fmla="*/ 130 w 200"/>
                <a:gd name="T73" fmla="*/ 22 h 80"/>
                <a:gd name="T74" fmla="*/ 158 w 200"/>
                <a:gd name="T75" fmla="*/ 20 h 80"/>
                <a:gd name="T76" fmla="*/ 182 w 200"/>
                <a:gd name="T77" fmla="*/ 20 h 80"/>
                <a:gd name="T78" fmla="*/ 182 w 200"/>
                <a:gd name="T79" fmla="*/ 22 h 80"/>
                <a:gd name="T80" fmla="*/ 182 w 200"/>
                <a:gd name="T81" fmla="*/ 20 h 80"/>
                <a:gd name="T82" fmla="*/ 222 w 200"/>
                <a:gd name="T83" fmla="*/ 18 h 80"/>
                <a:gd name="T84" fmla="*/ 237 w 200"/>
                <a:gd name="T85" fmla="*/ 20 h 80"/>
                <a:gd name="T86" fmla="*/ 261 w 200"/>
                <a:gd name="T87" fmla="*/ 18 h 80"/>
                <a:gd name="T88" fmla="*/ 302 w 200"/>
                <a:gd name="T89" fmla="*/ 18 h 80"/>
                <a:gd name="T90" fmla="*/ 302 w 200"/>
                <a:gd name="T91" fmla="*/ 16 h 80"/>
                <a:gd name="T92" fmla="*/ 327 w 200"/>
                <a:gd name="T93" fmla="*/ 18 h 80"/>
                <a:gd name="T94" fmla="*/ 314 w 200"/>
                <a:gd name="T95" fmla="*/ 8 h 80"/>
                <a:gd name="T96" fmla="*/ 327 w 200"/>
                <a:gd name="T97" fmla="*/ 8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
                <a:gd name="T148" fmla="*/ 0 h 80"/>
                <a:gd name="T149" fmla="*/ 200 w 20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 h="80">
                  <a:moveTo>
                    <a:pt x="200" y="24"/>
                  </a:moveTo>
                  <a:lnTo>
                    <a:pt x="192" y="24"/>
                  </a:lnTo>
                  <a:lnTo>
                    <a:pt x="192" y="0"/>
                  </a:lnTo>
                  <a:lnTo>
                    <a:pt x="168" y="0"/>
                  </a:lnTo>
                  <a:lnTo>
                    <a:pt x="152" y="8"/>
                  </a:lnTo>
                  <a:lnTo>
                    <a:pt x="120" y="8"/>
                  </a:lnTo>
                  <a:lnTo>
                    <a:pt x="104" y="0"/>
                  </a:lnTo>
                  <a:lnTo>
                    <a:pt x="80" y="0"/>
                  </a:lnTo>
                  <a:lnTo>
                    <a:pt x="64" y="8"/>
                  </a:lnTo>
                  <a:lnTo>
                    <a:pt x="48" y="8"/>
                  </a:lnTo>
                  <a:lnTo>
                    <a:pt x="32" y="8"/>
                  </a:lnTo>
                  <a:lnTo>
                    <a:pt x="32" y="0"/>
                  </a:lnTo>
                  <a:lnTo>
                    <a:pt x="16" y="0"/>
                  </a:lnTo>
                  <a:lnTo>
                    <a:pt x="8" y="0"/>
                  </a:lnTo>
                  <a:lnTo>
                    <a:pt x="0" y="16"/>
                  </a:lnTo>
                  <a:lnTo>
                    <a:pt x="8" y="16"/>
                  </a:lnTo>
                  <a:lnTo>
                    <a:pt x="8" y="24"/>
                  </a:lnTo>
                  <a:lnTo>
                    <a:pt x="24" y="8"/>
                  </a:lnTo>
                  <a:lnTo>
                    <a:pt x="32" y="8"/>
                  </a:lnTo>
                  <a:lnTo>
                    <a:pt x="40" y="16"/>
                  </a:lnTo>
                  <a:lnTo>
                    <a:pt x="32" y="16"/>
                  </a:lnTo>
                  <a:lnTo>
                    <a:pt x="32" y="24"/>
                  </a:lnTo>
                  <a:lnTo>
                    <a:pt x="16" y="24"/>
                  </a:lnTo>
                  <a:lnTo>
                    <a:pt x="8" y="32"/>
                  </a:lnTo>
                  <a:lnTo>
                    <a:pt x="8" y="40"/>
                  </a:lnTo>
                  <a:lnTo>
                    <a:pt x="16" y="32"/>
                  </a:lnTo>
                  <a:lnTo>
                    <a:pt x="16" y="40"/>
                  </a:lnTo>
                  <a:lnTo>
                    <a:pt x="8" y="48"/>
                  </a:lnTo>
                  <a:lnTo>
                    <a:pt x="16" y="56"/>
                  </a:lnTo>
                  <a:lnTo>
                    <a:pt x="24" y="64"/>
                  </a:lnTo>
                  <a:lnTo>
                    <a:pt x="32" y="64"/>
                  </a:lnTo>
                  <a:lnTo>
                    <a:pt x="32" y="72"/>
                  </a:lnTo>
                  <a:lnTo>
                    <a:pt x="40" y="80"/>
                  </a:lnTo>
                  <a:lnTo>
                    <a:pt x="56" y="72"/>
                  </a:lnTo>
                  <a:lnTo>
                    <a:pt x="64" y="72"/>
                  </a:lnTo>
                  <a:lnTo>
                    <a:pt x="72" y="80"/>
                  </a:lnTo>
                  <a:lnTo>
                    <a:pt x="80" y="80"/>
                  </a:lnTo>
                  <a:lnTo>
                    <a:pt x="96" y="72"/>
                  </a:lnTo>
                  <a:lnTo>
                    <a:pt x="112" y="72"/>
                  </a:lnTo>
                  <a:lnTo>
                    <a:pt x="112" y="80"/>
                  </a:lnTo>
                  <a:lnTo>
                    <a:pt x="112" y="72"/>
                  </a:lnTo>
                  <a:lnTo>
                    <a:pt x="136" y="64"/>
                  </a:lnTo>
                  <a:lnTo>
                    <a:pt x="144" y="72"/>
                  </a:lnTo>
                  <a:lnTo>
                    <a:pt x="160" y="64"/>
                  </a:lnTo>
                  <a:lnTo>
                    <a:pt x="184" y="64"/>
                  </a:lnTo>
                  <a:lnTo>
                    <a:pt x="184" y="56"/>
                  </a:lnTo>
                  <a:lnTo>
                    <a:pt x="200" y="64"/>
                  </a:lnTo>
                  <a:lnTo>
                    <a:pt x="192" y="32"/>
                  </a:lnTo>
                  <a:lnTo>
                    <a:pt x="20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 name="Freeform 10"/>
            <p:cNvSpPr>
              <a:spLocks/>
            </p:cNvSpPr>
            <p:nvPr/>
          </p:nvSpPr>
          <p:spPr bwMode="auto">
            <a:xfrm>
              <a:off x="2669" y="2813"/>
              <a:ext cx="90" cy="452"/>
            </a:xfrm>
            <a:custGeom>
              <a:avLst/>
              <a:gdLst>
                <a:gd name="T0" fmla="*/ 113 w 88"/>
                <a:gd name="T1" fmla="*/ 0 h 487"/>
                <a:gd name="T2" fmla="*/ 113 w 88"/>
                <a:gd name="T3" fmla="*/ 6 h 487"/>
                <a:gd name="T4" fmla="*/ 136 w 88"/>
                <a:gd name="T5" fmla="*/ 13 h 487"/>
                <a:gd name="T6" fmla="*/ 113 w 88"/>
                <a:gd name="T7" fmla="*/ 18 h 487"/>
                <a:gd name="T8" fmla="*/ 113 w 88"/>
                <a:gd name="T9" fmla="*/ 27 h 487"/>
                <a:gd name="T10" fmla="*/ 102 w 88"/>
                <a:gd name="T11" fmla="*/ 43 h 487"/>
                <a:gd name="T12" fmla="*/ 86 w 88"/>
                <a:gd name="T13" fmla="*/ 50 h 487"/>
                <a:gd name="T14" fmla="*/ 70 w 88"/>
                <a:gd name="T15" fmla="*/ 58 h 487"/>
                <a:gd name="T16" fmla="*/ 60 w 88"/>
                <a:gd name="T17" fmla="*/ 66 h 487"/>
                <a:gd name="T18" fmla="*/ 60 w 88"/>
                <a:gd name="T19" fmla="*/ 76 h 487"/>
                <a:gd name="T20" fmla="*/ 70 w 88"/>
                <a:gd name="T21" fmla="*/ 76 h 487"/>
                <a:gd name="T22" fmla="*/ 52 w 88"/>
                <a:gd name="T23" fmla="*/ 86 h 487"/>
                <a:gd name="T24" fmla="*/ 52 w 88"/>
                <a:gd name="T25" fmla="*/ 95 h 487"/>
                <a:gd name="T26" fmla="*/ 52 w 88"/>
                <a:gd name="T27" fmla="*/ 99 h 487"/>
                <a:gd name="T28" fmla="*/ 52 w 88"/>
                <a:gd name="T29" fmla="*/ 102 h 487"/>
                <a:gd name="T30" fmla="*/ 102 w 88"/>
                <a:gd name="T31" fmla="*/ 102 h 487"/>
                <a:gd name="T32" fmla="*/ 113 w 88"/>
                <a:gd name="T33" fmla="*/ 106 h 487"/>
                <a:gd name="T34" fmla="*/ 86 w 88"/>
                <a:gd name="T35" fmla="*/ 110 h 487"/>
                <a:gd name="T36" fmla="*/ 60 w 88"/>
                <a:gd name="T37" fmla="*/ 108 h 487"/>
                <a:gd name="T38" fmla="*/ 70 w 88"/>
                <a:gd name="T39" fmla="*/ 106 h 487"/>
                <a:gd name="T40" fmla="*/ 52 w 88"/>
                <a:gd name="T41" fmla="*/ 106 h 487"/>
                <a:gd name="T42" fmla="*/ 16 w 88"/>
                <a:gd name="T43" fmla="*/ 102 h 487"/>
                <a:gd name="T44" fmla="*/ 8 w 88"/>
                <a:gd name="T45" fmla="*/ 102 h 487"/>
                <a:gd name="T46" fmla="*/ 16 w 88"/>
                <a:gd name="T47" fmla="*/ 101 h 487"/>
                <a:gd name="T48" fmla="*/ 16 w 88"/>
                <a:gd name="T49" fmla="*/ 101 h 487"/>
                <a:gd name="T50" fmla="*/ 16 w 88"/>
                <a:gd name="T51" fmla="*/ 101 h 487"/>
                <a:gd name="T52" fmla="*/ 16 w 88"/>
                <a:gd name="T53" fmla="*/ 95 h 487"/>
                <a:gd name="T54" fmla="*/ 0 w 88"/>
                <a:gd name="T55" fmla="*/ 95 h 487"/>
                <a:gd name="T56" fmla="*/ 8 w 88"/>
                <a:gd name="T57" fmla="*/ 88 h 487"/>
                <a:gd name="T58" fmla="*/ 16 w 88"/>
                <a:gd name="T59" fmla="*/ 88 h 487"/>
                <a:gd name="T60" fmla="*/ 8 w 88"/>
                <a:gd name="T61" fmla="*/ 84 h 487"/>
                <a:gd name="T62" fmla="*/ 8 w 88"/>
                <a:gd name="T63" fmla="*/ 82 h 487"/>
                <a:gd name="T64" fmla="*/ 16 w 88"/>
                <a:gd name="T65" fmla="*/ 76 h 487"/>
                <a:gd name="T66" fmla="*/ 44 w 88"/>
                <a:gd name="T67" fmla="*/ 76 h 487"/>
                <a:gd name="T68" fmla="*/ 52 w 88"/>
                <a:gd name="T69" fmla="*/ 66 h 487"/>
                <a:gd name="T70" fmla="*/ 44 w 88"/>
                <a:gd name="T71" fmla="*/ 61 h 487"/>
                <a:gd name="T72" fmla="*/ 44 w 88"/>
                <a:gd name="T73" fmla="*/ 54 h 487"/>
                <a:gd name="T74" fmla="*/ 70 w 88"/>
                <a:gd name="T75" fmla="*/ 40 h 487"/>
                <a:gd name="T76" fmla="*/ 70 w 88"/>
                <a:gd name="T77" fmla="*/ 32 h 487"/>
                <a:gd name="T78" fmla="*/ 86 w 88"/>
                <a:gd name="T79" fmla="*/ 24 h 487"/>
                <a:gd name="T80" fmla="*/ 102 w 88"/>
                <a:gd name="T81" fmla="*/ 9 h 4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
                <a:gd name="T124" fmla="*/ 0 h 487"/>
                <a:gd name="T125" fmla="*/ 88 w 88"/>
                <a:gd name="T126" fmla="*/ 487 h 4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 h="487">
                  <a:moveTo>
                    <a:pt x="56" y="8"/>
                  </a:moveTo>
                  <a:lnTo>
                    <a:pt x="72" y="0"/>
                  </a:lnTo>
                  <a:lnTo>
                    <a:pt x="72" y="16"/>
                  </a:lnTo>
                  <a:lnTo>
                    <a:pt x="72" y="24"/>
                  </a:lnTo>
                  <a:lnTo>
                    <a:pt x="80" y="56"/>
                  </a:lnTo>
                  <a:lnTo>
                    <a:pt x="88" y="56"/>
                  </a:lnTo>
                  <a:lnTo>
                    <a:pt x="88" y="72"/>
                  </a:lnTo>
                  <a:lnTo>
                    <a:pt x="72" y="80"/>
                  </a:lnTo>
                  <a:lnTo>
                    <a:pt x="80" y="104"/>
                  </a:lnTo>
                  <a:lnTo>
                    <a:pt x="72" y="120"/>
                  </a:lnTo>
                  <a:lnTo>
                    <a:pt x="56" y="160"/>
                  </a:lnTo>
                  <a:lnTo>
                    <a:pt x="64" y="192"/>
                  </a:lnTo>
                  <a:lnTo>
                    <a:pt x="56" y="208"/>
                  </a:lnTo>
                  <a:lnTo>
                    <a:pt x="56" y="224"/>
                  </a:lnTo>
                  <a:lnTo>
                    <a:pt x="48" y="232"/>
                  </a:lnTo>
                  <a:lnTo>
                    <a:pt x="48" y="256"/>
                  </a:lnTo>
                  <a:lnTo>
                    <a:pt x="40" y="271"/>
                  </a:lnTo>
                  <a:lnTo>
                    <a:pt x="40" y="295"/>
                  </a:lnTo>
                  <a:lnTo>
                    <a:pt x="40" y="311"/>
                  </a:lnTo>
                  <a:lnTo>
                    <a:pt x="40" y="335"/>
                  </a:lnTo>
                  <a:lnTo>
                    <a:pt x="48" y="335"/>
                  </a:lnTo>
                  <a:lnTo>
                    <a:pt x="48" y="343"/>
                  </a:lnTo>
                  <a:lnTo>
                    <a:pt x="40" y="375"/>
                  </a:lnTo>
                  <a:lnTo>
                    <a:pt x="32" y="383"/>
                  </a:lnTo>
                  <a:lnTo>
                    <a:pt x="32" y="399"/>
                  </a:lnTo>
                  <a:lnTo>
                    <a:pt x="32" y="423"/>
                  </a:lnTo>
                  <a:lnTo>
                    <a:pt x="32" y="431"/>
                  </a:lnTo>
                  <a:lnTo>
                    <a:pt x="32" y="439"/>
                  </a:lnTo>
                  <a:lnTo>
                    <a:pt x="32" y="431"/>
                  </a:lnTo>
                  <a:lnTo>
                    <a:pt x="32" y="455"/>
                  </a:lnTo>
                  <a:lnTo>
                    <a:pt x="40" y="463"/>
                  </a:lnTo>
                  <a:lnTo>
                    <a:pt x="64" y="463"/>
                  </a:lnTo>
                  <a:lnTo>
                    <a:pt x="72" y="463"/>
                  </a:lnTo>
                  <a:lnTo>
                    <a:pt x="72" y="471"/>
                  </a:lnTo>
                  <a:lnTo>
                    <a:pt x="56" y="471"/>
                  </a:lnTo>
                  <a:lnTo>
                    <a:pt x="56" y="487"/>
                  </a:lnTo>
                  <a:lnTo>
                    <a:pt x="48" y="487"/>
                  </a:lnTo>
                  <a:lnTo>
                    <a:pt x="40" y="479"/>
                  </a:lnTo>
                  <a:lnTo>
                    <a:pt x="48" y="479"/>
                  </a:lnTo>
                  <a:lnTo>
                    <a:pt x="48" y="471"/>
                  </a:lnTo>
                  <a:lnTo>
                    <a:pt x="32" y="479"/>
                  </a:lnTo>
                  <a:lnTo>
                    <a:pt x="32" y="471"/>
                  </a:lnTo>
                  <a:lnTo>
                    <a:pt x="24" y="471"/>
                  </a:lnTo>
                  <a:lnTo>
                    <a:pt x="16" y="463"/>
                  </a:lnTo>
                  <a:lnTo>
                    <a:pt x="16" y="471"/>
                  </a:lnTo>
                  <a:lnTo>
                    <a:pt x="8" y="463"/>
                  </a:lnTo>
                  <a:lnTo>
                    <a:pt x="8" y="455"/>
                  </a:lnTo>
                  <a:lnTo>
                    <a:pt x="16" y="447"/>
                  </a:lnTo>
                  <a:lnTo>
                    <a:pt x="16" y="439"/>
                  </a:lnTo>
                  <a:lnTo>
                    <a:pt x="16" y="447"/>
                  </a:lnTo>
                  <a:lnTo>
                    <a:pt x="8" y="455"/>
                  </a:lnTo>
                  <a:lnTo>
                    <a:pt x="16" y="447"/>
                  </a:lnTo>
                  <a:lnTo>
                    <a:pt x="16" y="439"/>
                  </a:lnTo>
                  <a:lnTo>
                    <a:pt x="16" y="423"/>
                  </a:lnTo>
                  <a:lnTo>
                    <a:pt x="8" y="423"/>
                  </a:lnTo>
                  <a:lnTo>
                    <a:pt x="0" y="423"/>
                  </a:lnTo>
                  <a:lnTo>
                    <a:pt x="0" y="415"/>
                  </a:lnTo>
                  <a:lnTo>
                    <a:pt x="8" y="391"/>
                  </a:lnTo>
                  <a:lnTo>
                    <a:pt x="8" y="383"/>
                  </a:lnTo>
                  <a:lnTo>
                    <a:pt x="16" y="399"/>
                  </a:lnTo>
                  <a:lnTo>
                    <a:pt x="24" y="375"/>
                  </a:lnTo>
                  <a:lnTo>
                    <a:pt x="8" y="375"/>
                  </a:lnTo>
                  <a:lnTo>
                    <a:pt x="0" y="375"/>
                  </a:lnTo>
                  <a:lnTo>
                    <a:pt x="8" y="359"/>
                  </a:lnTo>
                  <a:lnTo>
                    <a:pt x="16" y="359"/>
                  </a:lnTo>
                  <a:lnTo>
                    <a:pt x="16" y="335"/>
                  </a:lnTo>
                  <a:lnTo>
                    <a:pt x="24" y="335"/>
                  </a:lnTo>
                  <a:lnTo>
                    <a:pt x="24" y="343"/>
                  </a:lnTo>
                  <a:lnTo>
                    <a:pt x="32" y="303"/>
                  </a:lnTo>
                  <a:lnTo>
                    <a:pt x="32" y="295"/>
                  </a:lnTo>
                  <a:lnTo>
                    <a:pt x="24" y="287"/>
                  </a:lnTo>
                  <a:lnTo>
                    <a:pt x="24" y="271"/>
                  </a:lnTo>
                  <a:lnTo>
                    <a:pt x="32" y="264"/>
                  </a:lnTo>
                  <a:lnTo>
                    <a:pt x="24" y="240"/>
                  </a:lnTo>
                  <a:lnTo>
                    <a:pt x="32" y="240"/>
                  </a:lnTo>
                  <a:lnTo>
                    <a:pt x="48" y="176"/>
                  </a:lnTo>
                  <a:lnTo>
                    <a:pt x="40" y="152"/>
                  </a:lnTo>
                  <a:lnTo>
                    <a:pt x="48" y="144"/>
                  </a:lnTo>
                  <a:lnTo>
                    <a:pt x="48" y="128"/>
                  </a:lnTo>
                  <a:lnTo>
                    <a:pt x="56" y="104"/>
                  </a:lnTo>
                  <a:lnTo>
                    <a:pt x="56" y="56"/>
                  </a:lnTo>
                  <a:lnTo>
                    <a:pt x="64" y="40"/>
                  </a:lnTo>
                  <a:lnTo>
                    <a:pt x="5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 name="Freeform 11"/>
            <p:cNvSpPr>
              <a:spLocks/>
            </p:cNvSpPr>
            <p:nvPr/>
          </p:nvSpPr>
          <p:spPr bwMode="auto">
            <a:xfrm>
              <a:off x="2669" y="2813"/>
              <a:ext cx="90" cy="452"/>
            </a:xfrm>
            <a:custGeom>
              <a:avLst/>
              <a:gdLst>
                <a:gd name="T0" fmla="*/ 113 w 88"/>
                <a:gd name="T1" fmla="*/ 0 h 487"/>
                <a:gd name="T2" fmla="*/ 113 w 88"/>
                <a:gd name="T3" fmla="*/ 6 h 487"/>
                <a:gd name="T4" fmla="*/ 136 w 88"/>
                <a:gd name="T5" fmla="*/ 13 h 487"/>
                <a:gd name="T6" fmla="*/ 113 w 88"/>
                <a:gd name="T7" fmla="*/ 18 h 487"/>
                <a:gd name="T8" fmla="*/ 113 w 88"/>
                <a:gd name="T9" fmla="*/ 27 h 487"/>
                <a:gd name="T10" fmla="*/ 102 w 88"/>
                <a:gd name="T11" fmla="*/ 43 h 487"/>
                <a:gd name="T12" fmla="*/ 86 w 88"/>
                <a:gd name="T13" fmla="*/ 50 h 487"/>
                <a:gd name="T14" fmla="*/ 70 w 88"/>
                <a:gd name="T15" fmla="*/ 58 h 487"/>
                <a:gd name="T16" fmla="*/ 60 w 88"/>
                <a:gd name="T17" fmla="*/ 66 h 487"/>
                <a:gd name="T18" fmla="*/ 60 w 88"/>
                <a:gd name="T19" fmla="*/ 76 h 487"/>
                <a:gd name="T20" fmla="*/ 70 w 88"/>
                <a:gd name="T21" fmla="*/ 76 h 487"/>
                <a:gd name="T22" fmla="*/ 52 w 88"/>
                <a:gd name="T23" fmla="*/ 86 h 487"/>
                <a:gd name="T24" fmla="*/ 52 w 88"/>
                <a:gd name="T25" fmla="*/ 95 h 487"/>
                <a:gd name="T26" fmla="*/ 52 w 88"/>
                <a:gd name="T27" fmla="*/ 99 h 487"/>
                <a:gd name="T28" fmla="*/ 52 w 88"/>
                <a:gd name="T29" fmla="*/ 102 h 487"/>
                <a:gd name="T30" fmla="*/ 102 w 88"/>
                <a:gd name="T31" fmla="*/ 102 h 487"/>
                <a:gd name="T32" fmla="*/ 113 w 88"/>
                <a:gd name="T33" fmla="*/ 106 h 487"/>
                <a:gd name="T34" fmla="*/ 86 w 88"/>
                <a:gd name="T35" fmla="*/ 110 h 487"/>
                <a:gd name="T36" fmla="*/ 60 w 88"/>
                <a:gd name="T37" fmla="*/ 108 h 487"/>
                <a:gd name="T38" fmla="*/ 70 w 88"/>
                <a:gd name="T39" fmla="*/ 106 h 487"/>
                <a:gd name="T40" fmla="*/ 52 w 88"/>
                <a:gd name="T41" fmla="*/ 106 h 487"/>
                <a:gd name="T42" fmla="*/ 16 w 88"/>
                <a:gd name="T43" fmla="*/ 102 h 487"/>
                <a:gd name="T44" fmla="*/ 8 w 88"/>
                <a:gd name="T45" fmla="*/ 102 h 487"/>
                <a:gd name="T46" fmla="*/ 16 w 88"/>
                <a:gd name="T47" fmla="*/ 101 h 487"/>
                <a:gd name="T48" fmla="*/ 16 w 88"/>
                <a:gd name="T49" fmla="*/ 101 h 487"/>
                <a:gd name="T50" fmla="*/ 16 w 88"/>
                <a:gd name="T51" fmla="*/ 101 h 487"/>
                <a:gd name="T52" fmla="*/ 16 w 88"/>
                <a:gd name="T53" fmla="*/ 95 h 487"/>
                <a:gd name="T54" fmla="*/ 0 w 88"/>
                <a:gd name="T55" fmla="*/ 95 h 487"/>
                <a:gd name="T56" fmla="*/ 8 w 88"/>
                <a:gd name="T57" fmla="*/ 88 h 487"/>
                <a:gd name="T58" fmla="*/ 16 w 88"/>
                <a:gd name="T59" fmla="*/ 88 h 487"/>
                <a:gd name="T60" fmla="*/ 8 w 88"/>
                <a:gd name="T61" fmla="*/ 84 h 487"/>
                <a:gd name="T62" fmla="*/ 8 w 88"/>
                <a:gd name="T63" fmla="*/ 82 h 487"/>
                <a:gd name="T64" fmla="*/ 16 w 88"/>
                <a:gd name="T65" fmla="*/ 76 h 487"/>
                <a:gd name="T66" fmla="*/ 44 w 88"/>
                <a:gd name="T67" fmla="*/ 76 h 487"/>
                <a:gd name="T68" fmla="*/ 52 w 88"/>
                <a:gd name="T69" fmla="*/ 66 h 487"/>
                <a:gd name="T70" fmla="*/ 44 w 88"/>
                <a:gd name="T71" fmla="*/ 61 h 487"/>
                <a:gd name="T72" fmla="*/ 44 w 88"/>
                <a:gd name="T73" fmla="*/ 54 h 487"/>
                <a:gd name="T74" fmla="*/ 70 w 88"/>
                <a:gd name="T75" fmla="*/ 40 h 487"/>
                <a:gd name="T76" fmla="*/ 70 w 88"/>
                <a:gd name="T77" fmla="*/ 32 h 487"/>
                <a:gd name="T78" fmla="*/ 86 w 88"/>
                <a:gd name="T79" fmla="*/ 24 h 487"/>
                <a:gd name="T80" fmla="*/ 102 w 88"/>
                <a:gd name="T81" fmla="*/ 9 h 4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
                <a:gd name="T124" fmla="*/ 0 h 487"/>
                <a:gd name="T125" fmla="*/ 88 w 88"/>
                <a:gd name="T126" fmla="*/ 487 h 4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 h="487">
                  <a:moveTo>
                    <a:pt x="56" y="8"/>
                  </a:moveTo>
                  <a:lnTo>
                    <a:pt x="72" y="0"/>
                  </a:lnTo>
                  <a:lnTo>
                    <a:pt x="72" y="16"/>
                  </a:lnTo>
                  <a:lnTo>
                    <a:pt x="72" y="24"/>
                  </a:lnTo>
                  <a:lnTo>
                    <a:pt x="80" y="56"/>
                  </a:lnTo>
                  <a:lnTo>
                    <a:pt x="88" y="56"/>
                  </a:lnTo>
                  <a:lnTo>
                    <a:pt x="88" y="72"/>
                  </a:lnTo>
                  <a:lnTo>
                    <a:pt x="72" y="80"/>
                  </a:lnTo>
                  <a:lnTo>
                    <a:pt x="80" y="104"/>
                  </a:lnTo>
                  <a:lnTo>
                    <a:pt x="72" y="120"/>
                  </a:lnTo>
                  <a:lnTo>
                    <a:pt x="56" y="160"/>
                  </a:lnTo>
                  <a:lnTo>
                    <a:pt x="64" y="192"/>
                  </a:lnTo>
                  <a:lnTo>
                    <a:pt x="56" y="208"/>
                  </a:lnTo>
                  <a:lnTo>
                    <a:pt x="56" y="224"/>
                  </a:lnTo>
                  <a:lnTo>
                    <a:pt x="48" y="232"/>
                  </a:lnTo>
                  <a:lnTo>
                    <a:pt x="48" y="256"/>
                  </a:lnTo>
                  <a:lnTo>
                    <a:pt x="40" y="271"/>
                  </a:lnTo>
                  <a:lnTo>
                    <a:pt x="40" y="295"/>
                  </a:lnTo>
                  <a:lnTo>
                    <a:pt x="40" y="311"/>
                  </a:lnTo>
                  <a:lnTo>
                    <a:pt x="40" y="335"/>
                  </a:lnTo>
                  <a:lnTo>
                    <a:pt x="48" y="335"/>
                  </a:lnTo>
                  <a:lnTo>
                    <a:pt x="48" y="343"/>
                  </a:lnTo>
                  <a:lnTo>
                    <a:pt x="40" y="375"/>
                  </a:lnTo>
                  <a:lnTo>
                    <a:pt x="32" y="383"/>
                  </a:lnTo>
                  <a:lnTo>
                    <a:pt x="32" y="399"/>
                  </a:lnTo>
                  <a:lnTo>
                    <a:pt x="32" y="423"/>
                  </a:lnTo>
                  <a:lnTo>
                    <a:pt x="32" y="431"/>
                  </a:lnTo>
                  <a:lnTo>
                    <a:pt x="32" y="439"/>
                  </a:lnTo>
                  <a:lnTo>
                    <a:pt x="32" y="431"/>
                  </a:lnTo>
                  <a:lnTo>
                    <a:pt x="32" y="455"/>
                  </a:lnTo>
                  <a:lnTo>
                    <a:pt x="40" y="463"/>
                  </a:lnTo>
                  <a:lnTo>
                    <a:pt x="64" y="463"/>
                  </a:lnTo>
                  <a:lnTo>
                    <a:pt x="72" y="463"/>
                  </a:lnTo>
                  <a:lnTo>
                    <a:pt x="72" y="471"/>
                  </a:lnTo>
                  <a:lnTo>
                    <a:pt x="56" y="471"/>
                  </a:lnTo>
                  <a:lnTo>
                    <a:pt x="56" y="487"/>
                  </a:lnTo>
                  <a:lnTo>
                    <a:pt x="48" y="487"/>
                  </a:lnTo>
                  <a:lnTo>
                    <a:pt x="40" y="479"/>
                  </a:lnTo>
                  <a:lnTo>
                    <a:pt x="48" y="479"/>
                  </a:lnTo>
                  <a:lnTo>
                    <a:pt x="48" y="471"/>
                  </a:lnTo>
                  <a:lnTo>
                    <a:pt x="32" y="479"/>
                  </a:lnTo>
                  <a:lnTo>
                    <a:pt x="32" y="471"/>
                  </a:lnTo>
                  <a:lnTo>
                    <a:pt x="24" y="471"/>
                  </a:lnTo>
                  <a:lnTo>
                    <a:pt x="16" y="463"/>
                  </a:lnTo>
                  <a:lnTo>
                    <a:pt x="16" y="471"/>
                  </a:lnTo>
                  <a:lnTo>
                    <a:pt x="8" y="463"/>
                  </a:lnTo>
                  <a:lnTo>
                    <a:pt x="8" y="455"/>
                  </a:lnTo>
                  <a:lnTo>
                    <a:pt x="16" y="447"/>
                  </a:lnTo>
                  <a:lnTo>
                    <a:pt x="16" y="439"/>
                  </a:lnTo>
                  <a:lnTo>
                    <a:pt x="16" y="447"/>
                  </a:lnTo>
                  <a:lnTo>
                    <a:pt x="8" y="455"/>
                  </a:lnTo>
                  <a:lnTo>
                    <a:pt x="16" y="447"/>
                  </a:lnTo>
                  <a:lnTo>
                    <a:pt x="16" y="439"/>
                  </a:lnTo>
                  <a:lnTo>
                    <a:pt x="16" y="423"/>
                  </a:lnTo>
                  <a:lnTo>
                    <a:pt x="8" y="423"/>
                  </a:lnTo>
                  <a:lnTo>
                    <a:pt x="0" y="423"/>
                  </a:lnTo>
                  <a:lnTo>
                    <a:pt x="0" y="415"/>
                  </a:lnTo>
                  <a:lnTo>
                    <a:pt x="8" y="391"/>
                  </a:lnTo>
                  <a:lnTo>
                    <a:pt x="8" y="383"/>
                  </a:lnTo>
                  <a:lnTo>
                    <a:pt x="16" y="399"/>
                  </a:lnTo>
                  <a:lnTo>
                    <a:pt x="24" y="375"/>
                  </a:lnTo>
                  <a:lnTo>
                    <a:pt x="8" y="375"/>
                  </a:lnTo>
                  <a:lnTo>
                    <a:pt x="0" y="375"/>
                  </a:lnTo>
                  <a:lnTo>
                    <a:pt x="8" y="359"/>
                  </a:lnTo>
                  <a:lnTo>
                    <a:pt x="16" y="359"/>
                  </a:lnTo>
                  <a:lnTo>
                    <a:pt x="16" y="335"/>
                  </a:lnTo>
                  <a:lnTo>
                    <a:pt x="24" y="335"/>
                  </a:lnTo>
                  <a:lnTo>
                    <a:pt x="24" y="343"/>
                  </a:lnTo>
                  <a:lnTo>
                    <a:pt x="32" y="303"/>
                  </a:lnTo>
                  <a:lnTo>
                    <a:pt x="32" y="295"/>
                  </a:lnTo>
                  <a:lnTo>
                    <a:pt x="24" y="287"/>
                  </a:lnTo>
                  <a:lnTo>
                    <a:pt x="24" y="271"/>
                  </a:lnTo>
                  <a:lnTo>
                    <a:pt x="32" y="264"/>
                  </a:lnTo>
                  <a:lnTo>
                    <a:pt x="24" y="240"/>
                  </a:lnTo>
                  <a:lnTo>
                    <a:pt x="32" y="240"/>
                  </a:lnTo>
                  <a:lnTo>
                    <a:pt x="48" y="176"/>
                  </a:lnTo>
                  <a:lnTo>
                    <a:pt x="40" y="152"/>
                  </a:lnTo>
                  <a:lnTo>
                    <a:pt x="48" y="144"/>
                  </a:lnTo>
                  <a:lnTo>
                    <a:pt x="48" y="128"/>
                  </a:lnTo>
                  <a:lnTo>
                    <a:pt x="56" y="104"/>
                  </a:lnTo>
                  <a:lnTo>
                    <a:pt x="56" y="56"/>
                  </a:lnTo>
                  <a:lnTo>
                    <a:pt x="64" y="40"/>
                  </a:lnTo>
                  <a:lnTo>
                    <a:pt x="56" y="8"/>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 name="Freeform 12"/>
            <p:cNvSpPr>
              <a:spLocks/>
            </p:cNvSpPr>
            <p:nvPr/>
          </p:nvSpPr>
          <p:spPr bwMode="auto">
            <a:xfrm>
              <a:off x="2693" y="3249"/>
              <a:ext cx="51" cy="45"/>
            </a:xfrm>
            <a:custGeom>
              <a:avLst/>
              <a:gdLst>
                <a:gd name="T0" fmla="*/ 162 w 48"/>
                <a:gd name="T1" fmla="*/ 12 h 48"/>
                <a:gd name="T2" fmla="*/ 162 w 48"/>
                <a:gd name="T3" fmla="*/ 0 h 48"/>
                <a:gd name="T4" fmla="*/ 137 w 48"/>
                <a:gd name="T5" fmla="*/ 0 h 48"/>
                <a:gd name="T6" fmla="*/ 137 w 48"/>
                <a:gd name="T7" fmla="*/ 8 h 48"/>
                <a:gd name="T8" fmla="*/ 107 w 48"/>
                <a:gd name="T9" fmla="*/ 8 h 48"/>
                <a:gd name="T10" fmla="*/ 84 w 48"/>
                <a:gd name="T11" fmla="*/ 8 h 48"/>
                <a:gd name="T12" fmla="*/ 32 w 48"/>
                <a:gd name="T13" fmla="*/ 8 h 48"/>
                <a:gd name="T14" fmla="*/ 0 w 48"/>
                <a:gd name="T15" fmla="*/ 8 h 48"/>
                <a:gd name="T16" fmla="*/ 32 w 48"/>
                <a:gd name="T17" fmla="*/ 8 h 48"/>
                <a:gd name="T18" fmla="*/ 32 w 48"/>
                <a:gd name="T19" fmla="*/ 8 h 48"/>
                <a:gd name="T20" fmla="*/ 52 w 48"/>
                <a:gd name="T21" fmla="*/ 8 h 48"/>
                <a:gd name="T22" fmla="*/ 52 w 48"/>
                <a:gd name="T23" fmla="*/ 12 h 48"/>
                <a:gd name="T24" fmla="*/ 107 w 48"/>
                <a:gd name="T25" fmla="*/ 14 h 48"/>
                <a:gd name="T26" fmla="*/ 137 w 48"/>
                <a:gd name="T27" fmla="*/ 14 h 48"/>
                <a:gd name="T28" fmla="*/ 162 w 48"/>
                <a:gd name="T29" fmla="*/ 14 h 48"/>
                <a:gd name="T30" fmla="*/ 162 w 48"/>
                <a:gd name="T31" fmla="*/ 12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48"/>
                <a:gd name="T50" fmla="*/ 48 w 4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48">
                  <a:moveTo>
                    <a:pt x="48" y="40"/>
                  </a:moveTo>
                  <a:lnTo>
                    <a:pt x="48" y="0"/>
                  </a:lnTo>
                  <a:lnTo>
                    <a:pt x="40" y="0"/>
                  </a:lnTo>
                  <a:lnTo>
                    <a:pt x="40" y="16"/>
                  </a:lnTo>
                  <a:lnTo>
                    <a:pt x="32" y="24"/>
                  </a:lnTo>
                  <a:lnTo>
                    <a:pt x="24" y="24"/>
                  </a:lnTo>
                  <a:lnTo>
                    <a:pt x="8" y="8"/>
                  </a:lnTo>
                  <a:lnTo>
                    <a:pt x="0" y="16"/>
                  </a:lnTo>
                  <a:lnTo>
                    <a:pt x="8" y="24"/>
                  </a:lnTo>
                  <a:lnTo>
                    <a:pt x="8" y="32"/>
                  </a:lnTo>
                  <a:lnTo>
                    <a:pt x="16" y="32"/>
                  </a:lnTo>
                  <a:lnTo>
                    <a:pt x="16" y="40"/>
                  </a:lnTo>
                  <a:lnTo>
                    <a:pt x="32" y="48"/>
                  </a:lnTo>
                  <a:lnTo>
                    <a:pt x="40" y="48"/>
                  </a:lnTo>
                  <a:lnTo>
                    <a:pt x="48" y="48"/>
                  </a:lnTo>
                  <a:lnTo>
                    <a:pt x="48"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 name="Freeform 13"/>
            <p:cNvSpPr>
              <a:spLocks/>
            </p:cNvSpPr>
            <p:nvPr/>
          </p:nvSpPr>
          <p:spPr bwMode="auto">
            <a:xfrm>
              <a:off x="2693" y="3249"/>
              <a:ext cx="51" cy="45"/>
            </a:xfrm>
            <a:custGeom>
              <a:avLst/>
              <a:gdLst>
                <a:gd name="T0" fmla="*/ 162 w 48"/>
                <a:gd name="T1" fmla="*/ 12 h 48"/>
                <a:gd name="T2" fmla="*/ 162 w 48"/>
                <a:gd name="T3" fmla="*/ 0 h 48"/>
                <a:gd name="T4" fmla="*/ 137 w 48"/>
                <a:gd name="T5" fmla="*/ 0 h 48"/>
                <a:gd name="T6" fmla="*/ 137 w 48"/>
                <a:gd name="T7" fmla="*/ 8 h 48"/>
                <a:gd name="T8" fmla="*/ 107 w 48"/>
                <a:gd name="T9" fmla="*/ 8 h 48"/>
                <a:gd name="T10" fmla="*/ 84 w 48"/>
                <a:gd name="T11" fmla="*/ 8 h 48"/>
                <a:gd name="T12" fmla="*/ 32 w 48"/>
                <a:gd name="T13" fmla="*/ 8 h 48"/>
                <a:gd name="T14" fmla="*/ 0 w 48"/>
                <a:gd name="T15" fmla="*/ 8 h 48"/>
                <a:gd name="T16" fmla="*/ 32 w 48"/>
                <a:gd name="T17" fmla="*/ 8 h 48"/>
                <a:gd name="T18" fmla="*/ 32 w 48"/>
                <a:gd name="T19" fmla="*/ 8 h 48"/>
                <a:gd name="T20" fmla="*/ 52 w 48"/>
                <a:gd name="T21" fmla="*/ 8 h 48"/>
                <a:gd name="T22" fmla="*/ 52 w 48"/>
                <a:gd name="T23" fmla="*/ 12 h 48"/>
                <a:gd name="T24" fmla="*/ 107 w 48"/>
                <a:gd name="T25" fmla="*/ 14 h 48"/>
                <a:gd name="T26" fmla="*/ 137 w 48"/>
                <a:gd name="T27" fmla="*/ 14 h 48"/>
                <a:gd name="T28" fmla="*/ 162 w 48"/>
                <a:gd name="T29" fmla="*/ 14 h 48"/>
                <a:gd name="T30" fmla="*/ 162 w 48"/>
                <a:gd name="T31" fmla="*/ 12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48"/>
                <a:gd name="T50" fmla="*/ 48 w 4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48">
                  <a:moveTo>
                    <a:pt x="48" y="40"/>
                  </a:moveTo>
                  <a:lnTo>
                    <a:pt x="48" y="0"/>
                  </a:lnTo>
                  <a:lnTo>
                    <a:pt x="40" y="0"/>
                  </a:lnTo>
                  <a:lnTo>
                    <a:pt x="40" y="16"/>
                  </a:lnTo>
                  <a:lnTo>
                    <a:pt x="32" y="24"/>
                  </a:lnTo>
                  <a:lnTo>
                    <a:pt x="24" y="24"/>
                  </a:lnTo>
                  <a:lnTo>
                    <a:pt x="8" y="8"/>
                  </a:lnTo>
                  <a:lnTo>
                    <a:pt x="0" y="16"/>
                  </a:lnTo>
                  <a:lnTo>
                    <a:pt x="8" y="24"/>
                  </a:lnTo>
                  <a:lnTo>
                    <a:pt x="8" y="32"/>
                  </a:lnTo>
                  <a:lnTo>
                    <a:pt x="16" y="32"/>
                  </a:lnTo>
                  <a:lnTo>
                    <a:pt x="16" y="40"/>
                  </a:lnTo>
                  <a:lnTo>
                    <a:pt x="32" y="48"/>
                  </a:lnTo>
                  <a:lnTo>
                    <a:pt x="40" y="48"/>
                  </a:lnTo>
                  <a:lnTo>
                    <a:pt x="48" y="48"/>
                  </a:lnTo>
                  <a:lnTo>
                    <a:pt x="48" y="4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 name="Freeform 14"/>
            <p:cNvSpPr>
              <a:spLocks/>
            </p:cNvSpPr>
            <p:nvPr/>
          </p:nvSpPr>
          <p:spPr bwMode="auto">
            <a:xfrm>
              <a:off x="2700" y="2857"/>
              <a:ext cx="209" cy="383"/>
            </a:xfrm>
            <a:custGeom>
              <a:avLst/>
              <a:gdLst>
                <a:gd name="T0" fmla="*/ 387 w 200"/>
                <a:gd name="T1" fmla="*/ 19 h 415"/>
                <a:gd name="T2" fmla="*/ 482 w 200"/>
                <a:gd name="T3" fmla="*/ 12 h 415"/>
                <a:gd name="T4" fmla="*/ 462 w 200"/>
                <a:gd name="T5" fmla="*/ 8 h 415"/>
                <a:gd name="T6" fmla="*/ 423 w 200"/>
                <a:gd name="T7" fmla="*/ 12 h 415"/>
                <a:gd name="T8" fmla="*/ 367 w 200"/>
                <a:gd name="T9" fmla="*/ 12 h 415"/>
                <a:gd name="T10" fmla="*/ 387 w 200"/>
                <a:gd name="T11" fmla="*/ 8 h 415"/>
                <a:gd name="T12" fmla="*/ 288 w 200"/>
                <a:gd name="T13" fmla="*/ 6 h 415"/>
                <a:gd name="T14" fmla="*/ 232 w 200"/>
                <a:gd name="T15" fmla="*/ 0 h 415"/>
                <a:gd name="T16" fmla="*/ 173 w 200"/>
                <a:gd name="T17" fmla="*/ 0 h 415"/>
                <a:gd name="T18" fmla="*/ 137 w 200"/>
                <a:gd name="T19" fmla="*/ 6 h 415"/>
                <a:gd name="T20" fmla="*/ 115 w 200"/>
                <a:gd name="T21" fmla="*/ 12 h 415"/>
                <a:gd name="T22" fmla="*/ 54 w 200"/>
                <a:gd name="T23" fmla="*/ 22 h 415"/>
                <a:gd name="T24" fmla="*/ 54 w 200"/>
                <a:gd name="T25" fmla="*/ 32 h 415"/>
                <a:gd name="T26" fmla="*/ 38 w 200"/>
                <a:gd name="T27" fmla="*/ 38 h 415"/>
                <a:gd name="T28" fmla="*/ 8 w 200"/>
                <a:gd name="T29" fmla="*/ 44 h 415"/>
                <a:gd name="T30" fmla="*/ 8 w 200"/>
                <a:gd name="T31" fmla="*/ 52 h 415"/>
                <a:gd name="T32" fmla="*/ 38 w 200"/>
                <a:gd name="T33" fmla="*/ 57 h 415"/>
                <a:gd name="T34" fmla="*/ 8 w 200"/>
                <a:gd name="T35" fmla="*/ 66 h 415"/>
                <a:gd name="T36" fmla="*/ 0 w 200"/>
                <a:gd name="T37" fmla="*/ 71 h 415"/>
                <a:gd name="T38" fmla="*/ 0 w 200"/>
                <a:gd name="T39" fmla="*/ 78 h 415"/>
                <a:gd name="T40" fmla="*/ 0 w 200"/>
                <a:gd name="T41" fmla="*/ 78 h 415"/>
                <a:gd name="T42" fmla="*/ 8 w 200"/>
                <a:gd name="T43" fmla="*/ 84 h 415"/>
                <a:gd name="T44" fmla="*/ 96 w 200"/>
                <a:gd name="T45" fmla="*/ 84 h 415"/>
                <a:gd name="T46" fmla="*/ 96 w 200"/>
                <a:gd name="T47" fmla="*/ 78 h 415"/>
                <a:gd name="T48" fmla="*/ 137 w 200"/>
                <a:gd name="T49" fmla="*/ 72 h 415"/>
                <a:gd name="T50" fmla="*/ 194 w 200"/>
                <a:gd name="T51" fmla="*/ 66 h 415"/>
                <a:gd name="T52" fmla="*/ 137 w 200"/>
                <a:gd name="T53" fmla="*/ 65 h 415"/>
                <a:gd name="T54" fmla="*/ 154 w 200"/>
                <a:gd name="T55" fmla="*/ 61 h 415"/>
                <a:gd name="T56" fmla="*/ 194 w 200"/>
                <a:gd name="T57" fmla="*/ 57 h 415"/>
                <a:gd name="T58" fmla="*/ 212 w 200"/>
                <a:gd name="T59" fmla="*/ 55 h 415"/>
                <a:gd name="T60" fmla="*/ 232 w 200"/>
                <a:gd name="T61" fmla="*/ 52 h 415"/>
                <a:gd name="T62" fmla="*/ 194 w 200"/>
                <a:gd name="T63" fmla="*/ 52 h 415"/>
                <a:gd name="T64" fmla="*/ 232 w 200"/>
                <a:gd name="T65" fmla="*/ 48 h 415"/>
                <a:gd name="T66" fmla="*/ 288 w 200"/>
                <a:gd name="T67" fmla="*/ 44 h 415"/>
                <a:gd name="T68" fmla="*/ 288 w 200"/>
                <a:gd name="T69" fmla="*/ 41 h 415"/>
                <a:gd name="T70" fmla="*/ 387 w 200"/>
                <a:gd name="T71" fmla="*/ 41 h 415"/>
                <a:gd name="T72" fmla="*/ 405 w 200"/>
                <a:gd name="T73" fmla="*/ 35 h 415"/>
                <a:gd name="T74" fmla="*/ 387 w 200"/>
                <a:gd name="T75" fmla="*/ 32 h 415"/>
                <a:gd name="T76" fmla="*/ 367 w 200"/>
                <a:gd name="T77" fmla="*/ 30 h 4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
                <a:gd name="T118" fmla="*/ 0 h 415"/>
                <a:gd name="T119" fmla="*/ 200 w 200"/>
                <a:gd name="T120" fmla="*/ 415 h 4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 h="415">
                  <a:moveTo>
                    <a:pt x="152" y="144"/>
                  </a:moveTo>
                  <a:lnTo>
                    <a:pt x="160" y="96"/>
                  </a:lnTo>
                  <a:lnTo>
                    <a:pt x="192" y="64"/>
                  </a:lnTo>
                  <a:lnTo>
                    <a:pt x="200" y="56"/>
                  </a:lnTo>
                  <a:lnTo>
                    <a:pt x="200" y="40"/>
                  </a:lnTo>
                  <a:lnTo>
                    <a:pt x="192" y="40"/>
                  </a:lnTo>
                  <a:lnTo>
                    <a:pt x="192" y="56"/>
                  </a:lnTo>
                  <a:lnTo>
                    <a:pt x="176" y="56"/>
                  </a:lnTo>
                  <a:lnTo>
                    <a:pt x="168" y="64"/>
                  </a:lnTo>
                  <a:lnTo>
                    <a:pt x="152" y="56"/>
                  </a:lnTo>
                  <a:lnTo>
                    <a:pt x="160" y="48"/>
                  </a:lnTo>
                  <a:lnTo>
                    <a:pt x="160" y="40"/>
                  </a:lnTo>
                  <a:lnTo>
                    <a:pt x="144" y="24"/>
                  </a:lnTo>
                  <a:lnTo>
                    <a:pt x="120" y="24"/>
                  </a:lnTo>
                  <a:lnTo>
                    <a:pt x="112" y="8"/>
                  </a:lnTo>
                  <a:lnTo>
                    <a:pt x="96" y="0"/>
                  </a:lnTo>
                  <a:lnTo>
                    <a:pt x="88" y="8"/>
                  </a:lnTo>
                  <a:lnTo>
                    <a:pt x="72" y="0"/>
                  </a:lnTo>
                  <a:lnTo>
                    <a:pt x="56" y="8"/>
                  </a:lnTo>
                  <a:lnTo>
                    <a:pt x="56" y="24"/>
                  </a:lnTo>
                  <a:lnTo>
                    <a:pt x="40" y="32"/>
                  </a:lnTo>
                  <a:lnTo>
                    <a:pt x="48" y="56"/>
                  </a:lnTo>
                  <a:lnTo>
                    <a:pt x="40" y="72"/>
                  </a:lnTo>
                  <a:lnTo>
                    <a:pt x="24" y="112"/>
                  </a:lnTo>
                  <a:lnTo>
                    <a:pt x="32" y="144"/>
                  </a:lnTo>
                  <a:lnTo>
                    <a:pt x="24" y="160"/>
                  </a:lnTo>
                  <a:lnTo>
                    <a:pt x="24" y="176"/>
                  </a:lnTo>
                  <a:lnTo>
                    <a:pt x="16" y="184"/>
                  </a:lnTo>
                  <a:lnTo>
                    <a:pt x="16" y="208"/>
                  </a:lnTo>
                  <a:lnTo>
                    <a:pt x="8" y="223"/>
                  </a:lnTo>
                  <a:lnTo>
                    <a:pt x="8" y="247"/>
                  </a:lnTo>
                  <a:lnTo>
                    <a:pt x="8" y="263"/>
                  </a:lnTo>
                  <a:lnTo>
                    <a:pt x="8" y="287"/>
                  </a:lnTo>
                  <a:lnTo>
                    <a:pt x="16" y="287"/>
                  </a:lnTo>
                  <a:lnTo>
                    <a:pt x="16" y="295"/>
                  </a:lnTo>
                  <a:lnTo>
                    <a:pt x="8" y="327"/>
                  </a:lnTo>
                  <a:lnTo>
                    <a:pt x="0" y="335"/>
                  </a:lnTo>
                  <a:lnTo>
                    <a:pt x="0" y="351"/>
                  </a:lnTo>
                  <a:lnTo>
                    <a:pt x="0" y="375"/>
                  </a:lnTo>
                  <a:lnTo>
                    <a:pt x="0" y="383"/>
                  </a:lnTo>
                  <a:lnTo>
                    <a:pt x="0" y="391"/>
                  </a:lnTo>
                  <a:lnTo>
                    <a:pt x="0" y="383"/>
                  </a:lnTo>
                  <a:lnTo>
                    <a:pt x="0" y="407"/>
                  </a:lnTo>
                  <a:lnTo>
                    <a:pt x="8" y="415"/>
                  </a:lnTo>
                  <a:lnTo>
                    <a:pt x="32" y="415"/>
                  </a:lnTo>
                  <a:lnTo>
                    <a:pt x="40" y="415"/>
                  </a:lnTo>
                  <a:lnTo>
                    <a:pt x="40" y="391"/>
                  </a:lnTo>
                  <a:lnTo>
                    <a:pt x="40" y="383"/>
                  </a:lnTo>
                  <a:lnTo>
                    <a:pt x="48" y="375"/>
                  </a:lnTo>
                  <a:lnTo>
                    <a:pt x="56" y="359"/>
                  </a:lnTo>
                  <a:lnTo>
                    <a:pt x="80" y="343"/>
                  </a:lnTo>
                  <a:lnTo>
                    <a:pt x="80" y="327"/>
                  </a:lnTo>
                  <a:lnTo>
                    <a:pt x="72" y="327"/>
                  </a:lnTo>
                  <a:lnTo>
                    <a:pt x="56" y="319"/>
                  </a:lnTo>
                  <a:lnTo>
                    <a:pt x="56" y="311"/>
                  </a:lnTo>
                  <a:lnTo>
                    <a:pt x="64" y="303"/>
                  </a:lnTo>
                  <a:lnTo>
                    <a:pt x="80" y="295"/>
                  </a:lnTo>
                  <a:lnTo>
                    <a:pt x="80" y="287"/>
                  </a:lnTo>
                  <a:lnTo>
                    <a:pt x="80" y="279"/>
                  </a:lnTo>
                  <a:lnTo>
                    <a:pt x="88" y="271"/>
                  </a:lnTo>
                  <a:lnTo>
                    <a:pt x="88" y="263"/>
                  </a:lnTo>
                  <a:lnTo>
                    <a:pt x="96" y="263"/>
                  </a:lnTo>
                  <a:lnTo>
                    <a:pt x="96" y="255"/>
                  </a:lnTo>
                  <a:lnTo>
                    <a:pt x="80" y="255"/>
                  </a:lnTo>
                  <a:lnTo>
                    <a:pt x="80" y="239"/>
                  </a:lnTo>
                  <a:lnTo>
                    <a:pt x="96" y="239"/>
                  </a:lnTo>
                  <a:lnTo>
                    <a:pt x="112" y="239"/>
                  </a:lnTo>
                  <a:lnTo>
                    <a:pt x="120" y="216"/>
                  </a:lnTo>
                  <a:lnTo>
                    <a:pt x="112" y="208"/>
                  </a:lnTo>
                  <a:lnTo>
                    <a:pt x="120" y="208"/>
                  </a:lnTo>
                  <a:lnTo>
                    <a:pt x="128" y="208"/>
                  </a:lnTo>
                  <a:lnTo>
                    <a:pt x="160" y="200"/>
                  </a:lnTo>
                  <a:lnTo>
                    <a:pt x="168" y="184"/>
                  </a:lnTo>
                  <a:lnTo>
                    <a:pt x="168" y="176"/>
                  </a:lnTo>
                  <a:lnTo>
                    <a:pt x="160" y="168"/>
                  </a:lnTo>
                  <a:lnTo>
                    <a:pt x="160" y="160"/>
                  </a:lnTo>
                  <a:lnTo>
                    <a:pt x="152" y="152"/>
                  </a:lnTo>
                  <a:lnTo>
                    <a:pt x="152" y="14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 name="Freeform 15"/>
            <p:cNvSpPr>
              <a:spLocks/>
            </p:cNvSpPr>
            <p:nvPr/>
          </p:nvSpPr>
          <p:spPr bwMode="auto">
            <a:xfrm>
              <a:off x="2700" y="2857"/>
              <a:ext cx="209" cy="383"/>
            </a:xfrm>
            <a:custGeom>
              <a:avLst/>
              <a:gdLst>
                <a:gd name="T0" fmla="*/ 387 w 200"/>
                <a:gd name="T1" fmla="*/ 19 h 415"/>
                <a:gd name="T2" fmla="*/ 482 w 200"/>
                <a:gd name="T3" fmla="*/ 12 h 415"/>
                <a:gd name="T4" fmla="*/ 462 w 200"/>
                <a:gd name="T5" fmla="*/ 8 h 415"/>
                <a:gd name="T6" fmla="*/ 423 w 200"/>
                <a:gd name="T7" fmla="*/ 12 h 415"/>
                <a:gd name="T8" fmla="*/ 367 w 200"/>
                <a:gd name="T9" fmla="*/ 12 h 415"/>
                <a:gd name="T10" fmla="*/ 387 w 200"/>
                <a:gd name="T11" fmla="*/ 8 h 415"/>
                <a:gd name="T12" fmla="*/ 288 w 200"/>
                <a:gd name="T13" fmla="*/ 6 h 415"/>
                <a:gd name="T14" fmla="*/ 232 w 200"/>
                <a:gd name="T15" fmla="*/ 0 h 415"/>
                <a:gd name="T16" fmla="*/ 173 w 200"/>
                <a:gd name="T17" fmla="*/ 0 h 415"/>
                <a:gd name="T18" fmla="*/ 137 w 200"/>
                <a:gd name="T19" fmla="*/ 6 h 415"/>
                <a:gd name="T20" fmla="*/ 115 w 200"/>
                <a:gd name="T21" fmla="*/ 12 h 415"/>
                <a:gd name="T22" fmla="*/ 54 w 200"/>
                <a:gd name="T23" fmla="*/ 22 h 415"/>
                <a:gd name="T24" fmla="*/ 54 w 200"/>
                <a:gd name="T25" fmla="*/ 32 h 415"/>
                <a:gd name="T26" fmla="*/ 38 w 200"/>
                <a:gd name="T27" fmla="*/ 38 h 415"/>
                <a:gd name="T28" fmla="*/ 8 w 200"/>
                <a:gd name="T29" fmla="*/ 44 h 415"/>
                <a:gd name="T30" fmla="*/ 8 w 200"/>
                <a:gd name="T31" fmla="*/ 52 h 415"/>
                <a:gd name="T32" fmla="*/ 38 w 200"/>
                <a:gd name="T33" fmla="*/ 57 h 415"/>
                <a:gd name="T34" fmla="*/ 8 w 200"/>
                <a:gd name="T35" fmla="*/ 66 h 415"/>
                <a:gd name="T36" fmla="*/ 0 w 200"/>
                <a:gd name="T37" fmla="*/ 71 h 415"/>
                <a:gd name="T38" fmla="*/ 0 w 200"/>
                <a:gd name="T39" fmla="*/ 78 h 415"/>
                <a:gd name="T40" fmla="*/ 0 w 200"/>
                <a:gd name="T41" fmla="*/ 78 h 415"/>
                <a:gd name="T42" fmla="*/ 8 w 200"/>
                <a:gd name="T43" fmla="*/ 84 h 415"/>
                <a:gd name="T44" fmla="*/ 96 w 200"/>
                <a:gd name="T45" fmla="*/ 84 h 415"/>
                <a:gd name="T46" fmla="*/ 96 w 200"/>
                <a:gd name="T47" fmla="*/ 78 h 415"/>
                <a:gd name="T48" fmla="*/ 137 w 200"/>
                <a:gd name="T49" fmla="*/ 72 h 415"/>
                <a:gd name="T50" fmla="*/ 194 w 200"/>
                <a:gd name="T51" fmla="*/ 66 h 415"/>
                <a:gd name="T52" fmla="*/ 137 w 200"/>
                <a:gd name="T53" fmla="*/ 65 h 415"/>
                <a:gd name="T54" fmla="*/ 154 w 200"/>
                <a:gd name="T55" fmla="*/ 61 h 415"/>
                <a:gd name="T56" fmla="*/ 194 w 200"/>
                <a:gd name="T57" fmla="*/ 57 h 415"/>
                <a:gd name="T58" fmla="*/ 212 w 200"/>
                <a:gd name="T59" fmla="*/ 55 h 415"/>
                <a:gd name="T60" fmla="*/ 232 w 200"/>
                <a:gd name="T61" fmla="*/ 52 h 415"/>
                <a:gd name="T62" fmla="*/ 194 w 200"/>
                <a:gd name="T63" fmla="*/ 52 h 415"/>
                <a:gd name="T64" fmla="*/ 232 w 200"/>
                <a:gd name="T65" fmla="*/ 48 h 415"/>
                <a:gd name="T66" fmla="*/ 288 w 200"/>
                <a:gd name="T67" fmla="*/ 44 h 415"/>
                <a:gd name="T68" fmla="*/ 288 w 200"/>
                <a:gd name="T69" fmla="*/ 41 h 415"/>
                <a:gd name="T70" fmla="*/ 387 w 200"/>
                <a:gd name="T71" fmla="*/ 41 h 415"/>
                <a:gd name="T72" fmla="*/ 405 w 200"/>
                <a:gd name="T73" fmla="*/ 35 h 415"/>
                <a:gd name="T74" fmla="*/ 387 w 200"/>
                <a:gd name="T75" fmla="*/ 32 h 415"/>
                <a:gd name="T76" fmla="*/ 367 w 200"/>
                <a:gd name="T77" fmla="*/ 30 h 4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
                <a:gd name="T118" fmla="*/ 0 h 415"/>
                <a:gd name="T119" fmla="*/ 200 w 200"/>
                <a:gd name="T120" fmla="*/ 415 h 4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 h="415">
                  <a:moveTo>
                    <a:pt x="152" y="144"/>
                  </a:moveTo>
                  <a:lnTo>
                    <a:pt x="160" y="96"/>
                  </a:lnTo>
                  <a:lnTo>
                    <a:pt x="192" y="64"/>
                  </a:lnTo>
                  <a:lnTo>
                    <a:pt x="200" y="56"/>
                  </a:lnTo>
                  <a:lnTo>
                    <a:pt x="200" y="40"/>
                  </a:lnTo>
                  <a:lnTo>
                    <a:pt x="192" y="40"/>
                  </a:lnTo>
                  <a:lnTo>
                    <a:pt x="192" y="56"/>
                  </a:lnTo>
                  <a:lnTo>
                    <a:pt x="176" y="56"/>
                  </a:lnTo>
                  <a:lnTo>
                    <a:pt x="168" y="64"/>
                  </a:lnTo>
                  <a:lnTo>
                    <a:pt x="152" y="56"/>
                  </a:lnTo>
                  <a:lnTo>
                    <a:pt x="160" y="48"/>
                  </a:lnTo>
                  <a:lnTo>
                    <a:pt x="160" y="40"/>
                  </a:lnTo>
                  <a:lnTo>
                    <a:pt x="144" y="24"/>
                  </a:lnTo>
                  <a:lnTo>
                    <a:pt x="120" y="24"/>
                  </a:lnTo>
                  <a:lnTo>
                    <a:pt x="112" y="8"/>
                  </a:lnTo>
                  <a:lnTo>
                    <a:pt x="96" y="0"/>
                  </a:lnTo>
                  <a:lnTo>
                    <a:pt x="88" y="8"/>
                  </a:lnTo>
                  <a:lnTo>
                    <a:pt x="72" y="0"/>
                  </a:lnTo>
                  <a:lnTo>
                    <a:pt x="56" y="8"/>
                  </a:lnTo>
                  <a:lnTo>
                    <a:pt x="56" y="24"/>
                  </a:lnTo>
                  <a:lnTo>
                    <a:pt x="40" y="32"/>
                  </a:lnTo>
                  <a:lnTo>
                    <a:pt x="48" y="56"/>
                  </a:lnTo>
                  <a:lnTo>
                    <a:pt x="40" y="72"/>
                  </a:lnTo>
                  <a:lnTo>
                    <a:pt x="24" y="112"/>
                  </a:lnTo>
                  <a:lnTo>
                    <a:pt x="32" y="144"/>
                  </a:lnTo>
                  <a:lnTo>
                    <a:pt x="24" y="160"/>
                  </a:lnTo>
                  <a:lnTo>
                    <a:pt x="24" y="176"/>
                  </a:lnTo>
                  <a:lnTo>
                    <a:pt x="16" y="184"/>
                  </a:lnTo>
                  <a:lnTo>
                    <a:pt x="16" y="208"/>
                  </a:lnTo>
                  <a:lnTo>
                    <a:pt x="8" y="223"/>
                  </a:lnTo>
                  <a:lnTo>
                    <a:pt x="8" y="247"/>
                  </a:lnTo>
                  <a:lnTo>
                    <a:pt x="8" y="263"/>
                  </a:lnTo>
                  <a:lnTo>
                    <a:pt x="8" y="287"/>
                  </a:lnTo>
                  <a:lnTo>
                    <a:pt x="16" y="287"/>
                  </a:lnTo>
                  <a:lnTo>
                    <a:pt x="16" y="295"/>
                  </a:lnTo>
                  <a:lnTo>
                    <a:pt x="8" y="327"/>
                  </a:lnTo>
                  <a:lnTo>
                    <a:pt x="0" y="335"/>
                  </a:lnTo>
                  <a:lnTo>
                    <a:pt x="0" y="351"/>
                  </a:lnTo>
                  <a:lnTo>
                    <a:pt x="0" y="375"/>
                  </a:lnTo>
                  <a:lnTo>
                    <a:pt x="0" y="383"/>
                  </a:lnTo>
                  <a:lnTo>
                    <a:pt x="0" y="391"/>
                  </a:lnTo>
                  <a:lnTo>
                    <a:pt x="0" y="383"/>
                  </a:lnTo>
                  <a:lnTo>
                    <a:pt x="0" y="407"/>
                  </a:lnTo>
                  <a:lnTo>
                    <a:pt x="8" y="415"/>
                  </a:lnTo>
                  <a:lnTo>
                    <a:pt x="32" y="415"/>
                  </a:lnTo>
                  <a:lnTo>
                    <a:pt x="40" y="415"/>
                  </a:lnTo>
                  <a:lnTo>
                    <a:pt x="40" y="391"/>
                  </a:lnTo>
                  <a:lnTo>
                    <a:pt x="40" y="383"/>
                  </a:lnTo>
                  <a:lnTo>
                    <a:pt x="48" y="375"/>
                  </a:lnTo>
                  <a:lnTo>
                    <a:pt x="56" y="359"/>
                  </a:lnTo>
                  <a:lnTo>
                    <a:pt x="80" y="343"/>
                  </a:lnTo>
                  <a:lnTo>
                    <a:pt x="80" y="327"/>
                  </a:lnTo>
                  <a:lnTo>
                    <a:pt x="72" y="327"/>
                  </a:lnTo>
                  <a:lnTo>
                    <a:pt x="56" y="319"/>
                  </a:lnTo>
                  <a:lnTo>
                    <a:pt x="56" y="311"/>
                  </a:lnTo>
                  <a:lnTo>
                    <a:pt x="64" y="303"/>
                  </a:lnTo>
                  <a:lnTo>
                    <a:pt x="80" y="295"/>
                  </a:lnTo>
                  <a:lnTo>
                    <a:pt x="80" y="287"/>
                  </a:lnTo>
                  <a:lnTo>
                    <a:pt x="80" y="279"/>
                  </a:lnTo>
                  <a:lnTo>
                    <a:pt x="88" y="271"/>
                  </a:lnTo>
                  <a:lnTo>
                    <a:pt x="88" y="263"/>
                  </a:lnTo>
                  <a:lnTo>
                    <a:pt x="96" y="263"/>
                  </a:lnTo>
                  <a:lnTo>
                    <a:pt x="96" y="255"/>
                  </a:lnTo>
                  <a:lnTo>
                    <a:pt x="80" y="255"/>
                  </a:lnTo>
                  <a:lnTo>
                    <a:pt x="80" y="239"/>
                  </a:lnTo>
                  <a:lnTo>
                    <a:pt x="96" y="239"/>
                  </a:lnTo>
                  <a:lnTo>
                    <a:pt x="112" y="239"/>
                  </a:lnTo>
                  <a:lnTo>
                    <a:pt x="120" y="216"/>
                  </a:lnTo>
                  <a:lnTo>
                    <a:pt x="112" y="208"/>
                  </a:lnTo>
                  <a:lnTo>
                    <a:pt x="120" y="208"/>
                  </a:lnTo>
                  <a:lnTo>
                    <a:pt x="128" y="208"/>
                  </a:lnTo>
                  <a:lnTo>
                    <a:pt x="160" y="200"/>
                  </a:lnTo>
                  <a:lnTo>
                    <a:pt x="168" y="184"/>
                  </a:lnTo>
                  <a:lnTo>
                    <a:pt x="168" y="176"/>
                  </a:lnTo>
                  <a:lnTo>
                    <a:pt x="160" y="168"/>
                  </a:lnTo>
                  <a:lnTo>
                    <a:pt x="160" y="160"/>
                  </a:lnTo>
                  <a:lnTo>
                    <a:pt x="152" y="152"/>
                  </a:lnTo>
                  <a:lnTo>
                    <a:pt x="152" y="144"/>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17" name="Freeform 16"/>
            <p:cNvSpPr>
              <a:spLocks/>
            </p:cNvSpPr>
            <p:nvPr/>
          </p:nvSpPr>
          <p:spPr bwMode="auto">
            <a:xfrm>
              <a:off x="1967" y="1507"/>
              <a:ext cx="925" cy="668"/>
            </a:xfrm>
            <a:custGeom>
              <a:avLst/>
              <a:gdLst>
                <a:gd name="T0" fmla="*/ 1192 w 895"/>
                <a:gd name="T1" fmla="*/ 169 h 718"/>
                <a:gd name="T2" fmla="*/ 1204 w 895"/>
                <a:gd name="T3" fmla="*/ 165 h 718"/>
                <a:gd name="T4" fmla="*/ 1220 w 895"/>
                <a:gd name="T5" fmla="*/ 155 h 718"/>
                <a:gd name="T6" fmla="*/ 1114 w 895"/>
                <a:gd name="T7" fmla="*/ 146 h 718"/>
                <a:gd name="T8" fmla="*/ 988 w 895"/>
                <a:gd name="T9" fmla="*/ 146 h 718"/>
                <a:gd name="T10" fmla="*/ 912 w 895"/>
                <a:gd name="T11" fmla="*/ 143 h 718"/>
                <a:gd name="T12" fmla="*/ 265 w 895"/>
                <a:gd name="T13" fmla="*/ 135 h 718"/>
                <a:gd name="T14" fmla="*/ 217 w 895"/>
                <a:gd name="T15" fmla="*/ 124 h 718"/>
                <a:gd name="T16" fmla="*/ 138 w 895"/>
                <a:gd name="T17" fmla="*/ 101 h 718"/>
                <a:gd name="T18" fmla="*/ 75 w 895"/>
                <a:gd name="T19" fmla="*/ 100 h 718"/>
                <a:gd name="T20" fmla="*/ 0 w 895"/>
                <a:gd name="T21" fmla="*/ 93 h 718"/>
                <a:gd name="T22" fmla="*/ 94 w 895"/>
                <a:gd name="T23" fmla="*/ 39 h 718"/>
                <a:gd name="T24" fmla="*/ 232 w 895"/>
                <a:gd name="T25" fmla="*/ 31 h 718"/>
                <a:gd name="T26" fmla="*/ 294 w 895"/>
                <a:gd name="T27" fmla="*/ 33 h 718"/>
                <a:gd name="T28" fmla="*/ 326 w 895"/>
                <a:gd name="T29" fmla="*/ 38 h 718"/>
                <a:gd name="T30" fmla="*/ 417 w 895"/>
                <a:gd name="T31" fmla="*/ 38 h 718"/>
                <a:gd name="T32" fmla="*/ 538 w 895"/>
                <a:gd name="T33" fmla="*/ 43 h 718"/>
                <a:gd name="T34" fmla="*/ 615 w 895"/>
                <a:gd name="T35" fmla="*/ 48 h 718"/>
                <a:gd name="T36" fmla="*/ 661 w 895"/>
                <a:gd name="T37" fmla="*/ 45 h 718"/>
                <a:gd name="T38" fmla="*/ 831 w 895"/>
                <a:gd name="T39" fmla="*/ 51 h 718"/>
                <a:gd name="T40" fmla="*/ 831 w 895"/>
                <a:gd name="T41" fmla="*/ 42 h 718"/>
                <a:gd name="T42" fmla="*/ 912 w 895"/>
                <a:gd name="T43" fmla="*/ 43 h 718"/>
                <a:gd name="T44" fmla="*/ 912 w 895"/>
                <a:gd name="T45" fmla="*/ 48 h 718"/>
                <a:gd name="T46" fmla="*/ 912 w 895"/>
                <a:gd name="T47" fmla="*/ 35 h 718"/>
                <a:gd name="T48" fmla="*/ 927 w 895"/>
                <a:gd name="T49" fmla="*/ 14 h 718"/>
                <a:gd name="T50" fmla="*/ 1007 w 895"/>
                <a:gd name="T51" fmla="*/ 7 h 718"/>
                <a:gd name="T52" fmla="*/ 943 w 895"/>
                <a:gd name="T53" fmla="*/ 16 h 718"/>
                <a:gd name="T54" fmla="*/ 988 w 895"/>
                <a:gd name="T55" fmla="*/ 38 h 718"/>
                <a:gd name="T56" fmla="*/ 1062 w 895"/>
                <a:gd name="T57" fmla="*/ 48 h 718"/>
                <a:gd name="T58" fmla="*/ 1127 w 895"/>
                <a:gd name="T59" fmla="*/ 48 h 718"/>
                <a:gd name="T60" fmla="*/ 1171 w 895"/>
                <a:gd name="T61" fmla="*/ 39 h 718"/>
                <a:gd name="T62" fmla="*/ 1171 w 895"/>
                <a:gd name="T63" fmla="*/ 48 h 718"/>
                <a:gd name="T64" fmla="*/ 1127 w 895"/>
                <a:gd name="T65" fmla="*/ 60 h 718"/>
                <a:gd name="T66" fmla="*/ 1082 w 895"/>
                <a:gd name="T67" fmla="*/ 64 h 718"/>
                <a:gd name="T68" fmla="*/ 1007 w 895"/>
                <a:gd name="T69" fmla="*/ 76 h 718"/>
                <a:gd name="T70" fmla="*/ 975 w 895"/>
                <a:gd name="T71" fmla="*/ 86 h 718"/>
                <a:gd name="T72" fmla="*/ 943 w 895"/>
                <a:gd name="T73" fmla="*/ 101 h 718"/>
                <a:gd name="T74" fmla="*/ 1049 w 895"/>
                <a:gd name="T75" fmla="*/ 111 h 718"/>
                <a:gd name="T76" fmla="*/ 1192 w 895"/>
                <a:gd name="T77" fmla="*/ 118 h 718"/>
                <a:gd name="T78" fmla="*/ 1236 w 895"/>
                <a:gd name="T79" fmla="*/ 120 h 718"/>
                <a:gd name="T80" fmla="*/ 1248 w 895"/>
                <a:gd name="T81" fmla="*/ 101 h 718"/>
                <a:gd name="T82" fmla="*/ 1270 w 895"/>
                <a:gd name="T83" fmla="*/ 93 h 718"/>
                <a:gd name="T84" fmla="*/ 1282 w 895"/>
                <a:gd name="T85" fmla="*/ 81 h 718"/>
                <a:gd name="T86" fmla="*/ 1389 w 895"/>
                <a:gd name="T87" fmla="*/ 87 h 718"/>
                <a:gd name="T88" fmla="*/ 1481 w 895"/>
                <a:gd name="T89" fmla="*/ 104 h 718"/>
                <a:gd name="T90" fmla="*/ 1608 w 895"/>
                <a:gd name="T91" fmla="*/ 109 h 718"/>
                <a:gd name="T92" fmla="*/ 1622 w 895"/>
                <a:gd name="T93" fmla="*/ 116 h 718"/>
                <a:gd name="T94" fmla="*/ 1668 w 895"/>
                <a:gd name="T95" fmla="*/ 124 h 718"/>
                <a:gd name="T96" fmla="*/ 1716 w 895"/>
                <a:gd name="T97" fmla="*/ 126 h 718"/>
                <a:gd name="T98" fmla="*/ 1668 w 895"/>
                <a:gd name="T99" fmla="*/ 135 h 718"/>
                <a:gd name="T100" fmla="*/ 1502 w 895"/>
                <a:gd name="T101" fmla="*/ 139 h 718"/>
                <a:gd name="T102" fmla="*/ 1407 w 895"/>
                <a:gd name="T103" fmla="*/ 151 h 718"/>
                <a:gd name="T104" fmla="*/ 1527 w 895"/>
                <a:gd name="T105" fmla="*/ 143 h 718"/>
                <a:gd name="T106" fmla="*/ 1512 w 895"/>
                <a:gd name="T107" fmla="*/ 146 h 718"/>
                <a:gd name="T108" fmla="*/ 1550 w 895"/>
                <a:gd name="T109" fmla="*/ 154 h 718"/>
                <a:gd name="T110" fmla="*/ 1622 w 895"/>
                <a:gd name="T111" fmla="*/ 151 h 718"/>
                <a:gd name="T112" fmla="*/ 1608 w 895"/>
                <a:gd name="T113" fmla="*/ 157 h 718"/>
                <a:gd name="T114" fmla="*/ 1550 w 895"/>
                <a:gd name="T115" fmla="*/ 157 h 718"/>
                <a:gd name="T116" fmla="*/ 1502 w 895"/>
                <a:gd name="T117" fmla="*/ 157 h 718"/>
                <a:gd name="T118" fmla="*/ 1454 w 895"/>
                <a:gd name="T119" fmla="*/ 151 h 718"/>
                <a:gd name="T120" fmla="*/ 1328 w 895"/>
                <a:gd name="T121" fmla="*/ 15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5"/>
                <a:gd name="T184" fmla="*/ 0 h 718"/>
                <a:gd name="T185" fmla="*/ 895 w 895"/>
                <a:gd name="T186" fmla="*/ 718 h 7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5" h="718">
                  <a:moveTo>
                    <a:pt x="647" y="686"/>
                  </a:moveTo>
                  <a:lnTo>
                    <a:pt x="647" y="702"/>
                  </a:lnTo>
                  <a:lnTo>
                    <a:pt x="623" y="710"/>
                  </a:lnTo>
                  <a:lnTo>
                    <a:pt x="615" y="718"/>
                  </a:lnTo>
                  <a:lnTo>
                    <a:pt x="599" y="718"/>
                  </a:lnTo>
                  <a:lnTo>
                    <a:pt x="615" y="702"/>
                  </a:lnTo>
                  <a:lnTo>
                    <a:pt x="607" y="702"/>
                  </a:lnTo>
                  <a:lnTo>
                    <a:pt x="623" y="694"/>
                  </a:lnTo>
                  <a:lnTo>
                    <a:pt x="623" y="670"/>
                  </a:lnTo>
                  <a:lnTo>
                    <a:pt x="631" y="678"/>
                  </a:lnTo>
                  <a:lnTo>
                    <a:pt x="639" y="670"/>
                  </a:lnTo>
                  <a:lnTo>
                    <a:pt x="631" y="662"/>
                  </a:lnTo>
                  <a:lnTo>
                    <a:pt x="591" y="654"/>
                  </a:lnTo>
                  <a:lnTo>
                    <a:pt x="591" y="646"/>
                  </a:lnTo>
                  <a:lnTo>
                    <a:pt x="583" y="622"/>
                  </a:lnTo>
                  <a:lnTo>
                    <a:pt x="575" y="622"/>
                  </a:lnTo>
                  <a:lnTo>
                    <a:pt x="567" y="614"/>
                  </a:lnTo>
                  <a:lnTo>
                    <a:pt x="551" y="606"/>
                  </a:lnTo>
                  <a:lnTo>
                    <a:pt x="535" y="622"/>
                  </a:lnTo>
                  <a:lnTo>
                    <a:pt x="511" y="622"/>
                  </a:lnTo>
                  <a:lnTo>
                    <a:pt x="503" y="614"/>
                  </a:lnTo>
                  <a:lnTo>
                    <a:pt x="487" y="614"/>
                  </a:lnTo>
                  <a:lnTo>
                    <a:pt x="479" y="598"/>
                  </a:lnTo>
                  <a:lnTo>
                    <a:pt x="471" y="606"/>
                  </a:lnTo>
                  <a:lnTo>
                    <a:pt x="192" y="606"/>
                  </a:lnTo>
                  <a:lnTo>
                    <a:pt x="184" y="606"/>
                  </a:lnTo>
                  <a:lnTo>
                    <a:pt x="176" y="598"/>
                  </a:lnTo>
                  <a:lnTo>
                    <a:pt x="136" y="575"/>
                  </a:lnTo>
                  <a:lnTo>
                    <a:pt x="128" y="551"/>
                  </a:lnTo>
                  <a:lnTo>
                    <a:pt x="120" y="543"/>
                  </a:lnTo>
                  <a:lnTo>
                    <a:pt x="104" y="527"/>
                  </a:lnTo>
                  <a:lnTo>
                    <a:pt x="112" y="519"/>
                  </a:lnTo>
                  <a:lnTo>
                    <a:pt x="112" y="503"/>
                  </a:lnTo>
                  <a:lnTo>
                    <a:pt x="112" y="487"/>
                  </a:lnTo>
                  <a:lnTo>
                    <a:pt x="88" y="471"/>
                  </a:lnTo>
                  <a:lnTo>
                    <a:pt x="72" y="431"/>
                  </a:lnTo>
                  <a:lnTo>
                    <a:pt x="64" y="431"/>
                  </a:lnTo>
                  <a:lnTo>
                    <a:pt x="56" y="407"/>
                  </a:lnTo>
                  <a:lnTo>
                    <a:pt x="40" y="415"/>
                  </a:lnTo>
                  <a:lnTo>
                    <a:pt x="40" y="423"/>
                  </a:lnTo>
                  <a:lnTo>
                    <a:pt x="16" y="399"/>
                  </a:lnTo>
                  <a:lnTo>
                    <a:pt x="16" y="391"/>
                  </a:lnTo>
                  <a:lnTo>
                    <a:pt x="0" y="399"/>
                  </a:lnTo>
                  <a:lnTo>
                    <a:pt x="0" y="391"/>
                  </a:lnTo>
                  <a:lnTo>
                    <a:pt x="0" y="159"/>
                  </a:lnTo>
                  <a:lnTo>
                    <a:pt x="8" y="159"/>
                  </a:lnTo>
                  <a:lnTo>
                    <a:pt x="48" y="183"/>
                  </a:lnTo>
                  <a:lnTo>
                    <a:pt x="48" y="167"/>
                  </a:lnTo>
                  <a:lnTo>
                    <a:pt x="56" y="159"/>
                  </a:lnTo>
                  <a:lnTo>
                    <a:pt x="72" y="159"/>
                  </a:lnTo>
                  <a:lnTo>
                    <a:pt x="80" y="159"/>
                  </a:lnTo>
                  <a:lnTo>
                    <a:pt x="120" y="135"/>
                  </a:lnTo>
                  <a:lnTo>
                    <a:pt x="120" y="151"/>
                  </a:lnTo>
                  <a:lnTo>
                    <a:pt x="128" y="151"/>
                  </a:lnTo>
                  <a:lnTo>
                    <a:pt x="136" y="127"/>
                  </a:lnTo>
                  <a:lnTo>
                    <a:pt x="152" y="143"/>
                  </a:lnTo>
                  <a:lnTo>
                    <a:pt x="152" y="159"/>
                  </a:lnTo>
                  <a:lnTo>
                    <a:pt x="160" y="159"/>
                  </a:lnTo>
                  <a:lnTo>
                    <a:pt x="168" y="151"/>
                  </a:lnTo>
                  <a:lnTo>
                    <a:pt x="168" y="159"/>
                  </a:lnTo>
                  <a:lnTo>
                    <a:pt x="184" y="159"/>
                  </a:lnTo>
                  <a:lnTo>
                    <a:pt x="184" y="151"/>
                  </a:lnTo>
                  <a:lnTo>
                    <a:pt x="200" y="151"/>
                  </a:lnTo>
                  <a:lnTo>
                    <a:pt x="216" y="159"/>
                  </a:lnTo>
                  <a:lnTo>
                    <a:pt x="231" y="167"/>
                  </a:lnTo>
                  <a:lnTo>
                    <a:pt x="239" y="175"/>
                  </a:lnTo>
                  <a:lnTo>
                    <a:pt x="255" y="175"/>
                  </a:lnTo>
                  <a:lnTo>
                    <a:pt x="279" y="183"/>
                  </a:lnTo>
                  <a:lnTo>
                    <a:pt x="279" y="199"/>
                  </a:lnTo>
                  <a:lnTo>
                    <a:pt x="271" y="207"/>
                  </a:lnTo>
                  <a:lnTo>
                    <a:pt x="287" y="215"/>
                  </a:lnTo>
                  <a:lnTo>
                    <a:pt x="319" y="207"/>
                  </a:lnTo>
                  <a:lnTo>
                    <a:pt x="343" y="215"/>
                  </a:lnTo>
                  <a:lnTo>
                    <a:pt x="343" y="207"/>
                  </a:lnTo>
                  <a:lnTo>
                    <a:pt x="335" y="199"/>
                  </a:lnTo>
                  <a:lnTo>
                    <a:pt x="343" y="191"/>
                  </a:lnTo>
                  <a:lnTo>
                    <a:pt x="367" y="175"/>
                  </a:lnTo>
                  <a:lnTo>
                    <a:pt x="375" y="199"/>
                  </a:lnTo>
                  <a:lnTo>
                    <a:pt x="407" y="207"/>
                  </a:lnTo>
                  <a:lnTo>
                    <a:pt x="431" y="215"/>
                  </a:lnTo>
                  <a:lnTo>
                    <a:pt x="439" y="215"/>
                  </a:lnTo>
                  <a:lnTo>
                    <a:pt x="439" y="199"/>
                  </a:lnTo>
                  <a:lnTo>
                    <a:pt x="447" y="191"/>
                  </a:lnTo>
                  <a:lnTo>
                    <a:pt x="431" y="175"/>
                  </a:lnTo>
                  <a:lnTo>
                    <a:pt x="439" y="167"/>
                  </a:lnTo>
                  <a:lnTo>
                    <a:pt x="447" y="151"/>
                  </a:lnTo>
                  <a:lnTo>
                    <a:pt x="463" y="167"/>
                  </a:lnTo>
                  <a:lnTo>
                    <a:pt x="471" y="183"/>
                  </a:lnTo>
                  <a:lnTo>
                    <a:pt x="463" y="199"/>
                  </a:lnTo>
                  <a:lnTo>
                    <a:pt x="463" y="207"/>
                  </a:lnTo>
                  <a:lnTo>
                    <a:pt x="471" y="215"/>
                  </a:lnTo>
                  <a:lnTo>
                    <a:pt x="471" y="207"/>
                  </a:lnTo>
                  <a:lnTo>
                    <a:pt x="487" y="191"/>
                  </a:lnTo>
                  <a:lnTo>
                    <a:pt x="479" y="175"/>
                  </a:lnTo>
                  <a:lnTo>
                    <a:pt x="487" y="159"/>
                  </a:lnTo>
                  <a:lnTo>
                    <a:pt x="471" y="151"/>
                  </a:lnTo>
                  <a:lnTo>
                    <a:pt x="463" y="135"/>
                  </a:lnTo>
                  <a:lnTo>
                    <a:pt x="471" y="95"/>
                  </a:lnTo>
                  <a:lnTo>
                    <a:pt x="479" y="87"/>
                  </a:lnTo>
                  <a:lnTo>
                    <a:pt x="479" y="55"/>
                  </a:lnTo>
                  <a:lnTo>
                    <a:pt x="471" y="24"/>
                  </a:lnTo>
                  <a:lnTo>
                    <a:pt x="471" y="8"/>
                  </a:lnTo>
                  <a:lnTo>
                    <a:pt x="503" y="0"/>
                  </a:lnTo>
                  <a:lnTo>
                    <a:pt x="519" y="8"/>
                  </a:lnTo>
                  <a:lnTo>
                    <a:pt x="527" y="16"/>
                  </a:lnTo>
                  <a:lnTo>
                    <a:pt x="511" y="55"/>
                  </a:lnTo>
                  <a:lnTo>
                    <a:pt x="503" y="55"/>
                  </a:lnTo>
                  <a:lnTo>
                    <a:pt x="487" y="63"/>
                  </a:lnTo>
                  <a:lnTo>
                    <a:pt x="495" y="71"/>
                  </a:lnTo>
                  <a:lnTo>
                    <a:pt x="487" y="79"/>
                  </a:lnTo>
                  <a:lnTo>
                    <a:pt x="511" y="143"/>
                  </a:lnTo>
                  <a:lnTo>
                    <a:pt x="511" y="159"/>
                  </a:lnTo>
                  <a:lnTo>
                    <a:pt x="535" y="191"/>
                  </a:lnTo>
                  <a:lnTo>
                    <a:pt x="543" y="167"/>
                  </a:lnTo>
                  <a:lnTo>
                    <a:pt x="551" y="183"/>
                  </a:lnTo>
                  <a:lnTo>
                    <a:pt x="551" y="207"/>
                  </a:lnTo>
                  <a:lnTo>
                    <a:pt x="559" y="223"/>
                  </a:lnTo>
                  <a:lnTo>
                    <a:pt x="567" y="223"/>
                  </a:lnTo>
                  <a:lnTo>
                    <a:pt x="567" y="207"/>
                  </a:lnTo>
                  <a:lnTo>
                    <a:pt x="583" y="207"/>
                  </a:lnTo>
                  <a:lnTo>
                    <a:pt x="583" y="151"/>
                  </a:lnTo>
                  <a:lnTo>
                    <a:pt x="591" y="151"/>
                  </a:lnTo>
                  <a:lnTo>
                    <a:pt x="607" y="159"/>
                  </a:lnTo>
                  <a:lnTo>
                    <a:pt x="607" y="167"/>
                  </a:lnTo>
                  <a:lnTo>
                    <a:pt x="623" y="167"/>
                  </a:lnTo>
                  <a:lnTo>
                    <a:pt x="623" y="191"/>
                  </a:lnTo>
                  <a:lnTo>
                    <a:pt x="607" y="199"/>
                  </a:lnTo>
                  <a:lnTo>
                    <a:pt x="607" y="207"/>
                  </a:lnTo>
                  <a:lnTo>
                    <a:pt x="623" y="215"/>
                  </a:lnTo>
                  <a:lnTo>
                    <a:pt x="623" y="231"/>
                  </a:lnTo>
                  <a:lnTo>
                    <a:pt x="591" y="255"/>
                  </a:lnTo>
                  <a:lnTo>
                    <a:pt x="583" y="255"/>
                  </a:lnTo>
                  <a:lnTo>
                    <a:pt x="583" y="247"/>
                  </a:lnTo>
                  <a:lnTo>
                    <a:pt x="567" y="247"/>
                  </a:lnTo>
                  <a:lnTo>
                    <a:pt x="575" y="255"/>
                  </a:lnTo>
                  <a:lnTo>
                    <a:pt x="559" y="271"/>
                  </a:lnTo>
                  <a:lnTo>
                    <a:pt x="559" y="287"/>
                  </a:lnTo>
                  <a:lnTo>
                    <a:pt x="551" y="311"/>
                  </a:lnTo>
                  <a:lnTo>
                    <a:pt x="535" y="311"/>
                  </a:lnTo>
                  <a:lnTo>
                    <a:pt x="519" y="327"/>
                  </a:lnTo>
                  <a:lnTo>
                    <a:pt x="527" y="343"/>
                  </a:lnTo>
                  <a:lnTo>
                    <a:pt x="511" y="343"/>
                  </a:lnTo>
                  <a:lnTo>
                    <a:pt x="511" y="359"/>
                  </a:lnTo>
                  <a:lnTo>
                    <a:pt x="503" y="359"/>
                  </a:lnTo>
                  <a:lnTo>
                    <a:pt x="495" y="367"/>
                  </a:lnTo>
                  <a:lnTo>
                    <a:pt x="479" y="399"/>
                  </a:lnTo>
                  <a:lnTo>
                    <a:pt x="479" y="423"/>
                  </a:lnTo>
                  <a:lnTo>
                    <a:pt x="487" y="431"/>
                  </a:lnTo>
                  <a:lnTo>
                    <a:pt x="503" y="431"/>
                  </a:lnTo>
                  <a:lnTo>
                    <a:pt x="511" y="471"/>
                  </a:lnTo>
                  <a:lnTo>
                    <a:pt x="519" y="463"/>
                  </a:lnTo>
                  <a:lnTo>
                    <a:pt x="543" y="471"/>
                  </a:lnTo>
                  <a:lnTo>
                    <a:pt x="551" y="487"/>
                  </a:lnTo>
                  <a:lnTo>
                    <a:pt x="583" y="495"/>
                  </a:lnTo>
                  <a:lnTo>
                    <a:pt x="607" y="495"/>
                  </a:lnTo>
                  <a:lnTo>
                    <a:pt x="615" y="503"/>
                  </a:lnTo>
                  <a:lnTo>
                    <a:pt x="615" y="543"/>
                  </a:lnTo>
                  <a:lnTo>
                    <a:pt x="639" y="575"/>
                  </a:lnTo>
                  <a:lnTo>
                    <a:pt x="655" y="559"/>
                  </a:lnTo>
                  <a:lnTo>
                    <a:pt x="639" y="511"/>
                  </a:lnTo>
                  <a:lnTo>
                    <a:pt x="655" y="503"/>
                  </a:lnTo>
                  <a:lnTo>
                    <a:pt x="671" y="487"/>
                  </a:lnTo>
                  <a:lnTo>
                    <a:pt x="663" y="439"/>
                  </a:lnTo>
                  <a:lnTo>
                    <a:pt x="647" y="431"/>
                  </a:lnTo>
                  <a:lnTo>
                    <a:pt x="655" y="423"/>
                  </a:lnTo>
                  <a:lnTo>
                    <a:pt x="663" y="423"/>
                  </a:lnTo>
                  <a:lnTo>
                    <a:pt x="663" y="391"/>
                  </a:lnTo>
                  <a:lnTo>
                    <a:pt x="655" y="391"/>
                  </a:lnTo>
                  <a:lnTo>
                    <a:pt x="663" y="367"/>
                  </a:lnTo>
                  <a:lnTo>
                    <a:pt x="655" y="359"/>
                  </a:lnTo>
                  <a:lnTo>
                    <a:pt x="655" y="351"/>
                  </a:lnTo>
                  <a:lnTo>
                    <a:pt x="663" y="343"/>
                  </a:lnTo>
                  <a:lnTo>
                    <a:pt x="679" y="351"/>
                  </a:lnTo>
                  <a:lnTo>
                    <a:pt x="703" y="343"/>
                  </a:lnTo>
                  <a:lnTo>
                    <a:pt x="727" y="367"/>
                  </a:lnTo>
                  <a:lnTo>
                    <a:pt x="719" y="375"/>
                  </a:lnTo>
                  <a:lnTo>
                    <a:pt x="727" y="383"/>
                  </a:lnTo>
                  <a:lnTo>
                    <a:pt x="751" y="383"/>
                  </a:lnTo>
                  <a:lnTo>
                    <a:pt x="751" y="423"/>
                  </a:lnTo>
                  <a:lnTo>
                    <a:pt x="767" y="439"/>
                  </a:lnTo>
                  <a:lnTo>
                    <a:pt x="791" y="415"/>
                  </a:lnTo>
                  <a:lnTo>
                    <a:pt x="791" y="407"/>
                  </a:lnTo>
                  <a:lnTo>
                    <a:pt x="791" y="391"/>
                  </a:lnTo>
                  <a:lnTo>
                    <a:pt x="831" y="463"/>
                  </a:lnTo>
                  <a:lnTo>
                    <a:pt x="831" y="471"/>
                  </a:lnTo>
                  <a:lnTo>
                    <a:pt x="831" y="487"/>
                  </a:lnTo>
                  <a:lnTo>
                    <a:pt x="839" y="487"/>
                  </a:lnTo>
                  <a:lnTo>
                    <a:pt x="839" y="495"/>
                  </a:lnTo>
                  <a:lnTo>
                    <a:pt x="855" y="503"/>
                  </a:lnTo>
                  <a:lnTo>
                    <a:pt x="863" y="503"/>
                  </a:lnTo>
                  <a:lnTo>
                    <a:pt x="871" y="511"/>
                  </a:lnTo>
                  <a:lnTo>
                    <a:pt x="863" y="519"/>
                  </a:lnTo>
                  <a:lnTo>
                    <a:pt x="871" y="519"/>
                  </a:lnTo>
                  <a:lnTo>
                    <a:pt x="871" y="535"/>
                  </a:lnTo>
                  <a:lnTo>
                    <a:pt x="879" y="535"/>
                  </a:lnTo>
                  <a:lnTo>
                    <a:pt x="887" y="535"/>
                  </a:lnTo>
                  <a:lnTo>
                    <a:pt x="887" y="543"/>
                  </a:lnTo>
                  <a:lnTo>
                    <a:pt x="895" y="559"/>
                  </a:lnTo>
                  <a:lnTo>
                    <a:pt x="879" y="567"/>
                  </a:lnTo>
                  <a:lnTo>
                    <a:pt x="863" y="575"/>
                  </a:lnTo>
                  <a:lnTo>
                    <a:pt x="847" y="590"/>
                  </a:lnTo>
                  <a:lnTo>
                    <a:pt x="831" y="590"/>
                  </a:lnTo>
                  <a:lnTo>
                    <a:pt x="807" y="582"/>
                  </a:lnTo>
                  <a:lnTo>
                    <a:pt x="775" y="590"/>
                  </a:lnTo>
                  <a:lnTo>
                    <a:pt x="767" y="606"/>
                  </a:lnTo>
                  <a:lnTo>
                    <a:pt x="759" y="606"/>
                  </a:lnTo>
                  <a:lnTo>
                    <a:pt x="751" y="614"/>
                  </a:lnTo>
                  <a:lnTo>
                    <a:pt x="727" y="638"/>
                  </a:lnTo>
                  <a:lnTo>
                    <a:pt x="735" y="638"/>
                  </a:lnTo>
                  <a:lnTo>
                    <a:pt x="751" y="622"/>
                  </a:lnTo>
                  <a:lnTo>
                    <a:pt x="775" y="606"/>
                  </a:lnTo>
                  <a:lnTo>
                    <a:pt x="791" y="606"/>
                  </a:lnTo>
                  <a:lnTo>
                    <a:pt x="799" y="606"/>
                  </a:lnTo>
                  <a:lnTo>
                    <a:pt x="799" y="622"/>
                  </a:lnTo>
                  <a:lnTo>
                    <a:pt x="791" y="622"/>
                  </a:lnTo>
                  <a:lnTo>
                    <a:pt x="783" y="622"/>
                  </a:lnTo>
                  <a:lnTo>
                    <a:pt x="791" y="630"/>
                  </a:lnTo>
                  <a:lnTo>
                    <a:pt x="791" y="622"/>
                  </a:lnTo>
                  <a:lnTo>
                    <a:pt x="791" y="646"/>
                  </a:lnTo>
                  <a:lnTo>
                    <a:pt x="799" y="654"/>
                  </a:lnTo>
                  <a:lnTo>
                    <a:pt x="815" y="662"/>
                  </a:lnTo>
                  <a:lnTo>
                    <a:pt x="831" y="662"/>
                  </a:lnTo>
                  <a:lnTo>
                    <a:pt x="831" y="654"/>
                  </a:lnTo>
                  <a:lnTo>
                    <a:pt x="839" y="638"/>
                  </a:lnTo>
                  <a:lnTo>
                    <a:pt x="839" y="654"/>
                  </a:lnTo>
                  <a:lnTo>
                    <a:pt x="847" y="654"/>
                  </a:lnTo>
                  <a:lnTo>
                    <a:pt x="839" y="662"/>
                  </a:lnTo>
                  <a:lnTo>
                    <a:pt x="831" y="670"/>
                  </a:lnTo>
                  <a:lnTo>
                    <a:pt x="799" y="678"/>
                  </a:lnTo>
                  <a:lnTo>
                    <a:pt x="791" y="694"/>
                  </a:lnTo>
                  <a:lnTo>
                    <a:pt x="783" y="678"/>
                  </a:lnTo>
                  <a:lnTo>
                    <a:pt x="799" y="670"/>
                  </a:lnTo>
                  <a:lnTo>
                    <a:pt x="791" y="670"/>
                  </a:lnTo>
                  <a:lnTo>
                    <a:pt x="791" y="662"/>
                  </a:lnTo>
                  <a:lnTo>
                    <a:pt x="783" y="670"/>
                  </a:lnTo>
                  <a:lnTo>
                    <a:pt x="775" y="670"/>
                  </a:lnTo>
                  <a:lnTo>
                    <a:pt x="767" y="662"/>
                  </a:lnTo>
                  <a:lnTo>
                    <a:pt x="759" y="638"/>
                  </a:lnTo>
                  <a:lnTo>
                    <a:pt x="759" y="630"/>
                  </a:lnTo>
                  <a:lnTo>
                    <a:pt x="751" y="638"/>
                  </a:lnTo>
                  <a:lnTo>
                    <a:pt x="751" y="630"/>
                  </a:lnTo>
                  <a:lnTo>
                    <a:pt x="735" y="670"/>
                  </a:lnTo>
                  <a:lnTo>
                    <a:pt x="719" y="670"/>
                  </a:lnTo>
                  <a:lnTo>
                    <a:pt x="687" y="670"/>
                  </a:lnTo>
                  <a:lnTo>
                    <a:pt x="671" y="678"/>
                  </a:lnTo>
                  <a:lnTo>
                    <a:pt x="671" y="686"/>
                  </a:lnTo>
                  <a:lnTo>
                    <a:pt x="647" y="68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8" name="Freeform 17"/>
            <p:cNvSpPr>
              <a:spLocks/>
            </p:cNvSpPr>
            <p:nvPr/>
          </p:nvSpPr>
          <p:spPr bwMode="auto">
            <a:xfrm>
              <a:off x="1967" y="1507"/>
              <a:ext cx="925" cy="668"/>
            </a:xfrm>
            <a:custGeom>
              <a:avLst/>
              <a:gdLst>
                <a:gd name="T0" fmla="*/ 1192 w 895"/>
                <a:gd name="T1" fmla="*/ 169 h 718"/>
                <a:gd name="T2" fmla="*/ 1204 w 895"/>
                <a:gd name="T3" fmla="*/ 165 h 718"/>
                <a:gd name="T4" fmla="*/ 1220 w 895"/>
                <a:gd name="T5" fmla="*/ 155 h 718"/>
                <a:gd name="T6" fmla="*/ 1114 w 895"/>
                <a:gd name="T7" fmla="*/ 146 h 718"/>
                <a:gd name="T8" fmla="*/ 988 w 895"/>
                <a:gd name="T9" fmla="*/ 146 h 718"/>
                <a:gd name="T10" fmla="*/ 912 w 895"/>
                <a:gd name="T11" fmla="*/ 143 h 718"/>
                <a:gd name="T12" fmla="*/ 265 w 895"/>
                <a:gd name="T13" fmla="*/ 135 h 718"/>
                <a:gd name="T14" fmla="*/ 217 w 895"/>
                <a:gd name="T15" fmla="*/ 124 h 718"/>
                <a:gd name="T16" fmla="*/ 138 w 895"/>
                <a:gd name="T17" fmla="*/ 101 h 718"/>
                <a:gd name="T18" fmla="*/ 75 w 895"/>
                <a:gd name="T19" fmla="*/ 100 h 718"/>
                <a:gd name="T20" fmla="*/ 0 w 895"/>
                <a:gd name="T21" fmla="*/ 93 h 718"/>
                <a:gd name="T22" fmla="*/ 94 w 895"/>
                <a:gd name="T23" fmla="*/ 39 h 718"/>
                <a:gd name="T24" fmla="*/ 232 w 895"/>
                <a:gd name="T25" fmla="*/ 31 h 718"/>
                <a:gd name="T26" fmla="*/ 294 w 895"/>
                <a:gd name="T27" fmla="*/ 33 h 718"/>
                <a:gd name="T28" fmla="*/ 326 w 895"/>
                <a:gd name="T29" fmla="*/ 38 h 718"/>
                <a:gd name="T30" fmla="*/ 417 w 895"/>
                <a:gd name="T31" fmla="*/ 38 h 718"/>
                <a:gd name="T32" fmla="*/ 538 w 895"/>
                <a:gd name="T33" fmla="*/ 43 h 718"/>
                <a:gd name="T34" fmla="*/ 615 w 895"/>
                <a:gd name="T35" fmla="*/ 48 h 718"/>
                <a:gd name="T36" fmla="*/ 661 w 895"/>
                <a:gd name="T37" fmla="*/ 45 h 718"/>
                <a:gd name="T38" fmla="*/ 831 w 895"/>
                <a:gd name="T39" fmla="*/ 51 h 718"/>
                <a:gd name="T40" fmla="*/ 831 w 895"/>
                <a:gd name="T41" fmla="*/ 42 h 718"/>
                <a:gd name="T42" fmla="*/ 912 w 895"/>
                <a:gd name="T43" fmla="*/ 43 h 718"/>
                <a:gd name="T44" fmla="*/ 912 w 895"/>
                <a:gd name="T45" fmla="*/ 48 h 718"/>
                <a:gd name="T46" fmla="*/ 912 w 895"/>
                <a:gd name="T47" fmla="*/ 35 h 718"/>
                <a:gd name="T48" fmla="*/ 927 w 895"/>
                <a:gd name="T49" fmla="*/ 14 h 718"/>
                <a:gd name="T50" fmla="*/ 1007 w 895"/>
                <a:gd name="T51" fmla="*/ 7 h 718"/>
                <a:gd name="T52" fmla="*/ 943 w 895"/>
                <a:gd name="T53" fmla="*/ 16 h 718"/>
                <a:gd name="T54" fmla="*/ 988 w 895"/>
                <a:gd name="T55" fmla="*/ 38 h 718"/>
                <a:gd name="T56" fmla="*/ 1062 w 895"/>
                <a:gd name="T57" fmla="*/ 48 h 718"/>
                <a:gd name="T58" fmla="*/ 1127 w 895"/>
                <a:gd name="T59" fmla="*/ 48 h 718"/>
                <a:gd name="T60" fmla="*/ 1171 w 895"/>
                <a:gd name="T61" fmla="*/ 39 h 718"/>
                <a:gd name="T62" fmla="*/ 1171 w 895"/>
                <a:gd name="T63" fmla="*/ 48 h 718"/>
                <a:gd name="T64" fmla="*/ 1127 w 895"/>
                <a:gd name="T65" fmla="*/ 60 h 718"/>
                <a:gd name="T66" fmla="*/ 1082 w 895"/>
                <a:gd name="T67" fmla="*/ 64 h 718"/>
                <a:gd name="T68" fmla="*/ 1007 w 895"/>
                <a:gd name="T69" fmla="*/ 76 h 718"/>
                <a:gd name="T70" fmla="*/ 975 w 895"/>
                <a:gd name="T71" fmla="*/ 86 h 718"/>
                <a:gd name="T72" fmla="*/ 943 w 895"/>
                <a:gd name="T73" fmla="*/ 101 h 718"/>
                <a:gd name="T74" fmla="*/ 1049 w 895"/>
                <a:gd name="T75" fmla="*/ 111 h 718"/>
                <a:gd name="T76" fmla="*/ 1192 w 895"/>
                <a:gd name="T77" fmla="*/ 118 h 718"/>
                <a:gd name="T78" fmla="*/ 1236 w 895"/>
                <a:gd name="T79" fmla="*/ 120 h 718"/>
                <a:gd name="T80" fmla="*/ 1248 w 895"/>
                <a:gd name="T81" fmla="*/ 101 h 718"/>
                <a:gd name="T82" fmla="*/ 1270 w 895"/>
                <a:gd name="T83" fmla="*/ 93 h 718"/>
                <a:gd name="T84" fmla="*/ 1282 w 895"/>
                <a:gd name="T85" fmla="*/ 81 h 718"/>
                <a:gd name="T86" fmla="*/ 1389 w 895"/>
                <a:gd name="T87" fmla="*/ 87 h 718"/>
                <a:gd name="T88" fmla="*/ 1481 w 895"/>
                <a:gd name="T89" fmla="*/ 104 h 718"/>
                <a:gd name="T90" fmla="*/ 1608 w 895"/>
                <a:gd name="T91" fmla="*/ 109 h 718"/>
                <a:gd name="T92" fmla="*/ 1622 w 895"/>
                <a:gd name="T93" fmla="*/ 116 h 718"/>
                <a:gd name="T94" fmla="*/ 1668 w 895"/>
                <a:gd name="T95" fmla="*/ 124 h 718"/>
                <a:gd name="T96" fmla="*/ 1716 w 895"/>
                <a:gd name="T97" fmla="*/ 126 h 718"/>
                <a:gd name="T98" fmla="*/ 1668 w 895"/>
                <a:gd name="T99" fmla="*/ 135 h 718"/>
                <a:gd name="T100" fmla="*/ 1502 w 895"/>
                <a:gd name="T101" fmla="*/ 139 h 718"/>
                <a:gd name="T102" fmla="*/ 1407 w 895"/>
                <a:gd name="T103" fmla="*/ 151 h 718"/>
                <a:gd name="T104" fmla="*/ 1527 w 895"/>
                <a:gd name="T105" fmla="*/ 143 h 718"/>
                <a:gd name="T106" fmla="*/ 1512 w 895"/>
                <a:gd name="T107" fmla="*/ 146 h 718"/>
                <a:gd name="T108" fmla="*/ 1550 w 895"/>
                <a:gd name="T109" fmla="*/ 154 h 718"/>
                <a:gd name="T110" fmla="*/ 1622 w 895"/>
                <a:gd name="T111" fmla="*/ 151 h 718"/>
                <a:gd name="T112" fmla="*/ 1608 w 895"/>
                <a:gd name="T113" fmla="*/ 157 h 718"/>
                <a:gd name="T114" fmla="*/ 1550 w 895"/>
                <a:gd name="T115" fmla="*/ 157 h 718"/>
                <a:gd name="T116" fmla="*/ 1502 w 895"/>
                <a:gd name="T117" fmla="*/ 157 h 718"/>
                <a:gd name="T118" fmla="*/ 1454 w 895"/>
                <a:gd name="T119" fmla="*/ 151 h 718"/>
                <a:gd name="T120" fmla="*/ 1328 w 895"/>
                <a:gd name="T121" fmla="*/ 15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5"/>
                <a:gd name="T184" fmla="*/ 0 h 718"/>
                <a:gd name="T185" fmla="*/ 895 w 895"/>
                <a:gd name="T186" fmla="*/ 718 h 7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5" h="718">
                  <a:moveTo>
                    <a:pt x="647" y="686"/>
                  </a:moveTo>
                  <a:lnTo>
                    <a:pt x="647" y="702"/>
                  </a:lnTo>
                  <a:lnTo>
                    <a:pt x="623" y="710"/>
                  </a:lnTo>
                  <a:lnTo>
                    <a:pt x="615" y="718"/>
                  </a:lnTo>
                  <a:lnTo>
                    <a:pt x="599" y="718"/>
                  </a:lnTo>
                  <a:lnTo>
                    <a:pt x="615" y="702"/>
                  </a:lnTo>
                  <a:lnTo>
                    <a:pt x="607" y="702"/>
                  </a:lnTo>
                  <a:lnTo>
                    <a:pt x="623" y="694"/>
                  </a:lnTo>
                  <a:lnTo>
                    <a:pt x="623" y="670"/>
                  </a:lnTo>
                  <a:lnTo>
                    <a:pt x="631" y="678"/>
                  </a:lnTo>
                  <a:lnTo>
                    <a:pt x="639" y="670"/>
                  </a:lnTo>
                  <a:lnTo>
                    <a:pt x="631" y="662"/>
                  </a:lnTo>
                  <a:lnTo>
                    <a:pt x="591" y="654"/>
                  </a:lnTo>
                  <a:lnTo>
                    <a:pt x="591" y="646"/>
                  </a:lnTo>
                  <a:lnTo>
                    <a:pt x="583" y="622"/>
                  </a:lnTo>
                  <a:lnTo>
                    <a:pt x="575" y="622"/>
                  </a:lnTo>
                  <a:lnTo>
                    <a:pt x="567" y="614"/>
                  </a:lnTo>
                  <a:lnTo>
                    <a:pt x="551" y="606"/>
                  </a:lnTo>
                  <a:lnTo>
                    <a:pt x="535" y="622"/>
                  </a:lnTo>
                  <a:lnTo>
                    <a:pt x="511" y="622"/>
                  </a:lnTo>
                  <a:lnTo>
                    <a:pt x="503" y="614"/>
                  </a:lnTo>
                  <a:lnTo>
                    <a:pt x="487" y="614"/>
                  </a:lnTo>
                  <a:lnTo>
                    <a:pt x="479" y="598"/>
                  </a:lnTo>
                  <a:lnTo>
                    <a:pt x="471" y="606"/>
                  </a:lnTo>
                  <a:lnTo>
                    <a:pt x="192" y="606"/>
                  </a:lnTo>
                  <a:lnTo>
                    <a:pt x="184" y="606"/>
                  </a:lnTo>
                  <a:lnTo>
                    <a:pt x="176" y="598"/>
                  </a:lnTo>
                  <a:lnTo>
                    <a:pt x="136" y="575"/>
                  </a:lnTo>
                  <a:lnTo>
                    <a:pt x="128" y="551"/>
                  </a:lnTo>
                  <a:lnTo>
                    <a:pt x="120" y="543"/>
                  </a:lnTo>
                  <a:lnTo>
                    <a:pt x="104" y="527"/>
                  </a:lnTo>
                  <a:lnTo>
                    <a:pt x="112" y="519"/>
                  </a:lnTo>
                  <a:lnTo>
                    <a:pt x="112" y="503"/>
                  </a:lnTo>
                  <a:lnTo>
                    <a:pt x="112" y="487"/>
                  </a:lnTo>
                  <a:lnTo>
                    <a:pt x="88" y="471"/>
                  </a:lnTo>
                  <a:lnTo>
                    <a:pt x="72" y="431"/>
                  </a:lnTo>
                  <a:lnTo>
                    <a:pt x="64" y="431"/>
                  </a:lnTo>
                  <a:lnTo>
                    <a:pt x="56" y="407"/>
                  </a:lnTo>
                  <a:lnTo>
                    <a:pt x="40" y="415"/>
                  </a:lnTo>
                  <a:lnTo>
                    <a:pt x="40" y="423"/>
                  </a:lnTo>
                  <a:lnTo>
                    <a:pt x="16" y="399"/>
                  </a:lnTo>
                  <a:lnTo>
                    <a:pt x="16" y="391"/>
                  </a:lnTo>
                  <a:lnTo>
                    <a:pt x="0" y="399"/>
                  </a:lnTo>
                  <a:lnTo>
                    <a:pt x="0" y="391"/>
                  </a:lnTo>
                  <a:lnTo>
                    <a:pt x="0" y="159"/>
                  </a:lnTo>
                  <a:lnTo>
                    <a:pt x="8" y="159"/>
                  </a:lnTo>
                  <a:lnTo>
                    <a:pt x="48" y="183"/>
                  </a:lnTo>
                  <a:lnTo>
                    <a:pt x="48" y="167"/>
                  </a:lnTo>
                  <a:lnTo>
                    <a:pt x="56" y="159"/>
                  </a:lnTo>
                  <a:lnTo>
                    <a:pt x="72" y="159"/>
                  </a:lnTo>
                  <a:lnTo>
                    <a:pt x="80" y="159"/>
                  </a:lnTo>
                  <a:lnTo>
                    <a:pt x="120" y="135"/>
                  </a:lnTo>
                  <a:lnTo>
                    <a:pt x="120" y="151"/>
                  </a:lnTo>
                  <a:lnTo>
                    <a:pt x="128" y="151"/>
                  </a:lnTo>
                  <a:lnTo>
                    <a:pt x="136" y="127"/>
                  </a:lnTo>
                  <a:lnTo>
                    <a:pt x="152" y="143"/>
                  </a:lnTo>
                  <a:lnTo>
                    <a:pt x="152" y="159"/>
                  </a:lnTo>
                  <a:lnTo>
                    <a:pt x="160" y="159"/>
                  </a:lnTo>
                  <a:lnTo>
                    <a:pt x="168" y="151"/>
                  </a:lnTo>
                  <a:lnTo>
                    <a:pt x="168" y="159"/>
                  </a:lnTo>
                  <a:lnTo>
                    <a:pt x="184" y="159"/>
                  </a:lnTo>
                  <a:lnTo>
                    <a:pt x="184" y="151"/>
                  </a:lnTo>
                  <a:lnTo>
                    <a:pt x="200" y="151"/>
                  </a:lnTo>
                  <a:lnTo>
                    <a:pt x="216" y="159"/>
                  </a:lnTo>
                  <a:lnTo>
                    <a:pt x="231" y="167"/>
                  </a:lnTo>
                  <a:lnTo>
                    <a:pt x="239" y="175"/>
                  </a:lnTo>
                  <a:lnTo>
                    <a:pt x="255" y="175"/>
                  </a:lnTo>
                  <a:lnTo>
                    <a:pt x="279" y="183"/>
                  </a:lnTo>
                  <a:lnTo>
                    <a:pt x="279" y="199"/>
                  </a:lnTo>
                  <a:lnTo>
                    <a:pt x="271" y="207"/>
                  </a:lnTo>
                  <a:lnTo>
                    <a:pt x="287" y="215"/>
                  </a:lnTo>
                  <a:lnTo>
                    <a:pt x="319" y="207"/>
                  </a:lnTo>
                  <a:lnTo>
                    <a:pt x="343" y="215"/>
                  </a:lnTo>
                  <a:lnTo>
                    <a:pt x="343" y="207"/>
                  </a:lnTo>
                  <a:lnTo>
                    <a:pt x="335" y="199"/>
                  </a:lnTo>
                  <a:lnTo>
                    <a:pt x="343" y="191"/>
                  </a:lnTo>
                  <a:lnTo>
                    <a:pt x="367" y="175"/>
                  </a:lnTo>
                  <a:lnTo>
                    <a:pt x="375" y="199"/>
                  </a:lnTo>
                  <a:lnTo>
                    <a:pt x="407" y="207"/>
                  </a:lnTo>
                  <a:lnTo>
                    <a:pt x="431" y="215"/>
                  </a:lnTo>
                  <a:lnTo>
                    <a:pt x="439" y="215"/>
                  </a:lnTo>
                  <a:lnTo>
                    <a:pt x="439" y="199"/>
                  </a:lnTo>
                  <a:lnTo>
                    <a:pt x="447" y="191"/>
                  </a:lnTo>
                  <a:lnTo>
                    <a:pt x="431" y="175"/>
                  </a:lnTo>
                  <a:lnTo>
                    <a:pt x="439" y="167"/>
                  </a:lnTo>
                  <a:lnTo>
                    <a:pt x="447" y="151"/>
                  </a:lnTo>
                  <a:lnTo>
                    <a:pt x="463" y="167"/>
                  </a:lnTo>
                  <a:lnTo>
                    <a:pt x="471" y="183"/>
                  </a:lnTo>
                  <a:lnTo>
                    <a:pt x="463" y="199"/>
                  </a:lnTo>
                  <a:lnTo>
                    <a:pt x="463" y="207"/>
                  </a:lnTo>
                  <a:lnTo>
                    <a:pt x="471" y="215"/>
                  </a:lnTo>
                  <a:lnTo>
                    <a:pt x="471" y="207"/>
                  </a:lnTo>
                  <a:lnTo>
                    <a:pt x="487" y="191"/>
                  </a:lnTo>
                  <a:lnTo>
                    <a:pt x="479" y="175"/>
                  </a:lnTo>
                  <a:lnTo>
                    <a:pt x="487" y="159"/>
                  </a:lnTo>
                  <a:lnTo>
                    <a:pt x="471" y="151"/>
                  </a:lnTo>
                  <a:lnTo>
                    <a:pt x="463" y="135"/>
                  </a:lnTo>
                  <a:lnTo>
                    <a:pt x="471" y="95"/>
                  </a:lnTo>
                  <a:lnTo>
                    <a:pt x="479" y="87"/>
                  </a:lnTo>
                  <a:lnTo>
                    <a:pt x="479" y="55"/>
                  </a:lnTo>
                  <a:lnTo>
                    <a:pt x="471" y="24"/>
                  </a:lnTo>
                  <a:lnTo>
                    <a:pt x="471" y="8"/>
                  </a:lnTo>
                  <a:lnTo>
                    <a:pt x="503" y="0"/>
                  </a:lnTo>
                  <a:lnTo>
                    <a:pt x="519" y="8"/>
                  </a:lnTo>
                  <a:lnTo>
                    <a:pt x="527" y="16"/>
                  </a:lnTo>
                  <a:lnTo>
                    <a:pt x="511" y="55"/>
                  </a:lnTo>
                  <a:lnTo>
                    <a:pt x="503" y="55"/>
                  </a:lnTo>
                  <a:lnTo>
                    <a:pt x="487" y="63"/>
                  </a:lnTo>
                  <a:lnTo>
                    <a:pt x="495" y="71"/>
                  </a:lnTo>
                  <a:lnTo>
                    <a:pt x="487" y="79"/>
                  </a:lnTo>
                  <a:lnTo>
                    <a:pt x="511" y="143"/>
                  </a:lnTo>
                  <a:lnTo>
                    <a:pt x="511" y="159"/>
                  </a:lnTo>
                  <a:lnTo>
                    <a:pt x="535" y="191"/>
                  </a:lnTo>
                  <a:lnTo>
                    <a:pt x="543" y="167"/>
                  </a:lnTo>
                  <a:lnTo>
                    <a:pt x="551" y="183"/>
                  </a:lnTo>
                  <a:lnTo>
                    <a:pt x="551" y="207"/>
                  </a:lnTo>
                  <a:lnTo>
                    <a:pt x="559" y="223"/>
                  </a:lnTo>
                  <a:lnTo>
                    <a:pt x="567" y="223"/>
                  </a:lnTo>
                  <a:lnTo>
                    <a:pt x="567" y="207"/>
                  </a:lnTo>
                  <a:lnTo>
                    <a:pt x="583" y="207"/>
                  </a:lnTo>
                  <a:lnTo>
                    <a:pt x="583" y="151"/>
                  </a:lnTo>
                  <a:lnTo>
                    <a:pt x="591" y="151"/>
                  </a:lnTo>
                  <a:lnTo>
                    <a:pt x="607" y="159"/>
                  </a:lnTo>
                  <a:lnTo>
                    <a:pt x="607" y="167"/>
                  </a:lnTo>
                  <a:lnTo>
                    <a:pt x="623" y="167"/>
                  </a:lnTo>
                  <a:lnTo>
                    <a:pt x="623" y="191"/>
                  </a:lnTo>
                  <a:lnTo>
                    <a:pt x="607" y="199"/>
                  </a:lnTo>
                  <a:lnTo>
                    <a:pt x="607" y="207"/>
                  </a:lnTo>
                  <a:lnTo>
                    <a:pt x="623" y="215"/>
                  </a:lnTo>
                  <a:lnTo>
                    <a:pt x="623" y="231"/>
                  </a:lnTo>
                  <a:lnTo>
                    <a:pt x="591" y="255"/>
                  </a:lnTo>
                  <a:lnTo>
                    <a:pt x="583" y="255"/>
                  </a:lnTo>
                  <a:lnTo>
                    <a:pt x="583" y="247"/>
                  </a:lnTo>
                  <a:lnTo>
                    <a:pt x="567" y="247"/>
                  </a:lnTo>
                  <a:lnTo>
                    <a:pt x="575" y="255"/>
                  </a:lnTo>
                  <a:lnTo>
                    <a:pt x="559" y="271"/>
                  </a:lnTo>
                  <a:lnTo>
                    <a:pt x="559" y="287"/>
                  </a:lnTo>
                  <a:lnTo>
                    <a:pt x="551" y="311"/>
                  </a:lnTo>
                  <a:lnTo>
                    <a:pt x="535" y="311"/>
                  </a:lnTo>
                  <a:lnTo>
                    <a:pt x="519" y="327"/>
                  </a:lnTo>
                  <a:lnTo>
                    <a:pt x="527" y="343"/>
                  </a:lnTo>
                  <a:lnTo>
                    <a:pt x="511" y="343"/>
                  </a:lnTo>
                  <a:lnTo>
                    <a:pt x="511" y="359"/>
                  </a:lnTo>
                  <a:lnTo>
                    <a:pt x="503" y="359"/>
                  </a:lnTo>
                  <a:lnTo>
                    <a:pt x="495" y="367"/>
                  </a:lnTo>
                  <a:lnTo>
                    <a:pt x="479" y="399"/>
                  </a:lnTo>
                  <a:lnTo>
                    <a:pt x="479" y="423"/>
                  </a:lnTo>
                  <a:lnTo>
                    <a:pt x="487" y="431"/>
                  </a:lnTo>
                  <a:lnTo>
                    <a:pt x="503" y="431"/>
                  </a:lnTo>
                  <a:lnTo>
                    <a:pt x="511" y="471"/>
                  </a:lnTo>
                  <a:lnTo>
                    <a:pt x="519" y="463"/>
                  </a:lnTo>
                  <a:lnTo>
                    <a:pt x="543" y="471"/>
                  </a:lnTo>
                  <a:lnTo>
                    <a:pt x="551" y="487"/>
                  </a:lnTo>
                  <a:lnTo>
                    <a:pt x="583" y="495"/>
                  </a:lnTo>
                  <a:lnTo>
                    <a:pt x="607" y="495"/>
                  </a:lnTo>
                  <a:lnTo>
                    <a:pt x="615" y="503"/>
                  </a:lnTo>
                  <a:lnTo>
                    <a:pt x="615" y="543"/>
                  </a:lnTo>
                  <a:lnTo>
                    <a:pt x="639" y="575"/>
                  </a:lnTo>
                  <a:lnTo>
                    <a:pt x="655" y="559"/>
                  </a:lnTo>
                  <a:lnTo>
                    <a:pt x="639" y="511"/>
                  </a:lnTo>
                  <a:lnTo>
                    <a:pt x="655" y="503"/>
                  </a:lnTo>
                  <a:lnTo>
                    <a:pt x="671" y="487"/>
                  </a:lnTo>
                  <a:lnTo>
                    <a:pt x="663" y="439"/>
                  </a:lnTo>
                  <a:lnTo>
                    <a:pt x="647" y="431"/>
                  </a:lnTo>
                  <a:lnTo>
                    <a:pt x="655" y="423"/>
                  </a:lnTo>
                  <a:lnTo>
                    <a:pt x="663" y="423"/>
                  </a:lnTo>
                  <a:lnTo>
                    <a:pt x="663" y="391"/>
                  </a:lnTo>
                  <a:lnTo>
                    <a:pt x="655" y="391"/>
                  </a:lnTo>
                  <a:lnTo>
                    <a:pt x="663" y="367"/>
                  </a:lnTo>
                  <a:lnTo>
                    <a:pt x="655" y="359"/>
                  </a:lnTo>
                  <a:lnTo>
                    <a:pt x="655" y="351"/>
                  </a:lnTo>
                  <a:lnTo>
                    <a:pt x="663" y="343"/>
                  </a:lnTo>
                  <a:lnTo>
                    <a:pt x="679" y="351"/>
                  </a:lnTo>
                  <a:lnTo>
                    <a:pt x="703" y="343"/>
                  </a:lnTo>
                  <a:lnTo>
                    <a:pt x="727" y="367"/>
                  </a:lnTo>
                  <a:lnTo>
                    <a:pt x="719" y="375"/>
                  </a:lnTo>
                  <a:lnTo>
                    <a:pt x="727" y="383"/>
                  </a:lnTo>
                  <a:lnTo>
                    <a:pt x="751" y="383"/>
                  </a:lnTo>
                  <a:lnTo>
                    <a:pt x="751" y="423"/>
                  </a:lnTo>
                  <a:lnTo>
                    <a:pt x="767" y="439"/>
                  </a:lnTo>
                  <a:lnTo>
                    <a:pt x="791" y="415"/>
                  </a:lnTo>
                  <a:lnTo>
                    <a:pt x="791" y="407"/>
                  </a:lnTo>
                  <a:lnTo>
                    <a:pt x="791" y="391"/>
                  </a:lnTo>
                  <a:lnTo>
                    <a:pt x="831" y="463"/>
                  </a:lnTo>
                  <a:lnTo>
                    <a:pt x="831" y="471"/>
                  </a:lnTo>
                  <a:lnTo>
                    <a:pt x="831" y="487"/>
                  </a:lnTo>
                  <a:lnTo>
                    <a:pt x="839" y="487"/>
                  </a:lnTo>
                  <a:lnTo>
                    <a:pt x="839" y="495"/>
                  </a:lnTo>
                  <a:lnTo>
                    <a:pt x="855" y="503"/>
                  </a:lnTo>
                  <a:lnTo>
                    <a:pt x="863" y="503"/>
                  </a:lnTo>
                  <a:lnTo>
                    <a:pt x="871" y="511"/>
                  </a:lnTo>
                  <a:lnTo>
                    <a:pt x="863" y="519"/>
                  </a:lnTo>
                  <a:lnTo>
                    <a:pt x="871" y="519"/>
                  </a:lnTo>
                  <a:lnTo>
                    <a:pt x="871" y="535"/>
                  </a:lnTo>
                  <a:lnTo>
                    <a:pt x="879" y="535"/>
                  </a:lnTo>
                  <a:lnTo>
                    <a:pt x="887" y="535"/>
                  </a:lnTo>
                  <a:lnTo>
                    <a:pt x="887" y="543"/>
                  </a:lnTo>
                  <a:lnTo>
                    <a:pt x="895" y="559"/>
                  </a:lnTo>
                  <a:lnTo>
                    <a:pt x="879" y="567"/>
                  </a:lnTo>
                  <a:lnTo>
                    <a:pt x="863" y="575"/>
                  </a:lnTo>
                  <a:lnTo>
                    <a:pt x="847" y="590"/>
                  </a:lnTo>
                  <a:lnTo>
                    <a:pt x="831" y="590"/>
                  </a:lnTo>
                  <a:lnTo>
                    <a:pt x="807" y="582"/>
                  </a:lnTo>
                  <a:lnTo>
                    <a:pt x="775" y="590"/>
                  </a:lnTo>
                  <a:lnTo>
                    <a:pt x="767" y="606"/>
                  </a:lnTo>
                  <a:lnTo>
                    <a:pt x="759" y="606"/>
                  </a:lnTo>
                  <a:lnTo>
                    <a:pt x="751" y="614"/>
                  </a:lnTo>
                  <a:lnTo>
                    <a:pt x="727" y="638"/>
                  </a:lnTo>
                  <a:lnTo>
                    <a:pt x="735" y="638"/>
                  </a:lnTo>
                  <a:lnTo>
                    <a:pt x="751" y="622"/>
                  </a:lnTo>
                  <a:lnTo>
                    <a:pt x="775" y="606"/>
                  </a:lnTo>
                  <a:lnTo>
                    <a:pt x="791" y="606"/>
                  </a:lnTo>
                  <a:lnTo>
                    <a:pt x="799" y="606"/>
                  </a:lnTo>
                  <a:lnTo>
                    <a:pt x="799" y="622"/>
                  </a:lnTo>
                  <a:lnTo>
                    <a:pt x="791" y="622"/>
                  </a:lnTo>
                  <a:lnTo>
                    <a:pt x="783" y="622"/>
                  </a:lnTo>
                  <a:lnTo>
                    <a:pt x="791" y="630"/>
                  </a:lnTo>
                  <a:lnTo>
                    <a:pt x="791" y="622"/>
                  </a:lnTo>
                  <a:lnTo>
                    <a:pt x="791" y="646"/>
                  </a:lnTo>
                  <a:lnTo>
                    <a:pt x="799" y="654"/>
                  </a:lnTo>
                  <a:lnTo>
                    <a:pt x="815" y="662"/>
                  </a:lnTo>
                  <a:lnTo>
                    <a:pt x="831" y="662"/>
                  </a:lnTo>
                  <a:lnTo>
                    <a:pt x="831" y="654"/>
                  </a:lnTo>
                  <a:lnTo>
                    <a:pt x="839" y="638"/>
                  </a:lnTo>
                  <a:lnTo>
                    <a:pt x="839" y="654"/>
                  </a:lnTo>
                  <a:lnTo>
                    <a:pt x="847" y="654"/>
                  </a:lnTo>
                  <a:lnTo>
                    <a:pt x="839" y="662"/>
                  </a:lnTo>
                  <a:lnTo>
                    <a:pt x="831" y="670"/>
                  </a:lnTo>
                  <a:lnTo>
                    <a:pt x="799" y="678"/>
                  </a:lnTo>
                  <a:lnTo>
                    <a:pt x="791" y="694"/>
                  </a:lnTo>
                  <a:lnTo>
                    <a:pt x="783" y="678"/>
                  </a:lnTo>
                  <a:lnTo>
                    <a:pt x="799" y="670"/>
                  </a:lnTo>
                  <a:lnTo>
                    <a:pt x="791" y="670"/>
                  </a:lnTo>
                  <a:lnTo>
                    <a:pt x="791" y="662"/>
                  </a:lnTo>
                  <a:lnTo>
                    <a:pt x="783" y="670"/>
                  </a:lnTo>
                  <a:lnTo>
                    <a:pt x="775" y="670"/>
                  </a:lnTo>
                  <a:lnTo>
                    <a:pt x="767" y="662"/>
                  </a:lnTo>
                  <a:lnTo>
                    <a:pt x="759" y="638"/>
                  </a:lnTo>
                  <a:lnTo>
                    <a:pt x="759" y="630"/>
                  </a:lnTo>
                  <a:lnTo>
                    <a:pt x="751" y="638"/>
                  </a:lnTo>
                  <a:lnTo>
                    <a:pt x="751" y="630"/>
                  </a:lnTo>
                  <a:lnTo>
                    <a:pt x="735" y="670"/>
                  </a:lnTo>
                  <a:lnTo>
                    <a:pt x="719" y="670"/>
                  </a:lnTo>
                  <a:lnTo>
                    <a:pt x="687" y="670"/>
                  </a:lnTo>
                  <a:lnTo>
                    <a:pt x="671" y="678"/>
                  </a:lnTo>
                  <a:lnTo>
                    <a:pt x="671" y="686"/>
                  </a:lnTo>
                  <a:lnTo>
                    <a:pt x="647" y="686"/>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9" name="Freeform 18"/>
            <p:cNvSpPr>
              <a:spLocks/>
            </p:cNvSpPr>
            <p:nvPr/>
          </p:nvSpPr>
          <p:spPr bwMode="auto">
            <a:xfrm>
              <a:off x="2141" y="2064"/>
              <a:ext cx="627" cy="310"/>
            </a:xfrm>
            <a:custGeom>
              <a:avLst/>
              <a:gdLst>
                <a:gd name="T0" fmla="*/ 579 w 607"/>
                <a:gd name="T1" fmla="*/ 6 h 336"/>
                <a:gd name="T2" fmla="*/ 613 w 607"/>
                <a:gd name="T3" fmla="*/ 6 h 336"/>
                <a:gd name="T4" fmla="*/ 656 w 607"/>
                <a:gd name="T5" fmla="*/ 6 h 336"/>
                <a:gd name="T6" fmla="*/ 656 w 607"/>
                <a:gd name="T7" fmla="*/ 10 h 336"/>
                <a:gd name="T8" fmla="*/ 685 w 607"/>
                <a:gd name="T9" fmla="*/ 10 h 336"/>
                <a:gd name="T10" fmla="*/ 731 w 607"/>
                <a:gd name="T11" fmla="*/ 10 h 336"/>
                <a:gd name="T12" fmla="*/ 748 w 607"/>
                <a:gd name="T13" fmla="*/ 10 h 336"/>
                <a:gd name="T14" fmla="*/ 808 w 607"/>
                <a:gd name="T15" fmla="*/ 10 h 336"/>
                <a:gd name="T16" fmla="*/ 808 w 607"/>
                <a:gd name="T17" fmla="*/ 13 h 336"/>
                <a:gd name="T18" fmla="*/ 731 w 607"/>
                <a:gd name="T19" fmla="*/ 16 h 336"/>
                <a:gd name="T20" fmla="*/ 731 w 607"/>
                <a:gd name="T21" fmla="*/ 21 h 336"/>
                <a:gd name="T22" fmla="*/ 748 w 607"/>
                <a:gd name="T23" fmla="*/ 24 h 336"/>
                <a:gd name="T24" fmla="*/ 762 w 607"/>
                <a:gd name="T25" fmla="*/ 17 h 336"/>
                <a:gd name="T26" fmla="*/ 796 w 607"/>
                <a:gd name="T27" fmla="*/ 15 h 336"/>
                <a:gd name="T28" fmla="*/ 824 w 607"/>
                <a:gd name="T29" fmla="*/ 15 h 336"/>
                <a:gd name="T30" fmla="*/ 808 w 607"/>
                <a:gd name="T31" fmla="*/ 19 h 336"/>
                <a:gd name="T32" fmla="*/ 838 w 607"/>
                <a:gd name="T33" fmla="*/ 21 h 336"/>
                <a:gd name="T34" fmla="*/ 824 w 607"/>
                <a:gd name="T35" fmla="*/ 24 h 336"/>
                <a:gd name="T36" fmla="*/ 870 w 607"/>
                <a:gd name="T37" fmla="*/ 24 h 336"/>
                <a:gd name="T38" fmla="*/ 916 w 607"/>
                <a:gd name="T39" fmla="*/ 19 h 336"/>
                <a:gd name="T40" fmla="*/ 965 w 607"/>
                <a:gd name="T41" fmla="*/ 16 h 336"/>
                <a:gd name="T42" fmla="*/ 1057 w 607"/>
                <a:gd name="T43" fmla="*/ 15 h 336"/>
                <a:gd name="T44" fmla="*/ 1112 w 607"/>
                <a:gd name="T45" fmla="*/ 6 h 336"/>
                <a:gd name="T46" fmla="*/ 1131 w 607"/>
                <a:gd name="T47" fmla="*/ 6 h 336"/>
                <a:gd name="T48" fmla="*/ 1143 w 607"/>
                <a:gd name="T49" fmla="*/ 13 h 336"/>
                <a:gd name="T50" fmla="*/ 1143 w 607"/>
                <a:gd name="T51" fmla="*/ 16 h 336"/>
                <a:gd name="T52" fmla="*/ 1068 w 607"/>
                <a:gd name="T53" fmla="*/ 22 h 336"/>
                <a:gd name="T54" fmla="*/ 1101 w 607"/>
                <a:gd name="T55" fmla="*/ 24 h 336"/>
                <a:gd name="T56" fmla="*/ 1057 w 607"/>
                <a:gd name="T57" fmla="*/ 24 h 336"/>
                <a:gd name="T58" fmla="*/ 1025 w 607"/>
                <a:gd name="T59" fmla="*/ 28 h 336"/>
                <a:gd name="T60" fmla="*/ 993 w 607"/>
                <a:gd name="T61" fmla="*/ 32 h 336"/>
                <a:gd name="T62" fmla="*/ 977 w 607"/>
                <a:gd name="T63" fmla="*/ 37 h 336"/>
                <a:gd name="T64" fmla="*/ 965 w 607"/>
                <a:gd name="T65" fmla="*/ 34 h 336"/>
                <a:gd name="T66" fmla="*/ 965 w 607"/>
                <a:gd name="T67" fmla="*/ 34 h 336"/>
                <a:gd name="T68" fmla="*/ 977 w 607"/>
                <a:gd name="T69" fmla="*/ 41 h 336"/>
                <a:gd name="T70" fmla="*/ 916 w 607"/>
                <a:gd name="T71" fmla="*/ 47 h 336"/>
                <a:gd name="T72" fmla="*/ 870 w 607"/>
                <a:gd name="T73" fmla="*/ 52 h 336"/>
                <a:gd name="T74" fmla="*/ 885 w 607"/>
                <a:gd name="T75" fmla="*/ 66 h 336"/>
                <a:gd name="T76" fmla="*/ 838 w 607"/>
                <a:gd name="T77" fmla="*/ 62 h 336"/>
                <a:gd name="T78" fmla="*/ 808 w 607"/>
                <a:gd name="T79" fmla="*/ 55 h 336"/>
                <a:gd name="T80" fmla="*/ 796 w 607"/>
                <a:gd name="T81" fmla="*/ 55 h 336"/>
                <a:gd name="T82" fmla="*/ 701 w 607"/>
                <a:gd name="T83" fmla="*/ 56 h 336"/>
                <a:gd name="T84" fmla="*/ 675 w 607"/>
                <a:gd name="T85" fmla="*/ 57 h 336"/>
                <a:gd name="T86" fmla="*/ 624 w 607"/>
                <a:gd name="T87" fmla="*/ 56 h 336"/>
                <a:gd name="T88" fmla="*/ 546 w 607"/>
                <a:gd name="T89" fmla="*/ 61 h 336"/>
                <a:gd name="T90" fmla="*/ 505 w 607"/>
                <a:gd name="T91" fmla="*/ 65 h 336"/>
                <a:gd name="T92" fmla="*/ 443 w 607"/>
                <a:gd name="T93" fmla="*/ 56 h 336"/>
                <a:gd name="T94" fmla="*/ 396 w 607"/>
                <a:gd name="T95" fmla="*/ 56 h 336"/>
                <a:gd name="T96" fmla="*/ 365 w 607"/>
                <a:gd name="T97" fmla="*/ 52 h 336"/>
                <a:gd name="T98" fmla="*/ 197 w 607"/>
                <a:gd name="T99" fmla="*/ 50 h 336"/>
                <a:gd name="T100" fmla="*/ 135 w 607"/>
                <a:gd name="T101" fmla="*/ 47 h 336"/>
                <a:gd name="T102" fmla="*/ 74 w 607"/>
                <a:gd name="T103" fmla="*/ 43 h 336"/>
                <a:gd name="T104" fmla="*/ 58 w 607"/>
                <a:gd name="T105" fmla="*/ 41 h 336"/>
                <a:gd name="T106" fmla="*/ 44 w 607"/>
                <a:gd name="T107" fmla="*/ 37 h 336"/>
                <a:gd name="T108" fmla="*/ 58 w 607"/>
                <a:gd name="T109" fmla="*/ 35 h 336"/>
                <a:gd name="T110" fmla="*/ 36 w 607"/>
                <a:gd name="T111" fmla="*/ 34 h 336"/>
                <a:gd name="T112" fmla="*/ 8 w 607"/>
                <a:gd name="T113" fmla="*/ 32 h 336"/>
                <a:gd name="T114" fmla="*/ 0 w 607"/>
                <a:gd name="T115" fmla="*/ 29 h 336"/>
                <a:gd name="T116" fmla="*/ 0 w 607"/>
                <a:gd name="T117" fmla="*/ 21 h 336"/>
                <a:gd name="T118" fmla="*/ 0 w 607"/>
                <a:gd name="T119" fmla="*/ 6 h 336"/>
                <a:gd name="T120" fmla="*/ 36 w 607"/>
                <a:gd name="T121" fmla="*/ 6 h 336"/>
                <a:gd name="T122" fmla="*/ 44 w 607"/>
                <a:gd name="T123" fmla="*/ 6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7"/>
                <a:gd name="T187" fmla="*/ 0 h 336"/>
                <a:gd name="T188" fmla="*/ 607 w 607"/>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7" h="336">
                  <a:moveTo>
                    <a:pt x="24" y="8"/>
                  </a:moveTo>
                  <a:lnTo>
                    <a:pt x="303" y="8"/>
                  </a:lnTo>
                  <a:lnTo>
                    <a:pt x="311" y="0"/>
                  </a:lnTo>
                  <a:lnTo>
                    <a:pt x="319" y="16"/>
                  </a:lnTo>
                  <a:lnTo>
                    <a:pt x="335" y="16"/>
                  </a:lnTo>
                  <a:lnTo>
                    <a:pt x="343" y="24"/>
                  </a:lnTo>
                  <a:lnTo>
                    <a:pt x="367" y="24"/>
                  </a:lnTo>
                  <a:lnTo>
                    <a:pt x="343" y="48"/>
                  </a:lnTo>
                  <a:lnTo>
                    <a:pt x="351" y="40"/>
                  </a:lnTo>
                  <a:lnTo>
                    <a:pt x="359" y="48"/>
                  </a:lnTo>
                  <a:lnTo>
                    <a:pt x="383" y="40"/>
                  </a:lnTo>
                  <a:lnTo>
                    <a:pt x="383" y="48"/>
                  </a:lnTo>
                  <a:lnTo>
                    <a:pt x="383" y="40"/>
                  </a:lnTo>
                  <a:lnTo>
                    <a:pt x="391" y="48"/>
                  </a:lnTo>
                  <a:lnTo>
                    <a:pt x="415" y="48"/>
                  </a:lnTo>
                  <a:lnTo>
                    <a:pt x="423" y="48"/>
                  </a:lnTo>
                  <a:lnTo>
                    <a:pt x="423" y="56"/>
                  </a:lnTo>
                  <a:lnTo>
                    <a:pt x="423" y="64"/>
                  </a:lnTo>
                  <a:lnTo>
                    <a:pt x="391" y="64"/>
                  </a:lnTo>
                  <a:lnTo>
                    <a:pt x="383" y="80"/>
                  </a:lnTo>
                  <a:lnTo>
                    <a:pt x="391" y="72"/>
                  </a:lnTo>
                  <a:lnTo>
                    <a:pt x="383" y="104"/>
                  </a:lnTo>
                  <a:lnTo>
                    <a:pt x="383" y="120"/>
                  </a:lnTo>
                  <a:lnTo>
                    <a:pt x="391" y="120"/>
                  </a:lnTo>
                  <a:lnTo>
                    <a:pt x="399" y="120"/>
                  </a:lnTo>
                  <a:lnTo>
                    <a:pt x="399" y="88"/>
                  </a:lnTo>
                  <a:lnTo>
                    <a:pt x="407" y="72"/>
                  </a:lnTo>
                  <a:lnTo>
                    <a:pt x="415" y="72"/>
                  </a:lnTo>
                  <a:lnTo>
                    <a:pt x="415" y="64"/>
                  </a:lnTo>
                  <a:lnTo>
                    <a:pt x="431" y="72"/>
                  </a:lnTo>
                  <a:lnTo>
                    <a:pt x="431" y="80"/>
                  </a:lnTo>
                  <a:lnTo>
                    <a:pt x="423" y="96"/>
                  </a:lnTo>
                  <a:lnTo>
                    <a:pt x="439" y="88"/>
                  </a:lnTo>
                  <a:lnTo>
                    <a:pt x="439" y="104"/>
                  </a:lnTo>
                  <a:lnTo>
                    <a:pt x="447" y="104"/>
                  </a:lnTo>
                  <a:lnTo>
                    <a:pt x="431" y="120"/>
                  </a:lnTo>
                  <a:lnTo>
                    <a:pt x="439" y="120"/>
                  </a:lnTo>
                  <a:lnTo>
                    <a:pt x="455" y="120"/>
                  </a:lnTo>
                  <a:lnTo>
                    <a:pt x="479" y="104"/>
                  </a:lnTo>
                  <a:lnTo>
                    <a:pt x="479" y="96"/>
                  </a:lnTo>
                  <a:lnTo>
                    <a:pt x="503" y="96"/>
                  </a:lnTo>
                  <a:lnTo>
                    <a:pt x="503" y="80"/>
                  </a:lnTo>
                  <a:lnTo>
                    <a:pt x="519" y="72"/>
                  </a:lnTo>
                  <a:lnTo>
                    <a:pt x="551" y="72"/>
                  </a:lnTo>
                  <a:lnTo>
                    <a:pt x="567" y="72"/>
                  </a:lnTo>
                  <a:lnTo>
                    <a:pt x="583" y="32"/>
                  </a:lnTo>
                  <a:lnTo>
                    <a:pt x="583" y="40"/>
                  </a:lnTo>
                  <a:lnTo>
                    <a:pt x="591" y="32"/>
                  </a:lnTo>
                  <a:lnTo>
                    <a:pt x="591" y="40"/>
                  </a:lnTo>
                  <a:lnTo>
                    <a:pt x="599" y="64"/>
                  </a:lnTo>
                  <a:lnTo>
                    <a:pt x="607" y="72"/>
                  </a:lnTo>
                  <a:lnTo>
                    <a:pt x="599" y="80"/>
                  </a:lnTo>
                  <a:lnTo>
                    <a:pt x="583" y="80"/>
                  </a:lnTo>
                  <a:lnTo>
                    <a:pt x="559" y="112"/>
                  </a:lnTo>
                  <a:lnTo>
                    <a:pt x="567" y="120"/>
                  </a:lnTo>
                  <a:lnTo>
                    <a:pt x="575" y="120"/>
                  </a:lnTo>
                  <a:lnTo>
                    <a:pt x="575" y="128"/>
                  </a:lnTo>
                  <a:lnTo>
                    <a:pt x="551" y="120"/>
                  </a:lnTo>
                  <a:lnTo>
                    <a:pt x="543" y="128"/>
                  </a:lnTo>
                  <a:lnTo>
                    <a:pt x="535" y="136"/>
                  </a:lnTo>
                  <a:lnTo>
                    <a:pt x="527" y="168"/>
                  </a:lnTo>
                  <a:lnTo>
                    <a:pt x="519" y="160"/>
                  </a:lnTo>
                  <a:lnTo>
                    <a:pt x="519" y="168"/>
                  </a:lnTo>
                  <a:lnTo>
                    <a:pt x="511" y="184"/>
                  </a:lnTo>
                  <a:lnTo>
                    <a:pt x="511" y="168"/>
                  </a:lnTo>
                  <a:lnTo>
                    <a:pt x="503" y="168"/>
                  </a:lnTo>
                  <a:lnTo>
                    <a:pt x="503" y="152"/>
                  </a:lnTo>
                  <a:lnTo>
                    <a:pt x="503" y="168"/>
                  </a:lnTo>
                  <a:lnTo>
                    <a:pt x="503" y="184"/>
                  </a:lnTo>
                  <a:lnTo>
                    <a:pt x="511" y="208"/>
                  </a:lnTo>
                  <a:lnTo>
                    <a:pt x="503" y="216"/>
                  </a:lnTo>
                  <a:lnTo>
                    <a:pt x="479" y="232"/>
                  </a:lnTo>
                  <a:lnTo>
                    <a:pt x="463" y="256"/>
                  </a:lnTo>
                  <a:lnTo>
                    <a:pt x="455" y="264"/>
                  </a:lnTo>
                  <a:lnTo>
                    <a:pt x="463" y="312"/>
                  </a:lnTo>
                  <a:lnTo>
                    <a:pt x="463" y="336"/>
                  </a:lnTo>
                  <a:lnTo>
                    <a:pt x="455" y="328"/>
                  </a:lnTo>
                  <a:lnTo>
                    <a:pt x="439" y="312"/>
                  </a:lnTo>
                  <a:lnTo>
                    <a:pt x="439" y="288"/>
                  </a:lnTo>
                  <a:lnTo>
                    <a:pt x="423" y="272"/>
                  </a:lnTo>
                  <a:lnTo>
                    <a:pt x="415" y="280"/>
                  </a:lnTo>
                  <a:lnTo>
                    <a:pt x="415" y="272"/>
                  </a:lnTo>
                  <a:lnTo>
                    <a:pt x="375" y="272"/>
                  </a:lnTo>
                  <a:lnTo>
                    <a:pt x="367" y="280"/>
                  </a:lnTo>
                  <a:lnTo>
                    <a:pt x="375" y="288"/>
                  </a:lnTo>
                  <a:lnTo>
                    <a:pt x="351" y="288"/>
                  </a:lnTo>
                  <a:lnTo>
                    <a:pt x="343" y="280"/>
                  </a:lnTo>
                  <a:lnTo>
                    <a:pt x="327" y="280"/>
                  </a:lnTo>
                  <a:lnTo>
                    <a:pt x="311" y="288"/>
                  </a:lnTo>
                  <a:lnTo>
                    <a:pt x="287" y="304"/>
                  </a:lnTo>
                  <a:lnTo>
                    <a:pt x="287" y="328"/>
                  </a:lnTo>
                  <a:lnTo>
                    <a:pt x="263" y="320"/>
                  </a:lnTo>
                  <a:lnTo>
                    <a:pt x="239" y="280"/>
                  </a:lnTo>
                  <a:lnTo>
                    <a:pt x="231" y="280"/>
                  </a:lnTo>
                  <a:lnTo>
                    <a:pt x="223" y="288"/>
                  </a:lnTo>
                  <a:lnTo>
                    <a:pt x="207" y="280"/>
                  </a:lnTo>
                  <a:lnTo>
                    <a:pt x="207" y="264"/>
                  </a:lnTo>
                  <a:lnTo>
                    <a:pt x="191" y="256"/>
                  </a:lnTo>
                  <a:lnTo>
                    <a:pt x="143" y="256"/>
                  </a:lnTo>
                  <a:lnTo>
                    <a:pt x="103" y="248"/>
                  </a:lnTo>
                  <a:lnTo>
                    <a:pt x="79" y="248"/>
                  </a:lnTo>
                  <a:lnTo>
                    <a:pt x="71" y="232"/>
                  </a:lnTo>
                  <a:lnTo>
                    <a:pt x="71" y="224"/>
                  </a:lnTo>
                  <a:lnTo>
                    <a:pt x="40" y="216"/>
                  </a:lnTo>
                  <a:lnTo>
                    <a:pt x="40" y="208"/>
                  </a:lnTo>
                  <a:lnTo>
                    <a:pt x="32" y="200"/>
                  </a:lnTo>
                  <a:lnTo>
                    <a:pt x="32" y="184"/>
                  </a:lnTo>
                  <a:lnTo>
                    <a:pt x="24" y="184"/>
                  </a:lnTo>
                  <a:lnTo>
                    <a:pt x="24" y="176"/>
                  </a:lnTo>
                  <a:lnTo>
                    <a:pt x="32" y="176"/>
                  </a:lnTo>
                  <a:lnTo>
                    <a:pt x="32" y="168"/>
                  </a:lnTo>
                  <a:lnTo>
                    <a:pt x="16" y="168"/>
                  </a:lnTo>
                  <a:lnTo>
                    <a:pt x="24" y="168"/>
                  </a:lnTo>
                  <a:lnTo>
                    <a:pt x="8" y="160"/>
                  </a:lnTo>
                  <a:lnTo>
                    <a:pt x="8" y="152"/>
                  </a:lnTo>
                  <a:lnTo>
                    <a:pt x="0" y="144"/>
                  </a:lnTo>
                  <a:lnTo>
                    <a:pt x="8" y="120"/>
                  </a:lnTo>
                  <a:lnTo>
                    <a:pt x="0" y="104"/>
                  </a:lnTo>
                  <a:lnTo>
                    <a:pt x="8" y="56"/>
                  </a:lnTo>
                  <a:lnTo>
                    <a:pt x="0" y="24"/>
                  </a:lnTo>
                  <a:lnTo>
                    <a:pt x="16" y="24"/>
                  </a:lnTo>
                  <a:lnTo>
                    <a:pt x="16" y="32"/>
                  </a:lnTo>
                  <a:lnTo>
                    <a:pt x="24" y="32"/>
                  </a:lnTo>
                  <a:lnTo>
                    <a:pt x="24" y="8"/>
                  </a:lnTo>
                  <a:close/>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0" name="Freeform 20"/>
            <p:cNvSpPr>
              <a:spLocks/>
            </p:cNvSpPr>
            <p:nvPr/>
          </p:nvSpPr>
          <p:spPr bwMode="auto">
            <a:xfrm>
              <a:off x="2700" y="2181"/>
              <a:ext cx="19" cy="9"/>
            </a:xfrm>
            <a:custGeom>
              <a:avLst/>
              <a:gdLst>
                <a:gd name="T0" fmla="*/ 0 w 16"/>
                <a:gd name="T1" fmla="*/ 78 h 8"/>
                <a:gd name="T2" fmla="*/ 499 w 16"/>
                <a:gd name="T3" fmla="*/ 0 h 8"/>
                <a:gd name="T4" fmla="*/ 254 w 16"/>
                <a:gd name="T5" fmla="*/ 0 h 8"/>
                <a:gd name="T6" fmla="*/ 0 w 16"/>
                <a:gd name="T7" fmla="*/ 78 h 8"/>
                <a:gd name="T8" fmla="*/ 0 60000 65536"/>
                <a:gd name="T9" fmla="*/ 0 60000 65536"/>
                <a:gd name="T10" fmla="*/ 0 60000 65536"/>
                <a:gd name="T11" fmla="*/ 0 60000 65536"/>
                <a:gd name="T12" fmla="*/ 0 w 16"/>
                <a:gd name="T13" fmla="*/ 0 h 8"/>
                <a:gd name="T14" fmla="*/ 16 w 16"/>
                <a:gd name="T15" fmla="*/ 8 h 8"/>
              </a:gdLst>
              <a:ahLst/>
              <a:cxnLst>
                <a:cxn ang="T8">
                  <a:pos x="T0" y="T1"/>
                </a:cxn>
                <a:cxn ang="T9">
                  <a:pos x="T2" y="T3"/>
                </a:cxn>
                <a:cxn ang="T10">
                  <a:pos x="T4" y="T5"/>
                </a:cxn>
                <a:cxn ang="T11">
                  <a:pos x="T6" y="T7"/>
                </a:cxn>
              </a:cxnLst>
              <a:rect l="T12" t="T13" r="T14" b="T15"/>
              <a:pathLst>
                <a:path w="16" h="8">
                  <a:moveTo>
                    <a:pt x="0" y="8"/>
                  </a:moveTo>
                  <a:lnTo>
                    <a:pt x="16" y="0"/>
                  </a:lnTo>
                  <a:lnTo>
                    <a:pt x="8"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 name="Freeform 21"/>
            <p:cNvSpPr>
              <a:spLocks/>
            </p:cNvSpPr>
            <p:nvPr/>
          </p:nvSpPr>
          <p:spPr bwMode="auto">
            <a:xfrm>
              <a:off x="2700" y="2181"/>
              <a:ext cx="19" cy="9"/>
            </a:xfrm>
            <a:custGeom>
              <a:avLst/>
              <a:gdLst>
                <a:gd name="T0" fmla="*/ 0 w 16"/>
                <a:gd name="T1" fmla="*/ 78 h 8"/>
                <a:gd name="T2" fmla="*/ 499 w 16"/>
                <a:gd name="T3" fmla="*/ 0 h 8"/>
                <a:gd name="T4" fmla="*/ 254 w 16"/>
                <a:gd name="T5" fmla="*/ 0 h 8"/>
                <a:gd name="T6" fmla="*/ 0 w 16"/>
                <a:gd name="T7" fmla="*/ 78 h 8"/>
                <a:gd name="T8" fmla="*/ 0 60000 65536"/>
                <a:gd name="T9" fmla="*/ 0 60000 65536"/>
                <a:gd name="T10" fmla="*/ 0 60000 65536"/>
                <a:gd name="T11" fmla="*/ 0 60000 65536"/>
                <a:gd name="T12" fmla="*/ 0 w 16"/>
                <a:gd name="T13" fmla="*/ 0 h 8"/>
                <a:gd name="T14" fmla="*/ 16 w 16"/>
                <a:gd name="T15" fmla="*/ 8 h 8"/>
              </a:gdLst>
              <a:ahLst/>
              <a:cxnLst>
                <a:cxn ang="T8">
                  <a:pos x="T0" y="T1"/>
                </a:cxn>
                <a:cxn ang="T9">
                  <a:pos x="T2" y="T3"/>
                </a:cxn>
                <a:cxn ang="T10">
                  <a:pos x="T4" y="T5"/>
                </a:cxn>
                <a:cxn ang="T11">
                  <a:pos x="T6" y="T7"/>
                </a:cxn>
              </a:cxnLst>
              <a:rect l="T12" t="T13" r="T14" b="T15"/>
              <a:pathLst>
                <a:path w="16" h="8">
                  <a:moveTo>
                    <a:pt x="0" y="8"/>
                  </a:moveTo>
                  <a:lnTo>
                    <a:pt x="16" y="0"/>
                  </a:lnTo>
                  <a:lnTo>
                    <a:pt x="8"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 name="Freeform 22"/>
            <p:cNvSpPr>
              <a:spLocks/>
            </p:cNvSpPr>
            <p:nvPr/>
          </p:nvSpPr>
          <p:spPr bwMode="auto">
            <a:xfrm>
              <a:off x="2849" y="2035"/>
              <a:ext cx="67" cy="72"/>
            </a:xfrm>
            <a:custGeom>
              <a:avLst/>
              <a:gdLst>
                <a:gd name="T0" fmla="*/ 0 w 64"/>
                <a:gd name="T1" fmla="*/ 9 h 79"/>
                <a:gd name="T2" fmla="*/ 0 w 64"/>
                <a:gd name="T3" fmla="*/ 10 h 79"/>
                <a:gd name="T4" fmla="*/ 99 w 64"/>
                <a:gd name="T5" fmla="*/ 10 h 79"/>
                <a:gd name="T6" fmla="*/ 99 w 64"/>
                <a:gd name="T7" fmla="*/ 12 h 79"/>
                <a:gd name="T8" fmla="*/ 119 w 64"/>
                <a:gd name="T9" fmla="*/ 10 h 79"/>
                <a:gd name="T10" fmla="*/ 140 w 64"/>
                <a:gd name="T11" fmla="*/ 12 h 79"/>
                <a:gd name="T12" fmla="*/ 140 w 64"/>
                <a:gd name="T13" fmla="*/ 13 h 79"/>
                <a:gd name="T14" fmla="*/ 158 w 64"/>
                <a:gd name="T15" fmla="*/ 13 h 79"/>
                <a:gd name="T16" fmla="*/ 158 w 64"/>
                <a:gd name="T17" fmla="*/ 10 h 79"/>
                <a:gd name="T18" fmla="*/ 140 w 64"/>
                <a:gd name="T19" fmla="*/ 9 h 79"/>
                <a:gd name="T20" fmla="*/ 140 w 64"/>
                <a:gd name="T21" fmla="*/ 7 h 79"/>
                <a:gd name="T22" fmla="*/ 140 w 64"/>
                <a:gd name="T23" fmla="*/ 5 h 79"/>
                <a:gd name="T24" fmla="*/ 99 w 64"/>
                <a:gd name="T25" fmla="*/ 5 h 79"/>
                <a:gd name="T26" fmla="*/ 83 w 64"/>
                <a:gd name="T27" fmla="*/ 5 h 79"/>
                <a:gd name="T28" fmla="*/ 99 w 64"/>
                <a:gd name="T29" fmla="*/ 5 h 79"/>
                <a:gd name="T30" fmla="*/ 83 w 64"/>
                <a:gd name="T31" fmla="*/ 5 h 79"/>
                <a:gd name="T32" fmla="*/ 99 w 64"/>
                <a:gd name="T33" fmla="*/ 0 h 79"/>
                <a:gd name="T34" fmla="*/ 57 w 64"/>
                <a:gd name="T35" fmla="*/ 5 h 79"/>
                <a:gd name="T36" fmla="*/ 8 w 64"/>
                <a:gd name="T37" fmla="*/ 7 h 79"/>
                <a:gd name="T38" fmla="*/ 8 w 64"/>
                <a:gd name="T39" fmla="*/ 9 h 79"/>
                <a:gd name="T40" fmla="*/ 0 w 64"/>
                <a:gd name="T41" fmla="*/ 9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79"/>
                <a:gd name="T65" fmla="*/ 64 w 64"/>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79">
                  <a:moveTo>
                    <a:pt x="0" y="55"/>
                  </a:moveTo>
                  <a:lnTo>
                    <a:pt x="0" y="63"/>
                  </a:lnTo>
                  <a:lnTo>
                    <a:pt x="40" y="63"/>
                  </a:lnTo>
                  <a:lnTo>
                    <a:pt x="40" y="71"/>
                  </a:lnTo>
                  <a:lnTo>
                    <a:pt x="48" y="63"/>
                  </a:lnTo>
                  <a:lnTo>
                    <a:pt x="56" y="71"/>
                  </a:lnTo>
                  <a:lnTo>
                    <a:pt x="56" y="79"/>
                  </a:lnTo>
                  <a:lnTo>
                    <a:pt x="64" y="79"/>
                  </a:lnTo>
                  <a:lnTo>
                    <a:pt x="64" y="63"/>
                  </a:lnTo>
                  <a:lnTo>
                    <a:pt x="56" y="55"/>
                  </a:lnTo>
                  <a:lnTo>
                    <a:pt x="56" y="47"/>
                  </a:lnTo>
                  <a:lnTo>
                    <a:pt x="56" y="39"/>
                  </a:lnTo>
                  <a:lnTo>
                    <a:pt x="40" y="39"/>
                  </a:lnTo>
                  <a:lnTo>
                    <a:pt x="32" y="31"/>
                  </a:lnTo>
                  <a:lnTo>
                    <a:pt x="40" y="23"/>
                  </a:lnTo>
                  <a:lnTo>
                    <a:pt x="32" y="23"/>
                  </a:lnTo>
                  <a:lnTo>
                    <a:pt x="40" y="0"/>
                  </a:lnTo>
                  <a:lnTo>
                    <a:pt x="24" y="8"/>
                  </a:lnTo>
                  <a:lnTo>
                    <a:pt x="8" y="47"/>
                  </a:lnTo>
                  <a:lnTo>
                    <a:pt x="8" y="55"/>
                  </a:lnTo>
                  <a:lnTo>
                    <a:pt x="0" y="55"/>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 name="Freeform 23"/>
            <p:cNvSpPr>
              <a:spLocks/>
            </p:cNvSpPr>
            <p:nvPr/>
          </p:nvSpPr>
          <p:spPr bwMode="auto">
            <a:xfrm>
              <a:off x="2849" y="2035"/>
              <a:ext cx="67" cy="72"/>
            </a:xfrm>
            <a:custGeom>
              <a:avLst/>
              <a:gdLst>
                <a:gd name="T0" fmla="*/ 0 w 64"/>
                <a:gd name="T1" fmla="*/ 9 h 79"/>
                <a:gd name="T2" fmla="*/ 0 w 64"/>
                <a:gd name="T3" fmla="*/ 10 h 79"/>
                <a:gd name="T4" fmla="*/ 99 w 64"/>
                <a:gd name="T5" fmla="*/ 10 h 79"/>
                <a:gd name="T6" fmla="*/ 99 w 64"/>
                <a:gd name="T7" fmla="*/ 12 h 79"/>
                <a:gd name="T8" fmla="*/ 119 w 64"/>
                <a:gd name="T9" fmla="*/ 10 h 79"/>
                <a:gd name="T10" fmla="*/ 140 w 64"/>
                <a:gd name="T11" fmla="*/ 12 h 79"/>
                <a:gd name="T12" fmla="*/ 140 w 64"/>
                <a:gd name="T13" fmla="*/ 13 h 79"/>
                <a:gd name="T14" fmla="*/ 158 w 64"/>
                <a:gd name="T15" fmla="*/ 13 h 79"/>
                <a:gd name="T16" fmla="*/ 158 w 64"/>
                <a:gd name="T17" fmla="*/ 10 h 79"/>
                <a:gd name="T18" fmla="*/ 140 w 64"/>
                <a:gd name="T19" fmla="*/ 9 h 79"/>
                <a:gd name="T20" fmla="*/ 140 w 64"/>
                <a:gd name="T21" fmla="*/ 7 h 79"/>
                <a:gd name="T22" fmla="*/ 140 w 64"/>
                <a:gd name="T23" fmla="*/ 5 h 79"/>
                <a:gd name="T24" fmla="*/ 99 w 64"/>
                <a:gd name="T25" fmla="*/ 5 h 79"/>
                <a:gd name="T26" fmla="*/ 83 w 64"/>
                <a:gd name="T27" fmla="*/ 5 h 79"/>
                <a:gd name="T28" fmla="*/ 99 w 64"/>
                <a:gd name="T29" fmla="*/ 5 h 79"/>
                <a:gd name="T30" fmla="*/ 83 w 64"/>
                <a:gd name="T31" fmla="*/ 5 h 79"/>
                <a:gd name="T32" fmla="*/ 99 w 64"/>
                <a:gd name="T33" fmla="*/ 0 h 79"/>
                <a:gd name="T34" fmla="*/ 57 w 64"/>
                <a:gd name="T35" fmla="*/ 5 h 79"/>
                <a:gd name="T36" fmla="*/ 8 w 64"/>
                <a:gd name="T37" fmla="*/ 7 h 79"/>
                <a:gd name="T38" fmla="*/ 8 w 64"/>
                <a:gd name="T39" fmla="*/ 9 h 79"/>
                <a:gd name="T40" fmla="*/ 0 w 64"/>
                <a:gd name="T41" fmla="*/ 9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79"/>
                <a:gd name="T65" fmla="*/ 64 w 64"/>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79">
                  <a:moveTo>
                    <a:pt x="0" y="55"/>
                  </a:moveTo>
                  <a:lnTo>
                    <a:pt x="0" y="63"/>
                  </a:lnTo>
                  <a:lnTo>
                    <a:pt x="40" y="63"/>
                  </a:lnTo>
                  <a:lnTo>
                    <a:pt x="40" y="71"/>
                  </a:lnTo>
                  <a:lnTo>
                    <a:pt x="48" y="63"/>
                  </a:lnTo>
                  <a:lnTo>
                    <a:pt x="56" y="71"/>
                  </a:lnTo>
                  <a:lnTo>
                    <a:pt x="56" y="79"/>
                  </a:lnTo>
                  <a:lnTo>
                    <a:pt x="64" y="79"/>
                  </a:lnTo>
                  <a:lnTo>
                    <a:pt x="64" y="63"/>
                  </a:lnTo>
                  <a:lnTo>
                    <a:pt x="56" y="55"/>
                  </a:lnTo>
                  <a:lnTo>
                    <a:pt x="56" y="47"/>
                  </a:lnTo>
                  <a:lnTo>
                    <a:pt x="56" y="39"/>
                  </a:lnTo>
                  <a:lnTo>
                    <a:pt x="40" y="39"/>
                  </a:lnTo>
                  <a:lnTo>
                    <a:pt x="32" y="31"/>
                  </a:lnTo>
                  <a:lnTo>
                    <a:pt x="40" y="23"/>
                  </a:lnTo>
                  <a:lnTo>
                    <a:pt x="32" y="23"/>
                  </a:lnTo>
                  <a:lnTo>
                    <a:pt x="40" y="0"/>
                  </a:lnTo>
                  <a:lnTo>
                    <a:pt x="24" y="8"/>
                  </a:lnTo>
                  <a:lnTo>
                    <a:pt x="8" y="47"/>
                  </a:lnTo>
                  <a:lnTo>
                    <a:pt x="8" y="55"/>
                  </a:lnTo>
                  <a:lnTo>
                    <a:pt x="0" y="55"/>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4" name="Freeform 24"/>
            <p:cNvSpPr>
              <a:spLocks/>
            </p:cNvSpPr>
            <p:nvPr/>
          </p:nvSpPr>
          <p:spPr bwMode="auto">
            <a:xfrm>
              <a:off x="4458" y="2345"/>
              <a:ext cx="32" cy="8"/>
            </a:xfrm>
            <a:custGeom>
              <a:avLst/>
              <a:gdLst>
                <a:gd name="T0" fmla="*/ 24 w 32"/>
                <a:gd name="T1" fmla="*/ 0 h 8"/>
                <a:gd name="T2" fmla="*/ 0 w 32"/>
                <a:gd name="T3" fmla="*/ 0 h 8"/>
                <a:gd name="T4" fmla="*/ 0 w 32"/>
                <a:gd name="T5" fmla="*/ 8 h 8"/>
                <a:gd name="T6" fmla="*/ 24 w 32"/>
                <a:gd name="T7" fmla="*/ 8 h 8"/>
                <a:gd name="T8" fmla="*/ 32 w 32"/>
                <a:gd name="T9" fmla="*/ 8 h 8"/>
                <a:gd name="T10" fmla="*/ 24 w 32"/>
                <a:gd name="T11" fmla="*/ 0 h 8"/>
                <a:gd name="T12" fmla="*/ 0 60000 65536"/>
                <a:gd name="T13" fmla="*/ 0 60000 65536"/>
                <a:gd name="T14" fmla="*/ 0 60000 65536"/>
                <a:gd name="T15" fmla="*/ 0 60000 65536"/>
                <a:gd name="T16" fmla="*/ 0 60000 65536"/>
                <a:gd name="T17" fmla="*/ 0 60000 65536"/>
                <a:gd name="T18" fmla="*/ 0 w 32"/>
                <a:gd name="T19" fmla="*/ 0 h 8"/>
                <a:gd name="T20" fmla="*/ 32 w 32"/>
                <a:gd name="T21" fmla="*/ 8 h 8"/>
              </a:gdLst>
              <a:ahLst/>
              <a:cxnLst>
                <a:cxn ang="T12">
                  <a:pos x="T0" y="T1"/>
                </a:cxn>
                <a:cxn ang="T13">
                  <a:pos x="T2" y="T3"/>
                </a:cxn>
                <a:cxn ang="T14">
                  <a:pos x="T4" y="T5"/>
                </a:cxn>
                <a:cxn ang="T15">
                  <a:pos x="T6" y="T7"/>
                </a:cxn>
                <a:cxn ang="T16">
                  <a:pos x="T8" y="T9"/>
                </a:cxn>
                <a:cxn ang="T17">
                  <a:pos x="T10" y="T11"/>
                </a:cxn>
              </a:cxnLst>
              <a:rect l="T18" t="T19" r="T20" b="T21"/>
              <a:pathLst>
                <a:path w="32" h="8">
                  <a:moveTo>
                    <a:pt x="24" y="0"/>
                  </a:moveTo>
                  <a:lnTo>
                    <a:pt x="0" y="0"/>
                  </a:lnTo>
                  <a:lnTo>
                    <a:pt x="0" y="8"/>
                  </a:lnTo>
                  <a:lnTo>
                    <a:pt x="24" y="8"/>
                  </a:lnTo>
                  <a:lnTo>
                    <a:pt x="32" y="8"/>
                  </a:lnTo>
                  <a:lnTo>
                    <a:pt x="24"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 name="Freeform 25"/>
            <p:cNvSpPr>
              <a:spLocks/>
            </p:cNvSpPr>
            <p:nvPr/>
          </p:nvSpPr>
          <p:spPr bwMode="auto">
            <a:xfrm>
              <a:off x="4458" y="2345"/>
              <a:ext cx="32" cy="8"/>
            </a:xfrm>
            <a:custGeom>
              <a:avLst/>
              <a:gdLst>
                <a:gd name="T0" fmla="*/ 24 w 32"/>
                <a:gd name="T1" fmla="*/ 0 h 8"/>
                <a:gd name="T2" fmla="*/ 0 w 32"/>
                <a:gd name="T3" fmla="*/ 0 h 8"/>
                <a:gd name="T4" fmla="*/ 0 w 32"/>
                <a:gd name="T5" fmla="*/ 8 h 8"/>
                <a:gd name="T6" fmla="*/ 24 w 32"/>
                <a:gd name="T7" fmla="*/ 8 h 8"/>
                <a:gd name="T8" fmla="*/ 32 w 32"/>
                <a:gd name="T9" fmla="*/ 8 h 8"/>
                <a:gd name="T10" fmla="*/ 24 w 32"/>
                <a:gd name="T11" fmla="*/ 0 h 8"/>
                <a:gd name="T12" fmla="*/ 0 60000 65536"/>
                <a:gd name="T13" fmla="*/ 0 60000 65536"/>
                <a:gd name="T14" fmla="*/ 0 60000 65536"/>
                <a:gd name="T15" fmla="*/ 0 60000 65536"/>
                <a:gd name="T16" fmla="*/ 0 60000 65536"/>
                <a:gd name="T17" fmla="*/ 0 60000 65536"/>
                <a:gd name="T18" fmla="*/ 0 w 32"/>
                <a:gd name="T19" fmla="*/ 0 h 8"/>
                <a:gd name="T20" fmla="*/ 32 w 32"/>
                <a:gd name="T21" fmla="*/ 8 h 8"/>
              </a:gdLst>
              <a:ahLst/>
              <a:cxnLst>
                <a:cxn ang="T12">
                  <a:pos x="T0" y="T1"/>
                </a:cxn>
                <a:cxn ang="T13">
                  <a:pos x="T2" y="T3"/>
                </a:cxn>
                <a:cxn ang="T14">
                  <a:pos x="T4" y="T5"/>
                </a:cxn>
                <a:cxn ang="T15">
                  <a:pos x="T6" y="T7"/>
                </a:cxn>
                <a:cxn ang="T16">
                  <a:pos x="T8" y="T9"/>
                </a:cxn>
                <a:cxn ang="T17">
                  <a:pos x="T10" y="T11"/>
                </a:cxn>
              </a:cxnLst>
              <a:rect l="T18" t="T19" r="T20" b="T21"/>
              <a:pathLst>
                <a:path w="32" h="8">
                  <a:moveTo>
                    <a:pt x="24" y="0"/>
                  </a:moveTo>
                  <a:lnTo>
                    <a:pt x="0" y="0"/>
                  </a:lnTo>
                  <a:lnTo>
                    <a:pt x="0" y="8"/>
                  </a:lnTo>
                  <a:lnTo>
                    <a:pt x="24" y="8"/>
                  </a:lnTo>
                  <a:lnTo>
                    <a:pt x="32" y="8"/>
                  </a:lnTo>
                  <a:lnTo>
                    <a:pt x="24"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6" name="Freeform 26"/>
            <p:cNvSpPr>
              <a:spLocks/>
            </p:cNvSpPr>
            <p:nvPr/>
          </p:nvSpPr>
          <p:spPr bwMode="auto">
            <a:xfrm>
              <a:off x="4294" y="2004"/>
              <a:ext cx="651" cy="423"/>
            </a:xfrm>
            <a:custGeom>
              <a:avLst/>
              <a:gdLst>
                <a:gd name="T0" fmla="*/ 297 w 631"/>
                <a:gd name="T1" fmla="*/ 20 h 455"/>
                <a:gd name="T2" fmla="*/ 327 w 631"/>
                <a:gd name="T3" fmla="*/ 31 h 455"/>
                <a:gd name="T4" fmla="*/ 506 w 631"/>
                <a:gd name="T5" fmla="*/ 38 h 455"/>
                <a:gd name="T6" fmla="*/ 654 w 631"/>
                <a:gd name="T7" fmla="*/ 41 h 455"/>
                <a:gd name="T8" fmla="*/ 728 w 631"/>
                <a:gd name="T9" fmla="*/ 33 h 455"/>
                <a:gd name="T10" fmla="*/ 806 w 631"/>
                <a:gd name="T11" fmla="*/ 30 h 455"/>
                <a:gd name="T12" fmla="*/ 878 w 631"/>
                <a:gd name="T13" fmla="*/ 22 h 455"/>
                <a:gd name="T14" fmla="*/ 806 w 631"/>
                <a:gd name="T15" fmla="*/ 22 h 455"/>
                <a:gd name="T16" fmla="*/ 847 w 631"/>
                <a:gd name="T17" fmla="*/ 16 h 455"/>
                <a:gd name="T18" fmla="*/ 907 w 631"/>
                <a:gd name="T19" fmla="*/ 7 h 455"/>
                <a:gd name="T20" fmla="*/ 907 w 631"/>
                <a:gd name="T21" fmla="*/ 0 h 455"/>
                <a:gd name="T22" fmla="*/ 1029 w 631"/>
                <a:gd name="T23" fmla="*/ 7 h 455"/>
                <a:gd name="T24" fmla="*/ 1104 w 631"/>
                <a:gd name="T25" fmla="*/ 19 h 455"/>
                <a:gd name="T26" fmla="*/ 1177 w 631"/>
                <a:gd name="T27" fmla="*/ 20 h 455"/>
                <a:gd name="T28" fmla="*/ 1133 w 631"/>
                <a:gd name="T29" fmla="*/ 31 h 455"/>
                <a:gd name="T30" fmla="*/ 1104 w 631"/>
                <a:gd name="T31" fmla="*/ 41 h 455"/>
                <a:gd name="T32" fmla="*/ 1042 w 631"/>
                <a:gd name="T33" fmla="*/ 43 h 455"/>
                <a:gd name="T34" fmla="*/ 984 w 631"/>
                <a:gd name="T35" fmla="*/ 51 h 455"/>
                <a:gd name="T36" fmla="*/ 925 w 631"/>
                <a:gd name="T37" fmla="*/ 51 h 455"/>
                <a:gd name="T38" fmla="*/ 925 w 631"/>
                <a:gd name="T39" fmla="*/ 44 h 455"/>
                <a:gd name="T40" fmla="*/ 865 w 631"/>
                <a:gd name="T41" fmla="*/ 51 h 455"/>
                <a:gd name="T42" fmla="*/ 907 w 631"/>
                <a:gd name="T43" fmla="*/ 55 h 455"/>
                <a:gd name="T44" fmla="*/ 937 w 631"/>
                <a:gd name="T45" fmla="*/ 59 h 455"/>
                <a:gd name="T46" fmla="*/ 893 w 631"/>
                <a:gd name="T47" fmla="*/ 64 h 455"/>
                <a:gd name="T48" fmla="*/ 925 w 631"/>
                <a:gd name="T49" fmla="*/ 74 h 455"/>
                <a:gd name="T50" fmla="*/ 937 w 631"/>
                <a:gd name="T51" fmla="*/ 78 h 455"/>
                <a:gd name="T52" fmla="*/ 878 w 631"/>
                <a:gd name="T53" fmla="*/ 86 h 455"/>
                <a:gd name="T54" fmla="*/ 865 w 631"/>
                <a:gd name="T55" fmla="*/ 94 h 455"/>
                <a:gd name="T56" fmla="*/ 788 w 631"/>
                <a:gd name="T57" fmla="*/ 98 h 455"/>
                <a:gd name="T58" fmla="*/ 774 w 631"/>
                <a:gd name="T59" fmla="*/ 99 h 455"/>
                <a:gd name="T60" fmla="*/ 699 w 631"/>
                <a:gd name="T61" fmla="*/ 105 h 455"/>
                <a:gd name="T62" fmla="*/ 654 w 631"/>
                <a:gd name="T63" fmla="*/ 102 h 455"/>
                <a:gd name="T64" fmla="*/ 611 w 631"/>
                <a:gd name="T65" fmla="*/ 98 h 455"/>
                <a:gd name="T66" fmla="*/ 550 w 631"/>
                <a:gd name="T67" fmla="*/ 99 h 455"/>
                <a:gd name="T68" fmla="*/ 520 w 631"/>
                <a:gd name="T69" fmla="*/ 104 h 455"/>
                <a:gd name="T70" fmla="*/ 490 w 631"/>
                <a:gd name="T71" fmla="*/ 99 h 455"/>
                <a:gd name="T72" fmla="*/ 475 w 631"/>
                <a:gd name="T73" fmla="*/ 97 h 455"/>
                <a:gd name="T74" fmla="*/ 460 w 631"/>
                <a:gd name="T75" fmla="*/ 86 h 455"/>
                <a:gd name="T76" fmla="*/ 401 w 631"/>
                <a:gd name="T77" fmla="*/ 81 h 455"/>
                <a:gd name="T78" fmla="*/ 282 w 631"/>
                <a:gd name="T79" fmla="*/ 86 h 455"/>
                <a:gd name="T80" fmla="*/ 210 w 631"/>
                <a:gd name="T81" fmla="*/ 84 h 455"/>
                <a:gd name="T82" fmla="*/ 150 w 631"/>
                <a:gd name="T83" fmla="*/ 78 h 455"/>
                <a:gd name="T84" fmla="*/ 72 w 631"/>
                <a:gd name="T85" fmla="*/ 73 h 455"/>
                <a:gd name="T86" fmla="*/ 117 w 631"/>
                <a:gd name="T87" fmla="*/ 64 h 455"/>
                <a:gd name="T88" fmla="*/ 72 w 631"/>
                <a:gd name="T89" fmla="*/ 63 h 455"/>
                <a:gd name="T90" fmla="*/ 0 w 631"/>
                <a:gd name="T91" fmla="*/ 59 h 455"/>
                <a:gd name="T92" fmla="*/ 0 w 631"/>
                <a:gd name="T93" fmla="*/ 55 h 455"/>
                <a:gd name="T94" fmla="*/ 44 w 631"/>
                <a:gd name="T95" fmla="*/ 47 h 455"/>
                <a:gd name="T96" fmla="*/ 117 w 631"/>
                <a:gd name="T97" fmla="*/ 43 h 455"/>
                <a:gd name="T98" fmla="*/ 150 w 631"/>
                <a:gd name="T99" fmla="*/ 31 h 455"/>
                <a:gd name="T100" fmla="*/ 224 w 631"/>
                <a:gd name="T101" fmla="*/ 24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1"/>
                <a:gd name="T154" fmla="*/ 0 h 455"/>
                <a:gd name="T155" fmla="*/ 631 w 631"/>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1" h="455">
                  <a:moveTo>
                    <a:pt x="128" y="79"/>
                  </a:moveTo>
                  <a:lnTo>
                    <a:pt x="144" y="71"/>
                  </a:lnTo>
                  <a:lnTo>
                    <a:pt x="159" y="87"/>
                  </a:lnTo>
                  <a:lnTo>
                    <a:pt x="167" y="87"/>
                  </a:lnTo>
                  <a:lnTo>
                    <a:pt x="175" y="103"/>
                  </a:lnTo>
                  <a:lnTo>
                    <a:pt x="175" y="135"/>
                  </a:lnTo>
                  <a:lnTo>
                    <a:pt x="215" y="143"/>
                  </a:lnTo>
                  <a:lnTo>
                    <a:pt x="231" y="167"/>
                  </a:lnTo>
                  <a:lnTo>
                    <a:pt x="271" y="167"/>
                  </a:lnTo>
                  <a:lnTo>
                    <a:pt x="295" y="183"/>
                  </a:lnTo>
                  <a:lnTo>
                    <a:pt x="319" y="183"/>
                  </a:lnTo>
                  <a:lnTo>
                    <a:pt x="351" y="175"/>
                  </a:lnTo>
                  <a:lnTo>
                    <a:pt x="375" y="175"/>
                  </a:lnTo>
                  <a:lnTo>
                    <a:pt x="391" y="151"/>
                  </a:lnTo>
                  <a:lnTo>
                    <a:pt x="391" y="143"/>
                  </a:lnTo>
                  <a:lnTo>
                    <a:pt x="399" y="135"/>
                  </a:lnTo>
                  <a:lnTo>
                    <a:pt x="415" y="135"/>
                  </a:lnTo>
                  <a:lnTo>
                    <a:pt x="431" y="127"/>
                  </a:lnTo>
                  <a:lnTo>
                    <a:pt x="447" y="111"/>
                  </a:lnTo>
                  <a:lnTo>
                    <a:pt x="471" y="111"/>
                  </a:lnTo>
                  <a:lnTo>
                    <a:pt x="471" y="95"/>
                  </a:lnTo>
                  <a:lnTo>
                    <a:pt x="463" y="87"/>
                  </a:lnTo>
                  <a:lnTo>
                    <a:pt x="447" y="95"/>
                  </a:lnTo>
                  <a:lnTo>
                    <a:pt x="431" y="95"/>
                  </a:lnTo>
                  <a:lnTo>
                    <a:pt x="431" y="71"/>
                  </a:lnTo>
                  <a:lnTo>
                    <a:pt x="439" y="55"/>
                  </a:lnTo>
                  <a:lnTo>
                    <a:pt x="455" y="63"/>
                  </a:lnTo>
                  <a:lnTo>
                    <a:pt x="471" y="55"/>
                  </a:lnTo>
                  <a:lnTo>
                    <a:pt x="479" y="32"/>
                  </a:lnTo>
                  <a:lnTo>
                    <a:pt x="487" y="24"/>
                  </a:lnTo>
                  <a:lnTo>
                    <a:pt x="487" y="16"/>
                  </a:lnTo>
                  <a:lnTo>
                    <a:pt x="479" y="16"/>
                  </a:lnTo>
                  <a:lnTo>
                    <a:pt x="487" y="0"/>
                  </a:lnTo>
                  <a:lnTo>
                    <a:pt x="511" y="0"/>
                  </a:lnTo>
                  <a:lnTo>
                    <a:pt x="535" y="0"/>
                  </a:lnTo>
                  <a:lnTo>
                    <a:pt x="551" y="16"/>
                  </a:lnTo>
                  <a:lnTo>
                    <a:pt x="559" y="63"/>
                  </a:lnTo>
                  <a:lnTo>
                    <a:pt x="575" y="63"/>
                  </a:lnTo>
                  <a:lnTo>
                    <a:pt x="591" y="79"/>
                  </a:lnTo>
                  <a:lnTo>
                    <a:pt x="591" y="87"/>
                  </a:lnTo>
                  <a:lnTo>
                    <a:pt x="607" y="87"/>
                  </a:lnTo>
                  <a:lnTo>
                    <a:pt x="631" y="87"/>
                  </a:lnTo>
                  <a:lnTo>
                    <a:pt x="631" y="95"/>
                  </a:lnTo>
                  <a:lnTo>
                    <a:pt x="615" y="135"/>
                  </a:lnTo>
                  <a:lnTo>
                    <a:pt x="607" y="135"/>
                  </a:lnTo>
                  <a:lnTo>
                    <a:pt x="591" y="135"/>
                  </a:lnTo>
                  <a:lnTo>
                    <a:pt x="599" y="159"/>
                  </a:lnTo>
                  <a:lnTo>
                    <a:pt x="591" y="175"/>
                  </a:lnTo>
                  <a:lnTo>
                    <a:pt x="575" y="183"/>
                  </a:lnTo>
                  <a:lnTo>
                    <a:pt x="567" y="183"/>
                  </a:lnTo>
                  <a:lnTo>
                    <a:pt x="559" y="183"/>
                  </a:lnTo>
                  <a:lnTo>
                    <a:pt x="551" y="183"/>
                  </a:lnTo>
                  <a:lnTo>
                    <a:pt x="527" y="207"/>
                  </a:lnTo>
                  <a:lnTo>
                    <a:pt x="527" y="215"/>
                  </a:lnTo>
                  <a:lnTo>
                    <a:pt x="511" y="215"/>
                  </a:lnTo>
                  <a:lnTo>
                    <a:pt x="495" y="231"/>
                  </a:lnTo>
                  <a:lnTo>
                    <a:pt x="495" y="223"/>
                  </a:lnTo>
                  <a:lnTo>
                    <a:pt x="495" y="215"/>
                  </a:lnTo>
                  <a:lnTo>
                    <a:pt x="503" y="199"/>
                  </a:lnTo>
                  <a:lnTo>
                    <a:pt x="495" y="191"/>
                  </a:lnTo>
                  <a:lnTo>
                    <a:pt x="471" y="215"/>
                  </a:lnTo>
                  <a:lnTo>
                    <a:pt x="471" y="223"/>
                  </a:lnTo>
                  <a:lnTo>
                    <a:pt x="463" y="223"/>
                  </a:lnTo>
                  <a:lnTo>
                    <a:pt x="455" y="231"/>
                  </a:lnTo>
                  <a:lnTo>
                    <a:pt x="471" y="247"/>
                  </a:lnTo>
                  <a:lnTo>
                    <a:pt x="487" y="239"/>
                  </a:lnTo>
                  <a:lnTo>
                    <a:pt x="511" y="247"/>
                  </a:lnTo>
                  <a:lnTo>
                    <a:pt x="511" y="255"/>
                  </a:lnTo>
                  <a:lnTo>
                    <a:pt x="503" y="247"/>
                  </a:lnTo>
                  <a:lnTo>
                    <a:pt x="487" y="255"/>
                  </a:lnTo>
                  <a:lnTo>
                    <a:pt x="471" y="271"/>
                  </a:lnTo>
                  <a:lnTo>
                    <a:pt x="479" y="279"/>
                  </a:lnTo>
                  <a:lnTo>
                    <a:pt x="487" y="311"/>
                  </a:lnTo>
                  <a:lnTo>
                    <a:pt x="503" y="319"/>
                  </a:lnTo>
                  <a:lnTo>
                    <a:pt x="495" y="319"/>
                  </a:lnTo>
                  <a:lnTo>
                    <a:pt x="503" y="327"/>
                  </a:lnTo>
                  <a:lnTo>
                    <a:pt x="479" y="335"/>
                  </a:lnTo>
                  <a:lnTo>
                    <a:pt x="503" y="335"/>
                  </a:lnTo>
                  <a:lnTo>
                    <a:pt x="495" y="367"/>
                  </a:lnTo>
                  <a:lnTo>
                    <a:pt x="479" y="375"/>
                  </a:lnTo>
                  <a:lnTo>
                    <a:pt x="471" y="375"/>
                  </a:lnTo>
                  <a:lnTo>
                    <a:pt x="471" y="391"/>
                  </a:lnTo>
                  <a:lnTo>
                    <a:pt x="471" y="407"/>
                  </a:lnTo>
                  <a:lnTo>
                    <a:pt x="463" y="407"/>
                  </a:lnTo>
                  <a:lnTo>
                    <a:pt x="463" y="415"/>
                  </a:lnTo>
                  <a:lnTo>
                    <a:pt x="439" y="423"/>
                  </a:lnTo>
                  <a:lnTo>
                    <a:pt x="423" y="423"/>
                  </a:lnTo>
                  <a:lnTo>
                    <a:pt x="423" y="431"/>
                  </a:lnTo>
                  <a:lnTo>
                    <a:pt x="415" y="423"/>
                  </a:lnTo>
                  <a:lnTo>
                    <a:pt x="415" y="431"/>
                  </a:lnTo>
                  <a:lnTo>
                    <a:pt x="407" y="431"/>
                  </a:lnTo>
                  <a:lnTo>
                    <a:pt x="383" y="447"/>
                  </a:lnTo>
                  <a:lnTo>
                    <a:pt x="375" y="455"/>
                  </a:lnTo>
                  <a:lnTo>
                    <a:pt x="375" y="439"/>
                  </a:lnTo>
                  <a:lnTo>
                    <a:pt x="359" y="439"/>
                  </a:lnTo>
                  <a:lnTo>
                    <a:pt x="351" y="439"/>
                  </a:lnTo>
                  <a:lnTo>
                    <a:pt x="343" y="439"/>
                  </a:lnTo>
                  <a:lnTo>
                    <a:pt x="343" y="423"/>
                  </a:lnTo>
                  <a:lnTo>
                    <a:pt x="327" y="423"/>
                  </a:lnTo>
                  <a:lnTo>
                    <a:pt x="303" y="431"/>
                  </a:lnTo>
                  <a:lnTo>
                    <a:pt x="295" y="423"/>
                  </a:lnTo>
                  <a:lnTo>
                    <a:pt x="295" y="431"/>
                  </a:lnTo>
                  <a:lnTo>
                    <a:pt x="287" y="431"/>
                  </a:lnTo>
                  <a:lnTo>
                    <a:pt x="287" y="447"/>
                  </a:lnTo>
                  <a:lnTo>
                    <a:pt x="279" y="447"/>
                  </a:lnTo>
                  <a:lnTo>
                    <a:pt x="279" y="439"/>
                  </a:lnTo>
                  <a:lnTo>
                    <a:pt x="271" y="439"/>
                  </a:lnTo>
                  <a:lnTo>
                    <a:pt x="263" y="431"/>
                  </a:lnTo>
                  <a:lnTo>
                    <a:pt x="263" y="423"/>
                  </a:lnTo>
                  <a:lnTo>
                    <a:pt x="263" y="415"/>
                  </a:lnTo>
                  <a:lnTo>
                    <a:pt x="255" y="415"/>
                  </a:lnTo>
                  <a:lnTo>
                    <a:pt x="247" y="415"/>
                  </a:lnTo>
                  <a:lnTo>
                    <a:pt x="255" y="375"/>
                  </a:lnTo>
                  <a:lnTo>
                    <a:pt x="247" y="367"/>
                  </a:lnTo>
                  <a:lnTo>
                    <a:pt x="239" y="367"/>
                  </a:lnTo>
                  <a:lnTo>
                    <a:pt x="231" y="351"/>
                  </a:lnTo>
                  <a:lnTo>
                    <a:pt x="215" y="351"/>
                  </a:lnTo>
                  <a:lnTo>
                    <a:pt x="183" y="367"/>
                  </a:lnTo>
                  <a:lnTo>
                    <a:pt x="159" y="367"/>
                  </a:lnTo>
                  <a:lnTo>
                    <a:pt x="151" y="367"/>
                  </a:lnTo>
                  <a:lnTo>
                    <a:pt x="144" y="367"/>
                  </a:lnTo>
                  <a:lnTo>
                    <a:pt x="120" y="367"/>
                  </a:lnTo>
                  <a:lnTo>
                    <a:pt x="112" y="359"/>
                  </a:lnTo>
                  <a:lnTo>
                    <a:pt x="104" y="351"/>
                  </a:lnTo>
                  <a:lnTo>
                    <a:pt x="96" y="351"/>
                  </a:lnTo>
                  <a:lnTo>
                    <a:pt x="80" y="335"/>
                  </a:lnTo>
                  <a:lnTo>
                    <a:pt x="72" y="335"/>
                  </a:lnTo>
                  <a:lnTo>
                    <a:pt x="48" y="327"/>
                  </a:lnTo>
                  <a:lnTo>
                    <a:pt x="40" y="311"/>
                  </a:lnTo>
                  <a:lnTo>
                    <a:pt x="56" y="311"/>
                  </a:lnTo>
                  <a:lnTo>
                    <a:pt x="48" y="295"/>
                  </a:lnTo>
                  <a:lnTo>
                    <a:pt x="64" y="279"/>
                  </a:lnTo>
                  <a:lnTo>
                    <a:pt x="64" y="271"/>
                  </a:lnTo>
                  <a:lnTo>
                    <a:pt x="56" y="263"/>
                  </a:lnTo>
                  <a:lnTo>
                    <a:pt x="40" y="271"/>
                  </a:lnTo>
                  <a:lnTo>
                    <a:pt x="24" y="263"/>
                  </a:lnTo>
                  <a:lnTo>
                    <a:pt x="16" y="255"/>
                  </a:lnTo>
                  <a:lnTo>
                    <a:pt x="0" y="247"/>
                  </a:lnTo>
                  <a:lnTo>
                    <a:pt x="8" y="247"/>
                  </a:lnTo>
                  <a:lnTo>
                    <a:pt x="8" y="231"/>
                  </a:lnTo>
                  <a:lnTo>
                    <a:pt x="0" y="231"/>
                  </a:lnTo>
                  <a:lnTo>
                    <a:pt x="0" y="207"/>
                  </a:lnTo>
                  <a:lnTo>
                    <a:pt x="8" y="199"/>
                  </a:lnTo>
                  <a:lnTo>
                    <a:pt x="24" y="199"/>
                  </a:lnTo>
                  <a:lnTo>
                    <a:pt x="32" y="191"/>
                  </a:lnTo>
                  <a:lnTo>
                    <a:pt x="40" y="191"/>
                  </a:lnTo>
                  <a:lnTo>
                    <a:pt x="64" y="183"/>
                  </a:lnTo>
                  <a:lnTo>
                    <a:pt x="72" y="167"/>
                  </a:lnTo>
                  <a:lnTo>
                    <a:pt x="64" y="135"/>
                  </a:lnTo>
                  <a:lnTo>
                    <a:pt x="80" y="135"/>
                  </a:lnTo>
                  <a:lnTo>
                    <a:pt x="88" y="103"/>
                  </a:lnTo>
                  <a:lnTo>
                    <a:pt x="112" y="103"/>
                  </a:lnTo>
                  <a:lnTo>
                    <a:pt x="120" y="103"/>
                  </a:lnTo>
                  <a:lnTo>
                    <a:pt x="120" y="87"/>
                  </a:lnTo>
                  <a:lnTo>
                    <a:pt x="128" y="79"/>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 name="Freeform 27"/>
            <p:cNvSpPr>
              <a:spLocks/>
            </p:cNvSpPr>
            <p:nvPr/>
          </p:nvSpPr>
          <p:spPr bwMode="auto">
            <a:xfrm>
              <a:off x="4229" y="2250"/>
              <a:ext cx="312" cy="304"/>
            </a:xfrm>
            <a:custGeom>
              <a:avLst/>
              <a:gdLst>
                <a:gd name="T0" fmla="*/ 529 w 303"/>
                <a:gd name="T1" fmla="*/ 19 h 328"/>
                <a:gd name="T2" fmla="*/ 544 w 303"/>
                <a:gd name="T3" fmla="*/ 24 h 328"/>
                <a:gd name="T4" fmla="*/ 515 w 303"/>
                <a:gd name="T5" fmla="*/ 26 h 328"/>
                <a:gd name="T6" fmla="*/ 472 w 303"/>
                <a:gd name="T7" fmla="*/ 32 h 328"/>
                <a:gd name="T8" fmla="*/ 458 w 303"/>
                <a:gd name="T9" fmla="*/ 38 h 328"/>
                <a:gd name="T10" fmla="*/ 443 w 303"/>
                <a:gd name="T11" fmla="*/ 32 h 328"/>
                <a:gd name="T12" fmla="*/ 458 w 303"/>
                <a:gd name="T13" fmla="*/ 30 h 328"/>
                <a:gd name="T14" fmla="*/ 401 w 303"/>
                <a:gd name="T15" fmla="*/ 26 h 328"/>
                <a:gd name="T16" fmla="*/ 387 w 303"/>
                <a:gd name="T17" fmla="*/ 28 h 328"/>
                <a:gd name="T18" fmla="*/ 387 w 303"/>
                <a:gd name="T19" fmla="*/ 31 h 328"/>
                <a:gd name="T20" fmla="*/ 387 w 303"/>
                <a:gd name="T21" fmla="*/ 38 h 328"/>
                <a:gd name="T22" fmla="*/ 357 w 303"/>
                <a:gd name="T23" fmla="*/ 38 h 328"/>
                <a:gd name="T24" fmla="*/ 331 w 303"/>
                <a:gd name="T25" fmla="*/ 44 h 328"/>
                <a:gd name="T26" fmla="*/ 258 w 303"/>
                <a:gd name="T27" fmla="*/ 52 h 328"/>
                <a:gd name="T28" fmla="*/ 230 w 303"/>
                <a:gd name="T29" fmla="*/ 52 h 328"/>
                <a:gd name="T30" fmla="*/ 230 w 303"/>
                <a:gd name="T31" fmla="*/ 59 h 328"/>
                <a:gd name="T32" fmla="*/ 217 w 303"/>
                <a:gd name="T33" fmla="*/ 67 h 328"/>
                <a:gd name="T34" fmla="*/ 185 w 303"/>
                <a:gd name="T35" fmla="*/ 70 h 328"/>
                <a:gd name="T36" fmla="*/ 159 w 303"/>
                <a:gd name="T37" fmla="*/ 70 h 328"/>
                <a:gd name="T38" fmla="*/ 101 w 303"/>
                <a:gd name="T39" fmla="*/ 52 h 328"/>
                <a:gd name="T40" fmla="*/ 85 w 303"/>
                <a:gd name="T41" fmla="*/ 37 h 328"/>
                <a:gd name="T42" fmla="*/ 44 w 303"/>
                <a:gd name="T43" fmla="*/ 42 h 328"/>
                <a:gd name="T44" fmla="*/ 44 w 303"/>
                <a:gd name="T45" fmla="*/ 37 h 328"/>
                <a:gd name="T46" fmla="*/ 16 w 303"/>
                <a:gd name="T47" fmla="*/ 35 h 328"/>
                <a:gd name="T48" fmla="*/ 8 w 303"/>
                <a:gd name="T49" fmla="*/ 32 h 328"/>
                <a:gd name="T50" fmla="*/ 44 w 303"/>
                <a:gd name="T51" fmla="*/ 31 h 328"/>
                <a:gd name="T52" fmla="*/ 44 w 303"/>
                <a:gd name="T53" fmla="*/ 26 h 328"/>
                <a:gd name="T54" fmla="*/ 16 w 303"/>
                <a:gd name="T55" fmla="*/ 22 h 328"/>
                <a:gd name="T56" fmla="*/ 69 w 303"/>
                <a:gd name="T57" fmla="*/ 22 h 328"/>
                <a:gd name="T58" fmla="*/ 113 w 303"/>
                <a:gd name="T59" fmla="*/ 13 h 328"/>
                <a:gd name="T60" fmla="*/ 127 w 303"/>
                <a:gd name="T61" fmla="*/ 11 h 328"/>
                <a:gd name="T62" fmla="*/ 113 w 303"/>
                <a:gd name="T63" fmla="*/ 6 h 328"/>
                <a:gd name="T64" fmla="*/ 113 w 303"/>
                <a:gd name="T65" fmla="*/ 6 h 328"/>
                <a:gd name="T66" fmla="*/ 172 w 303"/>
                <a:gd name="T67" fmla="*/ 6 h 328"/>
                <a:gd name="T68" fmla="*/ 217 w 303"/>
                <a:gd name="T69" fmla="*/ 0 h 328"/>
                <a:gd name="T70" fmla="*/ 230 w 303"/>
                <a:gd name="T71" fmla="*/ 6 h 328"/>
                <a:gd name="T72" fmla="*/ 217 w 303"/>
                <a:gd name="T73" fmla="*/ 11 h 328"/>
                <a:gd name="T74" fmla="*/ 201 w 303"/>
                <a:gd name="T75" fmla="*/ 15 h 328"/>
                <a:gd name="T76" fmla="*/ 230 w 303"/>
                <a:gd name="T77" fmla="*/ 20 h 328"/>
                <a:gd name="T78" fmla="*/ 357 w 303"/>
                <a:gd name="T79" fmla="*/ 26 h 328"/>
                <a:gd name="T80" fmla="*/ 374 w 303"/>
                <a:gd name="T81" fmla="*/ 24 h 328"/>
                <a:gd name="T82" fmla="*/ 387 w 303"/>
                <a:gd name="T83" fmla="*/ 22 h 328"/>
                <a:gd name="T84" fmla="*/ 401 w 303"/>
                <a:gd name="T85" fmla="*/ 24 h 328"/>
                <a:gd name="T86" fmla="*/ 458 w 303"/>
                <a:gd name="T87" fmla="*/ 24 h 328"/>
                <a:gd name="T88" fmla="*/ 500 w 303"/>
                <a:gd name="T89" fmla="*/ 19 h 3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3"/>
                <a:gd name="T136" fmla="*/ 0 h 328"/>
                <a:gd name="T137" fmla="*/ 303 w 303"/>
                <a:gd name="T138" fmla="*/ 328 h 3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3" h="328">
                  <a:moveTo>
                    <a:pt x="279" y="88"/>
                  </a:moveTo>
                  <a:lnTo>
                    <a:pt x="295" y="88"/>
                  </a:lnTo>
                  <a:lnTo>
                    <a:pt x="303" y="104"/>
                  </a:lnTo>
                  <a:lnTo>
                    <a:pt x="303" y="112"/>
                  </a:lnTo>
                  <a:lnTo>
                    <a:pt x="295" y="112"/>
                  </a:lnTo>
                  <a:lnTo>
                    <a:pt x="287" y="120"/>
                  </a:lnTo>
                  <a:lnTo>
                    <a:pt x="271" y="152"/>
                  </a:lnTo>
                  <a:lnTo>
                    <a:pt x="263" y="152"/>
                  </a:lnTo>
                  <a:lnTo>
                    <a:pt x="255" y="168"/>
                  </a:lnTo>
                  <a:lnTo>
                    <a:pt x="255" y="176"/>
                  </a:lnTo>
                  <a:lnTo>
                    <a:pt x="255" y="152"/>
                  </a:lnTo>
                  <a:lnTo>
                    <a:pt x="247" y="152"/>
                  </a:lnTo>
                  <a:lnTo>
                    <a:pt x="239" y="152"/>
                  </a:lnTo>
                  <a:lnTo>
                    <a:pt x="255" y="136"/>
                  </a:lnTo>
                  <a:lnTo>
                    <a:pt x="223" y="136"/>
                  </a:lnTo>
                  <a:lnTo>
                    <a:pt x="223" y="120"/>
                  </a:lnTo>
                  <a:lnTo>
                    <a:pt x="215" y="120"/>
                  </a:lnTo>
                  <a:lnTo>
                    <a:pt x="215" y="128"/>
                  </a:lnTo>
                  <a:lnTo>
                    <a:pt x="208" y="144"/>
                  </a:lnTo>
                  <a:lnTo>
                    <a:pt x="215" y="144"/>
                  </a:lnTo>
                  <a:lnTo>
                    <a:pt x="223" y="176"/>
                  </a:lnTo>
                  <a:lnTo>
                    <a:pt x="215" y="176"/>
                  </a:lnTo>
                  <a:lnTo>
                    <a:pt x="215" y="168"/>
                  </a:lnTo>
                  <a:lnTo>
                    <a:pt x="200" y="176"/>
                  </a:lnTo>
                  <a:lnTo>
                    <a:pt x="192" y="200"/>
                  </a:lnTo>
                  <a:lnTo>
                    <a:pt x="184" y="200"/>
                  </a:lnTo>
                  <a:lnTo>
                    <a:pt x="144" y="232"/>
                  </a:lnTo>
                  <a:lnTo>
                    <a:pt x="144" y="240"/>
                  </a:lnTo>
                  <a:lnTo>
                    <a:pt x="136" y="240"/>
                  </a:lnTo>
                  <a:lnTo>
                    <a:pt x="128" y="240"/>
                  </a:lnTo>
                  <a:lnTo>
                    <a:pt x="128" y="248"/>
                  </a:lnTo>
                  <a:lnTo>
                    <a:pt x="128" y="272"/>
                  </a:lnTo>
                  <a:lnTo>
                    <a:pt x="120" y="288"/>
                  </a:lnTo>
                  <a:lnTo>
                    <a:pt x="120" y="304"/>
                  </a:lnTo>
                  <a:lnTo>
                    <a:pt x="112" y="312"/>
                  </a:lnTo>
                  <a:lnTo>
                    <a:pt x="104" y="320"/>
                  </a:lnTo>
                  <a:lnTo>
                    <a:pt x="104" y="328"/>
                  </a:lnTo>
                  <a:lnTo>
                    <a:pt x="88" y="320"/>
                  </a:lnTo>
                  <a:lnTo>
                    <a:pt x="64" y="256"/>
                  </a:lnTo>
                  <a:lnTo>
                    <a:pt x="56" y="240"/>
                  </a:lnTo>
                  <a:lnTo>
                    <a:pt x="48" y="200"/>
                  </a:lnTo>
                  <a:lnTo>
                    <a:pt x="48" y="168"/>
                  </a:lnTo>
                  <a:lnTo>
                    <a:pt x="40" y="184"/>
                  </a:lnTo>
                  <a:lnTo>
                    <a:pt x="24" y="192"/>
                  </a:lnTo>
                  <a:lnTo>
                    <a:pt x="8" y="168"/>
                  </a:lnTo>
                  <a:lnTo>
                    <a:pt x="24" y="168"/>
                  </a:lnTo>
                  <a:lnTo>
                    <a:pt x="24" y="160"/>
                  </a:lnTo>
                  <a:lnTo>
                    <a:pt x="16" y="160"/>
                  </a:lnTo>
                  <a:lnTo>
                    <a:pt x="0" y="152"/>
                  </a:lnTo>
                  <a:lnTo>
                    <a:pt x="8" y="152"/>
                  </a:lnTo>
                  <a:lnTo>
                    <a:pt x="24" y="152"/>
                  </a:lnTo>
                  <a:lnTo>
                    <a:pt x="24" y="144"/>
                  </a:lnTo>
                  <a:lnTo>
                    <a:pt x="24" y="128"/>
                  </a:lnTo>
                  <a:lnTo>
                    <a:pt x="24" y="120"/>
                  </a:lnTo>
                  <a:lnTo>
                    <a:pt x="16" y="120"/>
                  </a:lnTo>
                  <a:lnTo>
                    <a:pt x="16" y="104"/>
                  </a:lnTo>
                  <a:lnTo>
                    <a:pt x="24" y="104"/>
                  </a:lnTo>
                  <a:lnTo>
                    <a:pt x="40" y="104"/>
                  </a:lnTo>
                  <a:lnTo>
                    <a:pt x="72" y="56"/>
                  </a:lnTo>
                  <a:lnTo>
                    <a:pt x="64" y="56"/>
                  </a:lnTo>
                  <a:lnTo>
                    <a:pt x="72" y="56"/>
                  </a:lnTo>
                  <a:lnTo>
                    <a:pt x="72" y="48"/>
                  </a:lnTo>
                  <a:lnTo>
                    <a:pt x="64" y="40"/>
                  </a:lnTo>
                  <a:lnTo>
                    <a:pt x="64" y="24"/>
                  </a:lnTo>
                  <a:lnTo>
                    <a:pt x="64" y="16"/>
                  </a:lnTo>
                  <a:lnTo>
                    <a:pt x="64" y="8"/>
                  </a:lnTo>
                  <a:lnTo>
                    <a:pt x="80" y="16"/>
                  </a:lnTo>
                  <a:lnTo>
                    <a:pt x="96" y="8"/>
                  </a:lnTo>
                  <a:lnTo>
                    <a:pt x="104" y="8"/>
                  </a:lnTo>
                  <a:lnTo>
                    <a:pt x="120" y="0"/>
                  </a:lnTo>
                  <a:lnTo>
                    <a:pt x="128" y="8"/>
                  </a:lnTo>
                  <a:lnTo>
                    <a:pt x="128" y="16"/>
                  </a:lnTo>
                  <a:lnTo>
                    <a:pt x="112" y="32"/>
                  </a:lnTo>
                  <a:lnTo>
                    <a:pt x="120" y="48"/>
                  </a:lnTo>
                  <a:lnTo>
                    <a:pt x="104" y="48"/>
                  </a:lnTo>
                  <a:lnTo>
                    <a:pt x="112" y="64"/>
                  </a:lnTo>
                  <a:lnTo>
                    <a:pt x="136" y="72"/>
                  </a:lnTo>
                  <a:lnTo>
                    <a:pt x="128" y="96"/>
                  </a:lnTo>
                  <a:lnTo>
                    <a:pt x="144" y="104"/>
                  </a:lnTo>
                  <a:lnTo>
                    <a:pt x="200" y="120"/>
                  </a:lnTo>
                  <a:lnTo>
                    <a:pt x="208" y="120"/>
                  </a:lnTo>
                  <a:lnTo>
                    <a:pt x="208" y="112"/>
                  </a:lnTo>
                  <a:lnTo>
                    <a:pt x="208" y="104"/>
                  </a:lnTo>
                  <a:lnTo>
                    <a:pt x="215" y="104"/>
                  </a:lnTo>
                  <a:lnTo>
                    <a:pt x="223" y="104"/>
                  </a:lnTo>
                  <a:lnTo>
                    <a:pt x="223" y="112"/>
                  </a:lnTo>
                  <a:lnTo>
                    <a:pt x="247" y="112"/>
                  </a:lnTo>
                  <a:lnTo>
                    <a:pt x="255" y="112"/>
                  </a:lnTo>
                  <a:lnTo>
                    <a:pt x="247" y="104"/>
                  </a:lnTo>
                  <a:lnTo>
                    <a:pt x="279" y="8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 name="Freeform 28"/>
            <p:cNvSpPr>
              <a:spLocks/>
            </p:cNvSpPr>
            <p:nvPr/>
          </p:nvSpPr>
          <p:spPr bwMode="auto">
            <a:xfrm>
              <a:off x="4229" y="2250"/>
              <a:ext cx="312" cy="304"/>
            </a:xfrm>
            <a:custGeom>
              <a:avLst/>
              <a:gdLst>
                <a:gd name="T0" fmla="*/ 529 w 303"/>
                <a:gd name="T1" fmla="*/ 19 h 328"/>
                <a:gd name="T2" fmla="*/ 544 w 303"/>
                <a:gd name="T3" fmla="*/ 24 h 328"/>
                <a:gd name="T4" fmla="*/ 515 w 303"/>
                <a:gd name="T5" fmla="*/ 26 h 328"/>
                <a:gd name="T6" fmla="*/ 472 w 303"/>
                <a:gd name="T7" fmla="*/ 32 h 328"/>
                <a:gd name="T8" fmla="*/ 458 w 303"/>
                <a:gd name="T9" fmla="*/ 38 h 328"/>
                <a:gd name="T10" fmla="*/ 443 w 303"/>
                <a:gd name="T11" fmla="*/ 32 h 328"/>
                <a:gd name="T12" fmla="*/ 458 w 303"/>
                <a:gd name="T13" fmla="*/ 30 h 328"/>
                <a:gd name="T14" fmla="*/ 401 w 303"/>
                <a:gd name="T15" fmla="*/ 26 h 328"/>
                <a:gd name="T16" fmla="*/ 387 w 303"/>
                <a:gd name="T17" fmla="*/ 28 h 328"/>
                <a:gd name="T18" fmla="*/ 387 w 303"/>
                <a:gd name="T19" fmla="*/ 31 h 328"/>
                <a:gd name="T20" fmla="*/ 387 w 303"/>
                <a:gd name="T21" fmla="*/ 38 h 328"/>
                <a:gd name="T22" fmla="*/ 357 w 303"/>
                <a:gd name="T23" fmla="*/ 38 h 328"/>
                <a:gd name="T24" fmla="*/ 331 w 303"/>
                <a:gd name="T25" fmla="*/ 44 h 328"/>
                <a:gd name="T26" fmla="*/ 258 w 303"/>
                <a:gd name="T27" fmla="*/ 52 h 328"/>
                <a:gd name="T28" fmla="*/ 230 w 303"/>
                <a:gd name="T29" fmla="*/ 52 h 328"/>
                <a:gd name="T30" fmla="*/ 230 w 303"/>
                <a:gd name="T31" fmla="*/ 59 h 328"/>
                <a:gd name="T32" fmla="*/ 217 w 303"/>
                <a:gd name="T33" fmla="*/ 67 h 328"/>
                <a:gd name="T34" fmla="*/ 185 w 303"/>
                <a:gd name="T35" fmla="*/ 70 h 328"/>
                <a:gd name="T36" fmla="*/ 159 w 303"/>
                <a:gd name="T37" fmla="*/ 70 h 328"/>
                <a:gd name="T38" fmla="*/ 101 w 303"/>
                <a:gd name="T39" fmla="*/ 52 h 328"/>
                <a:gd name="T40" fmla="*/ 85 w 303"/>
                <a:gd name="T41" fmla="*/ 37 h 328"/>
                <a:gd name="T42" fmla="*/ 44 w 303"/>
                <a:gd name="T43" fmla="*/ 42 h 328"/>
                <a:gd name="T44" fmla="*/ 44 w 303"/>
                <a:gd name="T45" fmla="*/ 37 h 328"/>
                <a:gd name="T46" fmla="*/ 16 w 303"/>
                <a:gd name="T47" fmla="*/ 35 h 328"/>
                <a:gd name="T48" fmla="*/ 8 w 303"/>
                <a:gd name="T49" fmla="*/ 32 h 328"/>
                <a:gd name="T50" fmla="*/ 44 w 303"/>
                <a:gd name="T51" fmla="*/ 31 h 328"/>
                <a:gd name="T52" fmla="*/ 44 w 303"/>
                <a:gd name="T53" fmla="*/ 26 h 328"/>
                <a:gd name="T54" fmla="*/ 16 w 303"/>
                <a:gd name="T55" fmla="*/ 22 h 328"/>
                <a:gd name="T56" fmla="*/ 69 w 303"/>
                <a:gd name="T57" fmla="*/ 22 h 328"/>
                <a:gd name="T58" fmla="*/ 113 w 303"/>
                <a:gd name="T59" fmla="*/ 13 h 328"/>
                <a:gd name="T60" fmla="*/ 127 w 303"/>
                <a:gd name="T61" fmla="*/ 11 h 328"/>
                <a:gd name="T62" fmla="*/ 113 w 303"/>
                <a:gd name="T63" fmla="*/ 6 h 328"/>
                <a:gd name="T64" fmla="*/ 113 w 303"/>
                <a:gd name="T65" fmla="*/ 6 h 328"/>
                <a:gd name="T66" fmla="*/ 172 w 303"/>
                <a:gd name="T67" fmla="*/ 6 h 328"/>
                <a:gd name="T68" fmla="*/ 217 w 303"/>
                <a:gd name="T69" fmla="*/ 0 h 328"/>
                <a:gd name="T70" fmla="*/ 230 w 303"/>
                <a:gd name="T71" fmla="*/ 6 h 328"/>
                <a:gd name="T72" fmla="*/ 217 w 303"/>
                <a:gd name="T73" fmla="*/ 11 h 328"/>
                <a:gd name="T74" fmla="*/ 201 w 303"/>
                <a:gd name="T75" fmla="*/ 15 h 328"/>
                <a:gd name="T76" fmla="*/ 230 w 303"/>
                <a:gd name="T77" fmla="*/ 20 h 328"/>
                <a:gd name="T78" fmla="*/ 357 w 303"/>
                <a:gd name="T79" fmla="*/ 26 h 328"/>
                <a:gd name="T80" fmla="*/ 374 w 303"/>
                <a:gd name="T81" fmla="*/ 24 h 328"/>
                <a:gd name="T82" fmla="*/ 387 w 303"/>
                <a:gd name="T83" fmla="*/ 22 h 328"/>
                <a:gd name="T84" fmla="*/ 401 w 303"/>
                <a:gd name="T85" fmla="*/ 24 h 328"/>
                <a:gd name="T86" fmla="*/ 458 w 303"/>
                <a:gd name="T87" fmla="*/ 24 h 328"/>
                <a:gd name="T88" fmla="*/ 500 w 303"/>
                <a:gd name="T89" fmla="*/ 19 h 3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3"/>
                <a:gd name="T136" fmla="*/ 0 h 328"/>
                <a:gd name="T137" fmla="*/ 303 w 303"/>
                <a:gd name="T138" fmla="*/ 328 h 3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3" h="328">
                  <a:moveTo>
                    <a:pt x="279" y="88"/>
                  </a:moveTo>
                  <a:lnTo>
                    <a:pt x="295" y="88"/>
                  </a:lnTo>
                  <a:lnTo>
                    <a:pt x="303" y="104"/>
                  </a:lnTo>
                  <a:lnTo>
                    <a:pt x="303" y="112"/>
                  </a:lnTo>
                  <a:lnTo>
                    <a:pt x="295" y="112"/>
                  </a:lnTo>
                  <a:lnTo>
                    <a:pt x="287" y="120"/>
                  </a:lnTo>
                  <a:lnTo>
                    <a:pt x="271" y="152"/>
                  </a:lnTo>
                  <a:lnTo>
                    <a:pt x="263" y="152"/>
                  </a:lnTo>
                  <a:lnTo>
                    <a:pt x="255" y="168"/>
                  </a:lnTo>
                  <a:lnTo>
                    <a:pt x="255" y="176"/>
                  </a:lnTo>
                  <a:lnTo>
                    <a:pt x="255" y="152"/>
                  </a:lnTo>
                  <a:lnTo>
                    <a:pt x="247" y="152"/>
                  </a:lnTo>
                  <a:lnTo>
                    <a:pt x="239" y="152"/>
                  </a:lnTo>
                  <a:lnTo>
                    <a:pt x="255" y="136"/>
                  </a:lnTo>
                  <a:lnTo>
                    <a:pt x="223" y="136"/>
                  </a:lnTo>
                  <a:lnTo>
                    <a:pt x="223" y="120"/>
                  </a:lnTo>
                  <a:lnTo>
                    <a:pt x="215" y="120"/>
                  </a:lnTo>
                  <a:lnTo>
                    <a:pt x="215" y="128"/>
                  </a:lnTo>
                  <a:lnTo>
                    <a:pt x="208" y="144"/>
                  </a:lnTo>
                  <a:lnTo>
                    <a:pt x="215" y="144"/>
                  </a:lnTo>
                  <a:lnTo>
                    <a:pt x="223" y="176"/>
                  </a:lnTo>
                  <a:lnTo>
                    <a:pt x="215" y="176"/>
                  </a:lnTo>
                  <a:lnTo>
                    <a:pt x="215" y="168"/>
                  </a:lnTo>
                  <a:lnTo>
                    <a:pt x="200" y="176"/>
                  </a:lnTo>
                  <a:lnTo>
                    <a:pt x="192" y="200"/>
                  </a:lnTo>
                  <a:lnTo>
                    <a:pt x="184" y="200"/>
                  </a:lnTo>
                  <a:lnTo>
                    <a:pt x="144" y="232"/>
                  </a:lnTo>
                  <a:lnTo>
                    <a:pt x="144" y="240"/>
                  </a:lnTo>
                  <a:lnTo>
                    <a:pt x="136" y="240"/>
                  </a:lnTo>
                  <a:lnTo>
                    <a:pt x="128" y="240"/>
                  </a:lnTo>
                  <a:lnTo>
                    <a:pt x="128" y="248"/>
                  </a:lnTo>
                  <a:lnTo>
                    <a:pt x="128" y="272"/>
                  </a:lnTo>
                  <a:lnTo>
                    <a:pt x="120" y="288"/>
                  </a:lnTo>
                  <a:lnTo>
                    <a:pt x="120" y="304"/>
                  </a:lnTo>
                  <a:lnTo>
                    <a:pt x="112" y="312"/>
                  </a:lnTo>
                  <a:lnTo>
                    <a:pt x="104" y="320"/>
                  </a:lnTo>
                  <a:lnTo>
                    <a:pt x="104" y="328"/>
                  </a:lnTo>
                  <a:lnTo>
                    <a:pt x="88" y="320"/>
                  </a:lnTo>
                  <a:lnTo>
                    <a:pt x="64" y="256"/>
                  </a:lnTo>
                  <a:lnTo>
                    <a:pt x="56" y="240"/>
                  </a:lnTo>
                  <a:lnTo>
                    <a:pt x="48" y="200"/>
                  </a:lnTo>
                  <a:lnTo>
                    <a:pt x="48" y="168"/>
                  </a:lnTo>
                  <a:lnTo>
                    <a:pt x="40" y="184"/>
                  </a:lnTo>
                  <a:lnTo>
                    <a:pt x="24" y="192"/>
                  </a:lnTo>
                  <a:lnTo>
                    <a:pt x="8" y="168"/>
                  </a:lnTo>
                  <a:lnTo>
                    <a:pt x="24" y="168"/>
                  </a:lnTo>
                  <a:lnTo>
                    <a:pt x="24" y="160"/>
                  </a:lnTo>
                  <a:lnTo>
                    <a:pt x="16" y="160"/>
                  </a:lnTo>
                  <a:lnTo>
                    <a:pt x="0" y="152"/>
                  </a:lnTo>
                  <a:lnTo>
                    <a:pt x="8" y="152"/>
                  </a:lnTo>
                  <a:lnTo>
                    <a:pt x="24" y="152"/>
                  </a:lnTo>
                  <a:lnTo>
                    <a:pt x="24" y="144"/>
                  </a:lnTo>
                  <a:lnTo>
                    <a:pt x="24" y="128"/>
                  </a:lnTo>
                  <a:lnTo>
                    <a:pt x="24" y="120"/>
                  </a:lnTo>
                  <a:lnTo>
                    <a:pt x="16" y="120"/>
                  </a:lnTo>
                  <a:lnTo>
                    <a:pt x="16" y="104"/>
                  </a:lnTo>
                  <a:lnTo>
                    <a:pt x="24" y="104"/>
                  </a:lnTo>
                  <a:lnTo>
                    <a:pt x="40" y="104"/>
                  </a:lnTo>
                  <a:lnTo>
                    <a:pt x="72" y="56"/>
                  </a:lnTo>
                  <a:lnTo>
                    <a:pt x="64" y="56"/>
                  </a:lnTo>
                  <a:lnTo>
                    <a:pt x="72" y="56"/>
                  </a:lnTo>
                  <a:lnTo>
                    <a:pt x="72" y="48"/>
                  </a:lnTo>
                  <a:lnTo>
                    <a:pt x="64" y="40"/>
                  </a:lnTo>
                  <a:lnTo>
                    <a:pt x="64" y="24"/>
                  </a:lnTo>
                  <a:lnTo>
                    <a:pt x="64" y="16"/>
                  </a:lnTo>
                  <a:lnTo>
                    <a:pt x="64" y="8"/>
                  </a:lnTo>
                  <a:lnTo>
                    <a:pt x="80" y="16"/>
                  </a:lnTo>
                  <a:lnTo>
                    <a:pt x="96" y="8"/>
                  </a:lnTo>
                  <a:lnTo>
                    <a:pt x="104" y="8"/>
                  </a:lnTo>
                  <a:lnTo>
                    <a:pt x="120" y="0"/>
                  </a:lnTo>
                  <a:lnTo>
                    <a:pt x="128" y="8"/>
                  </a:lnTo>
                  <a:lnTo>
                    <a:pt x="128" y="16"/>
                  </a:lnTo>
                  <a:lnTo>
                    <a:pt x="112" y="32"/>
                  </a:lnTo>
                  <a:lnTo>
                    <a:pt x="120" y="48"/>
                  </a:lnTo>
                  <a:lnTo>
                    <a:pt x="104" y="48"/>
                  </a:lnTo>
                  <a:lnTo>
                    <a:pt x="112" y="64"/>
                  </a:lnTo>
                  <a:lnTo>
                    <a:pt x="136" y="72"/>
                  </a:lnTo>
                  <a:lnTo>
                    <a:pt x="128" y="96"/>
                  </a:lnTo>
                  <a:lnTo>
                    <a:pt x="144" y="104"/>
                  </a:lnTo>
                  <a:lnTo>
                    <a:pt x="200" y="120"/>
                  </a:lnTo>
                  <a:lnTo>
                    <a:pt x="208" y="120"/>
                  </a:lnTo>
                  <a:lnTo>
                    <a:pt x="208" y="112"/>
                  </a:lnTo>
                  <a:lnTo>
                    <a:pt x="208" y="104"/>
                  </a:lnTo>
                  <a:lnTo>
                    <a:pt x="215" y="104"/>
                  </a:lnTo>
                  <a:lnTo>
                    <a:pt x="223" y="104"/>
                  </a:lnTo>
                  <a:lnTo>
                    <a:pt x="223" y="112"/>
                  </a:lnTo>
                  <a:lnTo>
                    <a:pt x="247" y="112"/>
                  </a:lnTo>
                  <a:lnTo>
                    <a:pt x="255" y="112"/>
                  </a:lnTo>
                  <a:lnTo>
                    <a:pt x="247" y="104"/>
                  </a:lnTo>
                  <a:lnTo>
                    <a:pt x="279" y="8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 name="Freeform 29"/>
            <p:cNvSpPr>
              <a:spLocks/>
            </p:cNvSpPr>
            <p:nvPr/>
          </p:nvSpPr>
          <p:spPr bwMode="auto">
            <a:xfrm>
              <a:off x="4441" y="2025"/>
              <a:ext cx="339" cy="150"/>
            </a:xfrm>
            <a:custGeom>
              <a:avLst/>
              <a:gdLst>
                <a:gd name="T0" fmla="*/ 442 w 327"/>
                <a:gd name="T1" fmla="*/ 12 h 159"/>
                <a:gd name="T2" fmla="*/ 360 w 327"/>
                <a:gd name="T3" fmla="*/ 8 h 159"/>
                <a:gd name="T4" fmla="*/ 342 w 327"/>
                <a:gd name="T5" fmla="*/ 8 h 159"/>
                <a:gd name="T6" fmla="*/ 326 w 327"/>
                <a:gd name="T7" fmla="*/ 8 h 159"/>
                <a:gd name="T8" fmla="*/ 292 w 327"/>
                <a:gd name="T9" fmla="*/ 8 h 159"/>
                <a:gd name="T10" fmla="*/ 244 w 327"/>
                <a:gd name="T11" fmla="*/ 0 h 159"/>
                <a:gd name="T12" fmla="*/ 211 w 327"/>
                <a:gd name="T13" fmla="*/ 8 h 159"/>
                <a:gd name="T14" fmla="*/ 211 w 327"/>
                <a:gd name="T15" fmla="*/ 8 h 159"/>
                <a:gd name="T16" fmla="*/ 211 w 327"/>
                <a:gd name="T17" fmla="*/ 8 h 159"/>
                <a:gd name="T18" fmla="*/ 162 w 327"/>
                <a:gd name="T19" fmla="*/ 8 h 159"/>
                <a:gd name="T20" fmla="*/ 129 w 327"/>
                <a:gd name="T21" fmla="*/ 8 h 159"/>
                <a:gd name="T22" fmla="*/ 81 w 327"/>
                <a:gd name="T23" fmla="*/ 8 h 159"/>
                <a:gd name="T24" fmla="*/ 7 w 327"/>
                <a:gd name="T25" fmla="*/ 12 h 159"/>
                <a:gd name="T26" fmla="*/ 0 w 327"/>
                <a:gd name="T27" fmla="*/ 16 h 159"/>
                <a:gd name="T28" fmla="*/ 35 w 327"/>
                <a:gd name="T29" fmla="*/ 21 h 159"/>
                <a:gd name="T30" fmla="*/ 45 w 327"/>
                <a:gd name="T31" fmla="*/ 21 h 159"/>
                <a:gd name="T32" fmla="*/ 61 w 327"/>
                <a:gd name="T33" fmla="*/ 25 h 159"/>
                <a:gd name="T34" fmla="*/ 61 w 327"/>
                <a:gd name="T35" fmla="*/ 35 h 159"/>
                <a:gd name="T36" fmla="*/ 146 w 327"/>
                <a:gd name="T37" fmla="*/ 38 h 159"/>
                <a:gd name="T38" fmla="*/ 178 w 327"/>
                <a:gd name="T39" fmla="*/ 44 h 159"/>
                <a:gd name="T40" fmla="*/ 261 w 327"/>
                <a:gd name="T41" fmla="*/ 44 h 159"/>
                <a:gd name="T42" fmla="*/ 312 w 327"/>
                <a:gd name="T43" fmla="*/ 50 h 159"/>
                <a:gd name="T44" fmla="*/ 360 w 327"/>
                <a:gd name="T45" fmla="*/ 50 h 159"/>
                <a:gd name="T46" fmla="*/ 426 w 327"/>
                <a:gd name="T47" fmla="*/ 47 h 159"/>
                <a:gd name="T48" fmla="*/ 475 w 327"/>
                <a:gd name="T49" fmla="*/ 47 h 159"/>
                <a:gd name="T50" fmla="*/ 507 w 327"/>
                <a:gd name="T51" fmla="*/ 40 h 159"/>
                <a:gd name="T52" fmla="*/ 507 w 327"/>
                <a:gd name="T53" fmla="*/ 38 h 159"/>
                <a:gd name="T54" fmla="*/ 522 w 327"/>
                <a:gd name="T55" fmla="*/ 35 h 159"/>
                <a:gd name="T56" fmla="*/ 556 w 327"/>
                <a:gd name="T57" fmla="*/ 35 h 159"/>
                <a:gd name="T58" fmla="*/ 593 w 327"/>
                <a:gd name="T59" fmla="*/ 33 h 159"/>
                <a:gd name="T60" fmla="*/ 623 w 327"/>
                <a:gd name="T61" fmla="*/ 27 h 159"/>
                <a:gd name="T62" fmla="*/ 671 w 327"/>
                <a:gd name="T63" fmla="*/ 27 h 159"/>
                <a:gd name="T64" fmla="*/ 671 w 327"/>
                <a:gd name="T65" fmla="*/ 23 h 159"/>
                <a:gd name="T66" fmla="*/ 657 w 327"/>
                <a:gd name="T67" fmla="*/ 21 h 159"/>
                <a:gd name="T68" fmla="*/ 623 w 327"/>
                <a:gd name="T69" fmla="*/ 23 h 159"/>
                <a:gd name="T70" fmla="*/ 593 w 327"/>
                <a:gd name="T71" fmla="*/ 23 h 159"/>
                <a:gd name="T72" fmla="*/ 593 w 327"/>
                <a:gd name="T73" fmla="*/ 16 h 159"/>
                <a:gd name="T74" fmla="*/ 608 w 327"/>
                <a:gd name="T75" fmla="*/ 8 h 159"/>
                <a:gd name="T76" fmla="*/ 574 w 327"/>
                <a:gd name="T77" fmla="*/ 8 h 159"/>
                <a:gd name="T78" fmla="*/ 540 w 327"/>
                <a:gd name="T79" fmla="*/ 12 h 159"/>
                <a:gd name="T80" fmla="*/ 492 w 327"/>
                <a:gd name="T81" fmla="*/ 16 h 159"/>
                <a:gd name="T82" fmla="*/ 442 w 327"/>
                <a:gd name="T83" fmla="*/ 12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7"/>
                <a:gd name="T127" fmla="*/ 0 h 159"/>
                <a:gd name="T128" fmla="*/ 327 w 327"/>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7" h="159">
                  <a:moveTo>
                    <a:pt x="215" y="39"/>
                  </a:moveTo>
                  <a:lnTo>
                    <a:pt x="175" y="16"/>
                  </a:lnTo>
                  <a:lnTo>
                    <a:pt x="167" y="23"/>
                  </a:lnTo>
                  <a:lnTo>
                    <a:pt x="159" y="23"/>
                  </a:lnTo>
                  <a:lnTo>
                    <a:pt x="143" y="8"/>
                  </a:lnTo>
                  <a:lnTo>
                    <a:pt x="119" y="0"/>
                  </a:lnTo>
                  <a:lnTo>
                    <a:pt x="103" y="8"/>
                  </a:lnTo>
                  <a:lnTo>
                    <a:pt x="103" y="16"/>
                  </a:lnTo>
                  <a:lnTo>
                    <a:pt x="103" y="31"/>
                  </a:lnTo>
                  <a:lnTo>
                    <a:pt x="79" y="31"/>
                  </a:lnTo>
                  <a:lnTo>
                    <a:pt x="63" y="23"/>
                  </a:lnTo>
                  <a:lnTo>
                    <a:pt x="39" y="16"/>
                  </a:lnTo>
                  <a:lnTo>
                    <a:pt x="7" y="39"/>
                  </a:lnTo>
                  <a:lnTo>
                    <a:pt x="0" y="47"/>
                  </a:lnTo>
                  <a:lnTo>
                    <a:pt x="15" y="63"/>
                  </a:lnTo>
                  <a:lnTo>
                    <a:pt x="23" y="63"/>
                  </a:lnTo>
                  <a:lnTo>
                    <a:pt x="31" y="79"/>
                  </a:lnTo>
                  <a:lnTo>
                    <a:pt x="31" y="111"/>
                  </a:lnTo>
                  <a:lnTo>
                    <a:pt x="71" y="119"/>
                  </a:lnTo>
                  <a:lnTo>
                    <a:pt x="87" y="143"/>
                  </a:lnTo>
                  <a:lnTo>
                    <a:pt x="127" y="143"/>
                  </a:lnTo>
                  <a:lnTo>
                    <a:pt x="151" y="159"/>
                  </a:lnTo>
                  <a:lnTo>
                    <a:pt x="175" y="159"/>
                  </a:lnTo>
                  <a:lnTo>
                    <a:pt x="207" y="151"/>
                  </a:lnTo>
                  <a:lnTo>
                    <a:pt x="231" y="151"/>
                  </a:lnTo>
                  <a:lnTo>
                    <a:pt x="247" y="127"/>
                  </a:lnTo>
                  <a:lnTo>
                    <a:pt x="247" y="119"/>
                  </a:lnTo>
                  <a:lnTo>
                    <a:pt x="255" y="111"/>
                  </a:lnTo>
                  <a:lnTo>
                    <a:pt x="271" y="111"/>
                  </a:lnTo>
                  <a:lnTo>
                    <a:pt x="287" y="103"/>
                  </a:lnTo>
                  <a:lnTo>
                    <a:pt x="303" y="87"/>
                  </a:lnTo>
                  <a:lnTo>
                    <a:pt x="327" y="87"/>
                  </a:lnTo>
                  <a:lnTo>
                    <a:pt x="327" y="71"/>
                  </a:lnTo>
                  <a:lnTo>
                    <a:pt x="319" y="63"/>
                  </a:lnTo>
                  <a:lnTo>
                    <a:pt x="303" y="71"/>
                  </a:lnTo>
                  <a:lnTo>
                    <a:pt x="287" y="71"/>
                  </a:lnTo>
                  <a:lnTo>
                    <a:pt x="287" y="47"/>
                  </a:lnTo>
                  <a:lnTo>
                    <a:pt x="295" y="31"/>
                  </a:lnTo>
                  <a:lnTo>
                    <a:pt x="279" y="23"/>
                  </a:lnTo>
                  <a:lnTo>
                    <a:pt x="263" y="39"/>
                  </a:lnTo>
                  <a:lnTo>
                    <a:pt x="239" y="47"/>
                  </a:lnTo>
                  <a:lnTo>
                    <a:pt x="215" y="39"/>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1" name="Freeform 30"/>
            <p:cNvSpPr>
              <a:spLocks/>
            </p:cNvSpPr>
            <p:nvPr/>
          </p:nvSpPr>
          <p:spPr bwMode="auto">
            <a:xfrm>
              <a:off x="4441" y="2025"/>
              <a:ext cx="339" cy="150"/>
            </a:xfrm>
            <a:custGeom>
              <a:avLst/>
              <a:gdLst>
                <a:gd name="T0" fmla="*/ 442 w 327"/>
                <a:gd name="T1" fmla="*/ 12 h 159"/>
                <a:gd name="T2" fmla="*/ 360 w 327"/>
                <a:gd name="T3" fmla="*/ 8 h 159"/>
                <a:gd name="T4" fmla="*/ 342 w 327"/>
                <a:gd name="T5" fmla="*/ 8 h 159"/>
                <a:gd name="T6" fmla="*/ 326 w 327"/>
                <a:gd name="T7" fmla="*/ 8 h 159"/>
                <a:gd name="T8" fmla="*/ 292 w 327"/>
                <a:gd name="T9" fmla="*/ 8 h 159"/>
                <a:gd name="T10" fmla="*/ 244 w 327"/>
                <a:gd name="T11" fmla="*/ 0 h 159"/>
                <a:gd name="T12" fmla="*/ 211 w 327"/>
                <a:gd name="T13" fmla="*/ 8 h 159"/>
                <a:gd name="T14" fmla="*/ 211 w 327"/>
                <a:gd name="T15" fmla="*/ 8 h 159"/>
                <a:gd name="T16" fmla="*/ 211 w 327"/>
                <a:gd name="T17" fmla="*/ 8 h 159"/>
                <a:gd name="T18" fmla="*/ 162 w 327"/>
                <a:gd name="T19" fmla="*/ 8 h 159"/>
                <a:gd name="T20" fmla="*/ 129 w 327"/>
                <a:gd name="T21" fmla="*/ 8 h 159"/>
                <a:gd name="T22" fmla="*/ 81 w 327"/>
                <a:gd name="T23" fmla="*/ 8 h 159"/>
                <a:gd name="T24" fmla="*/ 7 w 327"/>
                <a:gd name="T25" fmla="*/ 12 h 159"/>
                <a:gd name="T26" fmla="*/ 0 w 327"/>
                <a:gd name="T27" fmla="*/ 16 h 159"/>
                <a:gd name="T28" fmla="*/ 35 w 327"/>
                <a:gd name="T29" fmla="*/ 21 h 159"/>
                <a:gd name="T30" fmla="*/ 45 w 327"/>
                <a:gd name="T31" fmla="*/ 21 h 159"/>
                <a:gd name="T32" fmla="*/ 61 w 327"/>
                <a:gd name="T33" fmla="*/ 25 h 159"/>
                <a:gd name="T34" fmla="*/ 61 w 327"/>
                <a:gd name="T35" fmla="*/ 35 h 159"/>
                <a:gd name="T36" fmla="*/ 146 w 327"/>
                <a:gd name="T37" fmla="*/ 38 h 159"/>
                <a:gd name="T38" fmla="*/ 178 w 327"/>
                <a:gd name="T39" fmla="*/ 44 h 159"/>
                <a:gd name="T40" fmla="*/ 261 w 327"/>
                <a:gd name="T41" fmla="*/ 44 h 159"/>
                <a:gd name="T42" fmla="*/ 312 w 327"/>
                <a:gd name="T43" fmla="*/ 50 h 159"/>
                <a:gd name="T44" fmla="*/ 360 w 327"/>
                <a:gd name="T45" fmla="*/ 50 h 159"/>
                <a:gd name="T46" fmla="*/ 426 w 327"/>
                <a:gd name="T47" fmla="*/ 47 h 159"/>
                <a:gd name="T48" fmla="*/ 475 w 327"/>
                <a:gd name="T49" fmla="*/ 47 h 159"/>
                <a:gd name="T50" fmla="*/ 507 w 327"/>
                <a:gd name="T51" fmla="*/ 40 h 159"/>
                <a:gd name="T52" fmla="*/ 507 w 327"/>
                <a:gd name="T53" fmla="*/ 38 h 159"/>
                <a:gd name="T54" fmla="*/ 522 w 327"/>
                <a:gd name="T55" fmla="*/ 35 h 159"/>
                <a:gd name="T56" fmla="*/ 556 w 327"/>
                <a:gd name="T57" fmla="*/ 35 h 159"/>
                <a:gd name="T58" fmla="*/ 593 w 327"/>
                <a:gd name="T59" fmla="*/ 33 h 159"/>
                <a:gd name="T60" fmla="*/ 623 w 327"/>
                <a:gd name="T61" fmla="*/ 27 h 159"/>
                <a:gd name="T62" fmla="*/ 671 w 327"/>
                <a:gd name="T63" fmla="*/ 27 h 159"/>
                <a:gd name="T64" fmla="*/ 671 w 327"/>
                <a:gd name="T65" fmla="*/ 23 h 159"/>
                <a:gd name="T66" fmla="*/ 657 w 327"/>
                <a:gd name="T67" fmla="*/ 21 h 159"/>
                <a:gd name="T68" fmla="*/ 623 w 327"/>
                <a:gd name="T69" fmla="*/ 23 h 159"/>
                <a:gd name="T70" fmla="*/ 593 w 327"/>
                <a:gd name="T71" fmla="*/ 23 h 159"/>
                <a:gd name="T72" fmla="*/ 593 w 327"/>
                <a:gd name="T73" fmla="*/ 16 h 159"/>
                <a:gd name="T74" fmla="*/ 608 w 327"/>
                <a:gd name="T75" fmla="*/ 8 h 159"/>
                <a:gd name="T76" fmla="*/ 574 w 327"/>
                <a:gd name="T77" fmla="*/ 8 h 159"/>
                <a:gd name="T78" fmla="*/ 540 w 327"/>
                <a:gd name="T79" fmla="*/ 12 h 159"/>
                <a:gd name="T80" fmla="*/ 492 w 327"/>
                <a:gd name="T81" fmla="*/ 16 h 159"/>
                <a:gd name="T82" fmla="*/ 442 w 327"/>
                <a:gd name="T83" fmla="*/ 12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7"/>
                <a:gd name="T127" fmla="*/ 0 h 159"/>
                <a:gd name="T128" fmla="*/ 327 w 327"/>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7" h="159">
                  <a:moveTo>
                    <a:pt x="215" y="39"/>
                  </a:moveTo>
                  <a:lnTo>
                    <a:pt x="175" y="16"/>
                  </a:lnTo>
                  <a:lnTo>
                    <a:pt x="167" y="23"/>
                  </a:lnTo>
                  <a:lnTo>
                    <a:pt x="159" y="23"/>
                  </a:lnTo>
                  <a:lnTo>
                    <a:pt x="143" y="8"/>
                  </a:lnTo>
                  <a:lnTo>
                    <a:pt x="119" y="0"/>
                  </a:lnTo>
                  <a:lnTo>
                    <a:pt x="103" y="8"/>
                  </a:lnTo>
                  <a:lnTo>
                    <a:pt x="103" y="16"/>
                  </a:lnTo>
                  <a:lnTo>
                    <a:pt x="103" y="31"/>
                  </a:lnTo>
                  <a:lnTo>
                    <a:pt x="79" y="31"/>
                  </a:lnTo>
                  <a:lnTo>
                    <a:pt x="63" y="23"/>
                  </a:lnTo>
                  <a:lnTo>
                    <a:pt x="39" y="16"/>
                  </a:lnTo>
                  <a:lnTo>
                    <a:pt x="7" y="39"/>
                  </a:lnTo>
                  <a:lnTo>
                    <a:pt x="0" y="47"/>
                  </a:lnTo>
                  <a:lnTo>
                    <a:pt x="15" y="63"/>
                  </a:lnTo>
                  <a:lnTo>
                    <a:pt x="23" y="63"/>
                  </a:lnTo>
                  <a:lnTo>
                    <a:pt x="31" y="79"/>
                  </a:lnTo>
                  <a:lnTo>
                    <a:pt x="31" y="111"/>
                  </a:lnTo>
                  <a:lnTo>
                    <a:pt x="71" y="119"/>
                  </a:lnTo>
                  <a:lnTo>
                    <a:pt x="87" y="143"/>
                  </a:lnTo>
                  <a:lnTo>
                    <a:pt x="127" y="143"/>
                  </a:lnTo>
                  <a:lnTo>
                    <a:pt x="151" y="159"/>
                  </a:lnTo>
                  <a:lnTo>
                    <a:pt x="175" y="159"/>
                  </a:lnTo>
                  <a:lnTo>
                    <a:pt x="207" y="151"/>
                  </a:lnTo>
                  <a:lnTo>
                    <a:pt x="231" y="151"/>
                  </a:lnTo>
                  <a:lnTo>
                    <a:pt x="247" y="127"/>
                  </a:lnTo>
                  <a:lnTo>
                    <a:pt x="247" y="119"/>
                  </a:lnTo>
                  <a:lnTo>
                    <a:pt x="255" y="111"/>
                  </a:lnTo>
                  <a:lnTo>
                    <a:pt x="271" y="111"/>
                  </a:lnTo>
                  <a:lnTo>
                    <a:pt x="287" y="103"/>
                  </a:lnTo>
                  <a:lnTo>
                    <a:pt x="303" y="87"/>
                  </a:lnTo>
                  <a:lnTo>
                    <a:pt x="327" y="87"/>
                  </a:lnTo>
                  <a:lnTo>
                    <a:pt x="327" y="71"/>
                  </a:lnTo>
                  <a:lnTo>
                    <a:pt x="319" y="63"/>
                  </a:lnTo>
                  <a:lnTo>
                    <a:pt x="303" y="71"/>
                  </a:lnTo>
                  <a:lnTo>
                    <a:pt x="287" y="71"/>
                  </a:lnTo>
                  <a:lnTo>
                    <a:pt x="287" y="47"/>
                  </a:lnTo>
                  <a:lnTo>
                    <a:pt x="295" y="31"/>
                  </a:lnTo>
                  <a:lnTo>
                    <a:pt x="279" y="23"/>
                  </a:lnTo>
                  <a:lnTo>
                    <a:pt x="263" y="39"/>
                  </a:lnTo>
                  <a:lnTo>
                    <a:pt x="239" y="47"/>
                  </a:lnTo>
                  <a:lnTo>
                    <a:pt x="215" y="39"/>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3" name="Freeform 31"/>
            <p:cNvSpPr>
              <a:spLocks/>
            </p:cNvSpPr>
            <p:nvPr/>
          </p:nvSpPr>
          <p:spPr bwMode="auto">
            <a:xfrm>
              <a:off x="3714" y="1640"/>
              <a:ext cx="117" cy="238"/>
            </a:xfrm>
            <a:custGeom>
              <a:avLst/>
              <a:gdLst>
                <a:gd name="T0" fmla="*/ 193 w 112"/>
                <a:gd name="T1" fmla="*/ 7 h 256"/>
                <a:gd name="T2" fmla="*/ 193 w 112"/>
                <a:gd name="T3" fmla="*/ 14 h 256"/>
                <a:gd name="T4" fmla="*/ 230 w 112"/>
                <a:gd name="T5" fmla="*/ 16 h 256"/>
                <a:gd name="T6" fmla="*/ 211 w 112"/>
                <a:gd name="T7" fmla="*/ 20 h 256"/>
                <a:gd name="T8" fmla="*/ 230 w 112"/>
                <a:gd name="T9" fmla="*/ 29 h 256"/>
                <a:gd name="T10" fmla="*/ 211 w 112"/>
                <a:gd name="T11" fmla="*/ 33 h 256"/>
                <a:gd name="T12" fmla="*/ 251 w 112"/>
                <a:gd name="T13" fmla="*/ 38 h 256"/>
                <a:gd name="T14" fmla="*/ 230 w 112"/>
                <a:gd name="T15" fmla="*/ 41 h 256"/>
                <a:gd name="T16" fmla="*/ 266 w 112"/>
                <a:gd name="T17" fmla="*/ 45 h 256"/>
                <a:gd name="T18" fmla="*/ 266 w 112"/>
                <a:gd name="T19" fmla="*/ 47 h 256"/>
                <a:gd name="T20" fmla="*/ 211 w 112"/>
                <a:gd name="T21" fmla="*/ 55 h 256"/>
                <a:gd name="T22" fmla="*/ 171 w 112"/>
                <a:gd name="T23" fmla="*/ 59 h 256"/>
                <a:gd name="T24" fmla="*/ 153 w 112"/>
                <a:gd name="T25" fmla="*/ 59 h 256"/>
                <a:gd name="T26" fmla="*/ 76 w 112"/>
                <a:gd name="T27" fmla="*/ 60 h 256"/>
                <a:gd name="T28" fmla="*/ 8 w 112"/>
                <a:gd name="T29" fmla="*/ 59 h 256"/>
                <a:gd name="T30" fmla="*/ 8 w 112"/>
                <a:gd name="T31" fmla="*/ 52 h 256"/>
                <a:gd name="T32" fmla="*/ 8 w 112"/>
                <a:gd name="T33" fmla="*/ 47 h 256"/>
                <a:gd name="T34" fmla="*/ 8 w 112"/>
                <a:gd name="T35" fmla="*/ 45 h 256"/>
                <a:gd name="T36" fmla="*/ 95 w 112"/>
                <a:gd name="T37" fmla="*/ 35 h 256"/>
                <a:gd name="T38" fmla="*/ 95 w 112"/>
                <a:gd name="T39" fmla="*/ 33 h 256"/>
                <a:gd name="T40" fmla="*/ 95 w 112"/>
                <a:gd name="T41" fmla="*/ 30 h 256"/>
                <a:gd name="T42" fmla="*/ 95 w 112"/>
                <a:gd name="T43" fmla="*/ 29 h 256"/>
                <a:gd name="T44" fmla="*/ 76 w 112"/>
                <a:gd name="T45" fmla="*/ 29 h 256"/>
                <a:gd name="T46" fmla="*/ 54 w 112"/>
                <a:gd name="T47" fmla="*/ 16 h 256"/>
                <a:gd name="T48" fmla="*/ 0 w 112"/>
                <a:gd name="T49" fmla="*/ 7 h 256"/>
                <a:gd name="T50" fmla="*/ 8 w 112"/>
                <a:gd name="T51" fmla="*/ 7 h 256"/>
                <a:gd name="T52" fmla="*/ 38 w 112"/>
                <a:gd name="T53" fmla="*/ 9 h 256"/>
                <a:gd name="T54" fmla="*/ 95 w 112"/>
                <a:gd name="T55" fmla="*/ 9 h 256"/>
                <a:gd name="T56" fmla="*/ 113 w 112"/>
                <a:gd name="T57" fmla="*/ 7 h 256"/>
                <a:gd name="T58" fmla="*/ 134 w 112"/>
                <a:gd name="T59" fmla="*/ 7 h 256"/>
                <a:gd name="T60" fmla="*/ 171 w 112"/>
                <a:gd name="T61" fmla="*/ 0 h 256"/>
                <a:gd name="T62" fmla="*/ 211 w 112"/>
                <a:gd name="T63" fmla="*/ 7 h 256"/>
                <a:gd name="T64" fmla="*/ 193 w 112"/>
                <a:gd name="T65" fmla="*/ 7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256"/>
                <a:gd name="T101" fmla="*/ 112 w 112"/>
                <a:gd name="T102" fmla="*/ 256 h 2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256">
                  <a:moveTo>
                    <a:pt x="80" y="32"/>
                  </a:moveTo>
                  <a:lnTo>
                    <a:pt x="80" y="56"/>
                  </a:lnTo>
                  <a:lnTo>
                    <a:pt x="96" y="64"/>
                  </a:lnTo>
                  <a:lnTo>
                    <a:pt x="88" y="88"/>
                  </a:lnTo>
                  <a:lnTo>
                    <a:pt x="96" y="120"/>
                  </a:lnTo>
                  <a:lnTo>
                    <a:pt x="88" y="144"/>
                  </a:lnTo>
                  <a:lnTo>
                    <a:pt x="104" y="160"/>
                  </a:lnTo>
                  <a:lnTo>
                    <a:pt x="96" y="176"/>
                  </a:lnTo>
                  <a:lnTo>
                    <a:pt x="112" y="192"/>
                  </a:lnTo>
                  <a:lnTo>
                    <a:pt x="112" y="200"/>
                  </a:lnTo>
                  <a:lnTo>
                    <a:pt x="88" y="232"/>
                  </a:lnTo>
                  <a:lnTo>
                    <a:pt x="72" y="248"/>
                  </a:lnTo>
                  <a:lnTo>
                    <a:pt x="64" y="248"/>
                  </a:lnTo>
                  <a:lnTo>
                    <a:pt x="32" y="256"/>
                  </a:lnTo>
                  <a:lnTo>
                    <a:pt x="8" y="248"/>
                  </a:lnTo>
                  <a:lnTo>
                    <a:pt x="8" y="224"/>
                  </a:lnTo>
                  <a:lnTo>
                    <a:pt x="8" y="200"/>
                  </a:lnTo>
                  <a:lnTo>
                    <a:pt x="8" y="192"/>
                  </a:lnTo>
                  <a:lnTo>
                    <a:pt x="40" y="152"/>
                  </a:lnTo>
                  <a:lnTo>
                    <a:pt x="40" y="144"/>
                  </a:lnTo>
                  <a:lnTo>
                    <a:pt x="40" y="128"/>
                  </a:lnTo>
                  <a:lnTo>
                    <a:pt x="40" y="120"/>
                  </a:lnTo>
                  <a:lnTo>
                    <a:pt x="32" y="120"/>
                  </a:lnTo>
                  <a:lnTo>
                    <a:pt x="24" y="64"/>
                  </a:lnTo>
                  <a:lnTo>
                    <a:pt x="0" y="32"/>
                  </a:lnTo>
                  <a:lnTo>
                    <a:pt x="8" y="24"/>
                  </a:lnTo>
                  <a:lnTo>
                    <a:pt x="16" y="40"/>
                  </a:lnTo>
                  <a:lnTo>
                    <a:pt x="40" y="40"/>
                  </a:lnTo>
                  <a:lnTo>
                    <a:pt x="48" y="32"/>
                  </a:lnTo>
                  <a:lnTo>
                    <a:pt x="56" y="8"/>
                  </a:lnTo>
                  <a:lnTo>
                    <a:pt x="72" y="0"/>
                  </a:lnTo>
                  <a:lnTo>
                    <a:pt x="88" y="16"/>
                  </a:lnTo>
                  <a:lnTo>
                    <a:pt x="80"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 name="Freeform 32"/>
            <p:cNvSpPr>
              <a:spLocks/>
            </p:cNvSpPr>
            <p:nvPr/>
          </p:nvSpPr>
          <p:spPr bwMode="auto">
            <a:xfrm>
              <a:off x="3714" y="1640"/>
              <a:ext cx="117" cy="238"/>
            </a:xfrm>
            <a:custGeom>
              <a:avLst/>
              <a:gdLst>
                <a:gd name="T0" fmla="*/ 193 w 112"/>
                <a:gd name="T1" fmla="*/ 7 h 256"/>
                <a:gd name="T2" fmla="*/ 193 w 112"/>
                <a:gd name="T3" fmla="*/ 14 h 256"/>
                <a:gd name="T4" fmla="*/ 230 w 112"/>
                <a:gd name="T5" fmla="*/ 16 h 256"/>
                <a:gd name="T6" fmla="*/ 211 w 112"/>
                <a:gd name="T7" fmla="*/ 20 h 256"/>
                <a:gd name="T8" fmla="*/ 230 w 112"/>
                <a:gd name="T9" fmla="*/ 29 h 256"/>
                <a:gd name="T10" fmla="*/ 211 w 112"/>
                <a:gd name="T11" fmla="*/ 33 h 256"/>
                <a:gd name="T12" fmla="*/ 251 w 112"/>
                <a:gd name="T13" fmla="*/ 38 h 256"/>
                <a:gd name="T14" fmla="*/ 230 w 112"/>
                <a:gd name="T15" fmla="*/ 41 h 256"/>
                <a:gd name="T16" fmla="*/ 266 w 112"/>
                <a:gd name="T17" fmla="*/ 45 h 256"/>
                <a:gd name="T18" fmla="*/ 266 w 112"/>
                <a:gd name="T19" fmla="*/ 47 h 256"/>
                <a:gd name="T20" fmla="*/ 211 w 112"/>
                <a:gd name="T21" fmla="*/ 55 h 256"/>
                <a:gd name="T22" fmla="*/ 171 w 112"/>
                <a:gd name="T23" fmla="*/ 59 h 256"/>
                <a:gd name="T24" fmla="*/ 153 w 112"/>
                <a:gd name="T25" fmla="*/ 59 h 256"/>
                <a:gd name="T26" fmla="*/ 76 w 112"/>
                <a:gd name="T27" fmla="*/ 60 h 256"/>
                <a:gd name="T28" fmla="*/ 8 w 112"/>
                <a:gd name="T29" fmla="*/ 59 h 256"/>
                <a:gd name="T30" fmla="*/ 8 w 112"/>
                <a:gd name="T31" fmla="*/ 52 h 256"/>
                <a:gd name="T32" fmla="*/ 8 w 112"/>
                <a:gd name="T33" fmla="*/ 47 h 256"/>
                <a:gd name="T34" fmla="*/ 8 w 112"/>
                <a:gd name="T35" fmla="*/ 45 h 256"/>
                <a:gd name="T36" fmla="*/ 95 w 112"/>
                <a:gd name="T37" fmla="*/ 35 h 256"/>
                <a:gd name="T38" fmla="*/ 95 w 112"/>
                <a:gd name="T39" fmla="*/ 33 h 256"/>
                <a:gd name="T40" fmla="*/ 95 w 112"/>
                <a:gd name="T41" fmla="*/ 30 h 256"/>
                <a:gd name="T42" fmla="*/ 95 w 112"/>
                <a:gd name="T43" fmla="*/ 29 h 256"/>
                <a:gd name="T44" fmla="*/ 76 w 112"/>
                <a:gd name="T45" fmla="*/ 29 h 256"/>
                <a:gd name="T46" fmla="*/ 54 w 112"/>
                <a:gd name="T47" fmla="*/ 16 h 256"/>
                <a:gd name="T48" fmla="*/ 0 w 112"/>
                <a:gd name="T49" fmla="*/ 7 h 256"/>
                <a:gd name="T50" fmla="*/ 8 w 112"/>
                <a:gd name="T51" fmla="*/ 7 h 256"/>
                <a:gd name="T52" fmla="*/ 38 w 112"/>
                <a:gd name="T53" fmla="*/ 9 h 256"/>
                <a:gd name="T54" fmla="*/ 95 w 112"/>
                <a:gd name="T55" fmla="*/ 9 h 256"/>
                <a:gd name="T56" fmla="*/ 113 w 112"/>
                <a:gd name="T57" fmla="*/ 7 h 256"/>
                <a:gd name="T58" fmla="*/ 134 w 112"/>
                <a:gd name="T59" fmla="*/ 7 h 256"/>
                <a:gd name="T60" fmla="*/ 171 w 112"/>
                <a:gd name="T61" fmla="*/ 0 h 256"/>
                <a:gd name="T62" fmla="*/ 211 w 112"/>
                <a:gd name="T63" fmla="*/ 7 h 256"/>
                <a:gd name="T64" fmla="*/ 193 w 112"/>
                <a:gd name="T65" fmla="*/ 7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256"/>
                <a:gd name="T101" fmla="*/ 112 w 112"/>
                <a:gd name="T102" fmla="*/ 256 h 2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256">
                  <a:moveTo>
                    <a:pt x="80" y="32"/>
                  </a:moveTo>
                  <a:lnTo>
                    <a:pt x="80" y="56"/>
                  </a:lnTo>
                  <a:lnTo>
                    <a:pt x="96" y="64"/>
                  </a:lnTo>
                  <a:lnTo>
                    <a:pt x="88" y="88"/>
                  </a:lnTo>
                  <a:lnTo>
                    <a:pt x="96" y="120"/>
                  </a:lnTo>
                  <a:lnTo>
                    <a:pt x="88" y="144"/>
                  </a:lnTo>
                  <a:lnTo>
                    <a:pt x="104" y="160"/>
                  </a:lnTo>
                  <a:lnTo>
                    <a:pt x="96" y="176"/>
                  </a:lnTo>
                  <a:lnTo>
                    <a:pt x="112" y="192"/>
                  </a:lnTo>
                  <a:lnTo>
                    <a:pt x="112" y="200"/>
                  </a:lnTo>
                  <a:lnTo>
                    <a:pt x="88" y="232"/>
                  </a:lnTo>
                  <a:lnTo>
                    <a:pt x="72" y="248"/>
                  </a:lnTo>
                  <a:lnTo>
                    <a:pt x="64" y="248"/>
                  </a:lnTo>
                  <a:lnTo>
                    <a:pt x="32" y="256"/>
                  </a:lnTo>
                  <a:lnTo>
                    <a:pt x="8" y="248"/>
                  </a:lnTo>
                  <a:lnTo>
                    <a:pt x="8" y="224"/>
                  </a:lnTo>
                  <a:lnTo>
                    <a:pt x="8" y="200"/>
                  </a:lnTo>
                  <a:lnTo>
                    <a:pt x="8" y="192"/>
                  </a:lnTo>
                  <a:lnTo>
                    <a:pt x="40" y="152"/>
                  </a:lnTo>
                  <a:lnTo>
                    <a:pt x="40" y="144"/>
                  </a:lnTo>
                  <a:lnTo>
                    <a:pt x="40" y="128"/>
                  </a:lnTo>
                  <a:lnTo>
                    <a:pt x="40" y="120"/>
                  </a:lnTo>
                  <a:lnTo>
                    <a:pt x="32" y="120"/>
                  </a:lnTo>
                  <a:lnTo>
                    <a:pt x="24" y="64"/>
                  </a:lnTo>
                  <a:lnTo>
                    <a:pt x="0" y="32"/>
                  </a:lnTo>
                  <a:lnTo>
                    <a:pt x="8" y="24"/>
                  </a:lnTo>
                  <a:lnTo>
                    <a:pt x="16" y="40"/>
                  </a:lnTo>
                  <a:lnTo>
                    <a:pt x="40" y="40"/>
                  </a:lnTo>
                  <a:lnTo>
                    <a:pt x="48" y="32"/>
                  </a:lnTo>
                  <a:lnTo>
                    <a:pt x="56" y="8"/>
                  </a:lnTo>
                  <a:lnTo>
                    <a:pt x="72" y="0"/>
                  </a:lnTo>
                  <a:lnTo>
                    <a:pt x="88" y="16"/>
                  </a:lnTo>
                  <a:lnTo>
                    <a:pt x="80" y="32"/>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5" name="Freeform 33"/>
            <p:cNvSpPr>
              <a:spLocks/>
            </p:cNvSpPr>
            <p:nvPr/>
          </p:nvSpPr>
          <p:spPr bwMode="auto">
            <a:xfrm>
              <a:off x="1678" y="1603"/>
              <a:ext cx="406" cy="387"/>
            </a:xfrm>
            <a:custGeom>
              <a:avLst/>
              <a:gdLst>
                <a:gd name="T0" fmla="*/ 791 w 392"/>
                <a:gd name="T1" fmla="*/ 91 h 416"/>
                <a:gd name="T2" fmla="*/ 713 w 392"/>
                <a:gd name="T3" fmla="*/ 77 h 416"/>
                <a:gd name="T4" fmla="*/ 677 w 392"/>
                <a:gd name="T5" fmla="*/ 71 h 416"/>
                <a:gd name="T6" fmla="*/ 646 w 392"/>
                <a:gd name="T7" fmla="*/ 75 h 416"/>
                <a:gd name="T8" fmla="*/ 600 w 392"/>
                <a:gd name="T9" fmla="*/ 68 h 416"/>
                <a:gd name="T10" fmla="*/ 566 w 392"/>
                <a:gd name="T11" fmla="*/ 68 h 416"/>
                <a:gd name="T12" fmla="*/ 516 w 392"/>
                <a:gd name="T13" fmla="*/ 9 h 416"/>
                <a:gd name="T14" fmla="*/ 454 w 392"/>
                <a:gd name="T15" fmla="*/ 9 h 416"/>
                <a:gd name="T16" fmla="*/ 386 w 392"/>
                <a:gd name="T17" fmla="*/ 7 h 416"/>
                <a:gd name="T18" fmla="*/ 323 w 392"/>
                <a:gd name="T19" fmla="*/ 7 h 416"/>
                <a:gd name="T20" fmla="*/ 259 w 392"/>
                <a:gd name="T21" fmla="*/ 7 h 416"/>
                <a:gd name="T22" fmla="*/ 210 w 392"/>
                <a:gd name="T23" fmla="*/ 7 h 416"/>
                <a:gd name="T24" fmla="*/ 147 w 392"/>
                <a:gd name="T25" fmla="*/ 7 h 416"/>
                <a:gd name="T26" fmla="*/ 97 w 392"/>
                <a:gd name="T27" fmla="*/ 12 h 416"/>
                <a:gd name="T28" fmla="*/ 36 w 392"/>
                <a:gd name="T29" fmla="*/ 19 h 416"/>
                <a:gd name="T30" fmla="*/ 82 w 392"/>
                <a:gd name="T31" fmla="*/ 27 h 416"/>
                <a:gd name="T32" fmla="*/ 112 w 392"/>
                <a:gd name="T33" fmla="*/ 35 h 416"/>
                <a:gd name="T34" fmla="*/ 82 w 392"/>
                <a:gd name="T35" fmla="*/ 33 h 416"/>
                <a:gd name="T36" fmla="*/ 0 w 392"/>
                <a:gd name="T37" fmla="*/ 35 h 416"/>
                <a:gd name="T38" fmla="*/ 8 w 392"/>
                <a:gd name="T39" fmla="*/ 42 h 416"/>
                <a:gd name="T40" fmla="*/ 8 w 392"/>
                <a:gd name="T41" fmla="*/ 45 h 416"/>
                <a:gd name="T42" fmla="*/ 82 w 392"/>
                <a:gd name="T43" fmla="*/ 47 h 416"/>
                <a:gd name="T44" fmla="*/ 128 w 392"/>
                <a:gd name="T45" fmla="*/ 45 h 416"/>
                <a:gd name="T46" fmla="*/ 147 w 392"/>
                <a:gd name="T47" fmla="*/ 48 h 416"/>
                <a:gd name="T48" fmla="*/ 97 w 392"/>
                <a:gd name="T49" fmla="*/ 52 h 416"/>
                <a:gd name="T50" fmla="*/ 62 w 392"/>
                <a:gd name="T51" fmla="*/ 55 h 416"/>
                <a:gd name="T52" fmla="*/ 82 w 392"/>
                <a:gd name="T53" fmla="*/ 71 h 416"/>
                <a:gd name="T54" fmla="*/ 112 w 392"/>
                <a:gd name="T55" fmla="*/ 74 h 416"/>
                <a:gd name="T56" fmla="*/ 128 w 392"/>
                <a:gd name="T57" fmla="*/ 77 h 416"/>
                <a:gd name="T58" fmla="*/ 176 w 392"/>
                <a:gd name="T59" fmla="*/ 80 h 416"/>
                <a:gd name="T60" fmla="*/ 210 w 392"/>
                <a:gd name="T61" fmla="*/ 77 h 416"/>
                <a:gd name="T62" fmla="*/ 210 w 392"/>
                <a:gd name="T63" fmla="*/ 82 h 416"/>
                <a:gd name="T64" fmla="*/ 97 w 392"/>
                <a:gd name="T65" fmla="*/ 91 h 416"/>
                <a:gd name="T66" fmla="*/ 46 w 392"/>
                <a:gd name="T67" fmla="*/ 97 h 416"/>
                <a:gd name="T68" fmla="*/ 128 w 392"/>
                <a:gd name="T69" fmla="*/ 93 h 416"/>
                <a:gd name="T70" fmla="*/ 194 w 392"/>
                <a:gd name="T71" fmla="*/ 88 h 416"/>
                <a:gd name="T72" fmla="*/ 291 w 392"/>
                <a:gd name="T73" fmla="*/ 80 h 416"/>
                <a:gd name="T74" fmla="*/ 273 w 392"/>
                <a:gd name="T75" fmla="*/ 75 h 416"/>
                <a:gd name="T76" fmla="*/ 323 w 392"/>
                <a:gd name="T77" fmla="*/ 70 h 416"/>
                <a:gd name="T78" fmla="*/ 355 w 392"/>
                <a:gd name="T79" fmla="*/ 64 h 416"/>
                <a:gd name="T80" fmla="*/ 355 w 392"/>
                <a:gd name="T81" fmla="*/ 65 h 416"/>
                <a:gd name="T82" fmla="*/ 323 w 392"/>
                <a:gd name="T83" fmla="*/ 71 h 416"/>
                <a:gd name="T84" fmla="*/ 323 w 392"/>
                <a:gd name="T85" fmla="*/ 75 h 416"/>
                <a:gd name="T86" fmla="*/ 386 w 392"/>
                <a:gd name="T87" fmla="*/ 71 h 416"/>
                <a:gd name="T88" fmla="*/ 401 w 392"/>
                <a:gd name="T89" fmla="*/ 68 h 416"/>
                <a:gd name="T90" fmla="*/ 438 w 392"/>
                <a:gd name="T91" fmla="*/ 68 h 416"/>
                <a:gd name="T92" fmla="*/ 530 w 392"/>
                <a:gd name="T93" fmla="*/ 70 h 416"/>
                <a:gd name="T94" fmla="*/ 581 w 392"/>
                <a:gd name="T95" fmla="*/ 71 h 416"/>
                <a:gd name="T96" fmla="*/ 646 w 392"/>
                <a:gd name="T97" fmla="*/ 80 h 416"/>
                <a:gd name="T98" fmla="*/ 677 w 392"/>
                <a:gd name="T99" fmla="*/ 81 h 416"/>
                <a:gd name="T100" fmla="*/ 677 w 392"/>
                <a:gd name="T101" fmla="*/ 80 h 416"/>
                <a:gd name="T102" fmla="*/ 694 w 392"/>
                <a:gd name="T103" fmla="*/ 86 h 416"/>
                <a:gd name="T104" fmla="*/ 726 w 392"/>
                <a:gd name="T105" fmla="*/ 87 h 416"/>
                <a:gd name="T106" fmla="*/ 713 w 392"/>
                <a:gd name="T107" fmla="*/ 87 h 416"/>
                <a:gd name="T108" fmla="*/ 726 w 392"/>
                <a:gd name="T109" fmla="*/ 88 h 416"/>
                <a:gd name="T110" fmla="*/ 744 w 392"/>
                <a:gd name="T111" fmla="*/ 97 h 416"/>
                <a:gd name="T112" fmla="*/ 726 w 392"/>
                <a:gd name="T113" fmla="*/ 91 h 416"/>
                <a:gd name="T114" fmla="*/ 757 w 392"/>
                <a:gd name="T115" fmla="*/ 93 h 416"/>
                <a:gd name="T116" fmla="*/ 791 w 392"/>
                <a:gd name="T117" fmla="*/ 93 h 4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2"/>
                <a:gd name="T178" fmla="*/ 0 h 416"/>
                <a:gd name="T179" fmla="*/ 392 w 392"/>
                <a:gd name="T180" fmla="*/ 416 h 4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2" h="416">
                  <a:moveTo>
                    <a:pt x="392" y="400"/>
                  </a:moveTo>
                  <a:lnTo>
                    <a:pt x="392" y="384"/>
                  </a:lnTo>
                  <a:lnTo>
                    <a:pt x="368" y="368"/>
                  </a:lnTo>
                  <a:lnTo>
                    <a:pt x="352" y="328"/>
                  </a:lnTo>
                  <a:lnTo>
                    <a:pt x="344" y="328"/>
                  </a:lnTo>
                  <a:lnTo>
                    <a:pt x="336" y="304"/>
                  </a:lnTo>
                  <a:lnTo>
                    <a:pt x="320" y="312"/>
                  </a:lnTo>
                  <a:lnTo>
                    <a:pt x="320" y="320"/>
                  </a:lnTo>
                  <a:lnTo>
                    <a:pt x="296" y="296"/>
                  </a:lnTo>
                  <a:lnTo>
                    <a:pt x="296" y="288"/>
                  </a:lnTo>
                  <a:lnTo>
                    <a:pt x="280" y="296"/>
                  </a:lnTo>
                  <a:lnTo>
                    <a:pt x="280" y="288"/>
                  </a:lnTo>
                  <a:lnTo>
                    <a:pt x="280" y="56"/>
                  </a:lnTo>
                  <a:lnTo>
                    <a:pt x="256" y="40"/>
                  </a:lnTo>
                  <a:lnTo>
                    <a:pt x="240" y="48"/>
                  </a:lnTo>
                  <a:lnTo>
                    <a:pt x="224" y="40"/>
                  </a:lnTo>
                  <a:lnTo>
                    <a:pt x="208" y="40"/>
                  </a:lnTo>
                  <a:lnTo>
                    <a:pt x="192" y="24"/>
                  </a:lnTo>
                  <a:lnTo>
                    <a:pt x="160" y="24"/>
                  </a:lnTo>
                  <a:lnTo>
                    <a:pt x="160" y="8"/>
                  </a:lnTo>
                  <a:lnTo>
                    <a:pt x="136" y="8"/>
                  </a:lnTo>
                  <a:lnTo>
                    <a:pt x="128" y="8"/>
                  </a:lnTo>
                  <a:lnTo>
                    <a:pt x="120" y="0"/>
                  </a:lnTo>
                  <a:lnTo>
                    <a:pt x="104" y="8"/>
                  </a:lnTo>
                  <a:lnTo>
                    <a:pt x="88" y="16"/>
                  </a:lnTo>
                  <a:lnTo>
                    <a:pt x="72" y="32"/>
                  </a:lnTo>
                  <a:lnTo>
                    <a:pt x="64" y="32"/>
                  </a:lnTo>
                  <a:lnTo>
                    <a:pt x="48" y="48"/>
                  </a:lnTo>
                  <a:lnTo>
                    <a:pt x="40" y="72"/>
                  </a:lnTo>
                  <a:lnTo>
                    <a:pt x="16" y="80"/>
                  </a:lnTo>
                  <a:lnTo>
                    <a:pt x="8" y="96"/>
                  </a:lnTo>
                  <a:lnTo>
                    <a:pt x="40" y="112"/>
                  </a:lnTo>
                  <a:lnTo>
                    <a:pt x="40" y="128"/>
                  </a:lnTo>
                  <a:lnTo>
                    <a:pt x="56" y="152"/>
                  </a:lnTo>
                  <a:lnTo>
                    <a:pt x="40" y="152"/>
                  </a:lnTo>
                  <a:lnTo>
                    <a:pt x="40" y="144"/>
                  </a:lnTo>
                  <a:lnTo>
                    <a:pt x="32" y="144"/>
                  </a:lnTo>
                  <a:lnTo>
                    <a:pt x="0" y="152"/>
                  </a:lnTo>
                  <a:lnTo>
                    <a:pt x="0" y="168"/>
                  </a:lnTo>
                  <a:lnTo>
                    <a:pt x="8" y="176"/>
                  </a:lnTo>
                  <a:lnTo>
                    <a:pt x="8" y="184"/>
                  </a:lnTo>
                  <a:lnTo>
                    <a:pt x="8" y="192"/>
                  </a:lnTo>
                  <a:lnTo>
                    <a:pt x="24" y="200"/>
                  </a:lnTo>
                  <a:lnTo>
                    <a:pt x="40" y="200"/>
                  </a:lnTo>
                  <a:lnTo>
                    <a:pt x="48" y="200"/>
                  </a:lnTo>
                  <a:lnTo>
                    <a:pt x="64" y="192"/>
                  </a:lnTo>
                  <a:lnTo>
                    <a:pt x="64" y="200"/>
                  </a:lnTo>
                  <a:lnTo>
                    <a:pt x="72" y="208"/>
                  </a:lnTo>
                  <a:lnTo>
                    <a:pt x="64" y="224"/>
                  </a:lnTo>
                  <a:lnTo>
                    <a:pt x="48" y="224"/>
                  </a:lnTo>
                  <a:lnTo>
                    <a:pt x="40" y="232"/>
                  </a:lnTo>
                  <a:lnTo>
                    <a:pt x="32" y="232"/>
                  </a:lnTo>
                  <a:lnTo>
                    <a:pt x="16" y="264"/>
                  </a:lnTo>
                  <a:lnTo>
                    <a:pt x="40" y="304"/>
                  </a:lnTo>
                  <a:lnTo>
                    <a:pt x="56" y="296"/>
                  </a:lnTo>
                  <a:lnTo>
                    <a:pt x="56" y="312"/>
                  </a:lnTo>
                  <a:lnTo>
                    <a:pt x="56" y="320"/>
                  </a:lnTo>
                  <a:lnTo>
                    <a:pt x="64" y="328"/>
                  </a:lnTo>
                  <a:lnTo>
                    <a:pt x="80" y="328"/>
                  </a:lnTo>
                  <a:lnTo>
                    <a:pt x="88" y="336"/>
                  </a:lnTo>
                  <a:lnTo>
                    <a:pt x="88" y="328"/>
                  </a:lnTo>
                  <a:lnTo>
                    <a:pt x="104" y="328"/>
                  </a:lnTo>
                  <a:lnTo>
                    <a:pt x="104" y="336"/>
                  </a:lnTo>
                  <a:lnTo>
                    <a:pt x="104" y="352"/>
                  </a:lnTo>
                  <a:lnTo>
                    <a:pt x="72" y="384"/>
                  </a:lnTo>
                  <a:lnTo>
                    <a:pt x="48" y="384"/>
                  </a:lnTo>
                  <a:lnTo>
                    <a:pt x="40" y="392"/>
                  </a:lnTo>
                  <a:lnTo>
                    <a:pt x="24" y="408"/>
                  </a:lnTo>
                  <a:lnTo>
                    <a:pt x="32" y="416"/>
                  </a:lnTo>
                  <a:lnTo>
                    <a:pt x="64" y="392"/>
                  </a:lnTo>
                  <a:lnTo>
                    <a:pt x="88" y="384"/>
                  </a:lnTo>
                  <a:lnTo>
                    <a:pt x="96" y="376"/>
                  </a:lnTo>
                  <a:lnTo>
                    <a:pt x="112" y="360"/>
                  </a:lnTo>
                  <a:lnTo>
                    <a:pt x="144" y="336"/>
                  </a:lnTo>
                  <a:lnTo>
                    <a:pt x="152" y="328"/>
                  </a:lnTo>
                  <a:lnTo>
                    <a:pt x="136" y="320"/>
                  </a:lnTo>
                  <a:lnTo>
                    <a:pt x="144" y="312"/>
                  </a:lnTo>
                  <a:lnTo>
                    <a:pt x="160" y="296"/>
                  </a:lnTo>
                  <a:lnTo>
                    <a:pt x="160" y="288"/>
                  </a:lnTo>
                  <a:lnTo>
                    <a:pt x="176" y="272"/>
                  </a:lnTo>
                  <a:lnTo>
                    <a:pt x="184" y="272"/>
                  </a:lnTo>
                  <a:lnTo>
                    <a:pt x="176" y="280"/>
                  </a:lnTo>
                  <a:lnTo>
                    <a:pt x="168" y="288"/>
                  </a:lnTo>
                  <a:lnTo>
                    <a:pt x="160" y="304"/>
                  </a:lnTo>
                  <a:lnTo>
                    <a:pt x="168" y="312"/>
                  </a:lnTo>
                  <a:lnTo>
                    <a:pt x="160" y="320"/>
                  </a:lnTo>
                  <a:lnTo>
                    <a:pt x="168" y="320"/>
                  </a:lnTo>
                  <a:lnTo>
                    <a:pt x="192" y="304"/>
                  </a:lnTo>
                  <a:lnTo>
                    <a:pt x="200" y="304"/>
                  </a:lnTo>
                  <a:lnTo>
                    <a:pt x="200" y="288"/>
                  </a:lnTo>
                  <a:lnTo>
                    <a:pt x="200" y="280"/>
                  </a:lnTo>
                  <a:lnTo>
                    <a:pt x="216" y="288"/>
                  </a:lnTo>
                  <a:lnTo>
                    <a:pt x="240" y="296"/>
                  </a:lnTo>
                  <a:lnTo>
                    <a:pt x="264" y="296"/>
                  </a:lnTo>
                  <a:lnTo>
                    <a:pt x="280" y="304"/>
                  </a:lnTo>
                  <a:lnTo>
                    <a:pt x="288" y="304"/>
                  </a:lnTo>
                  <a:lnTo>
                    <a:pt x="288" y="312"/>
                  </a:lnTo>
                  <a:lnTo>
                    <a:pt x="320" y="336"/>
                  </a:lnTo>
                  <a:lnTo>
                    <a:pt x="344" y="384"/>
                  </a:lnTo>
                  <a:lnTo>
                    <a:pt x="336" y="344"/>
                  </a:lnTo>
                  <a:lnTo>
                    <a:pt x="328" y="336"/>
                  </a:lnTo>
                  <a:lnTo>
                    <a:pt x="336" y="336"/>
                  </a:lnTo>
                  <a:lnTo>
                    <a:pt x="336" y="328"/>
                  </a:lnTo>
                  <a:lnTo>
                    <a:pt x="344" y="360"/>
                  </a:lnTo>
                  <a:lnTo>
                    <a:pt x="352" y="352"/>
                  </a:lnTo>
                  <a:lnTo>
                    <a:pt x="360" y="368"/>
                  </a:lnTo>
                  <a:lnTo>
                    <a:pt x="352" y="360"/>
                  </a:lnTo>
                  <a:lnTo>
                    <a:pt x="352" y="368"/>
                  </a:lnTo>
                  <a:lnTo>
                    <a:pt x="352" y="384"/>
                  </a:lnTo>
                  <a:lnTo>
                    <a:pt x="360" y="376"/>
                  </a:lnTo>
                  <a:lnTo>
                    <a:pt x="360" y="384"/>
                  </a:lnTo>
                  <a:lnTo>
                    <a:pt x="368" y="408"/>
                  </a:lnTo>
                  <a:lnTo>
                    <a:pt x="368" y="392"/>
                  </a:lnTo>
                  <a:lnTo>
                    <a:pt x="360" y="384"/>
                  </a:lnTo>
                  <a:lnTo>
                    <a:pt x="368" y="384"/>
                  </a:lnTo>
                  <a:lnTo>
                    <a:pt x="376" y="400"/>
                  </a:lnTo>
                  <a:lnTo>
                    <a:pt x="384" y="408"/>
                  </a:lnTo>
                  <a:lnTo>
                    <a:pt x="392" y="40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 name="Freeform 34"/>
            <p:cNvSpPr>
              <a:spLocks/>
            </p:cNvSpPr>
            <p:nvPr/>
          </p:nvSpPr>
          <p:spPr bwMode="auto">
            <a:xfrm>
              <a:off x="1678" y="1603"/>
              <a:ext cx="406" cy="387"/>
            </a:xfrm>
            <a:custGeom>
              <a:avLst/>
              <a:gdLst>
                <a:gd name="T0" fmla="*/ 791 w 392"/>
                <a:gd name="T1" fmla="*/ 91 h 416"/>
                <a:gd name="T2" fmla="*/ 713 w 392"/>
                <a:gd name="T3" fmla="*/ 77 h 416"/>
                <a:gd name="T4" fmla="*/ 677 w 392"/>
                <a:gd name="T5" fmla="*/ 71 h 416"/>
                <a:gd name="T6" fmla="*/ 646 w 392"/>
                <a:gd name="T7" fmla="*/ 75 h 416"/>
                <a:gd name="T8" fmla="*/ 600 w 392"/>
                <a:gd name="T9" fmla="*/ 68 h 416"/>
                <a:gd name="T10" fmla="*/ 566 w 392"/>
                <a:gd name="T11" fmla="*/ 68 h 416"/>
                <a:gd name="T12" fmla="*/ 516 w 392"/>
                <a:gd name="T13" fmla="*/ 9 h 416"/>
                <a:gd name="T14" fmla="*/ 454 w 392"/>
                <a:gd name="T15" fmla="*/ 9 h 416"/>
                <a:gd name="T16" fmla="*/ 386 w 392"/>
                <a:gd name="T17" fmla="*/ 7 h 416"/>
                <a:gd name="T18" fmla="*/ 323 w 392"/>
                <a:gd name="T19" fmla="*/ 7 h 416"/>
                <a:gd name="T20" fmla="*/ 259 w 392"/>
                <a:gd name="T21" fmla="*/ 7 h 416"/>
                <a:gd name="T22" fmla="*/ 210 w 392"/>
                <a:gd name="T23" fmla="*/ 7 h 416"/>
                <a:gd name="T24" fmla="*/ 147 w 392"/>
                <a:gd name="T25" fmla="*/ 7 h 416"/>
                <a:gd name="T26" fmla="*/ 97 w 392"/>
                <a:gd name="T27" fmla="*/ 12 h 416"/>
                <a:gd name="T28" fmla="*/ 36 w 392"/>
                <a:gd name="T29" fmla="*/ 19 h 416"/>
                <a:gd name="T30" fmla="*/ 82 w 392"/>
                <a:gd name="T31" fmla="*/ 27 h 416"/>
                <a:gd name="T32" fmla="*/ 112 w 392"/>
                <a:gd name="T33" fmla="*/ 35 h 416"/>
                <a:gd name="T34" fmla="*/ 82 w 392"/>
                <a:gd name="T35" fmla="*/ 33 h 416"/>
                <a:gd name="T36" fmla="*/ 0 w 392"/>
                <a:gd name="T37" fmla="*/ 35 h 416"/>
                <a:gd name="T38" fmla="*/ 8 w 392"/>
                <a:gd name="T39" fmla="*/ 42 h 416"/>
                <a:gd name="T40" fmla="*/ 8 w 392"/>
                <a:gd name="T41" fmla="*/ 45 h 416"/>
                <a:gd name="T42" fmla="*/ 82 w 392"/>
                <a:gd name="T43" fmla="*/ 47 h 416"/>
                <a:gd name="T44" fmla="*/ 128 w 392"/>
                <a:gd name="T45" fmla="*/ 45 h 416"/>
                <a:gd name="T46" fmla="*/ 147 w 392"/>
                <a:gd name="T47" fmla="*/ 48 h 416"/>
                <a:gd name="T48" fmla="*/ 97 w 392"/>
                <a:gd name="T49" fmla="*/ 52 h 416"/>
                <a:gd name="T50" fmla="*/ 62 w 392"/>
                <a:gd name="T51" fmla="*/ 55 h 416"/>
                <a:gd name="T52" fmla="*/ 82 w 392"/>
                <a:gd name="T53" fmla="*/ 71 h 416"/>
                <a:gd name="T54" fmla="*/ 112 w 392"/>
                <a:gd name="T55" fmla="*/ 74 h 416"/>
                <a:gd name="T56" fmla="*/ 128 w 392"/>
                <a:gd name="T57" fmla="*/ 77 h 416"/>
                <a:gd name="T58" fmla="*/ 176 w 392"/>
                <a:gd name="T59" fmla="*/ 80 h 416"/>
                <a:gd name="T60" fmla="*/ 210 w 392"/>
                <a:gd name="T61" fmla="*/ 77 h 416"/>
                <a:gd name="T62" fmla="*/ 210 w 392"/>
                <a:gd name="T63" fmla="*/ 82 h 416"/>
                <a:gd name="T64" fmla="*/ 97 w 392"/>
                <a:gd name="T65" fmla="*/ 91 h 416"/>
                <a:gd name="T66" fmla="*/ 46 w 392"/>
                <a:gd name="T67" fmla="*/ 97 h 416"/>
                <a:gd name="T68" fmla="*/ 128 w 392"/>
                <a:gd name="T69" fmla="*/ 93 h 416"/>
                <a:gd name="T70" fmla="*/ 194 w 392"/>
                <a:gd name="T71" fmla="*/ 88 h 416"/>
                <a:gd name="T72" fmla="*/ 291 w 392"/>
                <a:gd name="T73" fmla="*/ 80 h 416"/>
                <a:gd name="T74" fmla="*/ 273 w 392"/>
                <a:gd name="T75" fmla="*/ 75 h 416"/>
                <a:gd name="T76" fmla="*/ 323 w 392"/>
                <a:gd name="T77" fmla="*/ 70 h 416"/>
                <a:gd name="T78" fmla="*/ 355 w 392"/>
                <a:gd name="T79" fmla="*/ 64 h 416"/>
                <a:gd name="T80" fmla="*/ 355 w 392"/>
                <a:gd name="T81" fmla="*/ 65 h 416"/>
                <a:gd name="T82" fmla="*/ 323 w 392"/>
                <a:gd name="T83" fmla="*/ 71 h 416"/>
                <a:gd name="T84" fmla="*/ 323 w 392"/>
                <a:gd name="T85" fmla="*/ 75 h 416"/>
                <a:gd name="T86" fmla="*/ 386 w 392"/>
                <a:gd name="T87" fmla="*/ 71 h 416"/>
                <a:gd name="T88" fmla="*/ 401 w 392"/>
                <a:gd name="T89" fmla="*/ 68 h 416"/>
                <a:gd name="T90" fmla="*/ 438 w 392"/>
                <a:gd name="T91" fmla="*/ 68 h 416"/>
                <a:gd name="T92" fmla="*/ 530 w 392"/>
                <a:gd name="T93" fmla="*/ 70 h 416"/>
                <a:gd name="T94" fmla="*/ 581 w 392"/>
                <a:gd name="T95" fmla="*/ 71 h 416"/>
                <a:gd name="T96" fmla="*/ 646 w 392"/>
                <a:gd name="T97" fmla="*/ 80 h 416"/>
                <a:gd name="T98" fmla="*/ 677 w 392"/>
                <a:gd name="T99" fmla="*/ 81 h 416"/>
                <a:gd name="T100" fmla="*/ 677 w 392"/>
                <a:gd name="T101" fmla="*/ 80 h 416"/>
                <a:gd name="T102" fmla="*/ 694 w 392"/>
                <a:gd name="T103" fmla="*/ 86 h 416"/>
                <a:gd name="T104" fmla="*/ 726 w 392"/>
                <a:gd name="T105" fmla="*/ 87 h 416"/>
                <a:gd name="T106" fmla="*/ 713 w 392"/>
                <a:gd name="T107" fmla="*/ 87 h 416"/>
                <a:gd name="T108" fmla="*/ 726 w 392"/>
                <a:gd name="T109" fmla="*/ 88 h 416"/>
                <a:gd name="T110" fmla="*/ 744 w 392"/>
                <a:gd name="T111" fmla="*/ 97 h 416"/>
                <a:gd name="T112" fmla="*/ 726 w 392"/>
                <a:gd name="T113" fmla="*/ 91 h 416"/>
                <a:gd name="T114" fmla="*/ 757 w 392"/>
                <a:gd name="T115" fmla="*/ 93 h 416"/>
                <a:gd name="T116" fmla="*/ 791 w 392"/>
                <a:gd name="T117" fmla="*/ 93 h 4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2"/>
                <a:gd name="T178" fmla="*/ 0 h 416"/>
                <a:gd name="T179" fmla="*/ 392 w 392"/>
                <a:gd name="T180" fmla="*/ 416 h 4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2" h="416">
                  <a:moveTo>
                    <a:pt x="392" y="400"/>
                  </a:moveTo>
                  <a:lnTo>
                    <a:pt x="392" y="384"/>
                  </a:lnTo>
                  <a:lnTo>
                    <a:pt x="368" y="368"/>
                  </a:lnTo>
                  <a:lnTo>
                    <a:pt x="352" y="328"/>
                  </a:lnTo>
                  <a:lnTo>
                    <a:pt x="344" y="328"/>
                  </a:lnTo>
                  <a:lnTo>
                    <a:pt x="336" y="304"/>
                  </a:lnTo>
                  <a:lnTo>
                    <a:pt x="320" y="312"/>
                  </a:lnTo>
                  <a:lnTo>
                    <a:pt x="320" y="320"/>
                  </a:lnTo>
                  <a:lnTo>
                    <a:pt x="296" y="296"/>
                  </a:lnTo>
                  <a:lnTo>
                    <a:pt x="296" y="288"/>
                  </a:lnTo>
                  <a:lnTo>
                    <a:pt x="280" y="296"/>
                  </a:lnTo>
                  <a:lnTo>
                    <a:pt x="280" y="288"/>
                  </a:lnTo>
                  <a:lnTo>
                    <a:pt x="280" y="56"/>
                  </a:lnTo>
                  <a:lnTo>
                    <a:pt x="256" y="40"/>
                  </a:lnTo>
                  <a:lnTo>
                    <a:pt x="240" y="48"/>
                  </a:lnTo>
                  <a:lnTo>
                    <a:pt x="224" y="40"/>
                  </a:lnTo>
                  <a:lnTo>
                    <a:pt x="208" y="40"/>
                  </a:lnTo>
                  <a:lnTo>
                    <a:pt x="192" y="24"/>
                  </a:lnTo>
                  <a:lnTo>
                    <a:pt x="160" y="24"/>
                  </a:lnTo>
                  <a:lnTo>
                    <a:pt x="160" y="8"/>
                  </a:lnTo>
                  <a:lnTo>
                    <a:pt x="136" y="8"/>
                  </a:lnTo>
                  <a:lnTo>
                    <a:pt x="128" y="8"/>
                  </a:lnTo>
                  <a:lnTo>
                    <a:pt x="120" y="0"/>
                  </a:lnTo>
                  <a:lnTo>
                    <a:pt x="104" y="8"/>
                  </a:lnTo>
                  <a:lnTo>
                    <a:pt x="88" y="16"/>
                  </a:lnTo>
                  <a:lnTo>
                    <a:pt x="72" y="32"/>
                  </a:lnTo>
                  <a:lnTo>
                    <a:pt x="64" y="32"/>
                  </a:lnTo>
                  <a:lnTo>
                    <a:pt x="48" y="48"/>
                  </a:lnTo>
                  <a:lnTo>
                    <a:pt x="40" y="72"/>
                  </a:lnTo>
                  <a:lnTo>
                    <a:pt x="16" y="80"/>
                  </a:lnTo>
                  <a:lnTo>
                    <a:pt x="8" y="96"/>
                  </a:lnTo>
                  <a:lnTo>
                    <a:pt x="40" y="112"/>
                  </a:lnTo>
                  <a:lnTo>
                    <a:pt x="40" y="128"/>
                  </a:lnTo>
                  <a:lnTo>
                    <a:pt x="56" y="152"/>
                  </a:lnTo>
                  <a:lnTo>
                    <a:pt x="40" y="152"/>
                  </a:lnTo>
                  <a:lnTo>
                    <a:pt x="40" y="144"/>
                  </a:lnTo>
                  <a:lnTo>
                    <a:pt x="32" y="144"/>
                  </a:lnTo>
                  <a:lnTo>
                    <a:pt x="0" y="152"/>
                  </a:lnTo>
                  <a:lnTo>
                    <a:pt x="0" y="168"/>
                  </a:lnTo>
                  <a:lnTo>
                    <a:pt x="8" y="176"/>
                  </a:lnTo>
                  <a:lnTo>
                    <a:pt x="8" y="184"/>
                  </a:lnTo>
                  <a:lnTo>
                    <a:pt x="8" y="192"/>
                  </a:lnTo>
                  <a:lnTo>
                    <a:pt x="24" y="200"/>
                  </a:lnTo>
                  <a:lnTo>
                    <a:pt x="40" y="200"/>
                  </a:lnTo>
                  <a:lnTo>
                    <a:pt x="48" y="200"/>
                  </a:lnTo>
                  <a:lnTo>
                    <a:pt x="64" y="192"/>
                  </a:lnTo>
                  <a:lnTo>
                    <a:pt x="64" y="200"/>
                  </a:lnTo>
                  <a:lnTo>
                    <a:pt x="72" y="208"/>
                  </a:lnTo>
                  <a:lnTo>
                    <a:pt x="64" y="224"/>
                  </a:lnTo>
                  <a:lnTo>
                    <a:pt x="48" y="224"/>
                  </a:lnTo>
                  <a:lnTo>
                    <a:pt x="40" y="232"/>
                  </a:lnTo>
                  <a:lnTo>
                    <a:pt x="32" y="232"/>
                  </a:lnTo>
                  <a:lnTo>
                    <a:pt x="16" y="264"/>
                  </a:lnTo>
                  <a:lnTo>
                    <a:pt x="40" y="304"/>
                  </a:lnTo>
                  <a:lnTo>
                    <a:pt x="56" y="296"/>
                  </a:lnTo>
                  <a:lnTo>
                    <a:pt x="56" y="312"/>
                  </a:lnTo>
                  <a:lnTo>
                    <a:pt x="56" y="320"/>
                  </a:lnTo>
                  <a:lnTo>
                    <a:pt x="64" y="328"/>
                  </a:lnTo>
                  <a:lnTo>
                    <a:pt x="80" y="328"/>
                  </a:lnTo>
                  <a:lnTo>
                    <a:pt x="88" y="336"/>
                  </a:lnTo>
                  <a:lnTo>
                    <a:pt x="88" y="328"/>
                  </a:lnTo>
                  <a:lnTo>
                    <a:pt x="104" y="328"/>
                  </a:lnTo>
                  <a:lnTo>
                    <a:pt x="104" y="336"/>
                  </a:lnTo>
                  <a:lnTo>
                    <a:pt x="104" y="352"/>
                  </a:lnTo>
                  <a:lnTo>
                    <a:pt x="72" y="384"/>
                  </a:lnTo>
                  <a:lnTo>
                    <a:pt x="48" y="384"/>
                  </a:lnTo>
                  <a:lnTo>
                    <a:pt x="40" y="392"/>
                  </a:lnTo>
                  <a:lnTo>
                    <a:pt x="24" y="408"/>
                  </a:lnTo>
                  <a:lnTo>
                    <a:pt x="32" y="416"/>
                  </a:lnTo>
                  <a:lnTo>
                    <a:pt x="64" y="392"/>
                  </a:lnTo>
                  <a:lnTo>
                    <a:pt x="88" y="384"/>
                  </a:lnTo>
                  <a:lnTo>
                    <a:pt x="96" y="376"/>
                  </a:lnTo>
                  <a:lnTo>
                    <a:pt x="112" y="360"/>
                  </a:lnTo>
                  <a:lnTo>
                    <a:pt x="144" y="336"/>
                  </a:lnTo>
                  <a:lnTo>
                    <a:pt x="152" y="328"/>
                  </a:lnTo>
                  <a:lnTo>
                    <a:pt x="136" y="320"/>
                  </a:lnTo>
                  <a:lnTo>
                    <a:pt x="144" y="312"/>
                  </a:lnTo>
                  <a:lnTo>
                    <a:pt x="160" y="296"/>
                  </a:lnTo>
                  <a:lnTo>
                    <a:pt x="160" y="288"/>
                  </a:lnTo>
                  <a:lnTo>
                    <a:pt x="176" y="272"/>
                  </a:lnTo>
                  <a:lnTo>
                    <a:pt x="184" y="272"/>
                  </a:lnTo>
                  <a:lnTo>
                    <a:pt x="176" y="280"/>
                  </a:lnTo>
                  <a:lnTo>
                    <a:pt x="168" y="288"/>
                  </a:lnTo>
                  <a:lnTo>
                    <a:pt x="160" y="304"/>
                  </a:lnTo>
                  <a:lnTo>
                    <a:pt x="168" y="312"/>
                  </a:lnTo>
                  <a:lnTo>
                    <a:pt x="160" y="320"/>
                  </a:lnTo>
                  <a:lnTo>
                    <a:pt x="168" y="320"/>
                  </a:lnTo>
                  <a:lnTo>
                    <a:pt x="192" y="304"/>
                  </a:lnTo>
                  <a:lnTo>
                    <a:pt x="200" y="304"/>
                  </a:lnTo>
                  <a:lnTo>
                    <a:pt x="200" y="288"/>
                  </a:lnTo>
                  <a:lnTo>
                    <a:pt x="200" y="280"/>
                  </a:lnTo>
                  <a:lnTo>
                    <a:pt x="216" y="288"/>
                  </a:lnTo>
                  <a:lnTo>
                    <a:pt x="240" y="296"/>
                  </a:lnTo>
                  <a:lnTo>
                    <a:pt x="264" y="296"/>
                  </a:lnTo>
                  <a:lnTo>
                    <a:pt x="280" y="304"/>
                  </a:lnTo>
                  <a:lnTo>
                    <a:pt x="288" y="304"/>
                  </a:lnTo>
                  <a:lnTo>
                    <a:pt x="288" y="312"/>
                  </a:lnTo>
                  <a:lnTo>
                    <a:pt x="320" y="336"/>
                  </a:lnTo>
                  <a:lnTo>
                    <a:pt x="344" y="384"/>
                  </a:lnTo>
                  <a:lnTo>
                    <a:pt x="336" y="344"/>
                  </a:lnTo>
                  <a:lnTo>
                    <a:pt x="328" y="336"/>
                  </a:lnTo>
                  <a:lnTo>
                    <a:pt x="336" y="336"/>
                  </a:lnTo>
                  <a:lnTo>
                    <a:pt x="336" y="328"/>
                  </a:lnTo>
                  <a:lnTo>
                    <a:pt x="344" y="360"/>
                  </a:lnTo>
                  <a:lnTo>
                    <a:pt x="352" y="352"/>
                  </a:lnTo>
                  <a:lnTo>
                    <a:pt x="360" y="368"/>
                  </a:lnTo>
                  <a:lnTo>
                    <a:pt x="352" y="360"/>
                  </a:lnTo>
                  <a:lnTo>
                    <a:pt x="352" y="368"/>
                  </a:lnTo>
                  <a:lnTo>
                    <a:pt x="352" y="384"/>
                  </a:lnTo>
                  <a:lnTo>
                    <a:pt x="360" y="376"/>
                  </a:lnTo>
                  <a:lnTo>
                    <a:pt x="360" y="384"/>
                  </a:lnTo>
                  <a:lnTo>
                    <a:pt x="368" y="408"/>
                  </a:lnTo>
                  <a:lnTo>
                    <a:pt x="368" y="392"/>
                  </a:lnTo>
                  <a:lnTo>
                    <a:pt x="360" y="384"/>
                  </a:lnTo>
                  <a:lnTo>
                    <a:pt x="368" y="384"/>
                  </a:lnTo>
                  <a:lnTo>
                    <a:pt x="376" y="400"/>
                  </a:lnTo>
                  <a:lnTo>
                    <a:pt x="384" y="408"/>
                  </a:lnTo>
                  <a:lnTo>
                    <a:pt x="392" y="40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7" name="Freeform 35"/>
            <p:cNvSpPr>
              <a:spLocks/>
            </p:cNvSpPr>
            <p:nvPr/>
          </p:nvSpPr>
          <p:spPr bwMode="auto">
            <a:xfrm>
              <a:off x="2222" y="2292"/>
              <a:ext cx="321" cy="196"/>
            </a:xfrm>
            <a:custGeom>
              <a:avLst/>
              <a:gdLst>
                <a:gd name="T0" fmla="*/ 353 w 312"/>
                <a:gd name="T1" fmla="*/ 29 h 208"/>
                <a:gd name="T2" fmla="*/ 367 w 312"/>
                <a:gd name="T3" fmla="*/ 39 h 208"/>
                <a:gd name="T4" fmla="*/ 395 w 312"/>
                <a:gd name="T5" fmla="*/ 49 h 208"/>
                <a:gd name="T6" fmla="*/ 467 w 312"/>
                <a:gd name="T7" fmla="*/ 49 h 208"/>
                <a:gd name="T8" fmla="*/ 467 w 312"/>
                <a:gd name="T9" fmla="*/ 49 h 208"/>
                <a:gd name="T10" fmla="*/ 494 w 312"/>
                <a:gd name="T11" fmla="*/ 41 h 208"/>
                <a:gd name="T12" fmla="*/ 537 w 312"/>
                <a:gd name="T13" fmla="*/ 39 h 208"/>
                <a:gd name="T14" fmla="*/ 537 w 312"/>
                <a:gd name="T15" fmla="*/ 49 h 208"/>
                <a:gd name="T16" fmla="*/ 537 w 312"/>
                <a:gd name="T17" fmla="*/ 49 h 208"/>
                <a:gd name="T18" fmla="*/ 480 w 312"/>
                <a:gd name="T19" fmla="*/ 51 h 208"/>
                <a:gd name="T20" fmla="*/ 494 w 312"/>
                <a:gd name="T21" fmla="*/ 58 h 208"/>
                <a:gd name="T22" fmla="*/ 467 w 312"/>
                <a:gd name="T23" fmla="*/ 64 h 208"/>
                <a:gd name="T24" fmla="*/ 395 w 312"/>
                <a:gd name="T25" fmla="*/ 58 h 208"/>
                <a:gd name="T26" fmla="*/ 296 w 312"/>
                <a:gd name="T27" fmla="*/ 54 h 208"/>
                <a:gd name="T28" fmla="*/ 255 w 312"/>
                <a:gd name="T29" fmla="*/ 51 h 208"/>
                <a:gd name="T30" fmla="*/ 212 w 312"/>
                <a:gd name="T31" fmla="*/ 44 h 208"/>
                <a:gd name="T32" fmla="*/ 212 w 312"/>
                <a:gd name="T33" fmla="*/ 37 h 208"/>
                <a:gd name="T34" fmla="*/ 140 w 312"/>
                <a:gd name="T35" fmla="*/ 24 h 208"/>
                <a:gd name="T36" fmla="*/ 112 w 312"/>
                <a:gd name="T37" fmla="*/ 18 h 208"/>
                <a:gd name="T38" fmla="*/ 67 w 312"/>
                <a:gd name="T39" fmla="*/ 8 h 208"/>
                <a:gd name="T40" fmla="*/ 44 w 312"/>
                <a:gd name="T41" fmla="*/ 8 h 208"/>
                <a:gd name="T42" fmla="*/ 112 w 312"/>
                <a:gd name="T43" fmla="*/ 23 h 208"/>
                <a:gd name="T44" fmla="*/ 124 w 312"/>
                <a:gd name="T45" fmla="*/ 32 h 208"/>
                <a:gd name="T46" fmla="*/ 124 w 312"/>
                <a:gd name="T47" fmla="*/ 35 h 208"/>
                <a:gd name="T48" fmla="*/ 83 w 312"/>
                <a:gd name="T49" fmla="*/ 29 h 208"/>
                <a:gd name="T50" fmla="*/ 83 w 312"/>
                <a:gd name="T51" fmla="*/ 23 h 208"/>
                <a:gd name="T52" fmla="*/ 44 w 312"/>
                <a:gd name="T53" fmla="*/ 18 h 208"/>
                <a:gd name="T54" fmla="*/ 52 w 312"/>
                <a:gd name="T55" fmla="*/ 16 h 208"/>
                <a:gd name="T56" fmla="*/ 0 w 312"/>
                <a:gd name="T57" fmla="*/ 0 h 208"/>
                <a:gd name="T58" fmla="*/ 112 w 312"/>
                <a:gd name="T59" fmla="*/ 8 h 208"/>
                <a:gd name="T60" fmla="*/ 227 w 312"/>
                <a:gd name="T61" fmla="*/ 8 h 208"/>
                <a:gd name="T62" fmla="*/ 255 w 312"/>
                <a:gd name="T63" fmla="*/ 13 h 208"/>
                <a:gd name="T64" fmla="*/ 282 w 312"/>
                <a:gd name="T65" fmla="*/ 9 h 208"/>
                <a:gd name="T66" fmla="*/ 367 w 312"/>
                <a:gd name="T67" fmla="*/ 24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2"/>
                <a:gd name="T103" fmla="*/ 0 h 208"/>
                <a:gd name="T104" fmla="*/ 312 w 312"/>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2" h="208">
                  <a:moveTo>
                    <a:pt x="208" y="80"/>
                  </a:moveTo>
                  <a:lnTo>
                    <a:pt x="200" y="96"/>
                  </a:lnTo>
                  <a:lnTo>
                    <a:pt x="200" y="120"/>
                  </a:lnTo>
                  <a:lnTo>
                    <a:pt x="208" y="128"/>
                  </a:lnTo>
                  <a:lnTo>
                    <a:pt x="208" y="136"/>
                  </a:lnTo>
                  <a:lnTo>
                    <a:pt x="224" y="160"/>
                  </a:lnTo>
                  <a:lnTo>
                    <a:pt x="240" y="168"/>
                  </a:lnTo>
                  <a:lnTo>
                    <a:pt x="264" y="160"/>
                  </a:lnTo>
                  <a:lnTo>
                    <a:pt x="272" y="160"/>
                  </a:lnTo>
                  <a:lnTo>
                    <a:pt x="264" y="160"/>
                  </a:lnTo>
                  <a:lnTo>
                    <a:pt x="272" y="152"/>
                  </a:lnTo>
                  <a:lnTo>
                    <a:pt x="280" y="136"/>
                  </a:lnTo>
                  <a:lnTo>
                    <a:pt x="288" y="136"/>
                  </a:lnTo>
                  <a:lnTo>
                    <a:pt x="304" y="128"/>
                  </a:lnTo>
                  <a:lnTo>
                    <a:pt x="312" y="136"/>
                  </a:lnTo>
                  <a:lnTo>
                    <a:pt x="304" y="160"/>
                  </a:lnTo>
                  <a:lnTo>
                    <a:pt x="304" y="168"/>
                  </a:lnTo>
                  <a:lnTo>
                    <a:pt x="304" y="160"/>
                  </a:lnTo>
                  <a:lnTo>
                    <a:pt x="296" y="168"/>
                  </a:lnTo>
                  <a:lnTo>
                    <a:pt x="272" y="168"/>
                  </a:lnTo>
                  <a:lnTo>
                    <a:pt x="264" y="176"/>
                  </a:lnTo>
                  <a:lnTo>
                    <a:pt x="280" y="192"/>
                  </a:lnTo>
                  <a:lnTo>
                    <a:pt x="264" y="192"/>
                  </a:lnTo>
                  <a:lnTo>
                    <a:pt x="264" y="208"/>
                  </a:lnTo>
                  <a:lnTo>
                    <a:pt x="240" y="192"/>
                  </a:lnTo>
                  <a:lnTo>
                    <a:pt x="224" y="192"/>
                  </a:lnTo>
                  <a:lnTo>
                    <a:pt x="200" y="192"/>
                  </a:lnTo>
                  <a:lnTo>
                    <a:pt x="168" y="176"/>
                  </a:lnTo>
                  <a:lnTo>
                    <a:pt x="160" y="168"/>
                  </a:lnTo>
                  <a:lnTo>
                    <a:pt x="144" y="168"/>
                  </a:lnTo>
                  <a:lnTo>
                    <a:pt x="128" y="152"/>
                  </a:lnTo>
                  <a:lnTo>
                    <a:pt x="120" y="144"/>
                  </a:lnTo>
                  <a:lnTo>
                    <a:pt x="128" y="136"/>
                  </a:lnTo>
                  <a:lnTo>
                    <a:pt x="120" y="120"/>
                  </a:lnTo>
                  <a:lnTo>
                    <a:pt x="96" y="88"/>
                  </a:lnTo>
                  <a:lnTo>
                    <a:pt x="80" y="80"/>
                  </a:lnTo>
                  <a:lnTo>
                    <a:pt x="80" y="72"/>
                  </a:lnTo>
                  <a:lnTo>
                    <a:pt x="64" y="56"/>
                  </a:lnTo>
                  <a:lnTo>
                    <a:pt x="56" y="40"/>
                  </a:lnTo>
                  <a:lnTo>
                    <a:pt x="40" y="8"/>
                  </a:lnTo>
                  <a:lnTo>
                    <a:pt x="32" y="8"/>
                  </a:lnTo>
                  <a:lnTo>
                    <a:pt x="24" y="8"/>
                  </a:lnTo>
                  <a:lnTo>
                    <a:pt x="32" y="24"/>
                  </a:lnTo>
                  <a:lnTo>
                    <a:pt x="64" y="72"/>
                  </a:lnTo>
                  <a:lnTo>
                    <a:pt x="64" y="104"/>
                  </a:lnTo>
                  <a:lnTo>
                    <a:pt x="72" y="104"/>
                  </a:lnTo>
                  <a:lnTo>
                    <a:pt x="80" y="104"/>
                  </a:lnTo>
                  <a:lnTo>
                    <a:pt x="72" y="112"/>
                  </a:lnTo>
                  <a:lnTo>
                    <a:pt x="64" y="104"/>
                  </a:lnTo>
                  <a:lnTo>
                    <a:pt x="48" y="96"/>
                  </a:lnTo>
                  <a:lnTo>
                    <a:pt x="56" y="88"/>
                  </a:lnTo>
                  <a:lnTo>
                    <a:pt x="48" y="72"/>
                  </a:lnTo>
                  <a:lnTo>
                    <a:pt x="32" y="64"/>
                  </a:lnTo>
                  <a:lnTo>
                    <a:pt x="24" y="56"/>
                  </a:lnTo>
                  <a:lnTo>
                    <a:pt x="32" y="56"/>
                  </a:lnTo>
                  <a:lnTo>
                    <a:pt x="32" y="48"/>
                  </a:lnTo>
                  <a:lnTo>
                    <a:pt x="16" y="32"/>
                  </a:lnTo>
                  <a:lnTo>
                    <a:pt x="0" y="0"/>
                  </a:lnTo>
                  <a:lnTo>
                    <a:pt x="24" y="0"/>
                  </a:lnTo>
                  <a:lnTo>
                    <a:pt x="64" y="8"/>
                  </a:lnTo>
                  <a:lnTo>
                    <a:pt x="112" y="8"/>
                  </a:lnTo>
                  <a:lnTo>
                    <a:pt x="128" y="16"/>
                  </a:lnTo>
                  <a:lnTo>
                    <a:pt x="128" y="32"/>
                  </a:lnTo>
                  <a:lnTo>
                    <a:pt x="144" y="40"/>
                  </a:lnTo>
                  <a:lnTo>
                    <a:pt x="152" y="32"/>
                  </a:lnTo>
                  <a:lnTo>
                    <a:pt x="160" y="32"/>
                  </a:lnTo>
                  <a:lnTo>
                    <a:pt x="184" y="72"/>
                  </a:lnTo>
                  <a:lnTo>
                    <a:pt x="208"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 name="Freeform 36"/>
            <p:cNvSpPr>
              <a:spLocks/>
            </p:cNvSpPr>
            <p:nvPr/>
          </p:nvSpPr>
          <p:spPr bwMode="auto">
            <a:xfrm>
              <a:off x="2527" y="2443"/>
              <a:ext cx="9" cy="28"/>
            </a:xfrm>
            <a:custGeom>
              <a:avLst/>
              <a:gdLst>
                <a:gd name="T0" fmla="*/ 0 w 8"/>
                <a:gd name="T1" fmla="*/ 4 h 32"/>
                <a:gd name="T2" fmla="*/ 78 w 8"/>
                <a:gd name="T3" fmla="*/ 4 h 32"/>
                <a:gd name="T4" fmla="*/ 78 w 8"/>
                <a:gd name="T5" fmla="*/ 0 h 32"/>
                <a:gd name="T6" fmla="*/ 0 w 8"/>
                <a:gd name="T7" fmla="*/ 4 h 32"/>
                <a:gd name="T8" fmla="*/ 0 w 8"/>
                <a:gd name="T9" fmla="*/ 4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32"/>
                  </a:moveTo>
                  <a:lnTo>
                    <a:pt x="8" y="32"/>
                  </a:lnTo>
                  <a:lnTo>
                    <a:pt x="8" y="0"/>
                  </a:lnTo>
                  <a:lnTo>
                    <a:pt x="0" y="8"/>
                  </a:lnTo>
                  <a:lnTo>
                    <a:pt x="0"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9" name="Freeform 37"/>
            <p:cNvSpPr>
              <a:spLocks/>
            </p:cNvSpPr>
            <p:nvPr/>
          </p:nvSpPr>
          <p:spPr bwMode="auto">
            <a:xfrm>
              <a:off x="2527" y="2443"/>
              <a:ext cx="9" cy="28"/>
            </a:xfrm>
            <a:custGeom>
              <a:avLst/>
              <a:gdLst>
                <a:gd name="T0" fmla="*/ 0 w 8"/>
                <a:gd name="T1" fmla="*/ 4 h 32"/>
                <a:gd name="T2" fmla="*/ 78 w 8"/>
                <a:gd name="T3" fmla="*/ 4 h 32"/>
                <a:gd name="T4" fmla="*/ 78 w 8"/>
                <a:gd name="T5" fmla="*/ 0 h 32"/>
                <a:gd name="T6" fmla="*/ 0 w 8"/>
                <a:gd name="T7" fmla="*/ 4 h 32"/>
                <a:gd name="T8" fmla="*/ 0 w 8"/>
                <a:gd name="T9" fmla="*/ 4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32"/>
                  </a:moveTo>
                  <a:lnTo>
                    <a:pt x="8" y="32"/>
                  </a:lnTo>
                  <a:lnTo>
                    <a:pt x="8" y="0"/>
                  </a:lnTo>
                  <a:lnTo>
                    <a:pt x="0" y="8"/>
                  </a:lnTo>
                  <a:lnTo>
                    <a:pt x="0" y="3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40" name="Freeform 38"/>
            <p:cNvSpPr>
              <a:spLocks/>
            </p:cNvSpPr>
            <p:nvPr/>
          </p:nvSpPr>
          <p:spPr bwMode="auto">
            <a:xfrm>
              <a:off x="2495" y="2449"/>
              <a:ext cx="41" cy="46"/>
            </a:xfrm>
            <a:custGeom>
              <a:avLst/>
              <a:gdLst>
                <a:gd name="T0" fmla="*/ 52 w 40"/>
                <a:gd name="T1" fmla="*/ 12 h 48"/>
                <a:gd name="T2" fmla="*/ 60 w 40"/>
                <a:gd name="T3" fmla="*/ 12 h 48"/>
                <a:gd name="T4" fmla="*/ 44 w 40"/>
                <a:gd name="T5" fmla="*/ 18 h 48"/>
                <a:gd name="T6" fmla="*/ 16 w 40"/>
                <a:gd name="T7" fmla="*/ 22 h 48"/>
                <a:gd name="T8" fmla="*/ 0 w 40"/>
                <a:gd name="T9" fmla="*/ 18 h 48"/>
                <a:gd name="T10" fmla="*/ 0 w 40"/>
                <a:gd name="T11" fmla="*/ 12 h 48"/>
                <a:gd name="T12" fmla="*/ 16 w 40"/>
                <a:gd name="T13" fmla="*/ 12 h 48"/>
                <a:gd name="T14" fmla="*/ 0 w 40"/>
                <a:gd name="T15" fmla="*/ 8 h 48"/>
                <a:gd name="T16" fmla="*/ 8 w 40"/>
                <a:gd name="T17" fmla="*/ 0 h 48"/>
                <a:gd name="T18" fmla="*/ 52 w 40"/>
                <a:gd name="T19" fmla="*/ 0 h 48"/>
                <a:gd name="T20" fmla="*/ 52 w 40"/>
                <a:gd name="T21" fmla="*/ 12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8"/>
                <a:gd name="T35" fmla="*/ 40 w 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8">
                  <a:moveTo>
                    <a:pt x="32" y="24"/>
                  </a:moveTo>
                  <a:lnTo>
                    <a:pt x="40" y="24"/>
                  </a:lnTo>
                  <a:lnTo>
                    <a:pt x="24" y="40"/>
                  </a:lnTo>
                  <a:lnTo>
                    <a:pt x="16" y="48"/>
                  </a:lnTo>
                  <a:lnTo>
                    <a:pt x="0" y="40"/>
                  </a:lnTo>
                  <a:lnTo>
                    <a:pt x="0" y="24"/>
                  </a:lnTo>
                  <a:lnTo>
                    <a:pt x="16" y="24"/>
                  </a:lnTo>
                  <a:lnTo>
                    <a:pt x="0" y="8"/>
                  </a:lnTo>
                  <a:lnTo>
                    <a:pt x="8" y="0"/>
                  </a:lnTo>
                  <a:lnTo>
                    <a:pt x="32" y="0"/>
                  </a:lnTo>
                  <a:lnTo>
                    <a:pt x="32"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1" name="Freeform 39"/>
            <p:cNvSpPr>
              <a:spLocks/>
            </p:cNvSpPr>
            <p:nvPr/>
          </p:nvSpPr>
          <p:spPr bwMode="auto">
            <a:xfrm>
              <a:off x="2495" y="2449"/>
              <a:ext cx="41" cy="46"/>
            </a:xfrm>
            <a:custGeom>
              <a:avLst/>
              <a:gdLst>
                <a:gd name="T0" fmla="*/ 52 w 40"/>
                <a:gd name="T1" fmla="*/ 12 h 48"/>
                <a:gd name="T2" fmla="*/ 60 w 40"/>
                <a:gd name="T3" fmla="*/ 12 h 48"/>
                <a:gd name="T4" fmla="*/ 44 w 40"/>
                <a:gd name="T5" fmla="*/ 18 h 48"/>
                <a:gd name="T6" fmla="*/ 16 w 40"/>
                <a:gd name="T7" fmla="*/ 22 h 48"/>
                <a:gd name="T8" fmla="*/ 0 w 40"/>
                <a:gd name="T9" fmla="*/ 18 h 48"/>
                <a:gd name="T10" fmla="*/ 0 w 40"/>
                <a:gd name="T11" fmla="*/ 12 h 48"/>
                <a:gd name="T12" fmla="*/ 16 w 40"/>
                <a:gd name="T13" fmla="*/ 12 h 48"/>
                <a:gd name="T14" fmla="*/ 0 w 40"/>
                <a:gd name="T15" fmla="*/ 8 h 48"/>
                <a:gd name="T16" fmla="*/ 8 w 40"/>
                <a:gd name="T17" fmla="*/ 0 h 48"/>
                <a:gd name="T18" fmla="*/ 52 w 40"/>
                <a:gd name="T19" fmla="*/ 0 h 48"/>
                <a:gd name="T20" fmla="*/ 52 w 40"/>
                <a:gd name="T21" fmla="*/ 12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8"/>
                <a:gd name="T35" fmla="*/ 40 w 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8">
                  <a:moveTo>
                    <a:pt x="32" y="24"/>
                  </a:moveTo>
                  <a:lnTo>
                    <a:pt x="40" y="24"/>
                  </a:lnTo>
                  <a:lnTo>
                    <a:pt x="24" y="40"/>
                  </a:lnTo>
                  <a:lnTo>
                    <a:pt x="16" y="48"/>
                  </a:lnTo>
                  <a:lnTo>
                    <a:pt x="0" y="40"/>
                  </a:lnTo>
                  <a:lnTo>
                    <a:pt x="0" y="24"/>
                  </a:lnTo>
                  <a:lnTo>
                    <a:pt x="16" y="24"/>
                  </a:lnTo>
                  <a:lnTo>
                    <a:pt x="0" y="8"/>
                  </a:lnTo>
                  <a:lnTo>
                    <a:pt x="8" y="0"/>
                  </a:lnTo>
                  <a:lnTo>
                    <a:pt x="32" y="0"/>
                  </a:lnTo>
                  <a:lnTo>
                    <a:pt x="32" y="24"/>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42" name="Freeform 40"/>
            <p:cNvSpPr>
              <a:spLocks/>
            </p:cNvSpPr>
            <p:nvPr/>
          </p:nvSpPr>
          <p:spPr bwMode="auto">
            <a:xfrm>
              <a:off x="2520" y="2471"/>
              <a:ext cx="65" cy="30"/>
            </a:xfrm>
            <a:custGeom>
              <a:avLst/>
              <a:gdLst>
                <a:gd name="T0" fmla="*/ 16 w 64"/>
                <a:gd name="T1" fmla="*/ 0 h 32"/>
                <a:gd name="T2" fmla="*/ 68 w 64"/>
                <a:gd name="T3" fmla="*/ 0 h 32"/>
                <a:gd name="T4" fmla="*/ 84 w 64"/>
                <a:gd name="T5" fmla="*/ 8 h 32"/>
                <a:gd name="T6" fmla="*/ 76 w 64"/>
                <a:gd name="T7" fmla="*/ 8 h 32"/>
                <a:gd name="T8" fmla="*/ 24 w 64"/>
                <a:gd name="T9" fmla="*/ 8 h 32"/>
                <a:gd name="T10" fmla="*/ 16 w 64"/>
                <a:gd name="T11" fmla="*/ 8 h 32"/>
                <a:gd name="T12" fmla="*/ 16 w 64"/>
                <a:gd name="T13" fmla="*/ 8 h 32"/>
                <a:gd name="T14" fmla="*/ 0 w 64"/>
                <a:gd name="T15" fmla="*/ 8 h 32"/>
                <a:gd name="T16" fmla="*/ 16 w 6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2"/>
                <a:gd name="T29" fmla="*/ 64 w 6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2">
                  <a:moveTo>
                    <a:pt x="16" y="0"/>
                  </a:moveTo>
                  <a:lnTo>
                    <a:pt x="48" y="0"/>
                  </a:lnTo>
                  <a:lnTo>
                    <a:pt x="64" y="8"/>
                  </a:lnTo>
                  <a:lnTo>
                    <a:pt x="56" y="16"/>
                  </a:lnTo>
                  <a:lnTo>
                    <a:pt x="24" y="32"/>
                  </a:lnTo>
                  <a:lnTo>
                    <a:pt x="16" y="32"/>
                  </a:lnTo>
                  <a:lnTo>
                    <a:pt x="16" y="24"/>
                  </a:lnTo>
                  <a:lnTo>
                    <a:pt x="0" y="16"/>
                  </a:lnTo>
                  <a:lnTo>
                    <a:pt x="1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3" name="Freeform 41"/>
            <p:cNvSpPr>
              <a:spLocks/>
            </p:cNvSpPr>
            <p:nvPr/>
          </p:nvSpPr>
          <p:spPr bwMode="auto">
            <a:xfrm>
              <a:off x="2520" y="2471"/>
              <a:ext cx="65" cy="30"/>
            </a:xfrm>
            <a:custGeom>
              <a:avLst/>
              <a:gdLst>
                <a:gd name="T0" fmla="*/ 16 w 64"/>
                <a:gd name="T1" fmla="*/ 0 h 32"/>
                <a:gd name="T2" fmla="*/ 68 w 64"/>
                <a:gd name="T3" fmla="*/ 0 h 32"/>
                <a:gd name="T4" fmla="*/ 84 w 64"/>
                <a:gd name="T5" fmla="*/ 8 h 32"/>
                <a:gd name="T6" fmla="*/ 76 w 64"/>
                <a:gd name="T7" fmla="*/ 8 h 32"/>
                <a:gd name="T8" fmla="*/ 24 w 64"/>
                <a:gd name="T9" fmla="*/ 8 h 32"/>
                <a:gd name="T10" fmla="*/ 16 w 64"/>
                <a:gd name="T11" fmla="*/ 8 h 32"/>
                <a:gd name="T12" fmla="*/ 16 w 64"/>
                <a:gd name="T13" fmla="*/ 8 h 32"/>
                <a:gd name="T14" fmla="*/ 0 w 64"/>
                <a:gd name="T15" fmla="*/ 8 h 32"/>
                <a:gd name="T16" fmla="*/ 16 w 6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2"/>
                <a:gd name="T29" fmla="*/ 64 w 6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2">
                  <a:moveTo>
                    <a:pt x="16" y="0"/>
                  </a:moveTo>
                  <a:lnTo>
                    <a:pt x="48" y="0"/>
                  </a:lnTo>
                  <a:lnTo>
                    <a:pt x="64" y="8"/>
                  </a:lnTo>
                  <a:lnTo>
                    <a:pt x="56" y="16"/>
                  </a:lnTo>
                  <a:lnTo>
                    <a:pt x="24" y="32"/>
                  </a:lnTo>
                  <a:lnTo>
                    <a:pt x="16" y="32"/>
                  </a:lnTo>
                  <a:lnTo>
                    <a:pt x="16" y="24"/>
                  </a:lnTo>
                  <a:lnTo>
                    <a:pt x="0" y="16"/>
                  </a:lnTo>
                  <a:lnTo>
                    <a:pt x="16" y="0"/>
                  </a:lnTo>
                </a:path>
              </a:pathLst>
            </a:custGeom>
            <a:solidFill>
              <a:srgbClr val="FFC000"/>
            </a:solidFill>
            <a:ln w="3175">
              <a:solidFill>
                <a:srgbClr val="C0C0C0"/>
              </a:solidFill>
              <a:round/>
              <a:headEnd/>
              <a:tailEnd/>
            </a:ln>
          </p:spPr>
          <p:txBody>
            <a:bodyPr lIns="91436" tIns="45717" rIns="91436" bIns="45717"/>
            <a:lstStyle/>
            <a:p>
              <a:endParaRPr lang="es-MX">
                <a:solidFill>
                  <a:prstClr val="white">
                    <a:lumMod val="95000"/>
                  </a:prstClr>
                </a:solidFill>
              </a:endParaRPr>
            </a:p>
          </p:txBody>
        </p:sp>
        <p:sp>
          <p:nvSpPr>
            <p:cNvPr id="44" name="Freeform 42"/>
            <p:cNvSpPr>
              <a:spLocks/>
            </p:cNvSpPr>
            <p:nvPr/>
          </p:nvSpPr>
          <p:spPr bwMode="auto">
            <a:xfrm>
              <a:off x="2512" y="2488"/>
              <a:ext cx="24" cy="13"/>
            </a:xfrm>
            <a:custGeom>
              <a:avLst/>
              <a:gdLst>
                <a:gd name="T0" fmla="*/ 8 w 24"/>
                <a:gd name="T1" fmla="*/ 0 h 16"/>
                <a:gd name="T2" fmla="*/ 0 w 24"/>
                <a:gd name="T3" fmla="*/ 2 h 16"/>
                <a:gd name="T4" fmla="*/ 8 w 24"/>
                <a:gd name="T5" fmla="*/ 2 h 16"/>
                <a:gd name="T6" fmla="*/ 24 w 24"/>
                <a:gd name="T7" fmla="*/ 2 h 16"/>
                <a:gd name="T8" fmla="*/ 24 w 24"/>
                <a:gd name="T9" fmla="*/ 2 h 16"/>
                <a:gd name="T10" fmla="*/ 8 w 24"/>
                <a:gd name="T11" fmla="*/ 0 h 16"/>
                <a:gd name="T12" fmla="*/ 0 60000 65536"/>
                <a:gd name="T13" fmla="*/ 0 60000 65536"/>
                <a:gd name="T14" fmla="*/ 0 60000 65536"/>
                <a:gd name="T15" fmla="*/ 0 60000 65536"/>
                <a:gd name="T16" fmla="*/ 0 60000 65536"/>
                <a:gd name="T17" fmla="*/ 0 60000 65536"/>
                <a:gd name="T18" fmla="*/ 0 w 24"/>
                <a:gd name="T19" fmla="*/ 0 h 16"/>
                <a:gd name="T20" fmla="*/ 24 w 2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4" h="16">
                  <a:moveTo>
                    <a:pt x="8" y="0"/>
                  </a:moveTo>
                  <a:lnTo>
                    <a:pt x="0" y="8"/>
                  </a:lnTo>
                  <a:lnTo>
                    <a:pt x="8" y="16"/>
                  </a:lnTo>
                  <a:lnTo>
                    <a:pt x="24" y="16"/>
                  </a:lnTo>
                  <a:lnTo>
                    <a:pt x="24" y="8"/>
                  </a:lnTo>
                  <a:lnTo>
                    <a:pt x="8"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5" name="Freeform 43"/>
            <p:cNvSpPr>
              <a:spLocks/>
            </p:cNvSpPr>
            <p:nvPr/>
          </p:nvSpPr>
          <p:spPr bwMode="auto">
            <a:xfrm>
              <a:off x="2512" y="2488"/>
              <a:ext cx="24" cy="13"/>
            </a:xfrm>
            <a:custGeom>
              <a:avLst/>
              <a:gdLst>
                <a:gd name="T0" fmla="*/ 8 w 24"/>
                <a:gd name="T1" fmla="*/ 0 h 16"/>
                <a:gd name="T2" fmla="*/ 0 w 24"/>
                <a:gd name="T3" fmla="*/ 2 h 16"/>
                <a:gd name="T4" fmla="*/ 8 w 24"/>
                <a:gd name="T5" fmla="*/ 2 h 16"/>
                <a:gd name="T6" fmla="*/ 24 w 24"/>
                <a:gd name="T7" fmla="*/ 2 h 16"/>
                <a:gd name="T8" fmla="*/ 24 w 24"/>
                <a:gd name="T9" fmla="*/ 2 h 16"/>
                <a:gd name="T10" fmla="*/ 8 w 24"/>
                <a:gd name="T11" fmla="*/ 0 h 16"/>
                <a:gd name="T12" fmla="*/ 0 60000 65536"/>
                <a:gd name="T13" fmla="*/ 0 60000 65536"/>
                <a:gd name="T14" fmla="*/ 0 60000 65536"/>
                <a:gd name="T15" fmla="*/ 0 60000 65536"/>
                <a:gd name="T16" fmla="*/ 0 60000 65536"/>
                <a:gd name="T17" fmla="*/ 0 60000 65536"/>
                <a:gd name="T18" fmla="*/ 0 w 24"/>
                <a:gd name="T19" fmla="*/ 0 h 16"/>
                <a:gd name="T20" fmla="*/ 24 w 2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4" h="16">
                  <a:moveTo>
                    <a:pt x="8" y="0"/>
                  </a:moveTo>
                  <a:lnTo>
                    <a:pt x="0" y="8"/>
                  </a:lnTo>
                  <a:lnTo>
                    <a:pt x="8" y="16"/>
                  </a:lnTo>
                  <a:lnTo>
                    <a:pt x="24" y="16"/>
                  </a:lnTo>
                  <a:lnTo>
                    <a:pt x="24" y="8"/>
                  </a:lnTo>
                  <a:lnTo>
                    <a:pt x="8" y="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46" name="Freeform 44"/>
            <p:cNvSpPr>
              <a:spLocks/>
            </p:cNvSpPr>
            <p:nvPr/>
          </p:nvSpPr>
          <p:spPr bwMode="auto">
            <a:xfrm>
              <a:off x="2543" y="2478"/>
              <a:ext cx="42" cy="47"/>
            </a:xfrm>
            <a:custGeom>
              <a:avLst/>
              <a:gdLst>
                <a:gd name="T0" fmla="*/ 104 w 40"/>
                <a:gd name="T1" fmla="*/ 0 h 48"/>
                <a:gd name="T2" fmla="*/ 104 w 40"/>
                <a:gd name="T3" fmla="*/ 8 h 48"/>
                <a:gd name="T4" fmla="*/ 86 w 40"/>
                <a:gd name="T5" fmla="*/ 24 h 48"/>
                <a:gd name="T6" fmla="*/ 104 w 40"/>
                <a:gd name="T7" fmla="*/ 28 h 48"/>
                <a:gd name="T8" fmla="*/ 86 w 40"/>
                <a:gd name="T9" fmla="*/ 28 h 48"/>
                <a:gd name="T10" fmla="*/ 41 w 40"/>
                <a:gd name="T11" fmla="*/ 24 h 48"/>
                <a:gd name="T12" fmla="*/ 0 w 40"/>
                <a:gd name="T13" fmla="*/ 24 h 48"/>
                <a:gd name="T14" fmla="*/ 0 w 40"/>
                <a:gd name="T15" fmla="*/ 24 h 48"/>
                <a:gd name="T16" fmla="*/ 86 w 40"/>
                <a:gd name="T17" fmla="*/ 8 h 48"/>
                <a:gd name="T18" fmla="*/ 104 w 4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8"/>
                <a:gd name="T32" fmla="*/ 40 w 4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8">
                  <a:moveTo>
                    <a:pt x="40" y="0"/>
                  </a:moveTo>
                  <a:lnTo>
                    <a:pt x="40" y="8"/>
                  </a:lnTo>
                  <a:lnTo>
                    <a:pt x="32" y="40"/>
                  </a:lnTo>
                  <a:lnTo>
                    <a:pt x="40" y="48"/>
                  </a:lnTo>
                  <a:lnTo>
                    <a:pt x="32" y="48"/>
                  </a:lnTo>
                  <a:lnTo>
                    <a:pt x="16" y="40"/>
                  </a:lnTo>
                  <a:lnTo>
                    <a:pt x="0" y="32"/>
                  </a:lnTo>
                  <a:lnTo>
                    <a:pt x="0" y="24"/>
                  </a:lnTo>
                  <a:lnTo>
                    <a:pt x="32" y="8"/>
                  </a:lnTo>
                  <a:lnTo>
                    <a:pt x="4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7" name="Freeform 45"/>
            <p:cNvSpPr>
              <a:spLocks/>
            </p:cNvSpPr>
            <p:nvPr/>
          </p:nvSpPr>
          <p:spPr bwMode="auto">
            <a:xfrm>
              <a:off x="2543" y="2478"/>
              <a:ext cx="42" cy="47"/>
            </a:xfrm>
            <a:custGeom>
              <a:avLst/>
              <a:gdLst>
                <a:gd name="T0" fmla="*/ 104 w 40"/>
                <a:gd name="T1" fmla="*/ 0 h 48"/>
                <a:gd name="T2" fmla="*/ 104 w 40"/>
                <a:gd name="T3" fmla="*/ 8 h 48"/>
                <a:gd name="T4" fmla="*/ 86 w 40"/>
                <a:gd name="T5" fmla="*/ 24 h 48"/>
                <a:gd name="T6" fmla="*/ 104 w 40"/>
                <a:gd name="T7" fmla="*/ 28 h 48"/>
                <a:gd name="T8" fmla="*/ 86 w 40"/>
                <a:gd name="T9" fmla="*/ 28 h 48"/>
                <a:gd name="T10" fmla="*/ 41 w 40"/>
                <a:gd name="T11" fmla="*/ 24 h 48"/>
                <a:gd name="T12" fmla="*/ 0 w 40"/>
                <a:gd name="T13" fmla="*/ 24 h 48"/>
                <a:gd name="T14" fmla="*/ 0 w 40"/>
                <a:gd name="T15" fmla="*/ 24 h 48"/>
                <a:gd name="T16" fmla="*/ 86 w 40"/>
                <a:gd name="T17" fmla="*/ 8 h 48"/>
                <a:gd name="T18" fmla="*/ 104 w 4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8"/>
                <a:gd name="T32" fmla="*/ 40 w 4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8">
                  <a:moveTo>
                    <a:pt x="40" y="0"/>
                  </a:moveTo>
                  <a:lnTo>
                    <a:pt x="40" y="8"/>
                  </a:lnTo>
                  <a:lnTo>
                    <a:pt x="32" y="40"/>
                  </a:lnTo>
                  <a:lnTo>
                    <a:pt x="40" y="48"/>
                  </a:lnTo>
                  <a:lnTo>
                    <a:pt x="32" y="48"/>
                  </a:lnTo>
                  <a:lnTo>
                    <a:pt x="16" y="40"/>
                  </a:lnTo>
                  <a:lnTo>
                    <a:pt x="0" y="32"/>
                  </a:lnTo>
                  <a:lnTo>
                    <a:pt x="0" y="24"/>
                  </a:lnTo>
                  <a:lnTo>
                    <a:pt x="32" y="8"/>
                  </a:lnTo>
                  <a:lnTo>
                    <a:pt x="40" y="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48" name="Freeform 46"/>
            <p:cNvSpPr>
              <a:spLocks/>
            </p:cNvSpPr>
            <p:nvPr/>
          </p:nvSpPr>
          <p:spPr bwMode="auto">
            <a:xfrm>
              <a:off x="2561" y="2517"/>
              <a:ext cx="34" cy="37"/>
            </a:xfrm>
            <a:custGeom>
              <a:avLst/>
              <a:gdLst>
                <a:gd name="T0" fmla="*/ 105 w 32"/>
                <a:gd name="T1" fmla="*/ 8 h 40"/>
                <a:gd name="T2" fmla="*/ 105 w 32"/>
                <a:gd name="T3" fmla="*/ 6 h 40"/>
                <a:gd name="T4" fmla="*/ 80 w 32"/>
                <a:gd name="T5" fmla="*/ 6 h 40"/>
                <a:gd name="T6" fmla="*/ 80 w 32"/>
                <a:gd name="T7" fmla="*/ 6 h 40"/>
                <a:gd name="T8" fmla="*/ 50 w 32"/>
                <a:gd name="T9" fmla="*/ 6 h 40"/>
                <a:gd name="T10" fmla="*/ 0 w 32"/>
                <a:gd name="T11" fmla="*/ 0 h 40"/>
                <a:gd name="T12" fmla="*/ 0 w 32"/>
                <a:gd name="T13" fmla="*/ 6 h 40"/>
                <a:gd name="T14" fmla="*/ 31 w 32"/>
                <a:gd name="T15" fmla="*/ 6 h 40"/>
                <a:gd name="T16" fmla="*/ 50 w 32"/>
                <a:gd name="T17" fmla="*/ 6 h 40"/>
                <a:gd name="T18" fmla="*/ 50 w 32"/>
                <a:gd name="T19" fmla="*/ 6 h 40"/>
                <a:gd name="T20" fmla="*/ 105 w 32"/>
                <a:gd name="T21" fmla="*/ 8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0"/>
                <a:gd name="T35" fmla="*/ 32 w 3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0">
                  <a:moveTo>
                    <a:pt x="32" y="40"/>
                  </a:moveTo>
                  <a:lnTo>
                    <a:pt x="32" y="24"/>
                  </a:lnTo>
                  <a:lnTo>
                    <a:pt x="24" y="16"/>
                  </a:lnTo>
                  <a:lnTo>
                    <a:pt x="24" y="8"/>
                  </a:lnTo>
                  <a:lnTo>
                    <a:pt x="16" y="8"/>
                  </a:lnTo>
                  <a:lnTo>
                    <a:pt x="0" y="0"/>
                  </a:lnTo>
                  <a:lnTo>
                    <a:pt x="0" y="16"/>
                  </a:lnTo>
                  <a:lnTo>
                    <a:pt x="8" y="24"/>
                  </a:lnTo>
                  <a:lnTo>
                    <a:pt x="16" y="16"/>
                  </a:lnTo>
                  <a:lnTo>
                    <a:pt x="16" y="32"/>
                  </a:lnTo>
                  <a:lnTo>
                    <a:pt x="32"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9" name="Freeform 47"/>
            <p:cNvSpPr>
              <a:spLocks/>
            </p:cNvSpPr>
            <p:nvPr/>
          </p:nvSpPr>
          <p:spPr bwMode="auto">
            <a:xfrm>
              <a:off x="2561" y="2517"/>
              <a:ext cx="34" cy="37"/>
            </a:xfrm>
            <a:custGeom>
              <a:avLst/>
              <a:gdLst>
                <a:gd name="T0" fmla="*/ 105 w 32"/>
                <a:gd name="T1" fmla="*/ 8 h 40"/>
                <a:gd name="T2" fmla="*/ 105 w 32"/>
                <a:gd name="T3" fmla="*/ 6 h 40"/>
                <a:gd name="T4" fmla="*/ 80 w 32"/>
                <a:gd name="T5" fmla="*/ 6 h 40"/>
                <a:gd name="T6" fmla="*/ 80 w 32"/>
                <a:gd name="T7" fmla="*/ 6 h 40"/>
                <a:gd name="T8" fmla="*/ 50 w 32"/>
                <a:gd name="T9" fmla="*/ 6 h 40"/>
                <a:gd name="T10" fmla="*/ 0 w 32"/>
                <a:gd name="T11" fmla="*/ 0 h 40"/>
                <a:gd name="T12" fmla="*/ 0 w 32"/>
                <a:gd name="T13" fmla="*/ 6 h 40"/>
                <a:gd name="T14" fmla="*/ 31 w 32"/>
                <a:gd name="T15" fmla="*/ 6 h 40"/>
                <a:gd name="T16" fmla="*/ 50 w 32"/>
                <a:gd name="T17" fmla="*/ 6 h 40"/>
                <a:gd name="T18" fmla="*/ 50 w 32"/>
                <a:gd name="T19" fmla="*/ 6 h 40"/>
                <a:gd name="T20" fmla="*/ 105 w 32"/>
                <a:gd name="T21" fmla="*/ 8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0"/>
                <a:gd name="T35" fmla="*/ 32 w 3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0">
                  <a:moveTo>
                    <a:pt x="32" y="40"/>
                  </a:moveTo>
                  <a:lnTo>
                    <a:pt x="32" y="24"/>
                  </a:lnTo>
                  <a:lnTo>
                    <a:pt x="24" y="16"/>
                  </a:lnTo>
                  <a:lnTo>
                    <a:pt x="24" y="8"/>
                  </a:lnTo>
                  <a:lnTo>
                    <a:pt x="16" y="8"/>
                  </a:lnTo>
                  <a:lnTo>
                    <a:pt x="0" y="0"/>
                  </a:lnTo>
                  <a:lnTo>
                    <a:pt x="0" y="16"/>
                  </a:lnTo>
                  <a:lnTo>
                    <a:pt x="8" y="24"/>
                  </a:lnTo>
                  <a:lnTo>
                    <a:pt x="16" y="16"/>
                  </a:lnTo>
                  <a:lnTo>
                    <a:pt x="16" y="32"/>
                  </a:lnTo>
                  <a:lnTo>
                    <a:pt x="32" y="4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50" name="Freeform 48"/>
            <p:cNvSpPr>
              <a:spLocks/>
            </p:cNvSpPr>
            <p:nvPr/>
          </p:nvSpPr>
          <p:spPr bwMode="auto">
            <a:xfrm>
              <a:off x="2595" y="2539"/>
              <a:ext cx="33" cy="20"/>
            </a:xfrm>
            <a:custGeom>
              <a:avLst/>
              <a:gdLst>
                <a:gd name="T0" fmla="*/ 0 w 32"/>
                <a:gd name="T1" fmla="*/ 3 h 23"/>
                <a:gd name="T2" fmla="*/ 44 w 32"/>
                <a:gd name="T3" fmla="*/ 3 h 23"/>
                <a:gd name="T4" fmla="*/ 44 w 32"/>
                <a:gd name="T5" fmla="*/ 3 h 23"/>
                <a:gd name="T6" fmla="*/ 55 w 32"/>
                <a:gd name="T7" fmla="*/ 3 h 23"/>
                <a:gd name="T8" fmla="*/ 44 w 32"/>
                <a:gd name="T9" fmla="*/ 0 h 23"/>
                <a:gd name="T10" fmla="*/ 36 w 32"/>
                <a:gd name="T11" fmla="*/ 3 h 23"/>
                <a:gd name="T12" fmla="*/ 8 w 32"/>
                <a:gd name="T13" fmla="*/ 3 h 23"/>
                <a:gd name="T14" fmla="*/ 0 w 32"/>
                <a:gd name="T15" fmla="*/ 0 h 23"/>
                <a:gd name="T16" fmla="*/ 0 w 32"/>
                <a:gd name="T17" fmla="*/ 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3"/>
                <a:gd name="T29" fmla="*/ 32 w 3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3">
                  <a:moveTo>
                    <a:pt x="0" y="16"/>
                  </a:moveTo>
                  <a:lnTo>
                    <a:pt x="24" y="23"/>
                  </a:lnTo>
                  <a:lnTo>
                    <a:pt x="24" y="16"/>
                  </a:lnTo>
                  <a:lnTo>
                    <a:pt x="32" y="8"/>
                  </a:lnTo>
                  <a:lnTo>
                    <a:pt x="24" y="0"/>
                  </a:lnTo>
                  <a:lnTo>
                    <a:pt x="16" y="8"/>
                  </a:lnTo>
                  <a:lnTo>
                    <a:pt x="8" y="8"/>
                  </a:lnTo>
                  <a:lnTo>
                    <a:pt x="0" y="0"/>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51" name="Freeform 49"/>
            <p:cNvSpPr>
              <a:spLocks/>
            </p:cNvSpPr>
            <p:nvPr/>
          </p:nvSpPr>
          <p:spPr bwMode="auto">
            <a:xfrm>
              <a:off x="2595" y="2539"/>
              <a:ext cx="33" cy="20"/>
            </a:xfrm>
            <a:custGeom>
              <a:avLst/>
              <a:gdLst>
                <a:gd name="T0" fmla="*/ 0 w 32"/>
                <a:gd name="T1" fmla="*/ 3 h 23"/>
                <a:gd name="T2" fmla="*/ 44 w 32"/>
                <a:gd name="T3" fmla="*/ 3 h 23"/>
                <a:gd name="T4" fmla="*/ 44 w 32"/>
                <a:gd name="T5" fmla="*/ 3 h 23"/>
                <a:gd name="T6" fmla="*/ 55 w 32"/>
                <a:gd name="T7" fmla="*/ 3 h 23"/>
                <a:gd name="T8" fmla="*/ 44 w 32"/>
                <a:gd name="T9" fmla="*/ 0 h 23"/>
                <a:gd name="T10" fmla="*/ 36 w 32"/>
                <a:gd name="T11" fmla="*/ 3 h 23"/>
                <a:gd name="T12" fmla="*/ 8 w 32"/>
                <a:gd name="T13" fmla="*/ 3 h 23"/>
                <a:gd name="T14" fmla="*/ 0 w 32"/>
                <a:gd name="T15" fmla="*/ 0 h 23"/>
                <a:gd name="T16" fmla="*/ 0 w 32"/>
                <a:gd name="T17" fmla="*/ 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3"/>
                <a:gd name="T29" fmla="*/ 32 w 3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3">
                  <a:moveTo>
                    <a:pt x="0" y="16"/>
                  </a:moveTo>
                  <a:lnTo>
                    <a:pt x="24" y="23"/>
                  </a:lnTo>
                  <a:lnTo>
                    <a:pt x="24" y="16"/>
                  </a:lnTo>
                  <a:lnTo>
                    <a:pt x="32" y="8"/>
                  </a:lnTo>
                  <a:lnTo>
                    <a:pt x="24" y="0"/>
                  </a:lnTo>
                  <a:lnTo>
                    <a:pt x="16" y="8"/>
                  </a:lnTo>
                  <a:lnTo>
                    <a:pt x="8" y="8"/>
                  </a:lnTo>
                  <a:lnTo>
                    <a:pt x="0" y="0"/>
                  </a:lnTo>
                  <a:lnTo>
                    <a:pt x="0" y="16"/>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52" name="Freeform 50"/>
            <p:cNvSpPr>
              <a:spLocks/>
            </p:cNvSpPr>
            <p:nvPr/>
          </p:nvSpPr>
          <p:spPr bwMode="auto">
            <a:xfrm>
              <a:off x="2628" y="2539"/>
              <a:ext cx="33" cy="20"/>
            </a:xfrm>
            <a:custGeom>
              <a:avLst/>
              <a:gdLst>
                <a:gd name="T0" fmla="*/ 44 w 32"/>
                <a:gd name="T1" fmla="*/ 3 h 23"/>
                <a:gd name="T2" fmla="*/ 55 w 32"/>
                <a:gd name="T3" fmla="*/ 3 h 23"/>
                <a:gd name="T4" fmla="*/ 44 w 32"/>
                <a:gd name="T5" fmla="*/ 3 h 23"/>
                <a:gd name="T6" fmla="*/ 36 w 32"/>
                <a:gd name="T7" fmla="*/ 3 h 23"/>
                <a:gd name="T8" fmla="*/ 0 w 32"/>
                <a:gd name="T9" fmla="*/ 3 h 23"/>
                <a:gd name="T10" fmla="*/ 0 w 32"/>
                <a:gd name="T11" fmla="*/ 0 h 23"/>
                <a:gd name="T12" fmla="*/ 8 w 32"/>
                <a:gd name="T13" fmla="*/ 0 h 23"/>
                <a:gd name="T14" fmla="*/ 36 w 32"/>
                <a:gd name="T15" fmla="*/ 0 h 23"/>
                <a:gd name="T16" fmla="*/ 44 w 32"/>
                <a:gd name="T17" fmla="*/ 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3"/>
                <a:gd name="T29" fmla="*/ 32 w 3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3">
                  <a:moveTo>
                    <a:pt x="24" y="8"/>
                  </a:moveTo>
                  <a:lnTo>
                    <a:pt x="32" y="16"/>
                  </a:lnTo>
                  <a:lnTo>
                    <a:pt x="24" y="23"/>
                  </a:lnTo>
                  <a:lnTo>
                    <a:pt x="16" y="16"/>
                  </a:lnTo>
                  <a:lnTo>
                    <a:pt x="0" y="8"/>
                  </a:lnTo>
                  <a:lnTo>
                    <a:pt x="0" y="0"/>
                  </a:lnTo>
                  <a:lnTo>
                    <a:pt x="8" y="0"/>
                  </a:lnTo>
                  <a:lnTo>
                    <a:pt x="16" y="0"/>
                  </a:lnTo>
                  <a:lnTo>
                    <a:pt x="24"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53" name="Freeform 51"/>
            <p:cNvSpPr>
              <a:spLocks/>
            </p:cNvSpPr>
            <p:nvPr/>
          </p:nvSpPr>
          <p:spPr bwMode="auto">
            <a:xfrm>
              <a:off x="2628" y="2539"/>
              <a:ext cx="33" cy="20"/>
            </a:xfrm>
            <a:custGeom>
              <a:avLst/>
              <a:gdLst>
                <a:gd name="T0" fmla="*/ 44 w 32"/>
                <a:gd name="T1" fmla="*/ 3 h 23"/>
                <a:gd name="T2" fmla="*/ 55 w 32"/>
                <a:gd name="T3" fmla="*/ 3 h 23"/>
                <a:gd name="T4" fmla="*/ 44 w 32"/>
                <a:gd name="T5" fmla="*/ 3 h 23"/>
                <a:gd name="T6" fmla="*/ 36 w 32"/>
                <a:gd name="T7" fmla="*/ 3 h 23"/>
                <a:gd name="T8" fmla="*/ 0 w 32"/>
                <a:gd name="T9" fmla="*/ 3 h 23"/>
                <a:gd name="T10" fmla="*/ 0 w 32"/>
                <a:gd name="T11" fmla="*/ 0 h 23"/>
                <a:gd name="T12" fmla="*/ 8 w 32"/>
                <a:gd name="T13" fmla="*/ 0 h 23"/>
                <a:gd name="T14" fmla="*/ 36 w 32"/>
                <a:gd name="T15" fmla="*/ 0 h 23"/>
                <a:gd name="T16" fmla="*/ 44 w 32"/>
                <a:gd name="T17" fmla="*/ 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3"/>
                <a:gd name="T29" fmla="*/ 32 w 3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3">
                  <a:moveTo>
                    <a:pt x="24" y="8"/>
                  </a:moveTo>
                  <a:lnTo>
                    <a:pt x="32" y="16"/>
                  </a:lnTo>
                  <a:lnTo>
                    <a:pt x="24" y="23"/>
                  </a:lnTo>
                  <a:lnTo>
                    <a:pt x="16" y="16"/>
                  </a:lnTo>
                  <a:lnTo>
                    <a:pt x="0" y="8"/>
                  </a:lnTo>
                  <a:lnTo>
                    <a:pt x="0" y="0"/>
                  </a:lnTo>
                  <a:lnTo>
                    <a:pt x="8" y="0"/>
                  </a:lnTo>
                  <a:lnTo>
                    <a:pt x="16" y="0"/>
                  </a:lnTo>
                  <a:lnTo>
                    <a:pt x="24" y="8"/>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54" name="Freeform 52"/>
            <p:cNvSpPr>
              <a:spLocks/>
            </p:cNvSpPr>
            <p:nvPr/>
          </p:nvSpPr>
          <p:spPr bwMode="auto">
            <a:xfrm>
              <a:off x="2619" y="2545"/>
              <a:ext cx="9" cy="9"/>
            </a:xfrm>
            <a:custGeom>
              <a:avLst/>
              <a:gdLst>
                <a:gd name="T0" fmla="*/ 78 w 8"/>
                <a:gd name="T1" fmla="*/ 78 h 8"/>
                <a:gd name="T2" fmla="*/ 78 w 8"/>
                <a:gd name="T3" fmla="*/ 0 h 8"/>
                <a:gd name="T4" fmla="*/ 0 w 8"/>
                <a:gd name="T5" fmla="*/ 0 h 8"/>
                <a:gd name="T6" fmla="*/ 78 w 8"/>
                <a:gd name="T7" fmla="*/ 7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8" y="0"/>
                  </a:lnTo>
                  <a:lnTo>
                    <a:pt x="0" y="0"/>
                  </a:lnTo>
                  <a:lnTo>
                    <a:pt x="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55" name="Freeform 53"/>
            <p:cNvSpPr>
              <a:spLocks/>
            </p:cNvSpPr>
            <p:nvPr/>
          </p:nvSpPr>
          <p:spPr bwMode="auto">
            <a:xfrm>
              <a:off x="2619" y="2545"/>
              <a:ext cx="16" cy="14"/>
            </a:xfrm>
            <a:custGeom>
              <a:avLst/>
              <a:gdLst>
                <a:gd name="T0" fmla="*/ 16 w 16"/>
                <a:gd name="T1" fmla="*/ 7 h 15"/>
                <a:gd name="T2" fmla="*/ 8 w 16"/>
                <a:gd name="T3" fmla="*/ 7 h 15"/>
                <a:gd name="T4" fmla="*/ 8 w 16"/>
                <a:gd name="T5" fmla="*/ 7 h 15"/>
                <a:gd name="T6" fmla="*/ 0 w 16"/>
                <a:gd name="T7" fmla="*/ 7 h 15"/>
                <a:gd name="T8" fmla="*/ 0 w 16"/>
                <a:gd name="T9" fmla="*/ 0 h 15"/>
                <a:gd name="T10" fmla="*/ 8 w 16"/>
                <a:gd name="T11" fmla="*/ 0 h 15"/>
                <a:gd name="T12" fmla="*/ 16 w 16"/>
                <a:gd name="T13" fmla="*/ 7 h 15"/>
                <a:gd name="T14" fmla="*/ 16 w 16"/>
                <a:gd name="T15" fmla="*/ 7 h 15"/>
                <a:gd name="T16" fmla="*/ 8 w 16"/>
                <a:gd name="T17" fmla="*/ 7 h 15"/>
                <a:gd name="T18" fmla="*/ 0 w 16"/>
                <a:gd name="T19" fmla="*/ 7 h 15"/>
                <a:gd name="T20" fmla="*/ 0 w 16"/>
                <a:gd name="T21" fmla="*/ 0 h 15"/>
                <a:gd name="T22" fmla="*/ 16 w 16"/>
                <a:gd name="T23" fmla="*/ 0 h 15"/>
                <a:gd name="T24" fmla="*/ 16 w 16"/>
                <a:gd name="T25" fmla="*/ 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6" y="15"/>
                  </a:moveTo>
                  <a:lnTo>
                    <a:pt x="8" y="15"/>
                  </a:lnTo>
                  <a:lnTo>
                    <a:pt x="8" y="8"/>
                  </a:lnTo>
                  <a:lnTo>
                    <a:pt x="0" y="8"/>
                  </a:lnTo>
                  <a:lnTo>
                    <a:pt x="0" y="0"/>
                  </a:lnTo>
                  <a:lnTo>
                    <a:pt x="8" y="0"/>
                  </a:lnTo>
                  <a:lnTo>
                    <a:pt x="16" y="8"/>
                  </a:lnTo>
                  <a:lnTo>
                    <a:pt x="16" y="15"/>
                  </a:lnTo>
                  <a:lnTo>
                    <a:pt x="8" y="15"/>
                  </a:lnTo>
                  <a:lnTo>
                    <a:pt x="0" y="8"/>
                  </a:lnTo>
                  <a:lnTo>
                    <a:pt x="0" y="0"/>
                  </a:lnTo>
                  <a:lnTo>
                    <a:pt x="16" y="0"/>
                  </a:lnTo>
                  <a:lnTo>
                    <a:pt x="16" y="15"/>
                  </a:lnTo>
                  <a:close/>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56" name="Freeform 54"/>
            <p:cNvSpPr>
              <a:spLocks/>
            </p:cNvSpPr>
            <p:nvPr/>
          </p:nvSpPr>
          <p:spPr bwMode="auto">
            <a:xfrm>
              <a:off x="2619" y="2539"/>
              <a:ext cx="9" cy="6"/>
            </a:xfrm>
            <a:custGeom>
              <a:avLst/>
              <a:gdLst>
                <a:gd name="T0" fmla="*/ 78 w 8"/>
                <a:gd name="T1" fmla="*/ 2 h 8"/>
                <a:gd name="T2" fmla="*/ 78 w 8"/>
                <a:gd name="T3" fmla="*/ 0 h 8"/>
                <a:gd name="T4" fmla="*/ 0 w 8"/>
                <a:gd name="T5" fmla="*/ 0 h 8"/>
                <a:gd name="T6" fmla="*/ 78 w 8"/>
                <a:gd name="T7" fmla="*/ 2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8" y="0"/>
                  </a:lnTo>
                  <a:lnTo>
                    <a:pt x="0" y="0"/>
                  </a:lnTo>
                  <a:lnTo>
                    <a:pt x="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57" name="Freeform 55"/>
            <p:cNvSpPr>
              <a:spLocks/>
            </p:cNvSpPr>
            <p:nvPr/>
          </p:nvSpPr>
          <p:spPr bwMode="auto">
            <a:xfrm>
              <a:off x="2619" y="2539"/>
              <a:ext cx="9" cy="6"/>
            </a:xfrm>
            <a:custGeom>
              <a:avLst/>
              <a:gdLst>
                <a:gd name="T0" fmla="*/ 78 w 8"/>
                <a:gd name="T1" fmla="*/ 2 h 8"/>
                <a:gd name="T2" fmla="*/ 78 w 8"/>
                <a:gd name="T3" fmla="*/ 0 h 8"/>
                <a:gd name="T4" fmla="*/ 0 w 8"/>
                <a:gd name="T5" fmla="*/ 0 h 8"/>
                <a:gd name="T6" fmla="*/ 78 w 8"/>
                <a:gd name="T7" fmla="*/ 2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8" y="0"/>
                  </a:lnTo>
                  <a:lnTo>
                    <a:pt x="0" y="0"/>
                  </a:lnTo>
                  <a:lnTo>
                    <a:pt x="8" y="8"/>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58" name="Freeform 56"/>
            <p:cNvSpPr>
              <a:spLocks/>
            </p:cNvSpPr>
            <p:nvPr/>
          </p:nvSpPr>
          <p:spPr bwMode="auto">
            <a:xfrm>
              <a:off x="2710" y="2435"/>
              <a:ext cx="40" cy="22"/>
            </a:xfrm>
            <a:custGeom>
              <a:avLst/>
              <a:gdLst>
                <a:gd name="T0" fmla="*/ 0 w 40"/>
                <a:gd name="T1" fmla="*/ 6 h 24"/>
                <a:gd name="T2" fmla="*/ 0 w 40"/>
                <a:gd name="T3" fmla="*/ 0 h 24"/>
                <a:gd name="T4" fmla="*/ 24 w 40"/>
                <a:gd name="T5" fmla="*/ 0 h 24"/>
                <a:gd name="T6" fmla="*/ 32 w 40"/>
                <a:gd name="T7" fmla="*/ 0 h 24"/>
                <a:gd name="T8" fmla="*/ 40 w 40"/>
                <a:gd name="T9" fmla="*/ 6 h 24"/>
                <a:gd name="T10" fmla="*/ 32 w 40"/>
                <a:gd name="T11" fmla="*/ 6 h 24"/>
                <a:gd name="T12" fmla="*/ 32 w 40"/>
                <a:gd name="T13" fmla="*/ 6 h 24"/>
                <a:gd name="T14" fmla="*/ 16 w 40"/>
                <a:gd name="T15" fmla="*/ 6 h 24"/>
                <a:gd name="T16" fmla="*/ 16 w 40"/>
                <a:gd name="T17" fmla="*/ 6 h 24"/>
                <a:gd name="T18" fmla="*/ 8 w 40"/>
                <a:gd name="T19" fmla="*/ 6 h 24"/>
                <a:gd name="T20" fmla="*/ 8 w 40"/>
                <a:gd name="T21" fmla="*/ 6 h 24"/>
                <a:gd name="T22" fmla="*/ 0 w 40"/>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4"/>
                <a:gd name="T38" fmla="*/ 40 w 4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4">
                  <a:moveTo>
                    <a:pt x="0" y="16"/>
                  </a:moveTo>
                  <a:lnTo>
                    <a:pt x="0" y="0"/>
                  </a:lnTo>
                  <a:lnTo>
                    <a:pt x="24" y="0"/>
                  </a:lnTo>
                  <a:lnTo>
                    <a:pt x="32" y="0"/>
                  </a:lnTo>
                  <a:lnTo>
                    <a:pt x="40" y="8"/>
                  </a:lnTo>
                  <a:lnTo>
                    <a:pt x="32" y="16"/>
                  </a:lnTo>
                  <a:lnTo>
                    <a:pt x="32" y="8"/>
                  </a:lnTo>
                  <a:lnTo>
                    <a:pt x="16" y="16"/>
                  </a:lnTo>
                  <a:lnTo>
                    <a:pt x="16" y="8"/>
                  </a:lnTo>
                  <a:lnTo>
                    <a:pt x="8" y="16"/>
                  </a:lnTo>
                  <a:lnTo>
                    <a:pt x="8" y="24"/>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59" name="Freeform 57"/>
            <p:cNvSpPr>
              <a:spLocks/>
            </p:cNvSpPr>
            <p:nvPr/>
          </p:nvSpPr>
          <p:spPr bwMode="auto">
            <a:xfrm>
              <a:off x="2710" y="2435"/>
              <a:ext cx="40" cy="22"/>
            </a:xfrm>
            <a:custGeom>
              <a:avLst/>
              <a:gdLst>
                <a:gd name="T0" fmla="*/ 0 w 40"/>
                <a:gd name="T1" fmla="*/ 6 h 24"/>
                <a:gd name="T2" fmla="*/ 0 w 40"/>
                <a:gd name="T3" fmla="*/ 0 h 24"/>
                <a:gd name="T4" fmla="*/ 24 w 40"/>
                <a:gd name="T5" fmla="*/ 0 h 24"/>
                <a:gd name="T6" fmla="*/ 32 w 40"/>
                <a:gd name="T7" fmla="*/ 0 h 24"/>
                <a:gd name="T8" fmla="*/ 40 w 40"/>
                <a:gd name="T9" fmla="*/ 6 h 24"/>
                <a:gd name="T10" fmla="*/ 32 w 40"/>
                <a:gd name="T11" fmla="*/ 6 h 24"/>
                <a:gd name="T12" fmla="*/ 32 w 40"/>
                <a:gd name="T13" fmla="*/ 6 h 24"/>
                <a:gd name="T14" fmla="*/ 16 w 40"/>
                <a:gd name="T15" fmla="*/ 6 h 24"/>
                <a:gd name="T16" fmla="*/ 16 w 40"/>
                <a:gd name="T17" fmla="*/ 6 h 24"/>
                <a:gd name="T18" fmla="*/ 8 w 40"/>
                <a:gd name="T19" fmla="*/ 6 h 24"/>
                <a:gd name="T20" fmla="*/ 8 w 40"/>
                <a:gd name="T21" fmla="*/ 6 h 24"/>
                <a:gd name="T22" fmla="*/ 0 w 40"/>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4"/>
                <a:gd name="T38" fmla="*/ 40 w 4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4">
                  <a:moveTo>
                    <a:pt x="0" y="16"/>
                  </a:moveTo>
                  <a:lnTo>
                    <a:pt x="0" y="0"/>
                  </a:lnTo>
                  <a:lnTo>
                    <a:pt x="24" y="0"/>
                  </a:lnTo>
                  <a:lnTo>
                    <a:pt x="32" y="0"/>
                  </a:lnTo>
                  <a:lnTo>
                    <a:pt x="40" y="8"/>
                  </a:lnTo>
                  <a:lnTo>
                    <a:pt x="32" y="16"/>
                  </a:lnTo>
                  <a:lnTo>
                    <a:pt x="32" y="8"/>
                  </a:lnTo>
                  <a:lnTo>
                    <a:pt x="16" y="16"/>
                  </a:lnTo>
                  <a:lnTo>
                    <a:pt x="16" y="8"/>
                  </a:lnTo>
                  <a:lnTo>
                    <a:pt x="8" y="16"/>
                  </a:lnTo>
                  <a:lnTo>
                    <a:pt x="8" y="24"/>
                  </a:lnTo>
                  <a:lnTo>
                    <a:pt x="0" y="16"/>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60" name="Freeform 58"/>
            <p:cNvSpPr>
              <a:spLocks/>
            </p:cNvSpPr>
            <p:nvPr/>
          </p:nvSpPr>
          <p:spPr bwMode="auto">
            <a:xfrm>
              <a:off x="2685" y="2435"/>
              <a:ext cx="25" cy="14"/>
            </a:xfrm>
            <a:custGeom>
              <a:avLst/>
              <a:gdLst>
                <a:gd name="T0" fmla="*/ 52 w 24"/>
                <a:gd name="T1" fmla="*/ 4 h 16"/>
                <a:gd name="T2" fmla="*/ 52 w 24"/>
                <a:gd name="T3" fmla="*/ 0 h 16"/>
                <a:gd name="T4" fmla="*/ 36 w 24"/>
                <a:gd name="T5" fmla="*/ 0 h 16"/>
                <a:gd name="T6" fmla="*/ 36 w 24"/>
                <a:gd name="T7" fmla="*/ 4 h 16"/>
                <a:gd name="T8" fmla="*/ 0 w 24"/>
                <a:gd name="T9" fmla="*/ 4 h 16"/>
                <a:gd name="T10" fmla="*/ 8 w 24"/>
                <a:gd name="T11" fmla="*/ 4 h 16"/>
                <a:gd name="T12" fmla="*/ 52 w 24"/>
                <a:gd name="T13" fmla="*/ 4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24" y="16"/>
                  </a:moveTo>
                  <a:lnTo>
                    <a:pt x="24" y="0"/>
                  </a:lnTo>
                  <a:lnTo>
                    <a:pt x="16" y="0"/>
                  </a:lnTo>
                  <a:lnTo>
                    <a:pt x="16" y="8"/>
                  </a:lnTo>
                  <a:lnTo>
                    <a:pt x="0" y="16"/>
                  </a:lnTo>
                  <a:lnTo>
                    <a:pt x="8" y="16"/>
                  </a:lnTo>
                  <a:lnTo>
                    <a:pt x="24"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61" name="Freeform 59"/>
            <p:cNvSpPr>
              <a:spLocks/>
            </p:cNvSpPr>
            <p:nvPr/>
          </p:nvSpPr>
          <p:spPr bwMode="auto">
            <a:xfrm>
              <a:off x="2685" y="2435"/>
              <a:ext cx="25" cy="14"/>
            </a:xfrm>
            <a:custGeom>
              <a:avLst/>
              <a:gdLst>
                <a:gd name="T0" fmla="*/ 52 w 24"/>
                <a:gd name="T1" fmla="*/ 4 h 16"/>
                <a:gd name="T2" fmla="*/ 52 w 24"/>
                <a:gd name="T3" fmla="*/ 0 h 16"/>
                <a:gd name="T4" fmla="*/ 36 w 24"/>
                <a:gd name="T5" fmla="*/ 0 h 16"/>
                <a:gd name="T6" fmla="*/ 36 w 24"/>
                <a:gd name="T7" fmla="*/ 4 h 16"/>
                <a:gd name="T8" fmla="*/ 0 w 24"/>
                <a:gd name="T9" fmla="*/ 4 h 16"/>
                <a:gd name="T10" fmla="*/ 8 w 24"/>
                <a:gd name="T11" fmla="*/ 4 h 16"/>
                <a:gd name="T12" fmla="*/ 52 w 24"/>
                <a:gd name="T13" fmla="*/ 4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24" y="16"/>
                  </a:moveTo>
                  <a:lnTo>
                    <a:pt x="24" y="0"/>
                  </a:lnTo>
                  <a:lnTo>
                    <a:pt x="16" y="0"/>
                  </a:lnTo>
                  <a:lnTo>
                    <a:pt x="16" y="8"/>
                  </a:lnTo>
                  <a:lnTo>
                    <a:pt x="0" y="16"/>
                  </a:lnTo>
                  <a:lnTo>
                    <a:pt x="8" y="16"/>
                  </a:lnTo>
                  <a:lnTo>
                    <a:pt x="24" y="16"/>
                  </a:lnTo>
                </a:path>
              </a:pathLst>
            </a:custGeom>
            <a:solidFill>
              <a:schemeClr val="accent4">
                <a:lumMod val="40000"/>
                <a:lumOff val="6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62" name="Freeform 60"/>
            <p:cNvSpPr>
              <a:spLocks/>
            </p:cNvSpPr>
            <p:nvPr/>
          </p:nvSpPr>
          <p:spPr bwMode="auto">
            <a:xfrm>
              <a:off x="2635" y="2508"/>
              <a:ext cx="124" cy="164"/>
            </a:xfrm>
            <a:custGeom>
              <a:avLst/>
              <a:gdLst>
                <a:gd name="T0" fmla="*/ 185 w 120"/>
                <a:gd name="T1" fmla="*/ 49 h 175"/>
                <a:gd name="T2" fmla="*/ 202 w 120"/>
                <a:gd name="T3" fmla="*/ 42 h 175"/>
                <a:gd name="T4" fmla="*/ 185 w 120"/>
                <a:gd name="T5" fmla="*/ 35 h 175"/>
                <a:gd name="T6" fmla="*/ 202 w 120"/>
                <a:gd name="T7" fmla="*/ 35 h 175"/>
                <a:gd name="T8" fmla="*/ 185 w 120"/>
                <a:gd name="T9" fmla="*/ 33 h 175"/>
                <a:gd name="T10" fmla="*/ 185 w 120"/>
                <a:gd name="T11" fmla="*/ 31 h 175"/>
                <a:gd name="T12" fmla="*/ 231 w 120"/>
                <a:gd name="T13" fmla="*/ 31 h 175"/>
                <a:gd name="T14" fmla="*/ 231 w 120"/>
                <a:gd name="T15" fmla="*/ 29 h 175"/>
                <a:gd name="T16" fmla="*/ 217 w 120"/>
                <a:gd name="T17" fmla="*/ 23 h 175"/>
                <a:gd name="T18" fmla="*/ 231 w 120"/>
                <a:gd name="T19" fmla="*/ 18 h 175"/>
                <a:gd name="T20" fmla="*/ 202 w 120"/>
                <a:gd name="T21" fmla="*/ 18 h 175"/>
                <a:gd name="T22" fmla="*/ 185 w 120"/>
                <a:gd name="T23" fmla="*/ 16 h 175"/>
                <a:gd name="T24" fmla="*/ 138 w 120"/>
                <a:gd name="T25" fmla="*/ 16 h 175"/>
                <a:gd name="T26" fmla="*/ 122 w 120"/>
                <a:gd name="T27" fmla="*/ 16 h 175"/>
                <a:gd name="T28" fmla="*/ 122 w 120"/>
                <a:gd name="T29" fmla="*/ 14 h 175"/>
                <a:gd name="T30" fmla="*/ 122 w 120"/>
                <a:gd name="T31" fmla="*/ 7 h 175"/>
                <a:gd name="T32" fmla="*/ 122 w 120"/>
                <a:gd name="T33" fmla="*/ 7 h 175"/>
                <a:gd name="T34" fmla="*/ 138 w 120"/>
                <a:gd name="T35" fmla="*/ 7 h 175"/>
                <a:gd name="T36" fmla="*/ 155 w 120"/>
                <a:gd name="T37" fmla="*/ 7 h 175"/>
                <a:gd name="T38" fmla="*/ 138 w 120"/>
                <a:gd name="T39" fmla="*/ 0 h 175"/>
                <a:gd name="T40" fmla="*/ 122 w 120"/>
                <a:gd name="T41" fmla="*/ 7 h 175"/>
                <a:gd name="T42" fmla="*/ 75 w 120"/>
                <a:gd name="T43" fmla="*/ 7 h 175"/>
                <a:gd name="T44" fmla="*/ 59 w 120"/>
                <a:gd name="T45" fmla="*/ 7 h 175"/>
                <a:gd name="T46" fmla="*/ 44 w 120"/>
                <a:gd name="T47" fmla="*/ 11 h 175"/>
                <a:gd name="T48" fmla="*/ 44 w 120"/>
                <a:gd name="T49" fmla="*/ 16 h 175"/>
                <a:gd name="T50" fmla="*/ 36 w 120"/>
                <a:gd name="T51" fmla="*/ 11 h 175"/>
                <a:gd name="T52" fmla="*/ 44 w 120"/>
                <a:gd name="T53" fmla="*/ 14 h 175"/>
                <a:gd name="T54" fmla="*/ 36 w 120"/>
                <a:gd name="T55" fmla="*/ 16 h 175"/>
                <a:gd name="T56" fmla="*/ 36 w 120"/>
                <a:gd name="T57" fmla="*/ 18 h 175"/>
                <a:gd name="T58" fmla="*/ 36 w 120"/>
                <a:gd name="T59" fmla="*/ 25 h 175"/>
                <a:gd name="T60" fmla="*/ 44 w 120"/>
                <a:gd name="T61" fmla="*/ 25 h 175"/>
                <a:gd name="T62" fmla="*/ 36 w 120"/>
                <a:gd name="T63" fmla="*/ 29 h 175"/>
                <a:gd name="T64" fmla="*/ 8 w 120"/>
                <a:gd name="T65" fmla="*/ 29 h 175"/>
                <a:gd name="T66" fmla="*/ 8 w 120"/>
                <a:gd name="T67" fmla="*/ 31 h 175"/>
                <a:gd name="T68" fmla="*/ 0 w 120"/>
                <a:gd name="T69" fmla="*/ 31 h 175"/>
                <a:gd name="T70" fmla="*/ 0 w 120"/>
                <a:gd name="T71" fmla="*/ 33 h 175"/>
                <a:gd name="T72" fmla="*/ 44 w 120"/>
                <a:gd name="T73" fmla="*/ 37 h 175"/>
                <a:gd name="T74" fmla="*/ 59 w 120"/>
                <a:gd name="T75" fmla="*/ 35 h 175"/>
                <a:gd name="T76" fmla="*/ 75 w 120"/>
                <a:gd name="T77" fmla="*/ 37 h 175"/>
                <a:gd name="T78" fmla="*/ 106 w 120"/>
                <a:gd name="T79" fmla="*/ 42 h 175"/>
                <a:gd name="T80" fmla="*/ 122 w 120"/>
                <a:gd name="T81" fmla="*/ 43 h 175"/>
                <a:gd name="T82" fmla="*/ 168 w 120"/>
                <a:gd name="T83" fmla="*/ 42 h 175"/>
                <a:gd name="T84" fmla="*/ 185 w 120"/>
                <a:gd name="T85" fmla="*/ 43 h 175"/>
                <a:gd name="T86" fmla="*/ 185 w 120"/>
                <a:gd name="T87" fmla="*/ 46 h 175"/>
                <a:gd name="T88" fmla="*/ 168 w 120"/>
                <a:gd name="T89" fmla="*/ 46 h 175"/>
                <a:gd name="T90" fmla="*/ 185 w 120"/>
                <a:gd name="T91" fmla="*/ 49 h 1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175"/>
                <a:gd name="T140" fmla="*/ 120 w 120"/>
                <a:gd name="T141" fmla="*/ 175 h 1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175">
                  <a:moveTo>
                    <a:pt x="96" y="175"/>
                  </a:moveTo>
                  <a:lnTo>
                    <a:pt x="104" y="151"/>
                  </a:lnTo>
                  <a:lnTo>
                    <a:pt x="96" y="127"/>
                  </a:lnTo>
                  <a:lnTo>
                    <a:pt x="104" y="127"/>
                  </a:lnTo>
                  <a:lnTo>
                    <a:pt x="96" y="119"/>
                  </a:lnTo>
                  <a:lnTo>
                    <a:pt x="96" y="111"/>
                  </a:lnTo>
                  <a:lnTo>
                    <a:pt x="120" y="111"/>
                  </a:lnTo>
                  <a:lnTo>
                    <a:pt x="120" y="103"/>
                  </a:lnTo>
                  <a:lnTo>
                    <a:pt x="112" y="87"/>
                  </a:lnTo>
                  <a:lnTo>
                    <a:pt x="120" y="63"/>
                  </a:lnTo>
                  <a:lnTo>
                    <a:pt x="104" y="63"/>
                  </a:lnTo>
                  <a:lnTo>
                    <a:pt x="96" y="55"/>
                  </a:lnTo>
                  <a:lnTo>
                    <a:pt x="72" y="55"/>
                  </a:lnTo>
                  <a:lnTo>
                    <a:pt x="64" y="55"/>
                  </a:lnTo>
                  <a:lnTo>
                    <a:pt x="64" y="48"/>
                  </a:lnTo>
                  <a:lnTo>
                    <a:pt x="64" y="32"/>
                  </a:lnTo>
                  <a:lnTo>
                    <a:pt x="64" y="16"/>
                  </a:lnTo>
                  <a:lnTo>
                    <a:pt x="72" y="8"/>
                  </a:lnTo>
                  <a:lnTo>
                    <a:pt x="80" y="8"/>
                  </a:lnTo>
                  <a:lnTo>
                    <a:pt x="72" y="0"/>
                  </a:lnTo>
                  <a:lnTo>
                    <a:pt x="64" y="8"/>
                  </a:lnTo>
                  <a:lnTo>
                    <a:pt x="40" y="16"/>
                  </a:lnTo>
                  <a:lnTo>
                    <a:pt x="32" y="32"/>
                  </a:lnTo>
                  <a:lnTo>
                    <a:pt x="24" y="40"/>
                  </a:lnTo>
                  <a:lnTo>
                    <a:pt x="24" y="55"/>
                  </a:lnTo>
                  <a:lnTo>
                    <a:pt x="16" y="40"/>
                  </a:lnTo>
                  <a:lnTo>
                    <a:pt x="24" y="48"/>
                  </a:lnTo>
                  <a:lnTo>
                    <a:pt x="16" y="55"/>
                  </a:lnTo>
                  <a:lnTo>
                    <a:pt x="16" y="63"/>
                  </a:lnTo>
                  <a:lnTo>
                    <a:pt x="16" y="95"/>
                  </a:lnTo>
                  <a:lnTo>
                    <a:pt x="24" y="95"/>
                  </a:lnTo>
                  <a:lnTo>
                    <a:pt x="16" y="103"/>
                  </a:lnTo>
                  <a:lnTo>
                    <a:pt x="8" y="103"/>
                  </a:lnTo>
                  <a:lnTo>
                    <a:pt x="8" y="111"/>
                  </a:lnTo>
                  <a:lnTo>
                    <a:pt x="0" y="111"/>
                  </a:lnTo>
                  <a:lnTo>
                    <a:pt x="0" y="119"/>
                  </a:lnTo>
                  <a:lnTo>
                    <a:pt x="24" y="135"/>
                  </a:lnTo>
                  <a:lnTo>
                    <a:pt x="32" y="127"/>
                  </a:lnTo>
                  <a:lnTo>
                    <a:pt x="40" y="135"/>
                  </a:lnTo>
                  <a:lnTo>
                    <a:pt x="56" y="151"/>
                  </a:lnTo>
                  <a:lnTo>
                    <a:pt x="64" y="159"/>
                  </a:lnTo>
                  <a:lnTo>
                    <a:pt x="88" y="151"/>
                  </a:lnTo>
                  <a:lnTo>
                    <a:pt x="96" y="159"/>
                  </a:lnTo>
                  <a:lnTo>
                    <a:pt x="96" y="167"/>
                  </a:lnTo>
                  <a:lnTo>
                    <a:pt x="88" y="167"/>
                  </a:lnTo>
                  <a:lnTo>
                    <a:pt x="96" y="175"/>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63" name="Freeform 61"/>
            <p:cNvSpPr>
              <a:spLocks/>
            </p:cNvSpPr>
            <p:nvPr/>
          </p:nvSpPr>
          <p:spPr bwMode="auto">
            <a:xfrm>
              <a:off x="2635" y="2508"/>
              <a:ext cx="124" cy="164"/>
            </a:xfrm>
            <a:custGeom>
              <a:avLst/>
              <a:gdLst>
                <a:gd name="T0" fmla="*/ 185 w 120"/>
                <a:gd name="T1" fmla="*/ 49 h 175"/>
                <a:gd name="T2" fmla="*/ 202 w 120"/>
                <a:gd name="T3" fmla="*/ 42 h 175"/>
                <a:gd name="T4" fmla="*/ 185 w 120"/>
                <a:gd name="T5" fmla="*/ 35 h 175"/>
                <a:gd name="T6" fmla="*/ 202 w 120"/>
                <a:gd name="T7" fmla="*/ 35 h 175"/>
                <a:gd name="T8" fmla="*/ 185 w 120"/>
                <a:gd name="T9" fmla="*/ 33 h 175"/>
                <a:gd name="T10" fmla="*/ 185 w 120"/>
                <a:gd name="T11" fmla="*/ 31 h 175"/>
                <a:gd name="T12" fmla="*/ 231 w 120"/>
                <a:gd name="T13" fmla="*/ 31 h 175"/>
                <a:gd name="T14" fmla="*/ 231 w 120"/>
                <a:gd name="T15" fmla="*/ 29 h 175"/>
                <a:gd name="T16" fmla="*/ 217 w 120"/>
                <a:gd name="T17" fmla="*/ 23 h 175"/>
                <a:gd name="T18" fmla="*/ 231 w 120"/>
                <a:gd name="T19" fmla="*/ 18 h 175"/>
                <a:gd name="T20" fmla="*/ 202 w 120"/>
                <a:gd name="T21" fmla="*/ 18 h 175"/>
                <a:gd name="T22" fmla="*/ 185 w 120"/>
                <a:gd name="T23" fmla="*/ 16 h 175"/>
                <a:gd name="T24" fmla="*/ 138 w 120"/>
                <a:gd name="T25" fmla="*/ 16 h 175"/>
                <a:gd name="T26" fmla="*/ 122 w 120"/>
                <a:gd name="T27" fmla="*/ 16 h 175"/>
                <a:gd name="T28" fmla="*/ 122 w 120"/>
                <a:gd name="T29" fmla="*/ 14 h 175"/>
                <a:gd name="T30" fmla="*/ 122 w 120"/>
                <a:gd name="T31" fmla="*/ 7 h 175"/>
                <a:gd name="T32" fmla="*/ 122 w 120"/>
                <a:gd name="T33" fmla="*/ 7 h 175"/>
                <a:gd name="T34" fmla="*/ 138 w 120"/>
                <a:gd name="T35" fmla="*/ 7 h 175"/>
                <a:gd name="T36" fmla="*/ 155 w 120"/>
                <a:gd name="T37" fmla="*/ 7 h 175"/>
                <a:gd name="T38" fmla="*/ 138 w 120"/>
                <a:gd name="T39" fmla="*/ 0 h 175"/>
                <a:gd name="T40" fmla="*/ 122 w 120"/>
                <a:gd name="T41" fmla="*/ 7 h 175"/>
                <a:gd name="T42" fmla="*/ 75 w 120"/>
                <a:gd name="T43" fmla="*/ 7 h 175"/>
                <a:gd name="T44" fmla="*/ 59 w 120"/>
                <a:gd name="T45" fmla="*/ 7 h 175"/>
                <a:gd name="T46" fmla="*/ 44 w 120"/>
                <a:gd name="T47" fmla="*/ 11 h 175"/>
                <a:gd name="T48" fmla="*/ 44 w 120"/>
                <a:gd name="T49" fmla="*/ 16 h 175"/>
                <a:gd name="T50" fmla="*/ 36 w 120"/>
                <a:gd name="T51" fmla="*/ 11 h 175"/>
                <a:gd name="T52" fmla="*/ 44 w 120"/>
                <a:gd name="T53" fmla="*/ 14 h 175"/>
                <a:gd name="T54" fmla="*/ 36 w 120"/>
                <a:gd name="T55" fmla="*/ 16 h 175"/>
                <a:gd name="T56" fmla="*/ 36 w 120"/>
                <a:gd name="T57" fmla="*/ 18 h 175"/>
                <a:gd name="T58" fmla="*/ 36 w 120"/>
                <a:gd name="T59" fmla="*/ 25 h 175"/>
                <a:gd name="T60" fmla="*/ 44 w 120"/>
                <a:gd name="T61" fmla="*/ 25 h 175"/>
                <a:gd name="T62" fmla="*/ 36 w 120"/>
                <a:gd name="T63" fmla="*/ 29 h 175"/>
                <a:gd name="T64" fmla="*/ 8 w 120"/>
                <a:gd name="T65" fmla="*/ 29 h 175"/>
                <a:gd name="T66" fmla="*/ 8 w 120"/>
                <a:gd name="T67" fmla="*/ 31 h 175"/>
                <a:gd name="T68" fmla="*/ 0 w 120"/>
                <a:gd name="T69" fmla="*/ 31 h 175"/>
                <a:gd name="T70" fmla="*/ 0 w 120"/>
                <a:gd name="T71" fmla="*/ 33 h 175"/>
                <a:gd name="T72" fmla="*/ 44 w 120"/>
                <a:gd name="T73" fmla="*/ 37 h 175"/>
                <a:gd name="T74" fmla="*/ 59 w 120"/>
                <a:gd name="T75" fmla="*/ 35 h 175"/>
                <a:gd name="T76" fmla="*/ 75 w 120"/>
                <a:gd name="T77" fmla="*/ 37 h 175"/>
                <a:gd name="T78" fmla="*/ 106 w 120"/>
                <a:gd name="T79" fmla="*/ 42 h 175"/>
                <a:gd name="T80" fmla="*/ 122 w 120"/>
                <a:gd name="T81" fmla="*/ 43 h 175"/>
                <a:gd name="T82" fmla="*/ 168 w 120"/>
                <a:gd name="T83" fmla="*/ 42 h 175"/>
                <a:gd name="T84" fmla="*/ 185 w 120"/>
                <a:gd name="T85" fmla="*/ 43 h 175"/>
                <a:gd name="T86" fmla="*/ 185 w 120"/>
                <a:gd name="T87" fmla="*/ 46 h 175"/>
                <a:gd name="T88" fmla="*/ 168 w 120"/>
                <a:gd name="T89" fmla="*/ 46 h 175"/>
                <a:gd name="T90" fmla="*/ 185 w 120"/>
                <a:gd name="T91" fmla="*/ 49 h 1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175"/>
                <a:gd name="T140" fmla="*/ 120 w 120"/>
                <a:gd name="T141" fmla="*/ 175 h 1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175">
                  <a:moveTo>
                    <a:pt x="96" y="175"/>
                  </a:moveTo>
                  <a:lnTo>
                    <a:pt x="104" y="151"/>
                  </a:lnTo>
                  <a:lnTo>
                    <a:pt x="96" y="127"/>
                  </a:lnTo>
                  <a:lnTo>
                    <a:pt x="104" y="127"/>
                  </a:lnTo>
                  <a:lnTo>
                    <a:pt x="96" y="119"/>
                  </a:lnTo>
                  <a:lnTo>
                    <a:pt x="96" y="111"/>
                  </a:lnTo>
                  <a:lnTo>
                    <a:pt x="120" y="111"/>
                  </a:lnTo>
                  <a:lnTo>
                    <a:pt x="120" y="103"/>
                  </a:lnTo>
                  <a:lnTo>
                    <a:pt x="112" y="87"/>
                  </a:lnTo>
                  <a:lnTo>
                    <a:pt x="120" y="63"/>
                  </a:lnTo>
                  <a:lnTo>
                    <a:pt x="104" y="63"/>
                  </a:lnTo>
                  <a:lnTo>
                    <a:pt x="96" y="55"/>
                  </a:lnTo>
                  <a:lnTo>
                    <a:pt x="72" y="55"/>
                  </a:lnTo>
                  <a:lnTo>
                    <a:pt x="64" y="55"/>
                  </a:lnTo>
                  <a:lnTo>
                    <a:pt x="64" y="48"/>
                  </a:lnTo>
                  <a:lnTo>
                    <a:pt x="64" y="32"/>
                  </a:lnTo>
                  <a:lnTo>
                    <a:pt x="64" y="16"/>
                  </a:lnTo>
                  <a:lnTo>
                    <a:pt x="72" y="8"/>
                  </a:lnTo>
                  <a:lnTo>
                    <a:pt x="80" y="8"/>
                  </a:lnTo>
                  <a:lnTo>
                    <a:pt x="72" y="0"/>
                  </a:lnTo>
                  <a:lnTo>
                    <a:pt x="64" y="8"/>
                  </a:lnTo>
                  <a:lnTo>
                    <a:pt x="40" y="16"/>
                  </a:lnTo>
                  <a:lnTo>
                    <a:pt x="32" y="32"/>
                  </a:lnTo>
                  <a:lnTo>
                    <a:pt x="24" y="40"/>
                  </a:lnTo>
                  <a:lnTo>
                    <a:pt x="24" y="55"/>
                  </a:lnTo>
                  <a:lnTo>
                    <a:pt x="16" y="40"/>
                  </a:lnTo>
                  <a:lnTo>
                    <a:pt x="24" y="48"/>
                  </a:lnTo>
                  <a:lnTo>
                    <a:pt x="16" y="55"/>
                  </a:lnTo>
                  <a:lnTo>
                    <a:pt x="16" y="63"/>
                  </a:lnTo>
                  <a:lnTo>
                    <a:pt x="16" y="95"/>
                  </a:lnTo>
                  <a:lnTo>
                    <a:pt x="24" y="95"/>
                  </a:lnTo>
                  <a:lnTo>
                    <a:pt x="16" y="103"/>
                  </a:lnTo>
                  <a:lnTo>
                    <a:pt x="8" y="103"/>
                  </a:lnTo>
                  <a:lnTo>
                    <a:pt x="8" y="111"/>
                  </a:lnTo>
                  <a:lnTo>
                    <a:pt x="0" y="111"/>
                  </a:lnTo>
                  <a:lnTo>
                    <a:pt x="0" y="119"/>
                  </a:lnTo>
                  <a:lnTo>
                    <a:pt x="24" y="135"/>
                  </a:lnTo>
                  <a:lnTo>
                    <a:pt x="32" y="127"/>
                  </a:lnTo>
                  <a:lnTo>
                    <a:pt x="40" y="135"/>
                  </a:lnTo>
                  <a:lnTo>
                    <a:pt x="56" y="151"/>
                  </a:lnTo>
                  <a:lnTo>
                    <a:pt x="64" y="159"/>
                  </a:lnTo>
                  <a:lnTo>
                    <a:pt x="88" y="151"/>
                  </a:lnTo>
                  <a:lnTo>
                    <a:pt x="96" y="159"/>
                  </a:lnTo>
                  <a:lnTo>
                    <a:pt x="96" y="167"/>
                  </a:lnTo>
                  <a:lnTo>
                    <a:pt x="88" y="167"/>
                  </a:lnTo>
                  <a:lnTo>
                    <a:pt x="96" y="175"/>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64" name="Freeform 62"/>
            <p:cNvSpPr>
              <a:spLocks/>
            </p:cNvSpPr>
            <p:nvPr/>
          </p:nvSpPr>
          <p:spPr bwMode="auto">
            <a:xfrm>
              <a:off x="2619" y="2618"/>
              <a:ext cx="59" cy="68"/>
            </a:xfrm>
            <a:custGeom>
              <a:avLst/>
              <a:gdLst>
                <a:gd name="T0" fmla="*/ 159 w 56"/>
                <a:gd name="T1" fmla="*/ 9 h 72"/>
                <a:gd name="T2" fmla="*/ 138 w 56"/>
                <a:gd name="T3" fmla="*/ 8 h 72"/>
                <a:gd name="T4" fmla="*/ 112 w 56"/>
                <a:gd name="T5" fmla="*/ 9 h 72"/>
                <a:gd name="T6" fmla="*/ 44 w 56"/>
                <a:gd name="T7" fmla="*/ 0 h 72"/>
                <a:gd name="T8" fmla="*/ 0 w 56"/>
                <a:gd name="T9" fmla="*/ 8 h 72"/>
                <a:gd name="T10" fmla="*/ 0 w 56"/>
                <a:gd name="T11" fmla="*/ 9 h 72"/>
                <a:gd name="T12" fmla="*/ 0 w 56"/>
                <a:gd name="T13" fmla="*/ 9 h 72"/>
                <a:gd name="T14" fmla="*/ 0 w 56"/>
                <a:gd name="T15" fmla="*/ 9 h 72"/>
                <a:gd name="T16" fmla="*/ 0 w 56"/>
                <a:gd name="T17" fmla="*/ 16 h 72"/>
                <a:gd name="T18" fmla="*/ 0 w 56"/>
                <a:gd name="T19" fmla="*/ 13 h 72"/>
                <a:gd name="T20" fmla="*/ 8 w 56"/>
                <a:gd name="T21" fmla="*/ 13 h 72"/>
                <a:gd name="T22" fmla="*/ 0 w 56"/>
                <a:gd name="T23" fmla="*/ 16 h 72"/>
                <a:gd name="T24" fmla="*/ 0 w 56"/>
                <a:gd name="T25" fmla="*/ 21 h 72"/>
                <a:gd name="T26" fmla="*/ 8 w 56"/>
                <a:gd name="T27" fmla="*/ 23 h 72"/>
                <a:gd name="T28" fmla="*/ 91 w 56"/>
                <a:gd name="T29" fmla="*/ 16 h 72"/>
                <a:gd name="T30" fmla="*/ 112 w 56"/>
                <a:gd name="T31" fmla="*/ 13 h 72"/>
                <a:gd name="T32" fmla="*/ 138 w 56"/>
                <a:gd name="T33" fmla="*/ 9 h 72"/>
                <a:gd name="T34" fmla="*/ 159 w 56"/>
                <a:gd name="T35" fmla="*/ 9 h 72"/>
                <a:gd name="T36" fmla="*/ 138 w 56"/>
                <a:gd name="T37" fmla="*/ 9 h 72"/>
                <a:gd name="T38" fmla="*/ 159 w 56"/>
                <a:gd name="T39" fmla="*/ 9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72"/>
                <a:gd name="T62" fmla="*/ 56 w 56"/>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72">
                  <a:moveTo>
                    <a:pt x="56" y="16"/>
                  </a:moveTo>
                  <a:lnTo>
                    <a:pt x="48" y="8"/>
                  </a:lnTo>
                  <a:lnTo>
                    <a:pt x="40" y="16"/>
                  </a:lnTo>
                  <a:lnTo>
                    <a:pt x="16" y="0"/>
                  </a:lnTo>
                  <a:lnTo>
                    <a:pt x="0" y="8"/>
                  </a:lnTo>
                  <a:lnTo>
                    <a:pt x="0" y="16"/>
                  </a:lnTo>
                  <a:lnTo>
                    <a:pt x="0" y="24"/>
                  </a:lnTo>
                  <a:lnTo>
                    <a:pt x="0" y="32"/>
                  </a:lnTo>
                  <a:lnTo>
                    <a:pt x="0" y="48"/>
                  </a:lnTo>
                  <a:lnTo>
                    <a:pt x="0" y="40"/>
                  </a:lnTo>
                  <a:lnTo>
                    <a:pt x="8" y="40"/>
                  </a:lnTo>
                  <a:lnTo>
                    <a:pt x="0" y="48"/>
                  </a:lnTo>
                  <a:lnTo>
                    <a:pt x="0" y="64"/>
                  </a:lnTo>
                  <a:lnTo>
                    <a:pt x="8" y="72"/>
                  </a:lnTo>
                  <a:lnTo>
                    <a:pt x="32" y="48"/>
                  </a:lnTo>
                  <a:lnTo>
                    <a:pt x="40" y="40"/>
                  </a:lnTo>
                  <a:lnTo>
                    <a:pt x="48" y="32"/>
                  </a:lnTo>
                  <a:lnTo>
                    <a:pt x="56" y="24"/>
                  </a:lnTo>
                  <a:lnTo>
                    <a:pt x="48" y="16"/>
                  </a:lnTo>
                  <a:lnTo>
                    <a:pt x="56"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65" name="Freeform 63"/>
            <p:cNvSpPr>
              <a:spLocks/>
            </p:cNvSpPr>
            <p:nvPr/>
          </p:nvSpPr>
          <p:spPr bwMode="auto">
            <a:xfrm>
              <a:off x="2619" y="2618"/>
              <a:ext cx="59" cy="68"/>
            </a:xfrm>
            <a:custGeom>
              <a:avLst/>
              <a:gdLst>
                <a:gd name="T0" fmla="*/ 159 w 56"/>
                <a:gd name="T1" fmla="*/ 9 h 72"/>
                <a:gd name="T2" fmla="*/ 138 w 56"/>
                <a:gd name="T3" fmla="*/ 8 h 72"/>
                <a:gd name="T4" fmla="*/ 112 w 56"/>
                <a:gd name="T5" fmla="*/ 9 h 72"/>
                <a:gd name="T6" fmla="*/ 44 w 56"/>
                <a:gd name="T7" fmla="*/ 0 h 72"/>
                <a:gd name="T8" fmla="*/ 0 w 56"/>
                <a:gd name="T9" fmla="*/ 8 h 72"/>
                <a:gd name="T10" fmla="*/ 0 w 56"/>
                <a:gd name="T11" fmla="*/ 9 h 72"/>
                <a:gd name="T12" fmla="*/ 0 w 56"/>
                <a:gd name="T13" fmla="*/ 9 h 72"/>
                <a:gd name="T14" fmla="*/ 0 w 56"/>
                <a:gd name="T15" fmla="*/ 9 h 72"/>
                <a:gd name="T16" fmla="*/ 0 w 56"/>
                <a:gd name="T17" fmla="*/ 16 h 72"/>
                <a:gd name="T18" fmla="*/ 0 w 56"/>
                <a:gd name="T19" fmla="*/ 13 h 72"/>
                <a:gd name="T20" fmla="*/ 8 w 56"/>
                <a:gd name="T21" fmla="*/ 13 h 72"/>
                <a:gd name="T22" fmla="*/ 0 w 56"/>
                <a:gd name="T23" fmla="*/ 16 h 72"/>
                <a:gd name="T24" fmla="*/ 0 w 56"/>
                <a:gd name="T25" fmla="*/ 21 h 72"/>
                <a:gd name="T26" fmla="*/ 8 w 56"/>
                <a:gd name="T27" fmla="*/ 23 h 72"/>
                <a:gd name="T28" fmla="*/ 91 w 56"/>
                <a:gd name="T29" fmla="*/ 16 h 72"/>
                <a:gd name="T30" fmla="*/ 112 w 56"/>
                <a:gd name="T31" fmla="*/ 13 h 72"/>
                <a:gd name="T32" fmla="*/ 138 w 56"/>
                <a:gd name="T33" fmla="*/ 9 h 72"/>
                <a:gd name="T34" fmla="*/ 159 w 56"/>
                <a:gd name="T35" fmla="*/ 9 h 72"/>
                <a:gd name="T36" fmla="*/ 138 w 56"/>
                <a:gd name="T37" fmla="*/ 9 h 72"/>
                <a:gd name="T38" fmla="*/ 159 w 56"/>
                <a:gd name="T39" fmla="*/ 9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72"/>
                <a:gd name="T62" fmla="*/ 56 w 56"/>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72">
                  <a:moveTo>
                    <a:pt x="56" y="16"/>
                  </a:moveTo>
                  <a:lnTo>
                    <a:pt x="48" y="8"/>
                  </a:lnTo>
                  <a:lnTo>
                    <a:pt x="40" y="16"/>
                  </a:lnTo>
                  <a:lnTo>
                    <a:pt x="16" y="0"/>
                  </a:lnTo>
                  <a:lnTo>
                    <a:pt x="0" y="8"/>
                  </a:lnTo>
                  <a:lnTo>
                    <a:pt x="0" y="16"/>
                  </a:lnTo>
                  <a:lnTo>
                    <a:pt x="0" y="24"/>
                  </a:lnTo>
                  <a:lnTo>
                    <a:pt x="0" y="32"/>
                  </a:lnTo>
                  <a:lnTo>
                    <a:pt x="0" y="48"/>
                  </a:lnTo>
                  <a:lnTo>
                    <a:pt x="0" y="40"/>
                  </a:lnTo>
                  <a:lnTo>
                    <a:pt x="8" y="40"/>
                  </a:lnTo>
                  <a:lnTo>
                    <a:pt x="0" y="48"/>
                  </a:lnTo>
                  <a:lnTo>
                    <a:pt x="0" y="64"/>
                  </a:lnTo>
                  <a:lnTo>
                    <a:pt x="8" y="72"/>
                  </a:lnTo>
                  <a:lnTo>
                    <a:pt x="32" y="48"/>
                  </a:lnTo>
                  <a:lnTo>
                    <a:pt x="40" y="40"/>
                  </a:lnTo>
                  <a:lnTo>
                    <a:pt x="48" y="32"/>
                  </a:lnTo>
                  <a:lnTo>
                    <a:pt x="56" y="24"/>
                  </a:lnTo>
                  <a:lnTo>
                    <a:pt x="48" y="16"/>
                  </a:lnTo>
                  <a:lnTo>
                    <a:pt x="56" y="16"/>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66" name="Freeform 64"/>
            <p:cNvSpPr>
              <a:spLocks/>
            </p:cNvSpPr>
            <p:nvPr/>
          </p:nvSpPr>
          <p:spPr bwMode="auto">
            <a:xfrm>
              <a:off x="2610" y="2635"/>
              <a:ext cx="134" cy="185"/>
            </a:xfrm>
            <a:custGeom>
              <a:avLst/>
              <a:gdLst>
                <a:gd name="T0" fmla="*/ 321 w 128"/>
                <a:gd name="T1" fmla="*/ 23 h 200"/>
                <a:gd name="T2" fmla="*/ 280 w 128"/>
                <a:gd name="T3" fmla="*/ 23 h 200"/>
                <a:gd name="T4" fmla="*/ 280 w 128"/>
                <a:gd name="T5" fmla="*/ 21 h 200"/>
                <a:gd name="T6" fmla="*/ 238 w 128"/>
                <a:gd name="T7" fmla="*/ 21 h 200"/>
                <a:gd name="T8" fmla="*/ 217 w 128"/>
                <a:gd name="T9" fmla="*/ 21 h 200"/>
                <a:gd name="T10" fmla="*/ 198 w 128"/>
                <a:gd name="T11" fmla="*/ 17 h 200"/>
                <a:gd name="T12" fmla="*/ 217 w 128"/>
                <a:gd name="T13" fmla="*/ 13 h 200"/>
                <a:gd name="T14" fmla="*/ 299 w 128"/>
                <a:gd name="T15" fmla="*/ 8 h 200"/>
                <a:gd name="T16" fmla="*/ 280 w 128"/>
                <a:gd name="T17" fmla="*/ 6 h 200"/>
                <a:gd name="T18" fmla="*/ 299 w 128"/>
                <a:gd name="T19" fmla="*/ 6 h 200"/>
                <a:gd name="T20" fmla="*/ 299 w 128"/>
                <a:gd name="T21" fmla="*/ 6 h 200"/>
                <a:gd name="T22" fmla="*/ 280 w 128"/>
                <a:gd name="T23" fmla="*/ 6 h 200"/>
                <a:gd name="T24" fmla="*/ 217 w 128"/>
                <a:gd name="T25" fmla="*/ 6 h 200"/>
                <a:gd name="T26" fmla="*/ 198 w 128"/>
                <a:gd name="T27" fmla="*/ 6 h 200"/>
                <a:gd name="T28" fmla="*/ 158 w 128"/>
                <a:gd name="T29" fmla="*/ 0 h 200"/>
                <a:gd name="T30" fmla="*/ 140 w 128"/>
                <a:gd name="T31" fmla="*/ 0 h 200"/>
                <a:gd name="T32" fmla="*/ 158 w 128"/>
                <a:gd name="T33" fmla="*/ 6 h 200"/>
                <a:gd name="T34" fmla="*/ 140 w 128"/>
                <a:gd name="T35" fmla="*/ 6 h 200"/>
                <a:gd name="T36" fmla="*/ 119 w 128"/>
                <a:gd name="T37" fmla="*/ 6 h 200"/>
                <a:gd name="T38" fmla="*/ 99 w 128"/>
                <a:gd name="T39" fmla="*/ 6 h 200"/>
                <a:gd name="T40" fmla="*/ 40 w 128"/>
                <a:gd name="T41" fmla="*/ 13 h 200"/>
                <a:gd name="T42" fmla="*/ 8 w 128"/>
                <a:gd name="T43" fmla="*/ 11 h 200"/>
                <a:gd name="T44" fmla="*/ 8 w 128"/>
                <a:gd name="T45" fmla="*/ 6 h 200"/>
                <a:gd name="T46" fmla="*/ 0 w 128"/>
                <a:gd name="T47" fmla="*/ 11 h 200"/>
                <a:gd name="T48" fmla="*/ 8 w 128"/>
                <a:gd name="T49" fmla="*/ 13 h 200"/>
                <a:gd name="T50" fmla="*/ 0 w 128"/>
                <a:gd name="T51" fmla="*/ 13 h 200"/>
                <a:gd name="T52" fmla="*/ 8 w 128"/>
                <a:gd name="T53" fmla="*/ 16 h 200"/>
                <a:gd name="T54" fmla="*/ 57 w 128"/>
                <a:gd name="T55" fmla="*/ 18 h 200"/>
                <a:gd name="T56" fmla="*/ 140 w 128"/>
                <a:gd name="T57" fmla="*/ 31 h 200"/>
                <a:gd name="T58" fmla="*/ 280 w 128"/>
                <a:gd name="T59" fmla="*/ 43 h 200"/>
                <a:gd name="T60" fmla="*/ 321 w 128"/>
                <a:gd name="T61" fmla="*/ 40 h 200"/>
                <a:gd name="T62" fmla="*/ 321 w 128"/>
                <a:gd name="T63" fmla="*/ 37 h 200"/>
                <a:gd name="T64" fmla="*/ 321 w 128"/>
                <a:gd name="T65" fmla="*/ 35 h 200"/>
                <a:gd name="T66" fmla="*/ 321 w 128"/>
                <a:gd name="T67" fmla="*/ 27 h 200"/>
                <a:gd name="T68" fmla="*/ 321 w 128"/>
                <a:gd name="T69" fmla="*/ 23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200"/>
                <a:gd name="T107" fmla="*/ 128 w 128"/>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200">
                  <a:moveTo>
                    <a:pt x="128" y="112"/>
                  </a:moveTo>
                  <a:lnTo>
                    <a:pt x="112" y="112"/>
                  </a:lnTo>
                  <a:lnTo>
                    <a:pt x="112" y="104"/>
                  </a:lnTo>
                  <a:lnTo>
                    <a:pt x="96" y="104"/>
                  </a:lnTo>
                  <a:lnTo>
                    <a:pt x="88" y="104"/>
                  </a:lnTo>
                  <a:lnTo>
                    <a:pt x="80" y="80"/>
                  </a:lnTo>
                  <a:lnTo>
                    <a:pt x="88" y="56"/>
                  </a:lnTo>
                  <a:lnTo>
                    <a:pt x="120" y="40"/>
                  </a:lnTo>
                  <a:lnTo>
                    <a:pt x="112" y="32"/>
                  </a:lnTo>
                  <a:lnTo>
                    <a:pt x="120" y="32"/>
                  </a:lnTo>
                  <a:lnTo>
                    <a:pt x="120" y="24"/>
                  </a:lnTo>
                  <a:lnTo>
                    <a:pt x="112" y="16"/>
                  </a:lnTo>
                  <a:lnTo>
                    <a:pt x="88" y="24"/>
                  </a:lnTo>
                  <a:lnTo>
                    <a:pt x="80" y="16"/>
                  </a:lnTo>
                  <a:lnTo>
                    <a:pt x="64" y="0"/>
                  </a:lnTo>
                  <a:lnTo>
                    <a:pt x="56" y="0"/>
                  </a:lnTo>
                  <a:lnTo>
                    <a:pt x="64" y="8"/>
                  </a:lnTo>
                  <a:lnTo>
                    <a:pt x="56" y="16"/>
                  </a:lnTo>
                  <a:lnTo>
                    <a:pt x="48" y="24"/>
                  </a:lnTo>
                  <a:lnTo>
                    <a:pt x="40" y="32"/>
                  </a:lnTo>
                  <a:lnTo>
                    <a:pt x="16" y="56"/>
                  </a:lnTo>
                  <a:lnTo>
                    <a:pt x="8" y="48"/>
                  </a:lnTo>
                  <a:lnTo>
                    <a:pt x="8" y="32"/>
                  </a:lnTo>
                  <a:lnTo>
                    <a:pt x="0" y="48"/>
                  </a:lnTo>
                  <a:lnTo>
                    <a:pt x="8" y="56"/>
                  </a:lnTo>
                  <a:lnTo>
                    <a:pt x="0" y="56"/>
                  </a:lnTo>
                  <a:lnTo>
                    <a:pt x="8" y="72"/>
                  </a:lnTo>
                  <a:lnTo>
                    <a:pt x="24" y="88"/>
                  </a:lnTo>
                  <a:lnTo>
                    <a:pt x="56" y="152"/>
                  </a:lnTo>
                  <a:lnTo>
                    <a:pt x="112" y="200"/>
                  </a:lnTo>
                  <a:lnTo>
                    <a:pt x="128" y="192"/>
                  </a:lnTo>
                  <a:lnTo>
                    <a:pt x="128" y="176"/>
                  </a:lnTo>
                  <a:lnTo>
                    <a:pt x="128" y="168"/>
                  </a:lnTo>
                  <a:lnTo>
                    <a:pt x="128" y="128"/>
                  </a:lnTo>
                  <a:lnTo>
                    <a:pt x="128" y="11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67" name="Freeform 65"/>
            <p:cNvSpPr>
              <a:spLocks/>
            </p:cNvSpPr>
            <p:nvPr/>
          </p:nvSpPr>
          <p:spPr bwMode="auto">
            <a:xfrm>
              <a:off x="2610" y="2635"/>
              <a:ext cx="134" cy="185"/>
            </a:xfrm>
            <a:custGeom>
              <a:avLst/>
              <a:gdLst>
                <a:gd name="T0" fmla="*/ 321 w 128"/>
                <a:gd name="T1" fmla="*/ 23 h 200"/>
                <a:gd name="T2" fmla="*/ 280 w 128"/>
                <a:gd name="T3" fmla="*/ 23 h 200"/>
                <a:gd name="T4" fmla="*/ 280 w 128"/>
                <a:gd name="T5" fmla="*/ 21 h 200"/>
                <a:gd name="T6" fmla="*/ 238 w 128"/>
                <a:gd name="T7" fmla="*/ 21 h 200"/>
                <a:gd name="T8" fmla="*/ 217 w 128"/>
                <a:gd name="T9" fmla="*/ 21 h 200"/>
                <a:gd name="T10" fmla="*/ 198 w 128"/>
                <a:gd name="T11" fmla="*/ 17 h 200"/>
                <a:gd name="T12" fmla="*/ 217 w 128"/>
                <a:gd name="T13" fmla="*/ 13 h 200"/>
                <a:gd name="T14" fmla="*/ 299 w 128"/>
                <a:gd name="T15" fmla="*/ 8 h 200"/>
                <a:gd name="T16" fmla="*/ 280 w 128"/>
                <a:gd name="T17" fmla="*/ 6 h 200"/>
                <a:gd name="T18" fmla="*/ 299 w 128"/>
                <a:gd name="T19" fmla="*/ 6 h 200"/>
                <a:gd name="T20" fmla="*/ 299 w 128"/>
                <a:gd name="T21" fmla="*/ 6 h 200"/>
                <a:gd name="T22" fmla="*/ 280 w 128"/>
                <a:gd name="T23" fmla="*/ 6 h 200"/>
                <a:gd name="T24" fmla="*/ 217 w 128"/>
                <a:gd name="T25" fmla="*/ 6 h 200"/>
                <a:gd name="T26" fmla="*/ 198 w 128"/>
                <a:gd name="T27" fmla="*/ 6 h 200"/>
                <a:gd name="T28" fmla="*/ 158 w 128"/>
                <a:gd name="T29" fmla="*/ 0 h 200"/>
                <a:gd name="T30" fmla="*/ 140 w 128"/>
                <a:gd name="T31" fmla="*/ 0 h 200"/>
                <a:gd name="T32" fmla="*/ 158 w 128"/>
                <a:gd name="T33" fmla="*/ 6 h 200"/>
                <a:gd name="T34" fmla="*/ 140 w 128"/>
                <a:gd name="T35" fmla="*/ 6 h 200"/>
                <a:gd name="T36" fmla="*/ 119 w 128"/>
                <a:gd name="T37" fmla="*/ 6 h 200"/>
                <a:gd name="T38" fmla="*/ 99 w 128"/>
                <a:gd name="T39" fmla="*/ 6 h 200"/>
                <a:gd name="T40" fmla="*/ 40 w 128"/>
                <a:gd name="T41" fmla="*/ 13 h 200"/>
                <a:gd name="T42" fmla="*/ 8 w 128"/>
                <a:gd name="T43" fmla="*/ 11 h 200"/>
                <a:gd name="T44" fmla="*/ 8 w 128"/>
                <a:gd name="T45" fmla="*/ 6 h 200"/>
                <a:gd name="T46" fmla="*/ 0 w 128"/>
                <a:gd name="T47" fmla="*/ 11 h 200"/>
                <a:gd name="T48" fmla="*/ 8 w 128"/>
                <a:gd name="T49" fmla="*/ 13 h 200"/>
                <a:gd name="T50" fmla="*/ 0 w 128"/>
                <a:gd name="T51" fmla="*/ 13 h 200"/>
                <a:gd name="T52" fmla="*/ 8 w 128"/>
                <a:gd name="T53" fmla="*/ 16 h 200"/>
                <a:gd name="T54" fmla="*/ 57 w 128"/>
                <a:gd name="T55" fmla="*/ 18 h 200"/>
                <a:gd name="T56" fmla="*/ 140 w 128"/>
                <a:gd name="T57" fmla="*/ 31 h 200"/>
                <a:gd name="T58" fmla="*/ 280 w 128"/>
                <a:gd name="T59" fmla="*/ 43 h 200"/>
                <a:gd name="T60" fmla="*/ 321 w 128"/>
                <a:gd name="T61" fmla="*/ 40 h 200"/>
                <a:gd name="T62" fmla="*/ 321 w 128"/>
                <a:gd name="T63" fmla="*/ 37 h 200"/>
                <a:gd name="T64" fmla="*/ 321 w 128"/>
                <a:gd name="T65" fmla="*/ 35 h 200"/>
                <a:gd name="T66" fmla="*/ 321 w 128"/>
                <a:gd name="T67" fmla="*/ 27 h 200"/>
                <a:gd name="T68" fmla="*/ 321 w 128"/>
                <a:gd name="T69" fmla="*/ 23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200"/>
                <a:gd name="T107" fmla="*/ 128 w 128"/>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200">
                  <a:moveTo>
                    <a:pt x="128" y="112"/>
                  </a:moveTo>
                  <a:lnTo>
                    <a:pt x="112" y="112"/>
                  </a:lnTo>
                  <a:lnTo>
                    <a:pt x="112" y="104"/>
                  </a:lnTo>
                  <a:lnTo>
                    <a:pt x="96" y="104"/>
                  </a:lnTo>
                  <a:lnTo>
                    <a:pt x="88" y="104"/>
                  </a:lnTo>
                  <a:lnTo>
                    <a:pt x="80" y="80"/>
                  </a:lnTo>
                  <a:lnTo>
                    <a:pt x="88" y="56"/>
                  </a:lnTo>
                  <a:lnTo>
                    <a:pt x="120" y="40"/>
                  </a:lnTo>
                  <a:lnTo>
                    <a:pt x="112" y="32"/>
                  </a:lnTo>
                  <a:lnTo>
                    <a:pt x="120" y="32"/>
                  </a:lnTo>
                  <a:lnTo>
                    <a:pt x="120" y="24"/>
                  </a:lnTo>
                  <a:lnTo>
                    <a:pt x="112" y="16"/>
                  </a:lnTo>
                  <a:lnTo>
                    <a:pt x="88" y="24"/>
                  </a:lnTo>
                  <a:lnTo>
                    <a:pt x="80" y="16"/>
                  </a:lnTo>
                  <a:lnTo>
                    <a:pt x="64" y="0"/>
                  </a:lnTo>
                  <a:lnTo>
                    <a:pt x="56" y="0"/>
                  </a:lnTo>
                  <a:lnTo>
                    <a:pt x="64" y="8"/>
                  </a:lnTo>
                  <a:lnTo>
                    <a:pt x="56" y="16"/>
                  </a:lnTo>
                  <a:lnTo>
                    <a:pt x="48" y="24"/>
                  </a:lnTo>
                  <a:lnTo>
                    <a:pt x="40" y="32"/>
                  </a:lnTo>
                  <a:lnTo>
                    <a:pt x="16" y="56"/>
                  </a:lnTo>
                  <a:lnTo>
                    <a:pt x="8" y="48"/>
                  </a:lnTo>
                  <a:lnTo>
                    <a:pt x="8" y="32"/>
                  </a:lnTo>
                  <a:lnTo>
                    <a:pt x="0" y="48"/>
                  </a:lnTo>
                  <a:lnTo>
                    <a:pt x="8" y="56"/>
                  </a:lnTo>
                  <a:lnTo>
                    <a:pt x="0" y="56"/>
                  </a:lnTo>
                  <a:lnTo>
                    <a:pt x="8" y="72"/>
                  </a:lnTo>
                  <a:lnTo>
                    <a:pt x="24" y="88"/>
                  </a:lnTo>
                  <a:lnTo>
                    <a:pt x="56" y="152"/>
                  </a:lnTo>
                  <a:lnTo>
                    <a:pt x="112" y="200"/>
                  </a:lnTo>
                  <a:lnTo>
                    <a:pt x="128" y="192"/>
                  </a:lnTo>
                  <a:lnTo>
                    <a:pt x="128" y="176"/>
                  </a:lnTo>
                  <a:lnTo>
                    <a:pt x="128" y="168"/>
                  </a:lnTo>
                  <a:lnTo>
                    <a:pt x="128" y="128"/>
                  </a:lnTo>
                  <a:lnTo>
                    <a:pt x="128" y="11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68" name="Freeform 66"/>
            <p:cNvSpPr>
              <a:spLocks/>
            </p:cNvSpPr>
            <p:nvPr/>
          </p:nvSpPr>
          <p:spPr bwMode="auto">
            <a:xfrm>
              <a:off x="2744" y="2731"/>
              <a:ext cx="122" cy="133"/>
            </a:xfrm>
            <a:custGeom>
              <a:avLst/>
              <a:gdLst>
                <a:gd name="T0" fmla="*/ 165 w 120"/>
                <a:gd name="T1" fmla="*/ 22 h 144"/>
                <a:gd name="T2" fmla="*/ 165 w 120"/>
                <a:gd name="T3" fmla="*/ 19 h 144"/>
                <a:gd name="T4" fmla="*/ 153 w 120"/>
                <a:gd name="T5" fmla="*/ 16 h 144"/>
                <a:gd name="T6" fmla="*/ 153 w 120"/>
                <a:gd name="T7" fmla="*/ 15 h 144"/>
                <a:gd name="T8" fmla="*/ 136 w 120"/>
                <a:gd name="T9" fmla="*/ 15 h 144"/>
                <a:gd name="T10" fmla="*/ 126 w 120"/>
                <a:gd name="T11" fmla="*/ 12 h 144"/>
                <a:gd name="T12" fmla="*/ 126 w 120"/>
                <a:gd name="T13" fmla="*/ 10 h 144"/>
                <a:gd name="T14" fmla="*/ 110 w 120"/>
                <a:gd name="T15" fmla="*/ 8 h 144"/>
                <a:gd name="T16" fmla="*/ 60 w 120"/>
                <a:gd name="T17" fmla="*/ 6 h 144"/>
                <a:gd name="T18" fmla="*/ 60 w 120"/>
                <a:gd name="T19" fmla="*/ 6 h 144"/>
                <a:gd name="T20" fmla="*/ 60 w 120"/>
                <a:gd name="T21" fmla="*/ 0 h 144"/>
                <a:gd name="T22" fmla="*/ 24 w 120"/>
                <a:gd name="T23" fmla="*/ 0 h 144"/>
                <a:gd name="T24" fmla="*/ 8 w 120"/>
                <a:gd name="T25" fmla="*/ 6 h 144"/>
                <a:gd name="T26" fmla="*/ 0 w 120"/>
                <a:gd name="T27" fmla="*/ 6 h 144"/>
                <a:gd name="T28" fmla="*/ 0 w 120"/>
                <a:gd name="T29" fmla="*/ 6 h 144"/>
                <a:gd name="T30" fmla="*/ 0 w 120"/>
                <a:gd name="T31" fmla="*/ 13 h 144"/>
                <a:gd name="T32" fmla="*/ 0 w 120"/>
                <a:gd name="T33" fmla="*/ 15 h 144"/>
                <a:gd name="T34" fmla="*/ 0 w 120"/>
                <a:gd name="T35" fmla="*/ 17 h 144"/>
                <a:gd name="T36" fmla="*/ 0 w 120"/>
                <a:gd name="T37" fmla="*/ 21 h 144"/>
                <a:gd name="T38" fmla="*/ 0 w 120"/>
                <a:gd name="T39" fmla="*/ 22 h 144"/>
                <a:gd name="T40" fmla="*/ 8 w 120"/>
                <a:gd name="T41" fmla="*/ 30 h 144"/>
                <a:gd name="T42" fmla="*/ 16 w 120"/>
                <a:gd name="T43" fmla="*/ 30 h 144"/>
                <a:gd name="T44" fmla="*/ 52 w 120"/>
                <a:gd name="T45" fmla="*/ 28 h 144"/>
                <a:gd name="T46" fmla="*/ 68 w 120"/>
                <a:gd name="T47" fmla="*/ 30 h 144"/>
                <a:gd name="T48" fmla="*/ 76 w 120"/>
                <a:gd name="T49" fmla="*/ 28 h 144"/>
                <a:gd name="T50" fmla="*/ 94 w 120"/>
                <a:gd name="T51" fmla="*/ 30 h 144"/>
                <a:gd name="T52" fmla="*/ 110 w 120"/>
                <a:gd name="T53" fmla="*/ 21 h 144"/>
                <a:gd name="T54" fmla="*/ 144 w 120"/>
                <a:gd name="T55" fmla="*/ 21 h 144"/>
                <a:gd name="T56" fmla="*/ 165 w 120"/>
                <a:gd name="T57" fmla="*/ 22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44"/>
                <a:gd name="T89" fmla="*/ 120 w 120"/>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44">
                  <a:moveTo>
                    <a:pt x="120" y="112"/>
                  </a:moveTo>
                  <a:lnTo>
                    <a:pt x="120" y="96"/>
                  </a:lnTo>
                  <a:lnTo>
                    <a:pt x="112" y="80"/>
                  </a:lnTo>
                  <a:lnTo>
                    <a:pt x="112" y="72"/>
                  </a:lnTo>
                  <a:lnTo>
                    <a:pt x="96" y="72"/>
                  </a:lnTo>
                  <a:lnTo>
                    <a:pt x="88" y="56"/>
                  </a:lnTo>
                  <a:lnTo>
                    <a:pt x="88" y="48"/>
                  </a:lnTo>
                  <a:lnTo>
                    <a:pt x="80" y="40"/>
                  </a:lnTo>
                  <a:lnTo>
                    <a:pt x="40" y="24"/>
                  </a:lnTo>
                  <a:lnTo>
                    <a:pt x="40" y="16"/>
                  </a:lnTo>
                  <a:lnTo>
                    <a:pt x="40" y="0"/>
                  </a:lnTo>
                  <a:lnTo>
                    <a:pt x="24" y="0"/>
                  </a:lnTo>
                  <a:lnTo>
                    <a:pt x="8" y="8"/>
                  </a:lnTo>
                  <a:lnTo>
                    <a:pt x="0" y="8"/>
                  </a:lnTo>
                  <a:lnTo>
                    <a:pt x="0" y="24"/>
                  </a:lnTo>
                  <a:lnTo>
                    <a:pt x="0" y="64"/>
                  </a:lnTo>
                  <a:lnTo>
                    <a:pt x="0" y="72"/>
                  </a:lnTo>
                  <a:lnTo>
                    <a:pt x="0" y="88"/>
                  </a:lnTo>
                  <a:lnTo>
                    <a:pt x="0" y="104"/>
                  </a:lnTo>
                  <a:lnTo>
                    <a:pt x="0" y="112"/>
                  </a:lnTo>
                  <a:lnTo>
                    <a:pt x="8" y="144"/>
                  </a:lnTo>
                  <a:lnTo>
                    <a:pt x="16" y="144"/>
                  </a:lnTo>
                  <a:lnTo>
                    <a:pt x="32" y="136"/>
                  </a:lnTo>
                  <a:lnTo>
                    <a:pt x="48" y="144"/>
                  </a:lnTo>
                  <a:lnTo>
                    <a:pt x="56" y="136"/>
                  </a:lnTo>
                  <a:lnTo>
                    <a:pt x="72" y="144"/>
                  </a:lnTo>
                  <a:lnTo>
                    <a:pt x="80" y="104"/>
                  </a:lnTo>
                  <a:lnTo>
                    <a:pt x="104" y="104"/>
                  </a:lnTo>
                  <a:lnTo>
                    <a:pt x="120" y="11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69" name="Freeform 67"/>
            <p:cNvSpPr>
              <a:spLocks/>
            </p:cNvSpPr>
            <p:nvPr/>
          </p:nvSpPr>
          <p:spPr bwMode="auto">
            <a:xfrm>
              <a:off x="2744" y="2731"/>
              <a:ext cx="122" cy="133"/>
            </a:xfrm>
            <a:custGeom>
              <a:avLst/>
              <a:gdLst>
                <a:gd name="T0" fmla="*/ 165 w 120"/>
                <a:gd name="T1" fmla="*/ 22 h 144"/>
                <a:gd name="T2" fmla="*/ 165 w 120"/>
                <a:gd name="T3" fmla="*/ 19 h 144"/>
                <a:gd name="T4" fmla="*/ 153 w 120"/>
                <a:gd name="T5" fmla="*/ 16 h 144"/>
                <a:gd name="T6" fmla="*/ 153 w 120"/>
                <a:gd name="T7" fmla="*/ 15 h 144"/>
                <a:gd name="T8" fmla="*/ 136 w 120"/>
                <a:gd name="T9" fmla="*/ 15 h 144"/>
                <a:gd name="T10" fmla="*/ 126 w 120"/>
                <a:gd name="T11" fmla="*/ 12 h 144"/>
                <a:gd name="T12" fmla="*/ 126 w 120"/>
                <a:gd name="T13" fmla="*/ 10 h 144"/>
                <a:gd name="T14" fmla="*/ 110 w 120"/>
                <a:gd name="T15" fmla="*/ 8 h 144"/>
                <a:gd name="T16" fmla="*/ 60 w 120"/>
                <a:gd name="T17" fmla="*/ 6 h 144"/>
                <a:gd name="T18" fmla="*/ 60 w 120"/>
                <a:gd name="T19" fmla="*/ 6 h 144"/>
                <a:gd name="T20" fmla="*/ 60 w 120"/>
                <a:gd name="T21" fmla="*/ 0 h 144"/>
                <a:gd name="T22" fmla="*/ 24 w 120"/>
                <a:gd name="T23" fmla="*/ 0 h 144"/>
                <a:gd name="T24" fmla="*/ 8 w 120"/>
                <a:gd name="T25" fmla="*/ 6 h 144"/>
                <a:gd name="T26" fmla="*/ 0 w 120"/>
                <a:gd name="T27" fmla="*/ 6 h 144"/>
                <a:gd name="T28" fmla="*/ 0 w 120"/>
                <a:gd name="T29" fmla="*/ 6 h 144"/>
                <a:gd name="T30" fmla="*/ 0 w 120"/>
                <a:gd name="T31" fmla="*/ 13 h 144"/>
                <a:gd name="T32" fmla="*/ 0 w 120"/>
                <a:gd name="T33" fmla="*/ 15 h 144"/>
                <a:gd name="T34" fmla="*/ 0 w 120"/>
                <a:gd name="T35" fmla="*/ 17 h 144"/>
                <a:gd name="T36" fmla="*/ 0 w 120"/>
                <a:gd name="T37" fmla="*/ 21 h 144"/>
                <a:gd name="T38" fmla="*/ 0 w 120"/>
                <a:gd name="T39" fmla="*/ 22 h 144"/>
                <a:gd name="T40" fmla="*/ 8 w 120"/>
                <a:gd name="T41" fmla="*/ 30 h 144"/>
                <a:gd name="T42" fmla="*/ 16 w 120"/>
                <a:gd name="T43" fmla="*/ 30 h 144"/>
                <a:gd name="T44" fmla="*/ 52 w 120"/>
                <a:gd name="T45" fmla="*/ 28 h 144"/>
                <a:gd name="T46" fmla="*/ 68 w 120"/>
                <a:gd name="T47" fmla="*/ 30 h 144"/>
                <a:gd name="T48" fmla="*/ 76 w 120"/>
                <a:gd name="T49" fmla="*/ 28 h 144"/>
                <a:gd name="T50" fmla="*/ 94 w 120"/>
                <a:gd name="T51" fmla="*/ 30 h 144"/>
                <a:gd name="T52" fmla="*/ 110 w 120"/>
                <a:gd name="T53" fmla="*/ 21 h 144"/>
                <a:gd name="T54" fmla="*/ 144 w 120"/>
                <a:gd name="T55" fmla="*/ 21 h 144"/>
                <a:gd name="T56" fmla="*/ 165 w 120"/>
                <a:gd name="T57" fmla="*/ 22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44"/>
                <a:gd name="T89" fmla="*/ 120 w 120"/>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44">
                  <a:moveTo>
                    <a:pt x="120" y="112"/>
                  </a:moveTo>
                  <a:lnTo>
                    <a:pt x="120" y="96"/>
                  </a:lnTo>
                  <a:lnTo>
                    <a:pt x="112" y="80"/>
                  </a:lnTo>
                  <a:lnTo>
                    <a:pt x="112" y="72"/>
                  </a:lnTo>
                  <a:lnTo>
                    <a:pt x="96" y="72"/>
                  </a:lnTo>
                  <a:lnTo>
                    <a:pt x="88" y="56"/>
                  </a:lnTo>
                  <a:lnTo>
                    <a:pt x="88" y="48"/>
                  </a:lnTo>
                  <a:lnTo>
                    <a:pt x="80" y="40"/>
                  </a:lnTo>
                  <a:lnTo>
                    <a:pt x="40" y="24"/>
                  </a:lnTo>
                  <a:lnTo>
                    <a:pt x="40" y="16"/>
                  </a:lnTo>
                  <a:lnTo>
                    <a:pt x="40" y="0"/>
                  </a:lnTo>
                  <a:lnTo>
                    <a:pt x="24" y="0"/>
                  </a:lnTo>
                  <a:lnTo>
                    <a:pt x="8" y="8"/>
                  </a:lnTo>
                  <a:lnTo>
                    <a:pt x="0" y="8"/>
                  </a:lnTo>
                  <a:lnTo>
                    <a:pt x="0" y="24"/>
                  </a:lnTo>
                  <a:lnTo>
                    <a:pt x="0" y="64"/>
                  </a:lnTo>
                  <a:lnTo>
                    <a:pt x="0" y="72"/>
                  </a:lnTo>
                  <a:lnTo>
                    <a:pt x="0" y="88"/>
                  </a:lnTo>
                  <a:lnTo>
                    <a:pt x="0" y="104"/>
                  </a:lnTo>
                  <a:lnTo>
                    <a:pt x="0" y="112"/>
                  </a:lnTo>
                  <a:lnTo>
                    <a:pt x="8" y="144"/>
                  </a:lnTo>
                  <a:lnTo>
                    <a:pt x="16" y="144"/>
                  </a:lnTo>
                  <a:lnTo>
                    <a:pt x="32" y="136"/>
                  </a:lnTo>
                  <a:lnTo>
                    <a:pt x="48" y="144"/>
                  </a:lnTo>
                  <a:lnTo>
                    <a:pt x="56" y="136"/>
                  </a:lnTo>
                  <a:lnTo>
                    <a:pt x="72" y="144"/>
                  </a:lnTo>
                  <a:lnTo>
                    <a:pt x="80" y="104"/>
                  </a:lnTo>
                  <a:lnTo>
                    <a:pt x="104" y="104"/>
                  </a:lnTo>
                  <a:lnTo>
                    <a:pt x="120" y="11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70" name="Freeform 68"/>
            <p:cNvSpPr>
              <a:spLocks/>
            </p:cNvSpPr>
            <p:nvPr/>
          </p:nvSpPr>
          <p:spPr bwMode="auto">
            <a:xfrm>
              <a:off x="2816" y="2826"/>
              <a:ext cx="93" cy="89"/>
            </a:xfrm>
            <a:custGeom>
              <a:avLst/>
              <a:gdLst>
                <a:gd name="T0" fmla="*/ 242 w 88"/>
                <a:gd name="T1" fmla="*/ 16 h 96"/>
                <a:gd name="T2" fmla="*/ 266 w 88"/>
                <a:gd name="T3" fmla="*/ 13 h 96"/>
                <a:gd name="T4" fmla="*/ 217 w 88"/>
                <a:gd name="T5" fmla="*/ 11 h 96"/>
                <a:gd name="T6" fmla="*/ 217 w 88"/>
                <a:gd name="T7" fmla="*/ 9 h 96"/>
                <a:gd name="T8" fmla="*/ 194 w 88"/>
                <a:gd name="T9" fmla="*/ 9 h 96"/>
                <a:gd name="T10" fmla="*/ 145 w 88"/>
                <a:gd name="T11" fmla="*/ 6 h 96"/>
                <a:gd name="T12" fmla="*/ 145 w 88"/>
                <a:gd name="T13" fmla="*/ 6 h 96"/>
                <a:gd name="T14" fmla="*/ 97 w 88"/>
                <a:gd name="T15" fmla="*/ 0 h 96"/>
                <a:gd name="T16" fmla="*/ 8 w 88"/>
                <a:gd name="T17" fmla="*/ 0 h 96"/>
                <a:gd name="T18" fmla="*/ 0 w 88"/>
                <a:gd name="T19" fmla="*/ 9 h 96"/>
                <a:gd name="T20" fmla="*/ 8 w 88"/>
                <a:gd name="T21" fmla="*/ 13 h 96"/>
                <a:gd name="T22" fmla="*/ 97 w 88"/>
                <a:gd name="T23" fmla="*/ 13 h 96"/>
                <a:gd name="T24" fmla="*/ 145 w 88"/>
                <a:gd name="T25" fmla="*/ 16 h 96"/>
                <a:gd name="T26" fmla="*/ 145 w 88"/>
                <a:gd name="T27" fmla="*/ 18 h 96"/>
                <a:gd name="T28" fmla="*/ 122 w 88"/>
                <a:gd name="T29" fmla="*/ 19 h 96"/>
                <a:gd name="T30" fmla="*/ 170 w 88"/>
                <a:gd name="T31" fmla="*/ 21 h 96"/>
                <a:gd name="T32" fmla="*/ 194 w 88"/>
                <a:gd name="T33" fmla="*/ 19 h 96"/>
                <a:gd name="T34" fmla="*/ 242 w 88"/>
                <a:gd name="T35" fmla="*/ 19 h 96"/>
                <a:gd name="T36" fmla="*/ 242 w 88"/>
                <a:gd name="T37" fmla="*/ 16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96"/>
                <a:gd name="T59" fmla="*/ 88 w 88"/>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96">
                  <a:moveTo>
                    <a:pt x="80" y="72"/>
                  </a:moveTo>
                  <a:lnTo>
                    <a:pt x="88" y="56"/>
                  </a:lnTo>
                  <a:lnTo>
                    <a:pt x="72" y="48"/>
                  </a:lnTo>
                  <a:lnTo>
                    <a:pt x="72" y="40"/>
                  </a:lnTo>
                  <a:lnTo>
                    <a:pt x="64" y="40"/>
                  </a:lnTo>
                  <a:lnTo>
                    <a:pt x="48" y="32"/>
                  </a:lnTo>
                  <a:lnTo>
                    <a:pt x="48" y="8"/>
                  </a:lnTo>
                  <a:lnTo>
                    <a:pt x="32" y="0"/>
                  </a:lnTo>
                  <a:lnTo>
                    <a:pt x="8" y="0"/>
                  </a:lnTo>
                  <a:lnTo>
                    <a:pt x="0" y="40"/>
                  </a:lnTo>
                  <a:lnTo>
                    <a:pt x="8" y="56"/>
                  </a:lnTo>
                  <a:lnTo>
                    <a:pt x="32" y="56"/>
                  </a:lnTo>
                  <a:lnTo>
                    <a:pt x="48" y="72"/>
                  </a:lnTo>
                  <a:lnTo>
                    <a:pt x="48" y="80"/>
                  </a:lnTo>
                  <a:lnTo>
                    <a:pt x="40" y="88"/>
                  </a:lnTo>
                  <a:lnTo>
                    <a:pt x="56" y="96"/>
                  </a:lnTo>
                  <a:lnTo>
                    <a:pt x="64" y="88"/>
                  </a:lnTo>
                  <a:lnTo>
                    <a:pt x="80" y="88"/>
                  </a:lnTo>
                  <a:lnTo>
                    <a:pt x="80" y="7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71" name="Freeform 69"/>
            <p:cNvSpPr>
              <a:spLocks/>
            </p:cNvSpPr>
            <p:nvPr/>
          </p:nvSpPr>
          <p:spPr bwMode="auto">
            <a:xfrm>
              <a:off x="2816" y="2826"/>
              <a:ext cx="93" cy="89"/>
            </a:xfrm>
            <a:custGeom>
              <a:avLst/>
              <a:gdLst>
                <a:gd name="T0" fmla="*/ 242 w 88"/>
                <a:gd name="T1" fmla="*/ 16 h 96"/>
                <a:gd name="T2" fmla="*/ 266 w 88"/>
                <a:gd name="T3" fmla="*/ 13 h 96"/>
                <a:gd name="T4" fmla="*/ 217 w 88"/>
                <a:gd name="T5" fmla="*/ 11 h 96"/>
                <a:gd name="T6" fmla="*/ 217 w 88"/>
                <a:gd name="T7" fmla="*/ 9 h 96"/>
                <a:gd name="T8" fmla="*/ 194 w 88"/>
                <a:gd name="T9" fmla="*/ 9 h 96"/>
                <a:gd name="T10" fmla="*/ 145 w 88"/>
                <a:gd name="T11" fmla="*/ 6 h 96"/>
                <a:gd name="T12" fmla="*/ 145 w 88"/>
                <a:gd name="T13" fmla="*/ 6 h 96"/>
                <a:gd name="T14" fmla="*/ 97 w 88"/>
                <a:gd name="T15" fmla="*/ 0 h 96"/>
                <a:gd name="T16" fmla="*/ 8 w 88"/>
                <a:gd name="T17" fmla="*/ 0 h 96"/>
                <a:gd name="T18" fmla="*/ 0 w 88"/>
                <a:gd name="T19" fmla="*/ 9 h 96"/>
                <a:gd name="T20" fmla="*/ 8 w 88"/>
                <a:gd name="T21" fmla="*/ 13 h 96"/>
                <a:gd name="T22" fmla="*/ 97 w 88"/>
                <a:gd name="T23" fmla="*/ 13 h 96"/>
                <a:gd name="T24" fmla="*/ 145 w 88"/>
                <a:gd name="T25" fmla="*/ 16 h 96"/>
                <a:gd name="T26" fmla="*/ 145 w 88"/>
                <a:gd name="T27" fmla="*/ 18 h 96"/>
                <a:gd name="T28" fmla="*/ 122 w 88"/>
                <a:gd name="T29" fmla="*/ 19 h 96"/>
                <a:gd name="T30" fmla="*/ 170 w 88"/>
                <a:gd name="T31" fmla="*/ 21 h 96"/>
                <a:gd name="T32" fmla="*/ 194 w 88"/>
                <a:gd name="T33" fmla="*/ 19 h 96"/>
                <a:gd name="T34" fmla="*/ 242 w 88"/>
                <a:gd name="T35" fmla="*/ 19 h 96"/>
                <a:gd name="T36" fmla="*/ 242 w 88"/>
                <a:gd name="T37" fmla="*/ 16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96"/>
                <a:gd name="T59" fmla="*/ 88 w 88"/>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96">
                  <a:moveTo>
                    <a:pt x="80" y="72"/>
                  </a:moveTo>
                  <a:lnTo>
                    <a:pt x="88" y="56"/>
                  </a:lnTo>
                  <a:lnTo>
                    <a:pt x="72" y="48"/>
                  </a:lnTo>
                  <a:lnTo>
                    <a:pt x="72" y="40"/>
                  </a:lnTo>
                  <a:lnTo>
                    <a:pt x="64" y="40"/>
                  </a:lnTo>
                  <a:lnTo>
                    <a:pt x="48" y="32"/>
                  </a:lnTo>
                  <a:lnTo>
                    <a:pt x="48" y="8"/>
                  </a:lnTo>
                  <a:lnTo>
                    <a:pt x="32" y="0"/>
                  </a:lnTo>
                  <a:lnTo>
                    <a:pt x="8" y="0"/>
                  </a:lnTo>
                  <a:lnTo>
                    <a:pt x="0" y="40"/>
                  </a:lnTo>
                  <a:lnTo>
                    <a:pt x="8" y="56"/>
                  </a:lnTo>
                  <a:lnTo>
                    <a:pt x="32" y="56"/>
                  </a:lnTo>
                  <a:lnTo>
                    <a:pt x="48" y="72"/>
                  </a:lnTo>
                  <a:lnTo>
                    <a:pt x="48" y="80"/>
                  </a:lnTo>
                  <a:lnTo>
                    <a:pt x="40" y="88"/>
                  </a:lnTo>
                  <a:lnTo>
                    <a:pt x="56" y="96"/>
                  </a:lnTo>
                  <a:lnTo>
                    <a:pt x="64" y="88"/>
                  </a:lnTo>
                  <a:lnTo>
                    <a:pt x="80" y="88"/>
                  </a:lnTo>
                  <a:lnTo>
                    <a:pt x="80" y="7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72" name="Freeform 70"/>
            <p:cNvSpPr>
              <a:spLocks/>
            </p:cNvSpPr>
            <p:nvPr/>
          </p:nvSpPr>
          <p:spPr bwMode="auto">
            <a:xfrm>
              <a:off x="2858" y="2945"/>
              <a:ext cx="58" cy="54"/>
            </a:xfrm>
            <a:custGeom>
              <a:avLst/>
              <a:gdLst>
                <a:gd name="T0" fmla="*/ 97 w 56"/>
                <a:gd name="T1" fmla="*/ 25 h 56"/>
                <a:gd name="T2" fmla="*/ 112 w 56"/>
                <a:gd name="T3" fmla="*/ 14 h 56"/>
                <a:gd name="T4" fmla="*/ 97 w 56"/>
                <a:gd name="T5" fmla="*/ 14 h 56"/>
                <a:gd name="T6" fmla="*/ 62 w 56"/>
                <a:gd name="T7" fmla="*/ 8 h 56"/>
                <a:gd name="T8" fmla="*/ 46 w 56"/>
                <a:gd name="T9" fmla="*/ 8 h 56"/>
                <a:gd name="T10" fmla="*/ 36 w 56"/>
                <a:gd name="T11" fmla="*/ 0 h 56"/>
                <a:gd name="T12" fmla="*/ 8 w 56"/>
                <a:gd name="T13" fmla="*/ 0 h 56"/>
                <a:gd name="T14" fmla="*/ 0 w 56"/>
                <a:gd name="T15" fmla="*/ 25 h 56"/>
                <a:gd name="T16" fmla="*/ 8 w 56"/>
                <a:gd name="T17" fmla="*/ 25 h 56"/>
                <a:gd name="T18" fmla="*/ 46 w 56"/>
                <a:gd name="T19" fmla="*/ 29 h 56"/>
                <a:gd name="T20" fmla="*/ 97 w 56"/>
                <a:gd name="T21" fmla="*/ 29 h 56"/>
                <a:gd name="T22" fmla="*/ 97 w 56"/>
                <a:gd name="T23" fmla="*/ 25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56"/>
                <a:gd name="T38" fmla="*/ 56 w 5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56">
                  <a:moveTo>
                    <a:pt x="48" y="48"/>
                  </a:moveTo>
                  <a:lnTo>
                    <a:pt x="56" y="32"/>
                  </a:lnTo>
                  <a:lnTo>
                    <a:pt x="48" y="24"/>
                  </a:lnTo>
                  <a:lnTo>
                    <a:pt x="32" y="8"/>
                  </a:lnTo>
                  <a:lnTo>
                    <a:pt x="24" y="8"/>
                  </a:lnTo>
                  <a:lnTo>
                    <a:pt x="16" y="0"/>
                  </a:lnTo>
                  <a:lnTo>
                    <a:pt x="8" y="0"/>
                  </a:lnTo>
                  <a:lnTo>
                    <a:pt x="0" y="48"/>
                  </a:lnTo>
                  <a:lnTo>
                    <a:pt x="8" y="48"/>
                  </a:lnTo>
                  <a:lnTo>
                    <a:pt x="24" y="56"/>
                  </a:lnTo>
                  <a:lnTo>
                    <a:pt x="48" y="56"/>
                  </a:lnTo>
                  <a:lnTo>
                    <a:pt x="48"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73" name="Freeform 71"/>
            <p:cNvSpPr>
              <a:spLocks/>
            </p:cNvSpPr>
            <p:nvPr/>
          </p:nvSpPr>
          <p:spPr bwMode="auto">
            <a:xfrm>
              <a:off x="2858" y="2945"/>
              <a:ext cx="58" cy="54"/>
            </a:xfrm>
            <a:custGeom>
              <a:avLst/>
              <a:gdLst>
                <a:gd name="T0" fmla="*/ 97 w 56"/>
                <a:gd name="T1" fmla="*/ 25 h 56"/>
                <a:gd name="T2" fmla="*/ 112 w 56"/>
                <a:gd name="T3" fmla="*/ 14 h 56"/>
                <a:gd name="T4" fmla="*/ 97 w 56"/>
                <a:gd name="T5" fmla="*/ 14 h 56"/>
                <a:gd name="T6" fmla="*/ 62 w 56"/>
                <a:gd name="T7" fmla="*/ 8 h 56"/>
                <a:gd name="T8" fmla="*/ 46 w 56"/>
                <a:gd name="T9" fmla="*/ 8 h 56"/>
                <a:gd name="T10" fmla="*/ 36 w 56"/>
                <a:gd name="T11" fmla="*/ 0 h 56"/>
                <a:gd name="T12" fmla="*/ 8 w 56"/>
                <a:gd name="T13" fmla="*/ 0 h 56"/>
                <a:gd name="T14" fmla="*/ 0 w 56"/>
                <a:gd name="T15" fmla="*/ 25 h 56"/>
                <a:gd name="T16" fmla="*/ 8 w 56"/>
                <a:gd name="T17" fmla="*/ 25 h 56"/>
                <a:gd name="T18" fmla="*/ 46 w 56"/>
                <a:gd name="T19" fmla="*/ 29 h 56"/>
                <a:gd name="T20" fmla="*/ 97 w 56"/>
                <a:gd name="T21" fmla="*/ 29 h 56"/>
                <a:gd name="T22" fmla="*/ 97 w 56"/>
                <a:gd name="T23" fmla="*/ 25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56"/>
                <a:gd name="T38" fmla="*/ 56 w 5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56">
                  <a:moveTo>
                    <a:pt x="48" y="48"/>
                  </a:moveTo>
                  <a:lnTo>
                    <a:pt x="56" y="32"/>
                  </a:lnTo>
                  <a:lnTo>
                    <a:pt x="48" y="24"/>
                  </a:lnTo>
                  <a:lnTo>
                    <a:pt x="32" y="8"/>
                  </a:lnTo>
                  <a:lnTo>
                    <a:pt x="24" y="8"/>
                  </a:lnTo>
                  <a:lnTo>
                    <a:pt x="16" y="0"/>
                  </a:lnTo>
                  <a:lnTo>
                    <a:pt x="8" y="0"/>
                  </a:lnTo>
                  <a:lnTo>
                    <a:pt x="0" y="48"/>
                  </a:lnTo>
                  <a:lnTo>
                    <a:pt x="8" y="48"/>
                  </a:lnTo>
                  <a:lnTo>
                    <a:pt x="24" y="56"/>
                  </a:lnTo>
                  <a:lnTo>
                    <a:pt x="48" y="56"/>
                  </a:lnTo>
                  <a:lnTo>
                    <a:pt x="48" y="48"/>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74" name="Freeform 72"/>
            <p:cNvSpPr>
              <a:spLocks/>
            </p:cNvSpPr>
            <p:nvPr/>
          </p:nvSpPr>
          <p:spPr bwMode="auto">
            <a:xfrm>
              <a:off x="2693" y="2581"/>
              <a:ext cx="420" cy="409"/>
            </a:xfrm>
            <a:custGeom>
              <a:avLst/>
              <a:gdLst>
                <a:gd name="T0" fmla="*/ 434 w 407"/>
                <a:gd name="T1" fmla="*/ 7 h 440"/>
                <a:gd name="T2" fmla="*/ 391 w 407"/>
                <a:gd name="T3" fmla="*/ 7 h 440"/>
                <a:gd name="T4" fmla="*/ 360 w 407"/>
                <a:gd name="T5" fmla="*/ 7 h 440"/>
                <a:gd name="T6" fmla="*/ 330 w 407"/>
                <a:gd name="T7" fmla="*/ 7 h 440"/>
                <a:gd name="T8" fmla="*/ 285 w 407"/>
                <a:gd name="T9" fmla="*/ 9 h 440"/>
                <a:gd name="T10" fmla="*/ 271 w 407"/>
                <a:gd name="T11" fmla="*/ 7 h 440"/>
                <a:gd name="T12" fmla="*/ 255 w 407"/>
                <a:gd name="T13" fmla="*/ 0 h 440"/>
                <a:gd name="T14" fmla="*/ 211 w 407"/>
                <a:gd name="T15" fmla="*/ 7 h 440"/>
                <a:gd name="T16" fmla="*/ 179 w 407"/>
                <a:gd name="T17" fmla="*/ 7 h 440"/>
                <a:gd name="T18" fmla="*/ 195 w 407"/>
                <a:gd name="T19" fmla="*/ 7 h 440"/>
                <a:gd name="T20" fmla="*/ 152 w 407"/>
                <a:gd name="T21" fmla="*/ 12 h 440"/>
                <a:gd name="T22" fmla="*/ 118 w 407"/>
                <a:gd name="T23" fmla="*/ 7 h 440"/>
                <a:gd name="T24" fmla="*/ 73 w 407"/>
                <a:gd name="T25" fmla="*/ 9 h 440"/>
                <a:gd name="T26" fmla="*/ 73 w 407"/>
                <a:gd name="T27" fmla="*/ 12 h 440"/>
                <a:gd name="T28" fmla="*/ 73 w 407"/>
                <a:gd name="T29" fmla="*/ 22 h 440"/>
                <a:gd name="T30" fmla="*/ 0 w 407"/>
                <a:gd name="T31" fmla="*/ 31 h 440"/>
                <a:gd name="T32" fmla="*/ 36 w 407"/>
                <a:gd name="T33" fmla="*/ 38 h 440"/>
                <a:gd name="T34" fmla="*/ 57 w 407"/>
                <a:gd name="T35" fmla="*/ 38 h 440"/>
                <a:gd name="T36" fmla="*/ 104 w 407"/>
                <a:gd name="T37" fmla="*/ 38 h 440"/>
                <a:gd name="T38" fmla="*/ 164 w 407"/>
                <a:gd name="T39" fmla="*/ 38 h 440"/>
                <a:gd name="T40" fmla="*/ 164 w 407"/>
                <a:gd name="T41" fmla="*/ 43 h 440"/>
                <a:gd name="T42" fmla="*/ 255 w 407"/>
                <a:gd name="T43" fmla="*/ 47 h 440"/>
                <a:gd name="T44" fmla="*/ 271 w 407"/>
                <a:gd name="T45" fmla="*/ 55 h 440"/>
                <a:gd name="T46" fmla="*/ 299 w 407"/>
                <a:gd name="T47" fmla="*/ 55 h 440"/>
                <a:gd name="T48" fmla="*/ 315 w 407"/>
                <a:gd name="T49" fmla="*/ 63 h 440"/>
                <a:gd name="T50" fmla="*/ 345 w 407"/>
                <a:gd name="T51" fmla="*/ 70 h 440"/>
                <a:gd name="T52" fmla="*/ 360 w 407"/>
                <a:gd name="T53" fmla="*/ 73 h 440"/>
                <a:gd name="T54" fmla="*/ 375 w 407"/>
                <a:gd name="T55" fmla="*/ 79 h 440"/>
                <a:gd name="T56" fmla="*/ 391 w 407"/>
                <a:gd name="T57" fmla="*/ 81 h 440"/>
                <a:gd name="T58" fmla="*/ 315 w 407"/>
                <a:gd name="T59" fmla="*/ 91 h 440"/>
                <a:gd name="T60" fmla="*/ 345 w 407"/>
                <a:gd name="T61" fmla="*/ 92 h 440"/>
                <a:gd name="T62" fmla="*/ 391 w 407"/>
                <a:gd name="T63" fmla="*/ 97 h 440"/>
                <a:gd name="T64" fmla="*/ 391 w 407"/>
                <a:gd name="T65" fmla="*/ 102 h 440"/>
                <a:gd name="T66" fmla="*/ 452 w 407"/>
                <a:gd name="T67" fmla="*/ 94 h 440"/>
                <a:gd name="T68" fmla="*/ 492 w 407"/>
                <a:gd name="T69" fmla="*/ 86 h 440"/>
                <a:gd name="T70" fmla="*/ 508 w 407"/>
                <a:gd name="T71" fmla="*/ 76 h 440"/>
                <a:gd name="T72" fmla="*/ 570 w 407"/>
                <a:gd name="T73" fmla="*/ 70 h 440"/>
                <a:gd name="T74" fmla="*/ 643 w 407"/>
                <a:gd name="T75" fmla="*/ 69 h 440"/>
                <a:gd name="T76" fmla="*/ 673 w 407"/>
                <a:gd name="T77" fmla="*/ 61 h 440"/>
                <a:gd name="T78" fmla="*/ 673 w 407"/>
                <a:gd name="T79" fmla="*/ 59 h 440"/>
                <a:gd name="T80" fmla="*/ 747 w 407"/>
                <a:gd name="T81" fmla="*/ 38 h 440"/>
                <a:gd name="T82" fmla="*/ 747 w 407"/>
                <a:gd name="T83" fmla="*/ 27 h 440"/>
                <a:gd name="T84" fmla="*/ 658 w 407"/>
                <a:gd name="T85" fmla="*/ 19 h 440"/>
                <a:gd name="T86" fmla="*/ 599 w 407"/>
                <a:gd name="T87" fmla="*/ 19 h 440"/>
                <a:gd name="T88" fmla="*/ 570 w 407"/>
                <a:gd name="T89" fmla="*/ 17 h 440"/>
                <a:gd name="T90" fmla="*/ 508 w 407"/>
                <a:gd name="T91" fmla="*/ 16 h 440"/>
                <a:gd name="T92" fmla="*/ 492 w 407"/>
                <a:gd name="T93" fmla="*/ 14 h 440"/>
                <a:gd name="T94" fmla="*/ 462 w 407"/>
                <a:gd name="T95" fmla="*/ 14 h 440"/>
                <a:gd name="T96" fmla="*/ 452 w 407"/>
                <a:gd name="T97" fmla="*/ 16 h 440"/>
                <a:gd name="T98" fmla="*/ 452 w 407"/>
                <a:gd name="T99" fmla="*/ 14 h 440"/>
                <a:gd name="T100" fmla="*/ 462 w 407"/>
                <a:gd name="T101" fmla="*/ 7 h 4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7"/>
                <a:gd name="T154" fmla="*/ 0 h 440"/>
                <a:gd name="T155" fmla="*/ 407 w 407"/>
                <a:gd name="T156" fmla="*/ 440 h 4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7" h="440">
                  <a:moveTo>
                    <a:pt x="240" y="16"/>
                  </a:moveTo>
                  <a:lnTo>
                    <a:pt x="232" y="16"/>
                  </a:lnTo>
                  <a:lnTo>
                    <a:pt x="216" y="24"/>
                  </a:lnTo>
                  <a:lnTo>
                    <a:pt x="208" y="32"/>
                  </a:lnTo>
                  <a:lnTo>
                    <a:pt x="208" y="24"/>
                  </a:lnTo>
                  <a:lnTo>
                    <a:pt x="192" y="24"/>
                  </a:lnTo>
                  <a:lnTo>
                    <a:pt x="184" y="32"/>
                  </a:lnTo>
                  <a:lnTo>
                    <a:pt x="176" y="32"/>
                  </a:lnTo>
                  <a:lnTo>
                    <a:pt x="160" y="40"/>
                  </a:lnTo>
                  <a:lnTo>
                    <a:pt x="152" y="40"/>
                  </a:lnTo>
                  <a:lnTo>
                    <a:pt x="144" y="24"/>
                  </a:lnTo>
                  <a:lnTo>
                    <a:pt x="144" y="8"/>
                  </a:lnTo>
                  <a:lnTo>
                    <a:pt x="144" y="0"/>
                  </a:lnTo>
                  <a:lnTo>
                    <a:pt x="136" y="0"/>
                  </a:lnTo>
                  <a:lnTo>
                    <a:pt x="128" y="8"/>
                  </a:lnTo>
                  <a:lnTo>
                    <a:pt x="112" y="16"/>
                  </a:lnTo>
                  <a:lnTo>
                    <a:pt x="88" y="8"/>
                  </a:lnTo>
                  <a:lnTo>
                    <a:pt x="96" y="16"/>
                  </a:lnTo>
                  <a:lnTo>
                    <a:pt x="96" y="24"/>
                  </a:lnTo>
                  <a:lnTo>
                    <a:pt x="104" y="32"/>
                  </a:lnTo>
                  <a:lnTo>
                    <a:pt x="88" y="48"/>
                  </a:lnTo>
                  <a:lnTo>
                    <a:pt x="80" y="48"/>
                  </a:lnTo>
                  <a:lnTo>
                    <a:pt x="72" y="40"/>
                  </a:lnTo>
                  <a:lnTo>
                    <a:pt x="64" y="32"/>
                  </a:lnTo>
                  <a:lnTo>
                    <a:pt x="40" y="32"/>
                  </a:lnTo>
                  <a:lnTo>
                    <a:pt x="40" y="40"/>
                  </a:lnTo>
                  <a:lnTo>
                    <a:pt x="48" y="48"/>
                  </a:lnTo>
                  <a:lnTo>
                    <a:pt x="40" y="48"/>
                  </a:lnTo>
                  <a:lnTo>
                    <a:pt x="48" y="72"/>
                  </a:lnTo>
                  <a:lnTo>
                    <a:pt x="40" y="96"/>
                  </a:lnTo>
                  <a:lnTo>
                    <a:pt x="8" y="112"/>
                  </a:lnTo>
                  <a:lnTo>
                    <a:pt x="0" y="136"/>
                  </a:lnTo>
                  <a:lnTo>
                    <a:pt x="8" y="160"/>
                  </a:lnTo>
                  <a:lnTo>
                    <a:pt x="16" y="160"/>
                  </a:lnTo>
                  <a:lnTo>
                    <a:pt x="32" y="160"/>
                  </a:lnTo>
                  <a:lnTo>
                    <a:pt x="32" y="168"/>
                  </a:lnTo>
                  <a:lnTo>
                    <a:pt x="48" y="168"/>
                  </a:lnTo>
                  <a:lnTo>
                    <a:pt x="56" y="168"/>
                  </a:lnTo>
                  <a:lnTo>
                    <a:pt x="72" y="160"/>
                  </a:lnTo>
                  <a:lnTo>
                    <a:pt x="88" y="160"/>
                  </a:lnTo>
                  <a:lnTo>
                    <a:pt x="88" y="176"/>
                  </a:lnTo>
                  <a:lnTo>
                    <a:pt x="88" y="184"/>
                  </a:lnTo>
                  <a:lnTo>
                    <a:pt x="128" y="200"/>
                  </a:lnTo>
                  <a:lnTo>
                    <a:pt x="136" y="208"/>
                  </a:lnTo>
                  <a:lnTo>
                    <a:pt x="136" y="216"/>
                  </a:lnTo>
                  <a:lnTo>
                    <a:pt x="144" y="232"/>
                  </a:lnTo>
                  <a:lnTo>
                    <a:pt x="160" y="232"/>
                  </a:lnTo>
                  <a:lnTo>
                    <a:pt x="160" y="240"/>
                  </a:lnTo>
                  <a:lnTo>
                    <a:pt x="168" y="256"/>
                  </a:lnTo>
                  <a:lnTo>
                    <a:pt x="168" y="272"/>
                  </a:lnTo>
                  <a:lnTo>
                    <a:pt x="168" y="296"/>
                  </a:lnTo>
                  <a:lnTo>
                    <a:pt x="184" y="304"/>
                  </a:lnTo>
                  <a:lnTo>
                    <a:pt x="192" y="304"/>
                  </a:lnTo>
                  <a:lnTo>
                    <a:pt x="192" y="312"/>
                  </a:lnTo>
                  <a:lnTo>
                    <a:pt x="208" y="320"/>
                  </a:lnTo>
                  <a:lnTo>
                    <a:pt x="200" y="336"/>
                  </a:lnTo>
                  <a:lnTo>
                    <a:pt x="208" y="336"/>
                  </a:lnTo>
                  <a:lnTo>
                    <a:pt x="208" y="352"/>
                  </a:lnTo>
                  <a:lnTo>
                    <a:pt x="200" y="360"/>
                  </a:lnTo>
                  <a:lnTo>
                    <a:pt x="168" y="392"/>
                  </a:lnTo>
                  <a:lnTo>
                    <a:pt x="176" y="392"/>
                  </a:lnTo>
                  <a:lnTo>
                    <a:pt x="184" y="400"/>
                  </a:lnTo>
                  <a:lnTo>
                    <a:pt x="192" y="400"/>
                  </a:lnTo>
                  <a:lnTo>
                    <a:pt x="208" y="416"/>
                  </a:lnTo>
                  <a:lnTo>
                    <a:pt x="216" y="424"/>
                  </a:lnTo>
                  <a:lnTo>
                    <a:pt x="208" y="440"/>
                  </a:lnTo>
                  <a:lnTo>
                    <a:pt x="224" y="424"/>
                  </a:lnTo>
                  <a:lnTo>
                    <a:pt x="240" y="408"/>
                  </a:lnTo>
                  <a:lnTo>
                    <a:pt x="247" y="384"/>
                  </a:lnTo>
                  <a:lnTo>
                    <a:pt x="263" y="368"/>
                  </a:lnTo>
                  <a:lnTo>
                    <a:pt x="263" y="344"/>
                  </a:lnTo>
                  <a:lnTo>
                    <a:pt x="271" y="328"/>
                  </a:lnTo>
                  <a:lnTo>
                    <a:pt x="287" y="320"/>
                  </a:lnTo>
                  <a:lnTo>
                    <a:pt x="303" y="304"/>
                  </a:lnTo>
                  <a:lnTo>
                    <a:pt x="327" y="304"/>
                  </a:lnTo>
                  <a:lnTo>
                    <a:pt x="343" y="296"/>
                  </a:lnTo>
                  <a:lnTo>
                    <a:pt x="343" y="288"/>
                  </a:lnTo>
                  <a:lnTo>
                    <a:pt x="359" y="264"/>
                  </a:lnTo>
                  <a:lnTo>
                    <a:pt x="359" y="256"/>
                  </a:lnTo>
                  <a:lnTo>
                    <a:pt x="359" y="248"/>
                  </a:lnTo>
                  <a:lnTo>
                    <a:pt x="359" y="200"/>
                  </a:lnTo>
                  <a:lnTo>
                    <a:pt x="399" y="160"/>
                  </a:lnTo>
                  <a:lnTo>
                    <a:pt x="407" y="136"/>
                  </a:lnTo>
                  <a:lnTo>
                    <a:pt x="399" y="112"/>
                  </a:lnTo>
                  <a:lnTo>
                    <a:pt x="383" y="112"/>
                  </a:lnTo>
                  <a:lnTo>
                    <a:pt x="351" y="80"/>
                  </a:lnTo>
                  <a:lnTo>
                    <a:pt x="335" y="88"/>
                  </a:lnTo>
                  <a:lnTo>
                    <a:pt x="319" y="80"/>
                  </a:lnTo>
                  <a:lnTo>
                    <a:pt x="303" y="80"/>
                  </a:lnTo>
                  <a:lnTo>
                    <a:pt x="303" y="72"/>
                  </a:lnTo>
                  <a:lnTo>
                    <a:pt x="295" y="72"/>
                  </a:lnTo>
                  <a:lnTo>
                    <a:pt x="271" y="64"/>
                  </a:lnTo>
                  <a:lnTo>
                    <a:pt x="263" y="72"/>
                  </a:lnTo>
                  <a:lnTo>
                    <a:pt x="263" y="56"/>
                  </a:lnTo>
                  <a:lnTo>
                    <a:pt x="255" y="56"/>
                  </a:lnTo>
                  <a:lnTo>
                    <a:pt x="247" y="56"/>
                  </a:lnTo>
                  <a:lnTo>
                    <a:pt x="247" y="72"/>
                  </a:lnTo>
                  <a:lnTo>
                    <a:pt x="240" y="64"/>
                  </a:lnTo>
                  <a:lnTo>
                    <a:pt x="232" y="72"/>
                  </a:lnTo>
                  <a:lnTo>
                    <a:pt x="240" y="56"/>
                  </a:lnTo>
                  <a:lnTo>
                    <a:pt x="247" y="40"/>
                  </a:lnTo>
                  <a:lnTo>
                    <a:pt x="247" y="32"/>
                  </a:lnTo>
                  <a:lnTo>
                    <a:pt x="24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75" name="Freeform 73"/>
            <p:cNvSpPr>
              <a:spLocks/>
            </p:cNvSpPr>
            <p:nvPr/>
          </p:nvSpPr>
          <p:spPr bwMode="auto">
            <a:xfrm>
              <a:off x="2693" y="2581"/>
              <a:ext cx="420" cy="409"/>
            </a:xfrm>
            <a:custGeom>
              <a:avLst/>
              <a:gdLst>
                <a:gd name="T0" fmla="*/ 434 w 407"/>
                <a:gd name="T1" fmla="*/ 7 h 440"/>
                <a:gd name="T2" fmla="*/ 391 w 407"/>
                <a:gd name="T3" fmla="*/ 7 h 440"/>
                <a:gd name="T4" fmla="*/ 360 w 407"/>
                <a:gd name="T5" fmla="*/ 7 h 440"/>
                <a:gd name="T6" fmla="*/ 330 w 407"/>
                <a:gd name="T7" fmla="*/ 7 h 440"/>
                <a:gd name="T8" fmla="*/ 285 w 407"/>
                <a:gd name="T9" fmla="*/ 9 h 440"/>
                <a:gd name="T10" fmla="*/ 271 w 407"/>
                <a:gd name="T11" fmla="*/ 7 h 440"/>
                <a:gd name="T12" fmla="*/ 255 w 407"/>
                <a:gd name="T13" fmla="*/ 0 h 440"/>
                <a:gd name="T14" fmla="*/ 211 w 407"/>
                <a:gd name="T15" fmla="*/ 7 h 440"/>
                <a:gd name="T16" fmla="*/ 179 w 407"/>
                <a:gd name="T17" fmla="*/ 7 h 440"/>
                <a:gd name="T18" fmla="*/ 195 w 407"/>
                <a:gd name="T19" fmla="*/ 7 h 440"/>
                <a:gd name="T20" fmla="*/ 152 w 407"/>
                <a:gd name="T21" fmla="*/ 12 h 440"/>
                <a:gd name="T22" fmla="*/ 118 w 407"/>
                <a:gd name="T23" fmla="*/ 7 h 440"/>
                <a:gd name="T24" fmla="*/ 73 w 407"/>
                <a:gd name="T25" fmla="*/ 9 h 440"/>
                <a:gd name="T26" fmla="*/ 73 w 407"/>
                <a:gd name="T27" fmla="*/ 12 h 440"/>
                <a:gd name="T28" fmla="*/ 73 w 407"/>
                <a:gd name="T29" fmla="*/ 22 h 440"/>
                <a:gd name="T30" fmla="*/ 0 w 407"/>
                <a:gd name="T31" fmla="*/ 31 h 440"/>
                <a:gd name="T32" fmla="*/ 36 w 407"/>
                <a:gd name="T33" fmla="*/ 38 h 440"/>
                <a:gd name="T34" fmla="*/ 57 w 407"/>
                <a:gd name="T35" fmla="*/ 38 h 440"/>
                <a:gd name="T36" fmla="*/ 104 w 407"/>
                <a:gd name="T37" fmla="*/ 38 h 440"/>
                <a:gd name="T38" fmla="*/ 164 w 407"/>
                <a:gd name="T39" fmla="*/ 38 h 440"/>
                <a:gd name="T40" fmla="*/ 164 w 407"/>
                <a:gd name="T41" fmla="*/ 43 h 440"/>
                <a:gd name="T42" fmla="*/ 255 w 407"/>
                <a:gd name="T43" fmla="*/ 47 h 440"/>
                <a:gd name="T44" fmla="*/ 271 w 407"/>
                <a:gd name="T45" fmla="*/ 55 h 440"/>
                <a:gd name="T46" fmla="*/ 299 w 407"/>
                <a:gd name="T47" fmla="*/ 55 h 440"/>
                <a:gd name="T48" fmla="*/ 315 w 407"/>
                <a:gd name="T49" fmla="*/ 63 h 440"/>
                <a:gd name="T50" fmla="*/ 345 w 407"/>
                <a:gd name="T51" fmla="*/ 70 h 440"/>
                <a:gd name="T52" fmla="*/ 360 w 407"/>
                <a:gd name="T53" fmla="*/ 73 h 440"/>
                <a:gd name="T54" fmla="*/ 375 w 407"/>
                <a:gd name="T55" fmla="*/ 79 h 440"/>
                <a:gd name="T56" fmla="*/ 391 w 407"/>
                <a:gd name="T57" fmla="*/ 81 h 440"/>
                <a:gd name="T58" fmla="*/ 315 w 407"/>
                <a:gd name="T59" fmla="*/ 91 h 440"/>
                <a:gd name="T60" fmla="*/ 345 w 407"/>
                <a:gd name="T61" fmla="*/ 92 h 440"/>
                <a:gd name="T62" fmla="*/ 391 w 407"/>
                <a:gd name="T63" fmla="*/ 97 h 440"/>
                <a:gd name="T64" fmla="*/ 391 w 407"/>
                <a:gd name="T65" fmla="*/ 102 h 440"/>
                <a:gd name="T66" fmla="*/ 452 w 407"/>
                <a:gd name="T67" fmla="*/ 94 h 440"/>
                <a:gd name="T68" fmla="*/ 492 w 407"/>
                <a:gd name="T69" fmla="*/ 86 h 440"/>
                <a:gd name="T70" fmla="*/ 508 w 407"/>
                <a:gd name="T71" fmla="*/ 76 h 440"/>
                <a:gd name="T72" fmla="*/ 570 w 407"/>
                <a:gd name="T73" fmla="*/ 70 h 440"/>
                <a:gd name="T74" fmla="*/ 643 w 407"/>
                <a:gd name="T75" fmla="*/ 69 h 440"/>
                <a:gd name="T76" fmla="*/ 673 w 407"/>
                <a:gd name="T77" fmla="*/ 61 h 440"/>
                <a:gd name="T78" fmla="*/ 673 w 407"/>
                <a:gd name="T79" fmla="*/ 59 h 440"/>
                <a:gd name="T80" fmla="*/ 747 w 407"/>
                <a:gd name="T81" fmla="*/ 38 h 440"/>
                <a:gd name="T82" fmla="*/ 747 w 407"/>
                <a:gd name="T83" fmla="*/ 27 h 440"/>
                <a:gd name="T84" fmla="*/ 658 w 407"/>
                <a:gd name="T85" fmla="*/ 19 h 440"/>
                <a:gd name="T86" fmla="*/ 599 w 407"/>
                <a:gd name="T87" fmla="*/ 19 h 440"/>
                <a:gd name="T88" fmla="*/ 570 w 407"/>
                <a:gd name="T89" fmla="*/ 17 h 440"/>
                <a:gd name="T90" fmla="*/ 508 w 407"/>
                <a:gd name="T91" fmla="*/ 16 h 440"/>
                <a:gd name="T92" fmla="*/ 492 w 407"/>
                <a:gd name="T93" fmla="*/ 14 h 440"/>
                <a:gd name="T94" fmla="*/ 462 w 407"/>
                <a:gd name="T95" fmla="*/ 14 h 440"/>
                <a:gd name="T96" fmla="*/ 452 w 407"/>
                <a:gd name="T97" fmla="*/ 16 h 440"/>
                <a:gd name="T98" fmla="*/ 452 w 407"/>
                <a:gd name="T99" fmla="*/ 14 h 440"/>
                <a:gd name="T100" fmla="*/ 462 w 407"/>
                <a:gd name="T101" fmla="*/ 7 h 4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7"/>
                <a:gd name="T154" fmla="*/ 0 h 440"/>
                <a:gd name="T155" fmla="*/ 407 w 407"/>
                <a:gd name="T156" fmla="*/ 440 h 4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7" h="440">
                  <a:moveTo>
                    <a:pt x="240" y="16"/>
                  </a:moveTo>
                  <a:lnTo>
                    <a:pt x="232" y="16"/>
                  </a:lnTo>
                  <a:lnTo>
                    <a:pt x="216" y="24"/>
                  </a:lnTo>
                  <a:lnTo>
                    <a:pt x="208" y="32"/>
                  </a:lnTo>
                  <a:lnTo>
                    <a:pt x="208" y="24"/>
                  </a:lnTo>
                  <a:lnTo>
                    <a:pt x="192" y="24"/>
                  </a:lnTo>
                  <a:lnTo>
                    <a:pt x="184" y="32"/>
                  </a:lnTo>
                  <a:lnTo>
                    <a:pt x="176" y="32"/>
                  </a:lnTo>
                  <a:lnTo>
                    <a:pt x="160" y="40"/>
                  </a:lnTo>
                  <a:lnTo>
                    <a:pt x="152" y="40"/>
                  </a:lnTo>
                  <a:lnTo>
                    <a:pt x="144" y="24"/>
                  </a:lnTo>
                  <a:lnTo>
                    <a:pt x="144" y="8"/>
                  </a:lnTo>
                  <a:lnTo>
                    <a:pt x="144" y="0"/>
                  </a:lnTo>
                  <a:lnTo>
                    <a:pt x="136" y="0"/>
                  </a:lnTo>
                  <a:lnTo>
                    <a:pt x="128" y="8"/>
                  </a:lnTo>
                  <a:lnTo>
                    <a:pt x="112" y="16"/>
                  </a:lnTo>
                  <a:lnTo>
                    <a:pt x="88" y="8"/>
                  </a:lnTo>
                  <a:lnTo>
                    <a:pt x="96" y="16"/>
                  </a:lnTo>
                  <a:lnTo>
                    <a:pt x="96" y="24"/>
                  </a:lnTo>
                  <a:lnTo>
                    <a:pt x="104" y="32"/>
                  </a:lnTo>
                  <a:lnTo>
                    <a:pt x="88" y="48"/>
                  </a:lnTo>
                  <a:lnTo>
                    <a:pt x="80" y="48"/>
                  </a:lnTo>
                  <a:lnTo>
                    <a:pt x="72" y="40"/>
                  </a:lnTo>
                  <a:lnTo>
                    <a:pt x="64" y="32"/>
                  </a:lnTo>
                  <a:lnTo>
                    <a:pt x="40" y="32"/>
                  </a:lnTo>
                  <a:lnTo>
                    <a:pt x="40" y="40"/>
                  </a:lnTo>
                  <a:lnTo>
                    <a:pt x="48" y="48"/>
                  </a:lnTo>
                  <a:lnTo>
                    <a:pt x="40" y="48"/>
                  </a:lnTo>
                  <a:lnTo>
                    <a:pt x="48" y="72"/>
                  </a:lnTo>
                  <a:lnTo>
                    <a:pt x="40" y="96"/>
                  </a:lnTo>
                  <a:lnTo>
                    <a:pt x="8" y="112"/>
                  </a:lnTo>
                  <a:lnTo>
                    <a:pt x="0" y="136"/>
                  </a:lnTo>
                  <a:lnTo>
                    <a:pt x="8" y="160"/>
                  </a:lnTo>
                  <a:lnTo>
                    <a:pt x="16" y="160"/>
                  </a:lnTo>
                  <a:lnTo>
                    <a:pt x="32" y="160"/>
                  </a:lnTo>
                  <a:lnTo>
                    <a:pt x="32" y="168"/>
                  </a:lnTo>
                  <a:lnTo>
                    <a:pt x="48" y="168"/>
                  </a:lnTo>
                  <a:lnTo>
                    <a:pt x="56" y="168"/>
                  </a:lnTo>
                  <a:lnTo>
                    <a:pt x="72" y="160"/>
                  </a:lnTo>
                  <a:lnTo>
                    <a:pt x="88" y="160"/>
                  </a:lnTo>
                  <a:lnTo>
                    <a:pt x="88" y="176"/>
                  </a:lnTo>
                  <a:lnTo>
                    <a:pt x="88" y="184"/>
                  </a:lnTo>
                  <a:lnTo>
                    <a:pt x="128" y="200"/>
                  </a:lnTo>
                  <a:lnTo>
                    <a:pt x="136" y="208"/>
                  </a:lnTo>
                  <a:lnTo>
                    <a:pt x="136" y="216"/>
                  </a:lnTo>
                  <a:lnTo>
                    <a:pt x="144" y="232"/>
                  </a:lnTo>
                  <a:lnTo>
                    <a:pt x="160" y="232"/>
                  </a:lnTo>
                  <a:lnTo>
                    <a:pt x="160" y="240"/>
                  </a:lnTo>
                  <a:lnTo>
                    <a:pt x="168" y="256"/>
                  </a:lnTo>
                  <a:lnTo>
                    <a:pt x="168" y="272"/>
                  </a:lnTo>
                  <a:lnTo>
                    <a:pt x="168" y="296"/>
                  </a:lnTo>
                  <a:lnTo>
                    <a:pt x="184" y="304"/>
                  </a:lnTo>
                  <a:lnTo>
                    <a:pt x="192" y="304"/>
                  </a:lnTo>
                  <a:lnTo>
                    <a:pt x="192" y="312"/>
                  </a:lnTo>
                  <a:lnTo>
                    <a:pt x="208" y="320"/>
                  </a:lnTo>
                  <a:lnTo>
                    <a:pt x="200" y="336"/>
                  </a:lnTo>
                  <a:lnTo>
                    <a:pt x="208" y="336"/>
                  </a:lnTo>
                  <a:lnTo>
                    <a:pt x="208" y="352"/>
                  </a:lnTo>
                  <a:lnTo>
                    <a:pt x="200" y="360"/>
                  </a:lnTo>
                  <a:lnTo>
                    <a:pt x="168" y="392"/>
                  </a:lnTo>
                  <a:lnTo>
                    <a:pt x="176" y="392"/>
                  </a:lnTo>
                  <a:lnTo>
                    <a:pt x="184" y="400"/>
                  </a:lnTo>
                  <a:lnTo>
                    <a:pt x="192" y="400"/>
                  </a:lnTo>
                  <a:lnTo>
                    <a:pt x="208" y="416"/>
                  </a:lnTo>
                  <a:lnTo>
                    <a:pt x="216" y="424"/>
                  </a:lnTo>
                  <a:lnTo>
                    <a:pt x="208" y="440"/>
                  </a:lnTo>
                  <a:lnTo>
                    <a:pt x="224" y="424"/>
                  </a:lnTo>
                  <a:lnTo>
                    <a:pt x="240" y="408"/>
                  </a:lnTo>
                  <a:lnTo>
                    <a:pt x="247" y="384"/>
                  </a:lnTo>
                  <a:lnTo>
                    <a:pt x="263" y="368"/>
                  </a:lnTo>
                  <a:lnTo>
                    <a:pt x="263" y="344"/>
                  </a:lnTo>
                  <a:lnTo>
                    <a:pt x="271" y="328"/>
                  </a:lnTo>
                  <a:lnTo>
                    <a:pt x="287" y="320"/>
                  </a:lnTo>
                  <a:lnTo>
                    <a:pt x="303" y="304"/>
                  </a:lnTo>
                  <a:lnTo>
                    <a:pt x="327" y="304"/>
                  </a:lnTo>
                  <a:lnTo>
                    <a:pt x="343" y="296"/>
                  </a:lnTo>
                  <a:lnTo>
                    <a:pt x="343" y="288"/>
                  </a:lnTo>
                  <a:lnTo>
                    <a:pt x="359" y="264"/>
                  </a:lnTo>
                  <a:lnTo>
                    <a:pt x="359" y="256"/>
                  </a:lnTo>
                  <a:lnTo>
                    <a:pt x="359" y="248"/>
                  </a:lnTo>
                  <a:lnTo>
                    <a:pt x="359" y="200"/>
                  </a:lnTo>
                  <a:lnTo>
                    <a:pt x="399" y="160"/>
                  </a:lnTo>
                  <a:lnTo>
                    <a:pt x="407" y="136"/>
                  </a:lnTo>
                  <a:lnTo>
                    <a:pt x="399" y="112"/>
                  </a:lnTo>
                  <a:lnTo>
                    <a:pt x="383" y="112"/>
                  </a:lnTo>
                  <a:lnTo>
                    <a:pt x="351" y="80"/>
                  </a:lnTo>
                  <a:lnTo>
                    <a:pt x="335" y="88"/>
                  </a:lnTo>
                  <a:lnTo>
                    <a:pt x="319" y="80"/>
                  </a:lnTo>
                  <a:lnTo>
                    <a:pt x="303" y="80"/>
                  </a:lnTo>
                  <a:lnTo>
                    <a:pt x="303" y="72"/>
                  </a:lnTo>
                  <a:lnTo>
                    <a:pt x="295" y="72"/>
                  </a:lnTo>
                  <a:lnTo>
                    <a:pt x="271" y="64"/>
                  </a:lnTo>
                  <a:lnTo>
                    <a:pt x="263" y="72"/>
                  </a:lnTo>
                  <a:lnTo>
                    <a:pt x="263" y="56"/>
                  </a:lnTo>
                  <a:lnTo>
                    <a:pt x="255" y="56"/>
                  </a:lnTo>
                  <a:lnTo>
                    <a:pt x="247" y="56"/>
                  </a:lnTo>
                  <a:lnTo>
                    <a:pt x="247" y="72"/>
                  </a:lnTo>
                  <a:lnTo>
                    <a:pt x="240" y="64"/>
                  </a:lnTo>
                  <a:lnTo>
                    <a:pt x="232" y="72"/>
                  </a:lnTo>
                  <a:lnTo>
                    <a:pt x="240" y="56"/>
                  </a:lnTo>
                  <a:lnTo>
                    <a:pt x="247" y="40"/>
                  </a:lnTo>
                  <a:lnTo>
                    <a:pt x="247" y="32"/>
                  </a:lnTo>
                  <a:lnTo>
                    <a:pt x="240" y="16"/>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76" name="Freeform 74"/>
            <p:cNvSpPr>
              <a:spLocks/>
            </p:cNvSpPr>
            <p:nvPr/>
          </p:nvSpPr>
          <p:spPr bwMode="auto">
            <a:xfrm>
              <a:off x="2909" y="2575"/>
              <a:ext cx="24" cy="36"/>
            </a:xfrm>
            <a:custGeom>
              <a:avLst/>
              <a:gdLst>
                <a:gd name="T0" fmla="*/ 0 w 24"/>
                <a:gd name="T1" fmla="*/ 5 h 40"/>
                <a:gd name="T2" fmla="*/ 0 w 24"/>
                <a:gd name="T3" fmla="*/ 5 h 40"/>
                <a:gd name="T4" fmla="*/ 8 w 24"/>
                <a:gd name="T5" fmla="*/ 5 h 40"/>
                <a:gd name="T6" fmla="*/ 24 w 24"/>
                <a:gd name="T7" fmla="*/ 5 h 40"/>
                <a:gd name="T8" fmla="*/ 0 w 24"/>
                <a:gd name="T9" fmla="*/ 0 h 40"/>
                <a:gd name="T10" fmla="*/ 0 w 24"/>
                <a:gd name="T11" fmla="*/ 5 h 40"/>
                <a:gd name="T12" fmla="*/ 0 w 24"/>
                <a:gd name="T13" fmla="*/ 5 h 40"/>
                <a:gd name="T14" fmla="*/ 0 w 24"/>
                <a:gd name="T15" fmla="*/ 5 h 4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0"/>
                <a:gd name="T26" fmla="*/ 24 w 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0">
                  <a:moveTo>
                    <a:pt x="0" y="32"/>
                  </a:moveTo>
                  <a:lnTo>
                    <a:pt x="0" y="40"/>
                  </a:lnTo>
                  <a:lnTo>
                    <a:pt x="8" y="32"/>
                  </a:lnTo>
                  <a:lnTo>
                    <a:pt x="24" y="24"/>
                  </a:lnTo>
                  <a:lnTo>
                    <a:pt x="0" y="0"/>
                  </a:lnTo>
                  <a:lnTo>
                    <a:pt x="0" y="8"/>
                  </a:lnTo>
                  <a:lnTo>
                    <a:pt x="0" y="24"/>
                  </a:lnTo>
                  <a:lnTo>
                    <a:pt x="0"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77" name="Freeform 75"/>
            <p:cNvSpPr>
              <a:spLocks/>
            </p:cNvSpPr>
            <p:nvPr/>
          </p:nvSpPr>
          <p:spPr bwMode="auto">
            <a:xfrm>
              <a:off x="2909" y="2575"/>
              <a:ext cx="24" cy="36"/>
            </a:xfrm>
            <a:custGeom>
              <a:avLst/>
              <a:gdLst>
                <a:gd name="T0" fmla="*/ 0 w 24"/>
                <a:gd name="T1" fmla="*/ 5 h 40"/>
                <a:gd name="T2" fmla="*/ 0 w 24"/>
                <a:gd name="T3" fmla="*/ 5 h 40"/>
                <a:gd name="T4" fmla="*/ 8 w 24"/>
                <a:gd name="T5" fmla="*/ 5 h 40"/>
                <a:gd name="T6" fmla="*/ 24 w 24"/>
                <a:gd name="T7" fmla="*/ 5 h 40"/>
                <a:gd name="T8" fmla="*/ 0 w 24"/>
                <a:gd name="T9" fmla="*/ 0 h 40"/>
                <a:gd name="T10" fmla="*/ 0 w 24"/>
                <a:gd name="T11" fmla="*/ 5 h 40"/>
                <a:gd name="T12" fmla="*/ 0 w 24"/>
                <a:gd name="T13" fmla="*/ 5 h 40"/>
                <a:gd name="T14" fmla="*/ 0 w 24"/>
                <a:gd name="T15" fmla="*/ 5 h 4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0"/>
                <a:gd name="T26" fmla="*/ 24 w 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0">
                  <a:moveTo>
                    <a:pt x="0" y="32"/>
                  </a:moveTo>
                  <a:lnTo>
                    <a:pt x="0" y="40"/>
                  </a:lnTo>
                  <a:lnTo>
                    <a:pt x="8" y="32"/>
                  </a:lnTo>
                  <a:lnTo>
                    <a:pt x="24" y="24"/>
                  </a:lnTo>
                  <a:lnTo>
                    <a:pt x="0" y="0"/>
                  </a:lnTo>
                  <a:lnTo>
                    <a:pt x="0" y="8"/>
                  </a:lnTo>
                  <a:lnTo>
                    <a:pt x="0" y="24"/>
                  </a:lnTo>
                  <a:lnTo>
                    <a:pt x="0" y="3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78" name="Freeform 76"/>
            <p:cNvSpPr>
              <a:spLocks/>
            </p:cNvSpPr>
            <p:nvPr/>
          </p:nvSpPr>
          <p:spPr bwMode="auto">
            <a:xfrm>
              <a:off x="2866" y="2575"/>
              <a:ext cx="43" cy="36"/>
            </a:xfrm>
            <a:custGeom>
              <a:avLst/>
              <a:gdLst>
                <a:gd name="T0" fmla="*/ 170 w 40"/>
                <a:gd name="T1" fmla="*/ 5 h 40"/>
                <a:gd name="T2" fmla="*/ 170 w 40"/>
                <a:gd name="T3" fmla="*/ 5 h 40"/>
                <a:gd name="T4" fmla="*/ 170 w 40"/>
                <a:gd name="T5" fmla="*/ 5 h 40"/>
                <a:gd name="T6" fmla="*/ 170 w 40"/>
                <a:gd name="T7" fmla="*/ 0 h 40"/>
                <a:gd name="T8" fmla="*/ 37 w 40"/>
                <a:gd name="T9" fmla="*/ 0 h 40"/>
                <a:gd name="T10" fmla="*/ 0 w 40"/>
                <a:gd name="T11" fmla="*/ 5 h 40"/>
                <a:gd name="T12" fmla="*/ 37 w 40"/>
                <a:gd name="T13" fmla="*/ 5 h 40"/>
                <a:gd name="T14" fmla="*/ 66 w 40"/>
                <a:gd name="T15" fmla="*/ 5 h 40"/>
                <a:gd name="T16" fmla="*/ 102 w 40"/>
                <a:gd name="T17" fmla="*/ 5 h 40"/>
                <a:gd name="T18" fmla="*/ 170 w 40"/>
                <a:gd name="T19" fmla="*/ 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32"/>
                  </a:moveTo>
                  <a:lnTo>
                    <a:pt x="40" y="24"/>
                  </a:lnTo>
                  <a:lnTo>
                    <a:pt x="40" y="8"/>
                  </a:lnTo>
                  <a:lnTo>
                    <a:pt x="40" y="0"/>
                  </a:lnTo>
                  <a:lnTo>
                    <a:pt x="8" y="0"/>
                  </a:lnTo>
                  <a:lnTo>
                    <a:pt x="0" y="16"/>
                  </a:lnTo>
                  <a:lnTo>
                    <a:pt x="8" y="40"/>
                  </a:lnTo>
                  <a:lnTo>
                    <a:pt x="16" y="40"/>
                  </a:lnTo>
                  <a:lnTo>
                    <a:pt x="24" y="32"/>
                  </a:lnTo>
                  <a:lnTo>
                    <a:pt x="40"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79" name="Freeform 77"/>
            <p:cNvSpPr>
              <a:spLocks/>
            </p:cNvSpPr>
            <p:nvPr/>
          </p:nvSpPr>
          <p:spPr bwMode="auto">
            <a:xfrm>
              <a:off x="2866" y="2575"/>
              <a:ext cx="43" cy="36"/>
            </a:xfrm>
            <a:custGeom>
              <a:avLst/>
              <a:gdLst>
                <a:gd name="T0" fmla="*/ 170 w 40"/>
                <a:gd name="T1" fmla="*/ 5 h 40"/>
                <a:gd name="T2" fmla="*/ 170 w 40"/>
                <a:gd name="T3" fmla="*/ 5 h 40"/>
                <a:gd name="T4" fmla="*/ 170 w 40"/>
                <a:gd name="T5" fmla="*/ 5 h 40"/>
                <a:gd name="T6" fmla="*/ 170 w 40"/>
                <a:gd name="T7" fmla="*/ 0 h 40"/>
                <a:gd name="T8" fmla="*/ 37 w 40"/>
                <a:gd name="T9" fmla="*/ 0 h 40"/>
                <a:gd name="T10" fmla="*/ 0 w 40"/>
                <a:gd name="T11" fmla="*/ 5 h 40"/>
                <a:gd name="T12" fmla="*/ 37 w 40"/>
                <a:gd name="T13" fmla="*/ 5 h 40"/>
                <a:gd name="T14" fmla="*/ 66 w 40"/>
                <a:gd name="T15" fmla="*/ 5 h 40"/>
                <a:gd name="T16" fmla="*/ 102 w 40"/>
                <a:gd name="T17" fmla="*/ 5 h 40"/>
                <a:gd name="T18" fmla="*/ 170 w 40"/>
                <a:gd name="T19" fmla="*/ 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32"/>
                  </a:moveTo>
                  <a:lnTo>
                    <a:pt x="40" y="24"/>
                  </a:lnTo>
                  <a:lnTo>
                    <a:pt x="40" y="8"/>
                  </a:lnTo>
                  <a:lnTo>
                    <a:pt x="40" y="0"/>
                  </a:lnTo>
                  <a:lnTo>
                    <a:pt x="8" y="0"/>
                  </a:lnTo>
                  <a:lnTo>
                    <a:pt x="0" y="16"/>
                  </a:lnTo>
                  <a:lnTo>
                    <a:pt x="8" y="40"/>
                  </a:lnTo>
                  <a:lnTo>
                    <a:pt x="16" y="40"/>
                  </a:lnTo>
                  <a:lnTo>
                    <a:pt x="24" y="32"/>
                  </a:lnTo>
                  <a:lnTo>
                    <a:pt x="40" y="32"/>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80" name="Freeform 78"/>
            <p:cNvSpPr>
              <a:spLocks/>
            </p:cNvSpPr>
            <p:nvPr/>
          </p:nvSpPr>
          <p:spPr bwMode="auto">
            <a:xfrm>
              <a:off x="2825" y="2554"/>
              <a:ext cx="49" cy="64"/>
            </a:xfrm>
            <a:custGeom>
              <a:avLst/>
              <a:gdLst>
                <a:gd name="T0" fmla="*/ 16 w 48"/>
                <a:gd name="T1" fmla="*/ 0 h 71"/>
                <a:gd name="T2" fmla="*/ 52 w 48"/>
                <a:gd name="T3" fmla="*/ 5 h 71"/>
                <a:gd name="T4" fmla="*/ 60 w 48"/>
                <a:gd name="T5" fmla="*/ 5 h 71"/>
                <a:gd name="T6" fmla="*/ 68 w 48"/>
                <a:gd name="T7" fmla="*/ 5 h 71"/>
                <a:gd name="T8" fmla="*/ 60 w 48"/>
                <a:gd name="T9" fmla="*/ 5 h 71"/>
                <a:gd name="T10" fmla="*/ 68 w 48"/>
                <a:gd name="T11" fmla="*/ 8 h 71"/>
                <a:gd name="T12" fmla="*/ 52 w 48"/>
                <a:gd name="T13" fmla="*/ 10 h 71"/>
                <a:gd name="T14" fmla="*/ 26 w 48"/>
                <a:gd name="T15" fmla="*/ 10 h 71"/>
                <a:gd name="T16" fmla="*/ 16 w 48"/>
                <a:gd name="T17" fmla="*/ 7 h 71"/>
                <a:gd name="T18" fmla="*/ 16 w 48"/>
                <a:gd name="T19" fmla="*/ 5 h 71"/>
                <a:gd name="T20" fmla="*/ 16 w 48"/>
                <a:gd name="T21" fmla="*/ 5 h 71"/>
                <a:gd name="T22" fmla="*/ 8 w 48"/>
                <a:gd name="T23" fmla="*/ 5 h 71"/>
                <a:gd name="T24" fmla="*/ 0 w 48"/>
                <a:gd name="T25" fmla="*/ 5 h 71"/>
                <a:gd name="T26" fmla="*/ 0 w 48"/>
                <a:gd name="T27" fmla="*/ 5 h 71"/>
                <a:gd name="T28" fmla="*/ 8 w 48"/>
                <a:gd name="T29" fmla="*/ 5 h 71"/>
                <a:gd name="T30" fmla="*/ 16 w 48"/>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71"/>
                <a:gd name="T50" fmla="*/ 48 w 48"/>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71">
                  <a:moveTo>
                    <a:pt x="16" y="0"/>
                  </a:moveTo>
                  <a:lnTo>
                    <a:pt x="32" y="7"/>
                  </a:lnTo>
                  <a:lnTo>
                    <a:pt x="40" y="7"/>
                  </a:lnTo>
                  <a:lnTo>
                    <a:pt x="48" y="23"/>
                  </a:lnTo>
                  <a:lnTo>
                    <a:pt x="40" y="39"/>
                  </a:lnTo>
                  <a:lnTo>
                    <a:pt x="48" y="63"/>
                  </a:lnTo>
                  <a:lnTo>
                    <a:pt x="32" y="71"/>
                  </a:lnTo>
                  <a:lnTo>
                    <a:pt x="24" y="71"/>
                  </a:lnTo>
                  <a:lnTo>
                    <a:pt x="16" y="55"/>
                  </a:lnTo>
                  <a:lnTo>
                    <a:pt x="16" y="39"/>
                  </a:lnTo>
                  <a:lnTo>
                    <a:pt x="16" y="31"/>
                  </a:lnTo>
                  <a:lnTo>
                    <a:pt x="8" y="31"/>
                  </a:lnTo>
                  <a:lnTo>
                    <a:pt x="0" y="23"/>
                  </a:lnTo>
                  <a:lnTo>
                    <a:pt x="0" y="7"/>
                  </a:lnTo>
                  <a:lnTo>
                    <a:pt x="8" y="7"/>
                  </a:lnTo>
                  <a:lnTo>
                    <a:pt x="1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1" name="Freeform 79"/>
            <p:cNvSpPr>
              <a:spLocks/>
            </p:cNvSpPr>
            <p:nvPr/>
          </p:nvSpPr>
          <p:spPr bwMode="auto">
            <a:xfrm>
              <a:off x="2825" y="2554"/>
              <a:ext cx="49" cy="64"/>
            </a:xfrm>
            <a:custGeom>
              <a:avLst/>
              <a:gdLst>
                <a:gd name="T0" fmla="*/ 16 w 48"/>
                <a:gd name="T1" fmla="*/ 0 h 71"/>
                <a:gd name="T2" fmla="*/ 52 w 48"/>
                <a:gd name="T3" fmla="*/ 5 h 71"/>
                <a:gd name="T4" fmla="*/ 60 w 48"/>
                <a:gd name="T5" fmla="*/ 5 h 71"/>
                <a:gd name="T6" fmla="*/ 68 w 48"/>
                <a:gd name="T7" fmla="*/ 5 h 71"/>
                <a:gd name="T8" fmla="*/ 60 w 48"/>
                <a:gd name="T9" fmla="*/ 5 h 71"/>
                <a:gd name="T10" fmla="*/ 68 w 48"/>
                <a:gd name="T11" fmla="*/ 8 h 71"/>
                <a:gd name="T12" fmla="*/ 52 w 48"/>
                <a:gd name="T13" fmla="*/ 10 h 71"/>
                <a:gd name="T14" fmla="*/ 26 w 48"/>
                <a:gd name="T15" fmla="*/ 10 h 71"/>
                <a:gd name="T16" fmla="*/ 16 w 48"/>
                <a:gd name="T17" fmla="*/ 7 h 71"/>
                <a:gd name="T18" fmla="*/ 16 w 48"/>
                <a:gd name="T19" fmla="*/ 5 h 71"/>
                <a:gd name="T20" fmla="*/ 16 w 48"/>
                <a:gd name="T21" fmla="*/ 5 h 71"/>
                <a:gd name="T22" fmla="*/ 8 w 48"/>
                <a:gd name="T23" fmla="*/ 5 h 71"/>
                <a:gd name="T24" fmla="*/ 0 w 48"/>
                <a:gd name="T25" fmla="*/ 5 h 71"/>
                <a:gd name="T26" fmla="*/ 0 w 48"/>
                <a:gd name="T27" fmla="*/ 5 h 71"/>
                <a:gd name="T28" fmla="*/ 8 w 48"/>
                <a:gd name="T29" fmla="*/ 5 h 71"/>
                <a:gd name="T30" fmla="*/ 16 w 48"/>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71"/>
                <a:gd name="T50" fmla="*/ 48 w 48"/>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71">
                  <a:moveTo>
                    <a:pt x="16" y="0"/>
                  </a:moveTo>
                  <a:lnTo>
                    <a:pt x="32" y="7"/>
                  </a:lnTo>
                  <a:lnTo>
                    <a:pt x="40" y="7"/>
                  </a:lnTo>
                  <a:lnTo>
                    <a:pt x="48" y="23"/>
                  </a:lnTo>
                  <a:lnTo>
                    <a:pt x="40" y="39"/>
                  </a:lnTo>
                  <a:lnTo>
                    <a:pt x="48" y="63"/>
                  </a:lnTo>
                  <a:lnTo>
                    <a:pt x="32" y="71"/>
                  </a:lnTo>
                  <a:lnTo>
                    <a:pt x="24" y="71"/>
                  </a:lnTo>
                  <a:lnTo>
                    <a:pt x="16" y="55"/>
                  </a:lnTo>
                  <a:lnTo>
                    <a:pt x="16" y="39"/>
                  </a:lnTo>
                  <a:lnTo>
                    <a:pt x="16" y="31"/>
                  </a:lnTo>
                  <a:lnTo>
                    <a:pt x="8" y="31"/>
                  </a:lnTo>
                  <a:lnTo>
                    <a:pt x="0" y="23"/>
                  </a:lnTo>
                  <a:lnTo>
                    <a:pt x="0" y="7"/>
                  </a:lnTo>
                  <a:lnTo>
                    <a:pt x="8" y="7"/>
                  </a:lnTo>
                  <a:lnTo>
                    <a:pt x="16" y="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82" name="Freeform 80"/>
            <p:cNvSpPr>
              <a:spLocks/>
            </p:cNvSpPr>
            <p:nvPr/>
          </p:nvSpPr>
          <p:spPr bwMode="auto">
            <a:xfrm>
              <a:off x="2700" y="2517"/>
              <a:ext cx="141" cy="109"/>
            </a:xfrm>
            <a:custGeom>
              <a:avLst/>
              <a:gdLst>
                <a:gd name="T0" fmla="*/ 280 w 136"/>
                <a:gd name="T1" fmla="*/ 6 h 119"/>
                <a:gd name="T2" fmla="*/ 264 w 136"/>
                <a:gd name="T3" fmla="*/ 8 h 119"/>
                <a:gd name="T4" fmla="*/ 247 w 136"/>
                <a:gd name="T5" fmla="*/ 8 h 119"/>
                <a:gd name="T6" fmla="*/ 247 w 136"/>
                <a:gd name="T7" fmla="*/ 12 h 119"/>
                <a:gd name="T8" fmla="*/ 264 w 136"/>
                <a:gd name="T9" fmla="*/ 13 h 119"/>
                <a:gd name="T10" fmla="*/ 247 w 136"/>
                <a:gd name="T11" fmla="*/ 14 h 119"/>
                <a:gd name="T12" fmla="*/ 214 w 136"/>
                <a:gd name="T13" fmla="*/ 15 h 119"/>
                <a:gd name="T14" fmla="*/ 163 w 136"/>
                <a:gd name="T15" fmla="*/ 14 h 119"/>
                <a:gd name="T16" fmla="*/ 180 w 136"/>
                <a:gd name="T17" fmla="*/ 15 h 119"/>
                <a:gd name="T18" fmla="*/ 180 w 136"/>
                <a:gd name="T19" fmla="*/ 16 h 119"/>
                <a:gd name="T20" fmla="*/ 199 w 136"/>
                <a:gd name="T21" fmla="*/ 17 h 119"/>
                <a:gd name="T22" fmla="*/ 163 w 136"/>
                <a:gd name="T23" fmla="*/ 21 h 119"/>
                <a:gd name="T24" fmla="*/ 149 w 136"/>
                <a:gd name="T25" fmla="*/ 21 h 119"/>
                <a:gd name="T26" fmla="*/ 131 w 136"/>
                <a:gd name="T27" fmla="*/ 19 h 119"/>
                <a:gd name="T28" fmla="*/ 114 w 136"/>
                <a:gd name="T29" fmla="*/ 17 h 119"/>
                <a:gd name="T30" fmla="*/ 114 w 136"/>
                <a:gd name="T31" fmla="*/ 16 h 119"/>
                <a:gd name="T32" fmla="*/ 98 w 136"/>
                <a:gd name="T33" fmla="*/ 14 h 119"/>
                <a:gd name="T34" fmla="*/ 114 w 136"/>
                <a:gd name="T35" fmla="*/ 10 h 119"/>
                <a:gd name="T36" fmla="*/ 84 w 136"/>
                <a:gd name="T37" fmla="*/ 10 h 119"/>
                <a:gd name="T38" fmla="*/ 63 w 136"/>
                <a:gd name="T39" fmla="*/ 8 h 119"/>
                <a:gd name="T40" fmla="*/ 8 w 136"/>
                <a:gd name="T41" fmla="*/ 8 h 119"/>
                <a:gd name="T42" fmla="*/ 0 w 136"/>
                <a:gd name="T43" fmla="*/ 8 h 119"/>
                <a:gd name="T44" fmla="*/ 0 w 136"/>
                <a:gd name="T45" fmla="*/ 6 h 119"/>
                <a:gd name="T46" fmla="*/ 0 w 136"/>
                <a:gd name="T47" fmla="*/ 5 h 119"/>
                <a:gd name="T48" fmla="*/ 0 w 136"/>
                <a:gd name="T49" fmla="*/ 5 h 119"/>
                <a:gd name="T50" fmla="*/ 8 w 136"/>
                <a:gd name="T51" fmla="*/ 0 h 119"/>
                <a:gd name="T52" fmla="*/ 36 w 136"/>
                <a:gd name="T53" fmla="*/ 5 h 119"/>
                <a:gd name="T54" fmla="*/ 8 w 136"/>
                <a:gd name="T55" fmla="*/ 5 h 119"/>
                <a:gd name="T56" fmla="*/ 8 w 136"/>
                <a:gd name="T57" fmla="*/ 5 h 119"/>
                <a:gd name="T58" fmla="*/ 36 w 136"/>
                <a:gd name="T59" fmla="*/ 5 h 119"/>
                <a:gd name="T60" fmla="*/ 36 w 136"/>
                <a:gd name="T61" fmla="*/ 5 h 119"/>
                <a:gd name="T62" fmla="*/ 63 w 136"/>
                <a:gd name="T63" fmla="*/ 0 h 119"/>
                <a:gd name="T64" fmla="*/ 98 w 136"/>
                <a:gd name="T65" fmla="*/ 0 h 119"/>
                <a:gd name="T66" fmla="*/ 98 w 136"/>
                <a:gd name="T67" fmla="*/ 5 h 119"/>
                <a:gd name="T68" fmla="*/ 149 w 136"/>
                <a:gd name="T69" fmla="*/ 5 h 119"/>
                <a:gd name="T70" fmla="*/ 163 w 136"/>
                <a:gd name="T71" fmla="*/ 5 h 119"/>
                <a:gd name="T72" fmla="*/ 199 w 136"/>
                <a:gd name="T73" fmla="*/ 5 h 119"/>
                <a:gd name="T74" fmla="*/ 230 w 136"/>
                <a:gd name="T75" fmla="*/ 5 h 119"/>
                <a:gd name="T76" fmla="*/ 214 w 136"/>
                <a:gd name="T77" fmla="*/ 5 h 119"/>
                <a:gd name="T78" fmla="*/ 230 w 136"/>
                <a:gd name="T79" fmla="*/ 5 h 119"/>
                <a:gd name="T80" fmla="*/ 247 w 136"/>
                <a:gd name="T81" fmla="*/ 5 h 119"/>
                <a:gd name="T82" fmla="*/ 247 w 136"/>
                <a:gd name="T83" fmla="*/ 6 h 119"/>
                <a:gd name="T84" fmla="*/ 264 w 136"/>
                <a:gd name="T85" fmla="*/ 5 h 119"/>
                <a:gd name="T86" fmla="*/ 280 w 136"/>
                <a:gd name="T87" fmla="*/ 6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19"/>
                <a:gd name="T134" fmla="*/ 136 w 136"/>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19">
                  <a:moveTo>
                    <a:pt x="136" y="40"/>
                  </a:moveTo>
                  <a:lnTo>
                    <a:pt x="128" y="47"/>
                  </a:lnTo>
                  <a:lnTo>
                    <a:pt x="120" y="47"/>
                  </a:lnTo>
                  <a:lnTo>
                    <a:pt x="120" y="63"/>
                  </a:lnTo>
                  <a:lnTo>
                    <a:pt x="128" y="71"/>
                  </a:lnTo>
                  <a:lnTo>
                    <a:pt x="120" y="79"/>
                  </a:lnTo>
                  <a:lnTo>
                    <a:pt x="104" y="87"/>
                  </a:lnTo>
                  <a:lnTo>
                    <a:pt x="80" y="79"/>
                  </a:lnTo>
                  <a:lnTo>
                    <a:pt x="88" y="87"/>
                  </a:lnTo>
                  <a:lnTo>
                    <a:pt x="88" y="95"/>
                  </a:lnTo>
                  <a:lnTo>
                    <a:pt x="96" y="103"/>
                  </a:lnTo>
                  <a:lnTo>
                    <a:pt x="80" y="119"/>
                  </a:lnTo>
                  <a:lnTo>
                    <a:pt x="72" y="119"/>
                  </a:lnTo>
                  <a:lnTo>
                    <a:pt x="64" y="111"/>
                  </a:lnTo>
                  <a:lnTo>
                    <a:pt x="56" y="103"/>
                  </a:lnTo>
                  <a:lnTo>
                    <a:pt x="56" y="95"/>
                  </a:lnTo>
                  <a:lnTo>
                    <a:pt x="48" y="79"/>
                  </a:lnTo>
                  <a:lnTo>
                    <a:pt x="56" y="55"/>
                  </a:lnTo>
                  <a:lnTo>
                    <a:pt x="40" y="55"/>
                  </a:lnTo>
                  <a:lnTo>
                    <a:pt x="32" y="47"/>
                  </a:lnTo>
                  <a:lnTo>
                    <a:pt x="8" y="47"/>
                  </a:lnTo>
                  <a:lnTo>
                    <a:pt x="0" y="47"/>
                  </a:lnTo>
                  <a:lnTo>
                    <a:pt x="0" y="40"/>
                  </a:lnTo>
                  <a:lnTo>
                    <a:pt x="0" y="24"/>
                  </a:lnTo>
                  <a:lnTo>
                    <a:pt x="0" y="8"/>
                  </a:lnTo>
                  <a:lnTo>
                    <a:pt x="8" y="0"/>
                  </a:lnTo>
                  <a:lnTo>
                    <a:pt x="16" y="8"/>
                  </a:lnTo>
                  <a:lnTo>
                    <a:pt x="8" y="16"/>
                  </a:lnTo>
                  <a:lnTo>
                    <a:pt x="8" y="32"/>
                  </a:lnTo>
                  <a:lnTo>
                    <a:pt x="16" y="24"/>
                  </a:lnTo>
                  <a:lnTo>
                    <a:pt x="16" y="8"/>
                  </a:lnTo>
                  <a:lnTo>
                    <a:pt x="32" y="0"/>
                  </a:lnTo>
                  <a:lnTo>
                    <a:pt x="48" y="0"/>
                  </a:lnTo>
                  <a:lnTo>
                    <a:pt x="48" y="8"/>
                  </a:lnTo>
                  <a:lnTo>
                    <a:pt x="72" y="8"/>
                  </a:lnTo>
                  <a:lnTo>
                    <a:pt x="80" y="16"/>
                  </a:lnTo>
                  <a:lnTo>
                    <a:pt x="96" y="8"/>
                  </a:lnTo>
                  <a:lnTo>
                    <a:pt x="112" y="8"/>
                  </a:lnTo>
                  <a:lnTo>
                    <a:pt x="104" y="8"/>
                  </a:lnTo>
                  <a:lnTo>
                    <a:pt x="112" y="16"/>
                  </a:lnTo>
                  <a:lnTo>
                    <a:pt x="120" y="24"/>
                  </a:lnTo>
                  <a:lnTo>
                    <a:pt x="120" y="40"/>
                  </a:lnTo>
                  <a:lnTo>
                    <a:pt x="128" y="32"/>
                  </a:lnTo>
                  <a:lnTo>
                    <a:pt x="136"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3" name="Freeform 81"/>
            <p:cNvSpPr>
              <a:spLocks/>
            </p:cNvSpPr>
            <p:nvPr/>
          </p:nvSpPr>
          <p:spPr bwMode="auto">
            <a:xfrm>
              <a:off x="2700" y="2517"/>
              <a:ext cx="141" cy="109"/>
            </a:xfrm>
            <a:custGeom>
              <a:avLst/>
              <a:gdLst>
                <a:gd name="T0" fmla="*/ 280 w 136"/>
                <a:gd name="T1" fmla="*/ 6 h 119"/>
                <a:gd name="T2" fmla="*/ 264 w 136"/>
                <a:gd name="T3" fmla="*/ 8 h 119"/>
                <a:gd name="T4" fmla="*/ 247 w 136"/>
                <a:gd name="T5" fmla="*/ 8 h 119"/>
                <a:gd name="T6" fmla="*/ 247 w 136"/>
                <a:gd name="T7" fmla="*/ 12 h 119"/>
                <a:gd name="T8" fmla="*/ 264 w 136"/>
                <a:gd name="T9" fmla="*/ 13 h 119"/>
                <a:gd name="T10" fmla="*/ 247 w 136"/>
                <a:gd name="T11" fmla="*/ 14 h 119"/>
                <a:gd name="T12" fmla="*/ 214 w 136"/>
                <a:gd name="T13" fmla="*/ 15 h 119"/>
                <a:gd name="T14" fmla="*/ 163 w 136"/>
                <a:gd name="T15" fmla="*/ 14 h 119"/>
                <a:gd name="T16" fmla="*/ 180 w 136"/>
                <a:gd name="T17" fmla="*/ 15 h 119"/>
                <a:gd name="T18" fmla="*/ 180 w 136"/>
                <a:gd name="T19" fmla="*/ 16 h 119"/>
                <a:gd name="T20" fmla="*/ 199 w 136"/>
                <a:gd name="T21" fmla="*/ 17 h 119"/>
                <a:gd name="T22" fmla="*/ 163 w 136"/>
                <a:gd name="T23" fmla="*/ 21 h 119"/>
                <a:gd name="T24" fmla="*/ 149 w 136"/>
                <a:gd name="T25" fmla="*/ 21 h 119"/>
                <a:gd name="T26" fmla="*/ 131 w 136"/>
                <a:gd name="T27" fmla="*/ 19 h 119"/>
                <a:gd name="T28" fmla="*/ 114 w 136"/>
                <a:gd name="T29" fmla="*/ 17 h 119"/>
                <a:gd name="T30" fmla="*/ 114 w 136"/>
                <a:gd name="T31" fmla="*/ 16 h 119"/>
                <a:gd name="T32" fmla="*/ 98 w 136"/>
                <a:gd name="T33" fmla="*/ 14 h 119"/>
                <a:gd name="T34" fmla="*/ 114 w 136"/>
                <a:gd name="T35" fmla="*/ 10 h 119"/>
                <a:gd name="T36" fmla="*/ 84 w 136"/>
                <a:gd name="T37" fmla="*/ 10 h 119"/>
                <a:gd name="T38" fmla="*/ 63 w 136"/>
                <a:gd name="T39" fmla="*/ 8 h 119"/>
                <a:gd name="T40" fmla="*/ 8 w 136"/>
                <a:gd name="T41" fmla="*/ 8 h 119"/>
                <a:gd name="T42" fmla="*/ 0 w 136"/>
                <a:gd name="T43" fmla="*/ 8 h 119"/>
                <a:gd name="T44" fmla="*/ 0 w 136"/>
                <a:gd name="T45" fmla="*/ 6 h 119"/>
                <a:gd name="T46" fmla="*/ 0 w 136"/>
                <a:gd name="T47" fmla="*/ 5 h 119"/>
                <a:gd name="T48" fmla="*/ 0 w 136"/>
                <a:gd name="T49" fmla="*/ 5 h 119"/>
                <a:gd name="T50" fmla="*/ 8 w 136"/>
                <a:gd name="T51" fmla="*/ 0 h 119"/>
                <a:gd name="T52" fmla="*/ 36 w 136"/>
                <a:gd name="T53" fmla="*/ 5 h 119"/>
                <a:gd name="T54" fmla="*/ 8 w 136"/>
                <a:gd name="T55" fmla="*/ 5 h 119"/>
                <a:gd name="T56" fmla="*/ 8 w 136"/>
                <a:gd name="T57" fmla="*/ 5 h 119"/>
                <a:gd name="T58" fmla="*/ 36 w 136"/>
                <a:gd name="T59" fmla="*/ 5 h 119"/>
                <a:gd name="T60" fmla="*/ 36 w 136"/>
                <a:gd name="T61" fmla="*/ 5 h 119"/>
                <a:gd name="T62" fmla="*/ 63 w 136"/>
                <a:gd name="T63" fmla="*/ 0 h 119"/>
                <a:gd name="T64" fmla="*/ 98 w 136"/>
                <a:gd name="T65" fmla="*/ 0 h 119"/>
                <a:gd name="T66" fmla="*/ 98 w 136"/>
                <a:gd name="T67" fmla="*/ 5 h 119"/>
                <a:gd name="T68" fmla="*/ 149 w 136"/>
                <a:gd name="T69" fmla="*/ 5 h 119"/>
                <a:gd name="T70" fmla="*/ 163 w 136"/>
                <a:gd name="T71" fmla="*/ 5 h 119"/>
                <a:gd name="T72" fmla="*/ 199 w 136"/>
                <a:gd name="T73" fmla="*/ 5 h 119"/>
                <a:gd name="T74" fmla="*/ 230 w 136"/>
                <a:gd name="T75" fmla="*/ 5 h 119"/>
                <a:gd name="T76" fmla="*/ 214 w 136"/>
                <a:gd name="T77" fmla="*/ 5 h 119"/>
                <a:gd name="T78" fmla="*/ 230 w 136"/>
                <a:gd name="T79" fmla="*/ 5 h 119"/>
                <a:gd name="T80" fmla="*/ 247 w 136"/>
                <a:gd name="T81" fmla="*/ 5 h 119"/>
                <a:gd name="T82" fmla="*/ 247 w 136"/>
                <a:gd name="T83" fmla="*/ 6 h 119"/>
                <a:gd name="T84" fmla="*/ 264 w 136"/>
                <a:gd name="T85" fmla="*/ 5 h 119"/>
                <a:gd name="T86" fmla="*/ 280 w 136"/>
                <a:gd name="T87" fmla="*/ 6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19"/>
                <a:gd name="T134" fmla="*/ 136 w 136"/>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19">
                  <a:moveTo>
                    <a:pt x="136" y="40"/>
                  </a:moveTo>
                  <a:lnTo>
                    <a:pt x="128" y="47"/>
                  </a:lnTo>
                  <a:lnTo>
                    <a:pt x="120" y="47"/>
                  </a:lnTo>
                  <a:lnTo>
                    <a:pt x="120" y="63"/>
                  </a:lnTo>
                  <a:lnTo>
                    <a:pt x="128" y="71"/>
                  </a:lnTo>
                  <a:lnTo>
                    <a:pt x="120" y="79"/>
                  </a:lnTo>
                  <a:lnTo>
                    <a:pt x="104" y="87"/>
                  </a:lnTo>
                  <a:lnTo>
                    <a:pt x="80" y="79"/>
                  </a:lnTo>
                  <a:lnTo>
                    <a:pt x="88" y="87"/>
                  </a:lnTo>
                  <a:lnTo>
                    <a:pt x="88" y="95"/>
                  </a:lnTo>
                  <a:lnTo>
                    <a:pt x="96" y="103"/>
                  </a:lnTo>
                  <a:lnTo>
                    <a:pt x="80" y="119"/>
                  </a:lnTo>
                  <a:lnTo>
                    <a:pt x="72" y="119"/>
                  </a:lnTo>
                  <a:lnTo>
                    <a:pt x="64" y="111"/>
                  </a:lnTo>
                  <a:lnTo>
                    <a:pt x="56" y="103"/>
                  </a:lnTo>
                  <a:lnTo>
                    <a:pt x="56" y="95"/>
                  </a:lnTo>
                  <a:lnTo>
                    <a:pt x="48" y="79"/>
                  </a:lnTo>
                  <a:lnTo>
                    <a:pt x="56" y="55"/>
                  </a:lnTo>
                  <a:lnTo>
                    <a:pt x="40" y="55"/>
                  </a:lnTo>
                  <a:lnTo>
                    <a:pt x="32" y="47"/>
                  </a:lnTo>
                  <a:lnTo>
                    <a:pt x="8" y="47"/>
                  </a:lnTo>
                  <a:lnTo>
                    <a:pt x="0" y="47"/>
                  </a:lnTo>
                  <a:lnTo>
                    <a:pt x="0" y="40"/>
                  </a:lnTo>
                  <a:lnTo>
                    <a:pt x="0" y="24"/>
                  </a:lnTo>
                  <a:lnTo>
                    <a:pt x="0" y="8"/>
                  </a:lnTo>
                  <a:lnTo>
                    <a:pt x="8" y="0"/>
                  </a:lnTo>
                  <a:lnTo>
                    <a:pt x="16" y="8"/>
                  </a:lnTo>
                  <a:lnTo>
                    <a:pt x="8" y="16"/>
                  </a:lnTo>
                  <a:lnTo>
                    <a:pt x="8" y="32"/>
                  </a:lnTo>
                  <a:lnTo>
                    <a:pt x="16" y="24"/>
                  </a:lnTo>
                  <a:lnTo>
                    <a:pt x="16" y="8"/>
                  </a:lnTo>
                  <a:lnTo>
                    <a:pt x="32" y="0"/>
                  </a:lnTo>
                  <a:lnTo>
                    <a:pt x="48" y="0"/>
                  </a:lnTo>
                  <a:lnTo>
                    <a:pt x="48" y="8"/>
                  </a:lnTo>
                  <a:lnTo>
                    <a:pt x="72" y="8"/>
                  </a:lnTo>
                  <a:lnTo>
                    <a:pt x="80" y="16"/>
                  </a:lnTo>
                  <a:lnTo>
                    <a:pt x="96" y="8"/>
                  </a:lnTo>
                  <a:lnTo>
                    <a:pt x="112" y="8"/>
                  </a:lnTo>
                  <a:lnTo>
                    <a:pt x="104" y="8"/>
                  </a:lnTo>
                  <a:lnTo>
                    <a:pt x="112" y="16"/>
                  </a:lnTo>
                  <a:lnTo>
                    <a:pt x="120" y="24"/>
                  </a:lnTo>
                  <a:lnTo>
                    <a:pt x="120" y="40"/>
                  </a:lnTo>
                  <a:lnTo>
                    <a:pt x="128" y="32"/>
                  </a:lnTo>
                  <a:lnTo>
                    <a:pt x="136" y="40"/>
                  </a:lnTo>
                </a:path>
              </a:pathLst>
            </a:custGeom>
            <a:solidFill>
              <a:srgbClr val="FFC000"/>
            </a:solidFill>
            <a:ln w="3175">
              <a:solidFill>
                <a:srgbClr val="C0C0C0"/>
              </a:solidFill>
              <a:round/>
              <a:headEnd/>
              <a:tailEnd/>
            </a:ln>
          </p:spPr>
          <p:txBody>
            <a:bodyPr lIns="91436" tIns="45717" rIns="91436" bIns="45717"/>
            <a:lstStyle/>
            <a:p>
              <a:endParaRPr lang="es-MX">
                <a:solidFill>
                  <a:prstClr val="black"/>
                </a:solidFill>
              </a:endParaRPr>
            </a:p>
          </p:txBody>
        </p:sp>
        <p:sp>
          <p:nvSpPr>
            <p:cNvPr id="84" name="Freeform 82"/>
            <p:cNvSpPr>
              <a:spLocks/>
            </p:cNvSpPr>
            <p:nvPr/>
          </p:nvSpPr>
          <p:spPr bwMode="auto">
            <a:xfrm>
              <a:off x="3740" y="1954"/>
              <a:ext cx="100" cy="81"/>
            </a:xfrm>
            <a:custGeom>
              <a:avLst/>
              <a:gdLst>
                <a:gd name="T0" fmla="*/ 217 w 96"/>
                <a:gd name="T1" fmla="*/ 14 h 88"/>
                <a:gd name="T2" fmla="*/ 200 w 96"/>
                <a:gd name="T3" fmla="*/ 11 h 88"/>
                <a:gd name="T4" fmla="*/ 217 w 96"/>
                <a:gd name="T5" fmla="*/ 11 h 88"/>
                <a:gd name="T6" fmla="*/ 217 w 96"/>
                <a:gd name="T7" fmla="*/ 9 h 88"/>
                <a:gd name="T8" fmla="*/ 180 w 96"/>
                <a:gd name="T9" fmla="*/ 6 h 88"/>
                <a:gd name="T10" fmla="*/ 180 w 96"/>
                <a:gd name="T11" fmla="*/ 6 h 88"/>
                <a:gd name="T12" fmla="*/ 163 w 96"/>
                <a:gd name="T13" fmla="*/ 6 h 88"/>
                <a:gd name="T14" fmla="*/ 125 w 96"/>
                <a:gd name="T15" fmla="*/ 0 h 88"/>
                <a:gd name="T16" fmla="*/ 90 w 96"/>
                <a:gd name="T17" fmla="*/ 6 h 88"/>
                <a:gd name="T18" fmla="*/ 90 w 96"/>
                <a:gd name="T19" fmla="*/ 6 h 88"/>
                <a:gd name="T20" fmla="*/ 52 w 96"/>
                <a:gd name="T21" fmla="*/ 6 h 88"/>
                <a:gd name="T22" fmla="*/ 52 w 96"/>
                <a:gd name="T23" fmla="*/ 7 h 88"/>
                <a:gd name="T24" fmla="*/ 36 w 96"/>
                <a:gd name="T25" fmla="*/ 7 h 88"/>
                <a:gd name="T26" fmla="*/ 8 w 96"/>
                <a:gd name="T27" fmla="*/ 9 h 88"/>
                <a:gd name="T28" fmla="*/ 0 w 96"/>
                <a:gd name="T29" fmla="*/ 9 h 88"/>
                <a:gd name="T30" fmla="*/ 8 w 96"/>
                <a:gd name="T31" fmla="*/ 11 h 88"/>
                <a:gd name="T32" fmla="*/ 0 w 96"/>
                <a:gd name="T33" fmla="*/ 14 h 88"/>
                <a:gd name="T34" fmla="*/ 0 w 96"/>
                <a:gd name="T35" fmla="*/ 17 h 88"/>
                <a:gd name="T36" fmla="*/ 36 w 96"/>
                <a:gd name="T37" fmla="*/ 15 h 88"/>
                <a:gd name="T38" fmla="*/ 52 w 96"/>
                <a:gd name="T39" fmla="*/ 15 h 88"/>
                <a:gd name="T40" fmla="*/ 106 w 96"/>
                <a:gd name="T41" fmla="*/ 17 h 88"/>
                <a:gd name="T42" fmla="*/ 125 w 96"/>
                <a:gd name="T43" fmla="*/ 17 h 88"/>
                <a:gd name="T44" fmla="*/ 146 w 96"/>
                <a:gd name="T45" fmla="*/ 17 h 88"/>
                <a:gd name="T46" fmla="*/ 180 w 96"/>
                <a:gd name="T47" fmla="*/ 17 h 88"/>
                <a:gd name="T48" fmla="*/ 200 w 96"/>
                <a:gd name="T49" fmla="*/ 14 h 88"/>
                <a:gd name="T50" fmla="*/ 217 w 96"/>
                <a:gd name="T51" fmla="*/ 14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88"/>
                <a:gd name="T80" fmla="*/ 96 w 96"/>
                <a:gd name="T81" fmla="*/ 88 h 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88">
                  <a:moveTo>
                    <a:pt x="96" y="72"/>
                  </a:moveTo>
                  <a:lnTo>
                    <a:pt x="88" y="56"/>
                  </a:lnTo>
                  <a:lnTo>
                    <a:pt x="96" y="56"/>
                  </a:lnTo>
                  <a:lnTo>
                    <a:pt x="96" y="48"/>
                  </a:lnTo>
                  <a:lnTo>
                    <a:pt x="80" y="24"/>
                  </a:lnTo>
                  <a:lnTo>
                    <a:pt x="80" y="8"/>
                  </a:lnTo>
                  <a:lnTo>
                    <a:pt x="72" y="8"/>
                  </a:lnTo>
                  <a:lnTo>
                    <a:pt x="56" y="0"/>
                  </a:lnTo>
                  <a:lnTo>
                    <a:pt x="40" y="8"/>
                  </a:lnTo>
                  <a:lnTo>
                    <a:pt x="40" y="16"/>
                  </a:lnTo>
                  <a:lnTo>
                    <a:pt x="24" y="24"/>
                  </a:lnTo>
                  <a:lnTo>
                    <a:pt x="24" y="40"/>
                  </a:lnTo>
                  <a:lnTo>
                    <a:pt x="16" y="40"/>
                  </a:lnTo>
                  <a:lnTo>
                    <a:pt x="8" y="48"/>
                  </a:lnTo>
                  <a:lnTo>
                    <a:pt x="0" y="48"/>
                  </a:lnTo>
                  <a:lnTo>
                    <a:pt x="8" y="56"/>
                  </a:lnTo>
                  <a:lnTo>
                    <a:pt x="0" y="72"/>
                  </a:lnTo>
                  <a:lnTo>
                    <a:pt x="0" y="88"/>
                  </a:lnTo>
                  <a:lnTo>
                    <a:pt x="16" y="80"/>
                  </a:lnTo>
                  <a:lnTo>
                    <a:pt x="24" y="80"/>
                  </a:lnTo>
                  <a:lnTo>
                    <a:pt x="48" y="88"/>
                  </a:lnTo>
                  <a:lnTo>
                    <a:pt x="56" y="88"/>
                  </a:lnTo>
                  <a:lnTo>
                    <a:pt x="64" y="88"/>
                  </a:lnTo>
                  <a:lnTo>
                    <a:pt x="80" y="88"/>
                  </a:lnTo>
                  <a:lnTo>
                    <a:pt x="88" y="72"/>
                  </a:lnTo>
                  <a:lnTo>
                    <a:pt x="96" y="7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5" name="Freeform 83"/>
            <p:cNvSpPr>
              <a:spLocks/>
            </p:cNvSpPr>
            <p:nvPr/>
          </p:nvSpPr>
          <p:spPr bwMode="auto">
            <a:xfrm>
              <a:off x="3740" y="1954"/>
              <a:ext cx="100" cy="81"/>
            </a:xfrm>
            <a:custGeom>
              <a:avLst/>
              <a:gdLst>
                <a:gd name="T0" fmla="*/ 217 w 96"/>
                <a:gd name="T1" fmla="*/ 14 h 88"/>
                <a:gd name="T2" fmla="*/ 200 w 96"/>
                <a:gd name="T3" fmla="*/ 11 h 88"/>
                <a:gd name="T4" fmla="*/ 217 w 96"/>
                <a:gd name="T5" fmla="*/ 11 h 88"/>
                <a:gd name="T6" fmla="*/ 217 w 96"/>
                <a:gd name="T7" fmla="*/ 9 h 88"/>
                <a:gd name="T8" fmla="*/ 180 w 96"/>
                <a:gd name="T9" fmla="*/ 6 h 88"/>
                <a:gd name="T10" fmla="*/ 180 w 96"/>
                <a:gd name="T11" fmla="*/ 6 h 88"/>
                <a:gd name="T12" fmla="*/ 163 w 96"/>
                <a:gd name="T13" fmla="*/ 6 h 88"/>
                <a:gd name="T14" fmla="*/ 125 w 96"/>
                <a:gd name="T15" fmla="*/ 0 h 88"/>
                <a:gd name="T16" fmla="*/ 90 w 96"/>
                <a:gd name="T17" fmla="*/ 6 h 88"/>
                <a:gd name="T18" fmla="*/ 90 w 96"/>
                <a:gd name="T19" fmla="*/ 6 h 88"/>
                <a:gd name="T20" fmla="*/ 52 w 96"/>
                <a:gd name="T21" fmla="*/ 6 h 88"/>
                <a:gd name="T22" fmla="*/ 52 w 96"/>
                <a:gd name="T23" fmla="*/ 7 h 88"/>
                <a:gd name="T24" fmla="*/ 36 w 96"/>
                <a:gd name="T25" fmla="*/ 7 h 88"/>
                <a:gd name="T26" fmla="*/ 8 w 96"/>
                <a:gd name="T27" fmla="*/ 9 h 88"/>
                <a:gd name="T28" fmla="*/ 0 w 96"/>
                <a:gd name="T29" fmla="*/ 9 h 88"/>
                <a:gd name="T30" fmla="*/ 8 w 96"/>
                <a:gd name="T31" fmla="*/ 11 h 88"/>
                <a:gd name="T32" fmla="*/ 0 w 96"/>
                <a:gd name="T33" fmla="*/ 14 h 88"/>
                <a:gd name="T34" fmla="*/ 0 w 96"/>
                <a:gd name="T35" fmla="*/ 17 h 88"/>
                <a:gd name="T36" fmla="*/ 36 w 96"/>
                <a:gd name="T37" fmla="*/ 15 h 88"/>
                <a:gd name="T38" fmla="*/ 52 w 96"/>
                <a:gd name="T39" fmla="*/ 15 h 88"/>
                <a:gd name="T40" fmla="*/ 106 w 96"/>
                <a:gd name="T41" fmla="*/ 17 h 88"/>
                <a:gd name="T42" fmla="*/ 125 w 96"/>
                <a:gd name="T43" fmla="*/ 17 h 88"/>
                <a:gd name="T44" fmla="*/ 146 w 96"/>
                <a:gd name="T45" fmla="*/ 17 h 88"/>
                <a:gd name="T46" fmla="*/ 180 w 96"/>
                <a:gd name="T47" fmla="*/ 17 h 88"/>
                <a:gd name="T48" fmla="*/ 200 w 96"/>
                <a:gd name="T49" fmla="*/ 14 h 88"/>
                <a:gd name="T50" fmla="*/ 217 w 96"/>
                <a:gd name="T51" fmla="*/ 14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88"/>
                <a:gd name="T80" fmla="*/ 96 w 96"/>
                <a:gd name="T81" fmla="*/ 88 h 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88">
                  <a:moveTo>
                    <a:pt x="96" y="72"/>
                  </a:moveTo>
                  <a:lnTo>
                    <a:pt x="88" y="56"/>
                  </a:lnTo>
                  <a:lnTo>
                    <a:pt x="96" y="56"/>
                  </a:lnTo>
                  <a:lnTo>
                    <a:pt x="96" y="48"/>
                  </a:lnTo>
                  <a:lnTo>
                    <a:pt x="80" y="24"/>
                  </a:lnTo>
                  <a:lnTo>
                    <a:pt x="80" y="8"/>
                  </a:lnTo>
                  <a:lnTo>
                    <a:pt x="72" y="8"/>
                  </a:lnTo>
                  <a:lnTo>
                    <a:pt x="56" y="0"/>
                  </a:lnTo>
                  <a:lnTo>
                    <a:pt x="40" y="8"/>
                  </a:lnTo>
                  <a:lnTo>
                    <a:pt x="40" y="16"/>
                  </a:lnTo>
                  <a:lnTo>
                    <a:pt x="24" y="24"/>
                  </a:lnTo>
                  <a:lnTo>
                    <a:pt x="24" y="40"/>
                  </a:lnTo>
                  <a:lnTo>
                    <a:pt x="16" y="40"/>
                  </a:lnTo>
                  <a:lnTo>
                    <a:pt x="8" y="48"/>
                  </a:lnTo>
                  <a:lnTo>
                    <a:pt x="0" y="48"/>
                  </a:lnTo>
                  <a:lnTo>
                    <a:pt x="8" y="56"/>
                  </a:lnTo>
                  <a:lnTo>
                    <a:pt x="0" y="72"/>
                  </a:lnTo>
                  <a:lnTo>
                    <a:pt x="0" y="88"/>
                  </a:lnTo>
                  <a:lnTo>
                    <a:pt x="16" y="80"/>
                  </a:lnTo>
                  <a:lnTo>
                    <a:pt x="24" y="80"/>
                  </a:lnTo>
                  <a:lnTo>
                    <a:pt x="48" y="88"/>
                  </a:lnTo>
                  <a:lnTo>
                    <a:pt x="56" y="88"/>
                  </a:lnTo>
                  <a:lnTo>
                    <a:pt x="64" y="88"/>
                  </a:lnTo>
                  <a:lnTo>
                    <a:pt x="80" y="88"/>
                  </a:lnTo>
                  <a:lnTo>
                    <a:pt x="88" y="72"/>
                  </a:lnTo>
                  <a:lnTo>
                    <a:pt x="96" y="72"/>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86" name="Freeform 84"/>
            <p:cNvSpPr>
              <a:spLocks/>
            </p:cNvSpPr>
            <p:nvPr/>
          </p:nvSpPr>
          <p:spPr bwMode="auto">
            <a:xfrm>
              <a:off x="3724" y="2019"/>
              <a:ext cx="198" cy="117"/>
            </a:xfrm>
            <a:custGeom>
              <a:avLst/>
              <a:gdLst>
                <a:gd name="T0" fmla="*/ 150 w 192"/>
                <a:gd name="T1" fmla="*/ 23 h 127"/>
                <a:gd name="T2" fmla="*/ 133 w 192"/>
                <a:gd name="T3" fmla="*/ 23 h 127"/>
                <a:gd name="T4" fmla="*/ 133 w 192"/>
                <a:gd name="T5" fmla="*/ 21 h 127"/>
                <a:gd name="T6" fmla="*/ 133 w 192"/>
                <a:gd name="T7" fmla="*/ 18 h 127"/>
                <a:gd name="T8" fmla="*/ 162 w 192"/>
                <a:gd name="T9" fmla="*/ 18 h 127"/>
                <a:gd name="T10" fmla="*/ 162 w 192"/>
                <a:gd name="T11" fmla="*/ 17 h 127"/>
                <a:gd name="T12" fmla="*/ 150 w 192"/>
                <a:gd name="T13" fmla="*/ 15 h 127"/>
                <a:gd name="T14" fmla="*/ 117 w 192"/>
                <a:gd name="T15" fmla="*/ 13 h 127"/>
                <a:gd name="T16" fmla="*/ 92 w 192"/>
                <a:gd name="T17" fmla="*/ 15 h 127"/>
                <a:gd name="T18" fmla="*/ 56 w 192"/>
                <a:gd name="T19" fmla="*/ 15 h 127"/>
                <a:gd name="T20" fmla="*/ 8 w 192"/>
                <a:gd name="T21" fmla="*/ 15 h 127"/>
                <a:gd name="T22" fmla="*/ 0 w 192"/>
                <a:gd name="T23" fmla="*/ 15 h 127"/>
                <a:gd name="T24" fmla="*/ 8 w 192"/>
                <a:gd name="T25" fmla="*/ 12 h 127"/>
                <a:gd name="T26" fmla="*/ 36 w 192"/>
                <a:gd name="T27" fmla="*/ 7 h 127"/>
                <a:gd name="T28" fmla="*/ 44 w 192"/>
                <a:gd name="T29" fmla="*/ 6 h 127"/>
                <a:gd name="T30" fmla="*/ 36 w 192"/>
                <a:gd name="T31" fmla="*/ 6 h 127"/>
                <a:gd name="T32" fmla="*/ 56 w 192"/>
                <a:gd name="T33" fmla="*/ 6 h 127"/>
                <a:gd name="T34" fmla="*/ 72 w 192"/>
                <a:gd name="T35" fmla="*/ 6 h 127"/>
                <a:gd name="T36" fmla="*/ 117 w 192"/>
                <a:gd name="T37" fmla="*/ 6 h 127"/>
                <a:gd name="T38" fmla="*/ 133 w 192"/>
                <a:gd name="T39" fmla="*/ 6 h 127"/>
                <a:gd name="T40" fmla="*/ 150 w 192"/>
                <a:gd name="T41" fmla="*/ 6 h 127"/>
                <a:gd name="T42" fmla="*/ 176 w 192"/>
                <a:gd name="T43" fmla="*/ 6 h 127"/>
                <a:gd name="T44" fmla="*/ 192 w 192"/>
                <a:gd name="T45" fmla="*/ 0 h 127"/>
                <a:gd name="T46" fmla="*/ 207 w 192"/>
                <a:gd name="T47" fmla="*/ 0 h 127"/>
                <a:gd name="T48" fmla="*/ 237 w 192"/>
                <a:gd name="T49" fmla="*/ 0 h 127"/>
                <a:gd name="T50" fmla="*/ 252 w 192"/>
                <a:gd name="T51" fmla="*/ 6 h 127"/>
                <a:gd name="T52" fmla="*/ 237 w 192"/>
                <a:gd name="T53" fmla="*/ 6 h 127"/>
                <a:gd name="T54" fmla="*/ 252 w 192"/>
                <a:gd name="T55" fmla="*/ 6 h 127"/>
                <a:gd name="T56" fmla="*/ 268 w 192"/>
                <a:gd name="T57" fmla="*/ 6 h 127"/>
                <a:gd name="T58" fmla="*/ 282 w 192"/>
                <a:gd name="T59" fmla="*/ 6 h 127"/>
                <a:gd name="T60" fmla="*/ 282 w 192"/>
                <a:gd name="T61" fmla="*/ 6 h 127"/>
                <a:gd name="T62" fmla="*/ 295 w 192"/>
                <a:gd name="T63" fmla="*/ 6 h 127"/>
                <a:gd name="T64" fmla="*/ 355 w 192"/>
                <a:gd name="T65" fmla="*/ 10 h 127"/>
                <a:gd name="T66" fmla="*/ 355 w 192"/>
                <a:gd name="T67" fmla="*/ 15 h 127"/>
                <a:gd name="T68" fmla="*/ 340 w 192"/>
                <a:gd name="T69" fmla="*/ 15 h 127"/>
                <a:gd name="T70" fmla="*/ 326 w 192"/>
                <a:gd name="T71" fmla="*/ 15 h 127"/>
                <a:gd name="T72" fmla="*/ 326 w 192"/>
                <a:gd name="T73" fmla="*/ 17 h 127"/>
                <a:gd name="T74" fmla="*/ 310 w 192"/>
                <a:gd name="T75" fmla="*/ 17 h 127"/>
                <a:gd name="T76" fmla="*/ 252 w 192"/>
                <a:gd name="T77" fmla="*/ 21 h 127"/>
                <a:gd name="T78" fmla="*/ 282 w 192"/>
                <a:gd name="T79" fmla="*/ 23 h 127"/>
                <a:gd name="T80" fmla="*/ 237 w 192"/>
                <a:gd name="T81" fmla="*/ 25 h 127"/>
                <a:gd name="T82" fmla="*/ 223 w 192"/>
                <a:gd name="T83" fmla="*/ 25 h 127"/>
                <a:gd name="T84" fmla="*/ 223 w 192"/>
                <a:gd name="T85" fmla="*/ 23 h 127"/>
                <a:gd name="T86" fmla="*/ 207 w 192"/>
                <a:gd name="T87" fmla="*/ 23 h 127"/>
                <a:gd name="T88" fmla="*/ 237 w 192"/>
                <a:gd name="T89" fmla="*/ 21 h 127"/>
                <a:gd name="T90" fmla="*/ 207 w 192"/>
                <a:gd name="T91" fmla="*/ 20 h 127"/>
                <a:gd name="T92" fmla="*/ 207 w 192"/>
                <a:gd name="T93" fmla="*/ 18 h 127"/>
                <a:gd name="T94" fmla="*/ 176 w 192"/>
                <a:gd name="T95" fmla="*/ 18 h 127"/>
                <a:gd name="T96" fmla="*/ 162 w 192"/>
                <a:gd name="T97" fmla="*/ 21 h 127"/>
                <a:gd name="T98" fmla="*/ 150 w 192"/>
                <a:gd name="T99" fmla="*/ 21 h 127"/>
                <a:gd name="T100" fmla="*/ 150 w 192"/>
                <a:gd name="T101" fmla="*/ 23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2"/>
                <a:gd name="T154" fmla="*/ 0 h 127"/>
                <a:gd name="T155" fmla="*/ 192 w 192"/>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2" h="127">
                  <a:moveTo>
                    <a:pt x="80" y="119"/>
                  </a:moveTo>
                  <a:lnTo>
                    <a:pt x="72" y="119"/>
                  </a:lnTo>
                  <a:lnTo>
                    <a:pt x="72" y="111"/>
                  </a:lnTo>
                  <a:lnTo>
                    <a:pt x="72" y="95"/>
                  </a:lnTo>
                  <a:lnTo>
                    <a:pt x="88" y="95"/>
                  </a:lnTo>
                  <a:lnTo>
                    <a:pt x="88" y="87"/>
                  </a:lnTo>
                  <a:lnTo>
                    <a:pt x="80" y="71"/>
                  </a:lnTo>
                  <a:lnTo>
                    <a:pt x="64" y="63"/>
                  </a:lnTo>
                  <a:lnTo>
                    <a:pt x="48" y="71"/>
                  </a:lnTo>
                  <a:lnTo>
                    <a:pt x="32" y="71"/>
                  </a:lnTo>
                  <a:lnTo>
                    <a:pt x="8" y="71"/>
                  </a:lnTo>
                  <a:lnTo>
                    <a:pt x="0" y="71"/>
                  </a:lnTo>
                  <a:lnTo>
                    <a:pt x="8" y="55"/>
                  </a:lnTo>
                  <a:lnTo>
                    <a:pt x="16" y="39"/>
                  </a:lnTo>
                  <a:lnTo>
                    <a:pt x="24" y="31"/>
                  </a:lnTo>
                  <a:lnTo>
                    <a:pt x="16" y="16"/>
                  </a:lnTo>
                  <a:lnTo>
                    <a:pt x="32" y="8"/>
                  </a:lnTo>
                  <a:lnTo>
                    <a:pt x="40" y="8"/>
                  </a:lnTo>
                  <a:lnTo>
                    <a:pt x="64" y="16"/>
                  </a:lnTo>
                  <a:lnTo>
                    <a:pt x="72" y="16"/>
                  </a:lnTo>
                  <a:lnTo>
                    <a:pt x="80" y="16"/>
                  </a:lnTo>
                  <a:lnTo>
                    <a:pt x="96" y="16"/>
                  </a:lnTo>
                  <a:lnTo>
                    <a:pt x="104" y="0"/>
                  </a:lnTo>
                  <a:lnTo>
                    <a:pt x="112" y="0"/>
                  </a:lnTo>
                  <a:lnTo>
                    <a:pt x="128" y="0"/>
                  </a:lnTo>
                  <a:lnTo>
                    <a:pt x="136" y="8"/>
                  </a:lnTo>
                  <a:lnTo>
                    <a:pt x="128" y="8"/>
                  </a:lnTo>
                  <a:lnTo>
                    <a:pt x="136" y="16"/>
                  </a:lnTo>
                  <a:lnTo>
                    <a:pt x="144" y="16"/>
                  </a:lnTo>
                  <a:lnTo>
                    <a:pt x="152" y="24"/>
                  </a:lnTo>
                  <a:lnTo>
                    <a:pt x="152" y="31"/>
                  </a:lnTo>
                  <a:lnTo>
                    <a:pt x="160" y="24"/>
                  </a:lnTo>
                  <a:lnTo>
                    <a:pt x="192" y="47"/>
                  </a:lnTo>
                  <a:lnTo>
                    <a:pt x="192" y="71"/>
                  </a:lnTo>
                  <a:lnTo>
                    <a:pt x="184" y="71"/>
                  </a:lnTo>
                  <a:lnTo>
                    <a:pt x="176" y="71"/>
                  </a:lnTo>
                  <a:lnTo>
                    <a:pt x="176" y="87"/>
                  </a:lnTo>
                  <a:lnTo>
                    <a:pt x="168" y="87"/>
                  </a:lnTo>
                  <a:lnTo>
                    <a:pt x="136" y="111"/>
                  </a:lnTo>
                  <a:lnTo>
                    <a:pt x="152" y="119"/>
                  </a:lnTo>
                  <a:lnTo>
                    <a:pt x="128" y="127"/>
                  </a:lnTo>
                  <a:lnTo>
                    <a:pt x="120" y="127"/>
                  </a:lnTo>
                  <a:lnTo>
                    <a:pt x="120" y="119"/>
                  </a:lnTo>
                  <a:lnTo>
                    <a:pt x="112" y="119"/>
                  </a:lnTo>
                  <a:lnTo>
                    <a:pt x="128" y="111"/>
                  </a:lnTo>
                  <a:lnTo>
                    <a:pt x="112" y="103"/>
                  </a:lnTo>
                  <a:lnTo>
                    <a:pt x="112" y="95"/>
                  </a:lnTo>
                  <a:lnTo>
                    <a:pt x="96" y="95"/>
                  </a:lnTo>
                  <a:lnTo>
                    <a:pt x="88" y="111"/>
                  </a:lnTo>
                  <a:lnTo>
                    <a:pt x="80" y="111"/>
                  </a:lnTo>
                  <a:lnTo>
                    <a:pt x="80" y="119"/>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7" name="Freeform 85"/>
            <p:cNvSpPr>
              <a:spLocks/>
            </p:cNvSpPr>
            <p:nvPr/>
          </p:nvSpPr>
          <p:spPr bwMode="auto">
            <a:xfrm>
              <a:off x="3724" y="2019"/>
              <a:ext cx="198" cy="117"/>
            </a:xfrm>
            <a:custGeom>
              <a:avLst/>
              <a:gdLst>
                <a:gd name="T0" fmla="*/ 150 w 192"/>
                <a:gd name="T1" fmla="*/ 23 h 127"/>
                <a:gd name="T2" fmla="*/ 133 w 192"/>
                <a:gd name="T3" fmla="*/ 23 h 127"/>
                <a:gd name="T4" fmla="*/ 133 w 192"/>
                <a:gd name="T5" fmla="*/ 21 h 127"/>
                <a:gd name="T6" fmla="*/ 133 w 192"/>
                <a:gd name="T7" fmla="*/ 18 h 127"/>
                <a:gd name="T8" fmla="*/ 162 w 192"/>
                <a:gd name="T9" fmla="*/ 18 h 127"/>
                <a:gd name="T10" fmla="*/ 162 w 192"/>
                <a:gd name="T11" fmla="*/ 17 h 127"/>
                <a:gd name="T12" fmla="*/ 150 w 192"/>
                <a:gd name="T13" fmla="*/ 15 h 127"/>
                <a:gd name="T14" fmla="*/ 117 w 192"/>
                <a:gd name="T15" fmla="*/ 13 h 127"/>
                <a:gd name="T16" fmla="*/ 92 w 192"/>
                <a:gd name="T17" fmla="*/ 15 h 127"/>
                <a:gd name="T18" fmla="*/ 56 w 192"/>
                <a:gd name="T19" fmla="*/ 15 h 127"/>
                <a:gd name="T20" fmla="*/ 8 w 192"/>
                <a:gd name="T21" fmla="*/ 15 h 127"/>
                <a:gd name="T22" fmla="*/ 0 w 192"/>
                <a:gd name="T23" fmla="*/ 15 h 127"/>
                <a:gd name="T24" fmla="*/ 8 w 192"/>
                <a:gd name="T25" fmla="*/ 12 h 127"/>
                <a:gd name="T26" fmla="*/ 36 w 192"/>
                <a:gd name="T27" fmla="*/ 7 h 127"/>
                <a:gd name="T28" fmla="*/ 44 w 192"/>
                <a:gd name="T29" fmla="*/ 6 h 127"/>
                <a:gd name="T30" fmla="*/ 36 w 192"/>
                <a:gd name="T31" fmla="*/ 6 h 127"/>
                <a:gd name="T32" fmla="*/ 56 w 192"/>
                <a:gd name="T33" fmla="*/ 6 h 127"/>
                <a:gd name="T34" fmla="*/ 72 w 192"/>
                <a:gd name="T35" fmla="*/ 6 h 127"/>
                <a:gd name="T36" fmla="*/ 117 w 192"/>
                <a:gd name="T37" fmla="*/ 6 h 127"/>
                <a:gd name="T38" fmla="*/ 133 w 192"/>
                <a:gd name="T39" fmla="*/ 6 h 127"/>
                <a:gd name="T40" fmla="*/ 150 w 192"/>
                <a:gd name="T41" fmla="*/ 6 h 127"/>
                <a:gd name="T42" fmla="*/ 176 w 192"/>
                <a:gd name="T43" fmla="*/ 6 h 127"/>
                <a:gd name="T44" fmla="*/ 192 w 192"/>
                <a:gd name="T45" fmla="*/ 0 h 127"/>
                <a:gd name="T46" fmla="*/ 207 w 192"/>
                <a:gd name="T47" fmla="*/ 0 h 127"/>
                <a:gd name="T48" fmla="*/ 237 w 192"/>
                <a:gd name="T49" fmla="*/ 0 h 127"/>
                <a:gd name="T50" fmla="*/ 252 w 192"/>
                <a:gd name="T51" fmla="*/ 6 h 127"/>
                <a:gd name="T52" fmla="*/ 237 w 192"/>
                <a:gd name="T53" fmla="*/ 6 h 127"/>
                <a:gd name="T54" fmla="*/ 252 w 192"/>
                <a:gd name="T55" fmla="*/ 6 h 127"/>
                <a:gd name="T56" fmla="*/ 268 w 192"/>
                <a:gd name="T57" fmla="*/ 6 h 127"/>
                <a:gd name="T58" fmla="*/ 282 w 192"/>
                <a:gd name="T59" fmla="*/ 6 h 127"/>
                <a:gd name="T60" fmla="*/ 282 w 192"/>
                <a:gd name="T61" fmla="*/ 6 h 127"/>
                <a:gd name="T62" fmla="*/ 295 w 192"/>
                <a:gd name="T63" fmla="*/ 6 h 127"/>
                <a:gd name="T64" fmla="*/ 355 w 192"/>
                <a:gd name="T65" fmla="*/ 10 h 127"/>
                <a:gd name="T66" fmla="*/ 355 w 192"/>
                <a:gd name="T67" fmla="*/ 15 h 127"/>
                <a:gd name="T68" fmla="*/ 340 w 192"/>
                <a:gd name="T69" fmla="*/ 15 h 127"/>
                <a:gd name="T70" fmla="*/ 326 w 192"/>
                <a:gd name="T71" fmla="*/ 15 h 127"/>
                <a:gd name="T72" fmla="*/ 326 w 192"/>
                <a:gd name="T73" fmla="*/ 17 h 127"/>
                <a:gd name="T74" fmla="*/ 310 w 192"/>
                <a:gd name="T75" fmla="*/ 17 h 127"/>
                <a:gd name="T76" fmla="*/ 252 w 192"/>
                <a:gd name="T77" fmla="*/ 21 h 127"/>
                <a:gd name="T78" fmla="*/ 282 w 192"/>
                <a:gd name="T79" fmla="*/ 23 h 127"/>
                <a:gd name="T80" fmla="*/ 237 w 192"/>
                <a:gd name="T81" fmla="*/ 25 h 127"/>
                <a:gd name="T82" fmla="*/ 223 w 192"/>
                <a:gd name="T83" fmla="*/ 25 h 127"/>
                <a:gd name="T84" fmla="*/ 223 w 192"/>
                <a:gd name="T85" fmla="*/ 23 h 127"/>
                <a:gd name="T86" fmla="*/ 207 w 192"/>
                <a:gd name="T87" fmla="*/ 23 h 127"/>
                <a:gd name="T88" fmla="*/ 237 w 192"/>
                <a:gd name="T89" fmla="*/ 21 h 127"/>
                <a:gd name="T90" fmla="*/ 207 w 192"/>
                <a:gd name="T91" fmla="*/ 20 h 127"/>
                <a:gd name="T92" fmla="*/ 207 w 192"/>
                <a:gd name="T93" fmla="*/ 18 h 127"/>
                <a:gd name="T94" fmla="*/ 176 w 192"/>
                <a:gd name="T95" fmla="*/ 18 h 127"/>
                <a:gd name="T96" fmla="*/ 162 w 192"/>
                <a:gd name="T97" fmla="*/ 21 h 127"/>
                <a:gd name="T98" fmla="*/ 150 w 192"/>
                <a:gd name="T99" fmla="*/ 21 h 127"/>
                <a:gd name="T100" fmla="*/ 150 w 192"/>
                <a:gd name="T101" fmla="*/ 23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2"/>
                <a:gd name="T154" fmla="*/ 0 h 127"/>
                <a:gd name="T155" fmla="*/ 192 w 192"/>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2" h="127">
                  <a:moveTo>
                    <a:pt x="80" y="119"/>
                  </a:moveTo>
                  <a:lnTo>
                    <a:pt x="72" y="119"/>
                  </a:lnTo>
                  <a:lnTo>
                    <a:pt x="72" y="111"/>
                  </a:lnTo>
                  <a:lnTo>
                    <a:pt x="72" y="95"/>
                  </a:lnTo>
                  <a:lnTo>
                    <a:pt x="88" y="95"/>
                  </a:lnTo>
                  <a:lnTo>
                    <a:pt x="88" y="87"/>
                  </a:lnTo>
                  <a:lnTo>
                    <a:pt x="80" y="71"/>
                  </a:lnTo>
                  <a:lnTo>
                    <a:pt x="64" y="63"/>
                  </a:lnTo>
                  <a:lnTo>
                    <a:pt x="48" y="71"/>
                  </a:lnTo>
                  <a:lnTo>
                    <a:pt x="32" y="71"/>
                  </a:lnTo>
                  <a:lnTo>
                    <a:pt x="8" y="71"/>
                  </a:lnTo>
                  <a:lnTo>
                    <a:pt x="0" y="71"/>
                  </a:lnTo>
                  <a:lnTo>
                    <a:pt x="8" y="55"/>
                  </a:lnTo>
                  <a:lnTo>
                    <a:pt x="16" y="39"/>
                  </a:lnTo>
                  <a:lnTo>
                    <a:pt x="24" y="31"/>
                  </a:lnTo>
                  <a:lnTo>
                    <a:pt x="16" y="16"/>
                  </a:lnTo>
                  <a:lnTo>
                    <a:pt x="32" y="8"/>
                  </a:lnTo>
                  <a:lnTo>
                    <a:pt x="40" y="8"/>
                  </a:lnTo>
                  <a:lnTo>
                    <a:pt x="64" y="16"/>
                  </a:lnTo>
                  <a:lnTo>
                    <a:pt x="72" y="16"/>
                  </a:lnTo>
                  <a:lnTo>
                    <a:pt x="80" y="16"/>
                  </a:lnTo>
                  <a:lnTo>
                    <a:pt x="96" y="16"/>
                  </a:lnTo>
                  <a:lnTo>
                    <a:pt x="104" y="0"/>
                  </a:lnTo>
                  <a:lnTo>
                    <a:pt x="112" y="0"/>
                  </a:lnTo>
                  <a:lnTo>
                    <a:pt x="128" y="0"/>
                  </a:lnTo>
                  <a:lnTo>
                    <a:pt x="136" y="8"/>
                  </a:lnTo>
                  <a:lnTo>
                    <a:pt x="128" y="8"/>
                  </a:lnTo>
                  <a:lnTo>
                    <a:pt x="136" y="16"/>
                  </a:lnTo>
                  <a:lnTo>
                    <a:pt x="144" y="16"/>
                  </a:lnTo>
                  <a:lnTo>
                    <a:pt x="152" y="24"/>
                  </a:lnTo>
                  <a:lnTo>
                    <a:pt x="152" y="31"/>
                  </a:lnTo>
                  <a:lnTo>
                    <a:pt x="160" y="24"/>
                  </a:lnTo>
                  <a:lnTo>
                    <a:pt x="192" y="47"/>
                  </a:lnTo>
                  <a:lnTo>
                    <a:pt x="192" y="71"/>
                  </a:lnTo>
                  <a:lnTo>
                    <a:pt x="184" y="71"/>
                  </a:lnTo>
                  <a:lnTo>
                    <a:pt x="176" y="71"/>
                  </a:lnTo>
                  <a:lnTo>
                    <a:pt x="176" y="87"/>
                  </a:lnTo>
                  <a:lnTo>
                    <a:pt x="168" y="87"/>
                  </a:lnTo>
                  <a:lnTo>
                    <a:pt x="136" y="111"/>
                  </a:lnTo>
                  <a:lnTo>
                    <a:pt x="152" y="119"/>
                  </a:lnTo>
                  <a:lnTo>
                    <a:pt x="128" y="127"/>
                  </a:lnTo>
                  <a:lnTo>
                    <a:pt x="120" y="127"/>
                  </a:lnTo>
                  <a:lnTo>
                    <a:pt x="120" y="119"/>
                  </a:lnTo>
                  <a:lnTo>
                    <a:pt x="112" y="119"/>
                  </a:lnTo>
                  <a:lnTo>
                    <a:pt x="128" y="111"/>
                  </a:lnTo>
                  <a:lnTo>
                    <a:pt x="112" y="103"/>
                  </a:lnTo>
                  <a:lnTo>
                    <a:pt x="112" y="95"/>
                  </a:lnTo>
                  <a:lnTo>
                    <a:pt x="96" y="95"/>
                  </a:lnTo>
                  <a:lnTo>
                    <a:pt x="88" y="111"/>
                  </a:lnTo>
                  <a:lnTo>
                    <a:pt x="80" y="111"/>
                  </a:lnTo>
                  <a:lnTo>
                    <a:pt x="80" y="119"/>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88" name="Freeform 86"/>
            <p:cNvSpPr>
              <a:spLocks/>
            </p:cNvSpPr>
            <p:nvPr/>
          </p:nvSpPr>
          <p:spPr bwMode="auto">
            <a:xfrm>
              <a:off x="3996" y="1967"/>
              <a:ext cx="445" cy="214"/>
            </a:xfrm>
            <a:custGeom>
              <a:avLst/>
              <a:gdLst>
                <a:gd name="T0" fmla="*/ 740 w 432"/>
                <a:gd name="T1" fmla="*/ 28 h 231"/>
                <a:gd name="T2" fmla="*/ 724 w 432"/>
                <a:gd name="T3" fmla="*/ 31 h 231"/>
                <a:gd name="T4" fmla="*/ 664 w 432"/>
                <a:gd name="T5" fmla="*/ 38 h 231"/>
                <a:gd name="T6" fmla="*/ 650 w 432"/>
                <a:gd name="T7" fmla="*/ 45 h 231"/>
                <a:gd name="T8" fmla="*/ 607 w 432"/>
                <a:gd name="T9" fmla="*/ 45 h 231"/>
                <a:gd name="T10" fmla="*/ 521 w 432"/>
                <a:gd name="T11" fmla="*/ 43 h 231"/>
                <a:gd name="T12" fmla="*/ 506 w 432"/>
                <a:gd name="T13" fmla="*/ 46 h 231"/>
                <a:gd name="T14" fmla="*/ 448 w 432"/>
                <a:gd name="T15" fmla="*/ 46 h 231"/>
                <a:gd name="T16" fmla="*/ 407 w 432"/>
                <a:gd name="T17" fmla="*/ 49 h 231"/>
                <a:gd name="T18" fmla="*/ 375 w 432"/>
                <a:gd name="T19" fmla="*/ 45 h 231"/>
                <a:gd name="T20" fmla="*/ 288 w 432"/>
                <a:gd name="T21" fmla="*/ 41 h 231"/>
                <a:gd name="T22" fmla="*/ 231 w 432"/>
                <a:gd name="T23" fmla="*/ 36 h 231"/>
                <a:gd name="T24" fmla="*/ 173 w 432"/>
                <a:gd name="T25" fmla="*/ 49 h 231"/>
                <a:gd name="T26" fmla="*/ 145 w 432"/>
                <a:gd name="T27" fmla="*/ 46 h 231"/>
                <a:gd name="T28" fmla="*/ 102 w 432"/>
                <a:gd name="T29" fmla="*/ 45 h 231"/>
                <a:gd name="T30" fmla="*/ 87 w 432"/>
                <a:gd name="T31" fmla="*/ 40 h 231"/>
                <a:gd name="T32" fmla="*/ 87 w 432"/>
                <a:gd name="T33" fmla="*/ 40 h 231"/>
                <a:gd name="T34" fmla="*/ 145 w 432"/>
                <a:gd name="T35" fmla="*/ 38 h 231"/>
                <a:gd name="T36" fmla="*/ 102 w 432"/>
                <a:gd name="T37" fmla="*/ 31 h 231"/>
                <a:gd name="T38" fmla="*/ 44 w 432"/>
                <a:gd name="T39" fmla="*/ 32 h 231"/>
                <a:gd name="T40" fmla="*/ 44 w 432"/>
                <a:gd name="T41" fmla="*/ 31 h 231"/>
                <a:gd name="T42" fmla="*/ 8 w 432"/>
                <a:gd name="T43" fmla="*/ 28 h 231"/>
                <a:gd name="T44" fmla="*/ 8 w 432"/>
                <a:gd name="T45" fmla="*/ 18 h 231"/>
                <a:gd name="T46" fmla="*/ 44 w 432"/>
                <a:gd name="T47" fmla="*/ 20 h 231"/>
                <a:gd name="T48" fmla="*/ 70 w 432"/>
                <a:gd name="T49" fmla="*/ 15 h 231"/>
                <a:gd name="T50" fmla="*/ 102 w 432"/>
                <a:gd name="T51" fmla="*/ 15 h 231"/>
                <a:gd name="T52" fmla="*/ 160 w 432"/>
                <a:gd name="T53" fmla="*/ 18 h 231"/>
                <a:gd name="T54" fmla="*/ 217 w 432"/>
                <a:gd name="T55" fmla="*/ 18 h 231"/>
                <a:gd name="T56" fmla="*/ 276 w 432"/>
                <a:gd name="T57" fmla="*/ 18 h 231"/>
                <a:gd name="T58" fmla="*/ 245 w 432"/>
                <a:gd name="T59" fmla="*/ 15 h 231"/>
                <a:gd name="T60" fmla="*/ 260 w 432"/>
                <a:gd name="T61" fmla="*/ 11 h 231"/>
                <a:gd name="T62" fmla="*/ 276 w 432"/>
                <a:gd name="T63" fmla="*/ 6 h 231"/>
                <a:gd name="T64" fmla="*/ 407 w 432"/>
                <a:gd name="T65" fmla="*/ 6 h 231"/>
                <a:gd name="T66" fmla="*/ 420 w 432"/>
                <a:gd name="T67" fmla="*/ 0 h 231"/>
                <a:gd name="T68" fmla="*/ 463 w 432"/>
                <a:gd name="T69" fmla="*/ 6 h 231"/>
                <a:gd name="T70" fmla="*/ 477 w 432"/>
                <a:gd name="T71" fmla="*/ 6 h 231"/>
                <a:gd name="T72" fmla="*/ 506 w 432"/>
                <a:gd name="T73" fmla="*/ 8 h 231"/>
                <a:gd name="T74" fmla="*/ 550 w 432"/>
                <a:gd name="T75" fmla="*/ 6 h 231"/>
                <a:gd name="T76" fmla="*/ 591 w 432"/>
                <a:gd name="T77" fmla="*/ 8 h 231"/>
                <a:gd name="T78" fmla="*/ 650 w 432"/>
                <a:gd name="T79" fmla="*/ 16 h 231"/>
                <a:gd name="T80" fmla="*/ 697 w 432"/>
                <a:gd name="T81" fmla="*/ 18 h 231"/>
                <a:gd name="T82" fmla="*/ 753 w 432"/>
                <a:gd name="T83" fmla="*/ 22 h 231"/>
                <a:gd name="T84" fmla="*/ 782 w 432"/>
                <a:gd name="T85" fmla="*/ 24 h 2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2"/>
                <a:gd name="T130" fmla="*/ 0 h 231"/>
                <a:gd name="T131" fmla="*/ 432 w 432"/>
                <a:gd name="T132" fmla="*/ 231 h 2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2" h="231">
                  <a:moveTo>
                    <a:pt x="416" y="119"/>
                  </a:moveTo>
                  <a:lnTo>
                    <a:pt x="408" y="127"/>
                  </a:lnTo>
                  <a:lnTo>
                    <a:pt x="408" y="143"/>
                  </a:lnTo>
                  <a:lnTo>
                    <a:pt x="400" y="143"/>
                  </a:lnTo>
                  <a:lnTo>
                    <a:pt x="376" y="143"/>
                  </a:lnTo>
                  <a:lnTo>
                    <a:pt x="368" y="175"/>
                  </a:lnTo>
                  <a:lnTo>
                    <a:pt x="352" y="175"/>
                  </a:lnTo>
                  <a:lnTo>
                    <a:pt x="360" y="207"/>
                  </a:lnTo>
                  <a:lnTo>
                    <a:pt x="352" y="215"/>
                  </a:lnTo>
                  <a:lnTo>
                    <a:pt x="336" y="207"/>
                  </a:lnTo>
                  <a:lnTo>
                    <a:pt x="296" y="207"/>
                  </a:lnTo>
                  <a:lnTo>
                    <a:pt x="288" y="199"/>
                  </a:lnTo>
                  <a:lnTo>
                    <a:pt x="280" y="207"/>
                  </a:lnTo>
                  <a:lnTo>
                    <a:pt x="280" y="215"/>
                  </a:lnTo>
                  <a:lnTo>
                    <a:pt x="256" y="207"/>
                  </a:lnTo>
                  <a:lnTo>
                    <a:pt x="248" y="215"/>
                  </a:lnTo>
                  <a:lnTo>
                    <a:pt x="232" y="231"/>
                  </a:lnTo>
                  <a:lnTo>
                    <a:pt x="224" y="223"/>
                  </a:lnTo>
                  <a:lnTo>
                    <a:pt x="208" y="223"/>
                  </a:lnTo>
                  <a:lnTo>
                    <a:pt x="208" y="207"/>
                  </a:lnTo>
                  <a:lnTo>
                    <a:pt x="192" y="191"/>
                  </a:lnTo>
                  <a:lnTo>
                    <a:pt x="160" y="191"/>
                  </a:lnTo>
                  <a:lnTo>
                    <a:pt x="136" y="175"/>
                  </a:lnTo>
                  <a:lnTo>
                    <a:pt x="128" y="167"/>
                  </a:lnTo>
                  <a:lnTo>
                    <a:pt x="96" y="175"/>
                  </a:lnTo>
                  <a:lnTo>
                    <a:pt x="96" y="223"/>
                  </a:lnTo>
                  <a:lnTo>
                    <a:pt x="88" y="223"/>
                  </a:lnTo>
                  <a:lnTo>
                    <a:pt x="80" y="215"/>
                  </a:lnTo>
                  <a:lnTo>
                    <a:pt x="56" y="223"/>
                  </a:lnTo>
                  <a:lnTo>
                    <a:pt x="56" y="207"/>
                  </a:lnTo>
                  <a:lnTo>
                    <a:pt x="48" y="207"/>
                  </a:lnTo>
                  <a:lnTo>
                    <a:pt x="48" y="183"/>
                  </a:lnTo>
                  <a:lnTo>
                    <a:pt x="40" y="183"/>
                  </a:lnTo>
                  <a:lnTo>
                    <a:pt x="48" y="183"/>
                  </a:lnTo>
                  <a:lnTo>
                    <a:pt x="48" y="175"/>
                  </a:lnTo>
                  <a:lnTo>
                    <a:pt x="80" y="175"/>
                  </a:lnTo>
                  <a:lnTo>
                    <a:pt x="72" y="151"/>
                  </a:lnTo>
                  <a:lnTo>
                    <a:pt x="56" y="143"/>
                  </a:lnTo>
                  <a:lnTo>
                    <a:pt x="48" y="135"/>
                  </a:lnTo>
                  <a:lnTo>
                    <a:pt x="24" y="151"/>
                  </a:lnTo>
                  <a:lnTo>
                    <a:pt x="16" y="151"/>
                  </a:lnTo>
                  <a:lnTo>
                    <a:pt x="24" y="143"/>
                  </a:lnTo>
                  <a:lnTo>
                    <a:pt x="16" y="127"/>
                  </a:lnTo>
                  <a:lnTo>
                    <a:pt x="8" y="127"/>
                  </a:lnTo>
                  <a:lnTo>
                    <a:pt x="0" y="119"/>
                  </a:lnTo>
                  <a:lnTo>
                    <a:pt x="8" y="80"/>
                  </a:lnTo>
                  <a:lnTo>
                    <a:pt x="16" y="95"/>
                  </a:lnTo>
                  <a:lnTo>
                    <a:pt x="24" y="95"/>
                  </a:lnTo>
                  <a:lnTo>
                    <a:pt x="16" y="80"/>
                  </a:lnTo>
                  <a:lnTo>
                    <a:pt x="40" y="64"/>
                  </a:lnTo>
                  <a:lnTo>
                    <a:pt x="48" y="72"/>
                  </a:lnTo>
                  <a:lnTo>
                    <a:pt x="56" y="64"/>
                  </a:lnTo>
                  <a:lnTo>
                    <a:pt x="72" y="72"/>
                  </a:lnTo>
                  <a:lnTo>
                    <a:pt x="88" y="80"/>
                  </a:lnTo>
                  <a:lnTo>
                    <a:pt x="104" y="80"/>
                  </a:lnTo>
                  <a:lnTo>
                    <a:pt x="120" y="80"/>
                  </a:lnTo>
                  <a:lnTo>
                    <a:pt x="128" y="80"/>
                  </a:lnTo>
                  <a:lnTo>
                    <a:pt x="152" y="80"/>
                  </a:lnTo>
                  <a:lnTo>
                    <a:pt x="160" y="72"/>
                  </a:lnTo>
                  <a:lnTo>
                    <a:pt x="136" y="64"/>
                  </a:lnTo>
                  <a:lnTo>
                    <a:pt x="152" y="56"/>
                  </a:lnTo>
                  <a:lnTo>
                    <a:pt x="144" y="48"/>
                  </a:lnTo>
                  <a:lnTo>
                    <a:pt x="152" y="40"/>
                  </a:lnTo>
                  <a:lnTo>
                    <a:pt x="152" y="24"/>
                  </a:lnTo>
                  <a:lnTo>
                    <a:pt x="168" y="32"/>
                  </a:lnTo>
                  <a:lnTo>
                    <a:pt x="224" y="8"/>
                  </a:lnTo>
                  <a:lnTo>
                    <a:pt x="224" y="0"/>
                  </a:lnTo>
                  <a:lnTo>
                    <a:pt x="232" y="0"/>
                  </a:lnTo>
                  <a:lnTo>
                    <a:pt x="248" y="0"/>
                  </a:lnTo>
                  <a:lnTo>
                    <a:pt x="256" y="16"/>
                  </a:lnTo>
                  <a:lnTo>
                    <a:pt x="256" y="24"/>
                  </a:lnTo>
                  <a:lnTo>
                    <a:pt x="264" y="24"/>
                  </a:lnTo>
                  <a:lnTo>
                    <a:pt x="280" y="32"/>
                  </a:lnTo>
                  <a:lnTo>
                    <a:pt x="280" y="40"/>
                  </a:lnTo>
                  <a:lnTo>
                    <a:pt x="288" y="40"/>
                  </a:lnTo>
                  <a:lnTo>
                    <a:pt x="304" y="24"/>
                  </a:lnTo>
                  <a:lnTo>
                    <a:pt x="320" y="16"/>
                  </a:lnTo>
                  <a:lnTo>
                    <a:pt x="328" y="40"/>
                  </a:lnTo>
                  <a:lnTo>
                    <a:pt x="352" y="80"/>
                  </a:lnTo>
                  <a:lnTo>
                    <a:pt x="360" y="72"/>
                  </a:lnTo>
                  <a:lnTo>
                    <a:pt x="368" y="80"/>
                  </a:lnTo>
                  <a:lnTo>
                    <a:pt x="384" y="80"/>
                  </a:lnTo>
                  <a:lnTo>
                    <a:pt x="408" y="95"/>
                  </a:lnTo>
                  <a:lnTo>
                    <a:pt x="416" y="103"/>
                  </a:lnTo>
                  <a:lnTo>
                    <a:pt x="416" y="95"/>
                  </a:lnTo>
                  <a:lnTo>
                    <a:pt x="432" y="111"/>
                  </a:lnTo>
                  <a:lnTo>
                    <a:pt x="416" y="119"/>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89" name="Freeform 87"/>
            <p:cNvSpPr>
              <a:spLocks/>
            </p:cNvSpPr>
            <p:nvPr/>
          </p:nvSpPr>
          <p:spPr bwMode="auto">
            <a:xfrm>
              <a:off x="3996" y="1967"/>
              <a:ext cx="445" cy="214"/>
            </a:xfrm>
            <a:custGeom>
              <a:avLst/>
              <a:gdLst>
                <a:gd name="T0" fmla="*/ 740 w 432"/>
                <a:gd name="T1" fmla="*/ 28 h 231"/>
                <a:gd name="T2" fmla="*/ 724 w 432"/>
                <a:gd name="T3" fmla="*/ 31 h 231"/>
                <a:gd name="T4" fmla="*/ 664 w 432"/>
                <a:gd name="T5" fmla="*/ 38 h 231"/>
                <a:gd name="T6" fmla="*/ 650 w 432"/>
                <a:gd name="T7" fmla="*/ 45 h 231"/>
                <a:gd name="T8" fmla="*/ 607 w 432"/>
                <a:gd name="T9" fmla="*/ 45 h 231"/>
                <a:gd name="T10" fmla="*/ 521 w 432"/>
                <a:gd name="T11" fmla="*/ 43 h 231"/>
                <a:gd name="T12" fmla="*/ 506 w 432"/>
                <a:gd name="T13" fmla="*/ 46 h 231"/>
                <a:gd name="T14" fmla="*/ 448 w 432"/>
                <a:gd name="T15" fmla="*/ 46 h 231"/>
                <a:gd name="T16" fmla="*/ 407 w 432"/>
                <a:gd name="T17" fmla="*/ 49 h 231"/>
                <a:gd name="T18" fmla="*/ 375 w 432"/>
                <a:gd name="T19" fmla="*/ 45 h 231"/>
                <a:gd name="T20" fmla="*/ 288 w 432"/>
                <a:gd name="T21" fmla="*/ 41 h 231"/>
                <a:gd name="T22" fmla="*/ 231 w 432"/>
                <a:gd name="T23" fmla="*/ 36 h 231"/>
                <a:gd name="T24" fmla="*/ 173 w 432"/>
                <a:gd name="T25" fmla="*/ 49 h 231"/>
                <a:gd name="T26" fmla="*/ 145 w 432"/>
                <a:gd name="T27" fmla="*/ 46 h 231"/>
                <a:gd name="T28" fmla="*/ 102 w 432"/>
                <a:gd name="T29" fmla="*/ 45 h 231"/>
                <a:gd name="T30" fmla="*/ 87 w 432"/>
                <a:gd name="T31" fmla="*/ 40 h 231"/>
                <a:gd name="T32" fmla="*/ 87 w 432"/>
                <a:gd name="T33" fmla="*/ 40 h 231"/>
                <a:gd name="T34" fmla="*/ 145 w 432"/>
                <a:gd name="T35" fmla="*/ 38 h 231"/>
                <a:gd name="T36" fmla="*/ 102 w 432"/>
                <a:gd name="T37" fmla="*/ 31 h 231"/>
                <a:gd name="T38" fmla="*/ 44 w 432"/>
                <a:gd name="T39" fmla="*/ 32 h 231"/>
                <a:gd name="T40" fmla="*/ 44 w 432"/>
                <a:gd name="T41" fmla="*/ 31 h 231"/>
                <a:gd name="T42" fmla="*/ 8 w 432"/>
                <a:gd name="T43" fmla="*/ 28 h 231"/>
                <a:gd name="T44" fmla="*/ 8 w 432"/>
                <a:gd name="T45" fmla="*/ 18 h 231"/>
                <a:gd name="T46" fmla="*/ 44 w 432"/>
                <a:gd name="T47" fmla="*/ 20 h 231"/>
                <a:gd name="T48" fmla="*/ 70 w 432"/>
                <a:gd name="T49" fmla="*/ 15 h 231"/>
                <a:gd name="T50" fmla="*/ 102 w 432"/>
                <a:gd name="T51" fmla="*/ 15 h 231"/>
                <a:gd name="T52" fmla="*/ 160 w 432"/>
                <a:gd name="T53" fmla="*/ 18 h 231"/>
                <a:gd name="T54" fmla="*/ 217 w 432"/>
                <a:gd name="T55" fmla="*/ 18 h 231"/>
                <a:gd name="T56" fmla="*/ 276 w 432"/>
                <a:gd name="T57" fmla="*/ 18 h 231"/>
                <a:gd name="T58" fmla="*/ 245 w 432"/>
                <a:gd name="T59" fmla="*/ 15 h 231"/>
                <a:gd name="T60" fmla="*/ 260 w 432"/>
                <a:gd name="T61" fmla="*/ 11 h 231"/>
                <a:gd name="T62" fmla="*/ 276 w 432"/>
                <a:gd name="T63" fmla="*/ 6 h 231"/>
                <a:gd name="T64" fmla="*/ 407 w 432"/>
                <a:gd name="T65" fmla="*/ 6 h 231"/>
                <a:gd name="T66" fmla="*/ 420 w 432"/>
                <a:gd name="T67" fmla="*/ 0 h 231"/>
                <a:gd name="T68" fmla="*/ 463 w 432"/>
                <a:gd name="T69" fmla="*/ 6 h 231"/>
                <a:gd name="T70" fmla="*/ 477 w 432"/>
                <a:gd name="T71" fmla="*/ 6 h 231"/>
                <a:gd name="T72" fmla="*/ 506 w 432"/>
                <a:gd name="T73" fmla="*/ 8 h 231"/>
                <a:gd name="T74" fmla="*/ 550 w 432"/>
                <a:gd name="T75" fmla="*/ 6 h 231"/>
                <a:gd name="T76" fmla="*/ 591 w 432"/>
                <a:gd name="T77" fmla="*/ 8 h 231"/>
                <a:gd name="T78" fmla="*/ 650 w 432"/>
                <a:gd name="T79" fmla="*/ 16 h 231"/>
                <a:gd name="T80" fmla="*/ 697 w 432"/>
                <a:gd name="T81" fmla="*/ 18 h 231"/>
                <a:gd name="T82" fmla="*/ 753 w 432"/>
                <a:gd name="T83" fmla="*/ 22 h 231"/>
                <a:gd name="T84" fmla="*/ 782 w 432"/>
                <a:gd name="T85" fmla="*/ 24 h 2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2"/>
                <a:gd name="T130" fmla="*/ 0 h 231"/>
                <a:gd name="T131" fmla="*/ 432 w 432"/>
                <a:gd name="T132" fmla="*/ 231 h 2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2" h="231">
                  <a:moveTo>
                    <a:pt x="416" y="119"/>
                  </a:moveTo>
                  <a:lnTo>
                    <a:pt x="408" y="127"/>
                  </a:lnTo>
                  <a:lnTo>
                    <a:pt x="408" y="143"/>
                  </a:lnTo>
                  <a:lnTo>
                    <a:pt x="400" y="143"/>
                  </a:lnTo>
                  <a:lnTo>
                    <a:pt x="376" y="143"/>
                  </a:lnTo>
                  <a:lnTo>
                    <a:pt x="368" y="175"/>
                  </a:lnTo>
                  <a:lnTo>
                    <a:pt x="352" y="175"/>
                  </a:lnTo>
                  <a:lnTo>
                    <a:pt x="360" y="207"/>
                  </a:lnTo>
                  <a:lnTo>
                    <a:pt x="352" y="215"/>
                  </a:lnTo>
                  <a:lnTo>
                    <a:pt x="336" y="207"/>
                  </a:lnTo>
                  <a:lnTo>
                    <a:pt x="296" y="207"/>
                  </a:lnTo>
                  <a:lnTo>
                    <a:pt x="288" y="199"/>
                  </a:lnTo>
                  <a:lnTo>
                    <a:pt x="280" y="207"/>
                  </a:lnTo>
                  <a:lnTo>
                    <a:pt x="280" y="215"/>
                  </a:lnTo>
                  <a:lnTo>
                    <a:pt x="256" y="207"/>
                  </a:lnTo>
                  <a:lnTo>
                    <a:pt x="248" y="215"/>
                  </a:lnTo>
                  <a:lnTo>
                    <a:pt x="232" y="231"/>
                  </a:lnTo>
                  <a:lnTo>
                    <a:pt x="224" y="223"/>
                  </a:lnTo>
                  <a:lnTo>
                    <a:pt x="208" y="223"/>
                  </a:lnTo>
                  <a:lnTo>
                    <a:pt x="208" y="207"/>
                  </a:lnTo>
                  <a:lnTo>
                    <a:pt x="192" y="191"/>
                  </a:lnTo>
                  <a:lnTo>
                    <a:pt x="160" y="191"/>
                  </a:lnTo>
                  <a:lnTo>
                    <a:pt x="136" y="175"/>
                  </a:lnTo>
                  <a:lnTo>
                    <a:pt x="128" y="167"/>
                  </a:lnTo>
                  <a:lnTo>
                    <a:pt x="96" y="175"/>
                  </a:lnTo>
                  <a:lnTo>
                    <a:pt x="96" y="223"/>
                  </a:lnTo>
                  <a:lnTo>
                    <a:pt x="88" y="223"/>
                  </a:lnTo>
                  <a:lnTo>
                    <a:pt x="80" y="215"/>
                  </a:lnTo>
                  <a:lnTo>
                    <a:pt x="56" y="223"/>
                  </a:lnTo>
                  <a:lnTo>
                    <a:pt x="56" y="207"/>
                  </a:lnTo>
                  <a:lnTo>
                    <a:pt x="48" y="207"/>
                  </a:lnTo>
                  <a:lnTo>
                    <a:pt x="48" y="183"/>
                  </a:lnTo>
                  <a:lnTo>
                    <a:pt x="40" y="183"/>
                  </a:lnTo>
                  <a:lnTo>
                    <a:pt x="48" y="183"/>
                  </a:lnTo>
                  <a:lnTo>
                    <a:pt x="48" y="175"/>
                  </a:lnTo>
                  <a:lnTo>
                    <a:pt x="80" y="175"/>
                  </a:lnTo>
                  <a:lnTo>
                    <a:pt x="72" y="151"/>
                  </a:lnTo>
                  <a:lnTo>
                    <a:pt x="56" y="143"/>
                  </a:lnTo>
                  <a:lnTo>
                    <a:pt x="48" y="135"/>
                  </a:lnTo>
                  <a:lnTo>
                    <a:pt x="24" y="151"/>
                  </a:lnTo>
                  <a:lnTo>
                    <a:pt x="16" y="151"/>
                  </a:lnTo>
                  <a:lnTo>
                    <a:pt x="24" y="143"/>
                  </a:lnTo>
                  <a:lnTo>
                    <a:pt x="16" y="127"/>
                  </a:lnTo>
                  <a:lnTo>
                    <a:pt x="8" y="127"/>
                  </a:lnTo>
                  <a:lnTo>
                    <a:pt x="0" y="119"/>
                  </a:lnTo>
                  <a:lnTo>
                    <a:pt x="8" y="80"/>
                  </a:lnTo>
                  <a:lnTo>
                    <a:pt x="16" y="95"/>
                  </a:lnTo>
                  <a:lnTo>
                    <a:pt x="24" y="95"/>
                  </a:lnTo>
                  <a:lnTo>
                    <a:pt x="16" y="80"/>
                  </a:lnTo>
                  <a:lnTo>
                    <a:pt x="40" y="64"/>
                  </a:lnTo>
                  <a:lnTo>
                    <a:pt x="48" y="72"/>
                  </a:lnTo>
                  <a:lnTo>
                    <a:pt x="56" y="64"/>
                  </a:lnTo>
                  <a:lnTo>
                    <a:pt x="72" y="72"/>
                  </a:lnTo>
                  <a:lnTo>
                    <a:pt x="88" y="80"/>
                  </a:lnTo>
                  <a:lnTo>
                    <a:pt x="104" y="80"/>
                  </a:lnTo>
                  <a:lnTo>
                    <a:pt x="120" y="80"/>
                  </a:lnTo>
                  <a:lnTo>
                    <a:pt x="128" y="80"/>
                  </a:lnTo>
                  <a:lnTo>
                    <a:pt x="152" y="80"/>
                  </a:lnTo>
                  <a:lnTo>
                    <a:pt x="160" y="72"/>
                  </a:lnTo>
                  <a:lnTo>
                    <a:pt x="136" y="64"/>
                  </a:lnTo>
                  <a:lnTo>
                    <a:pt x="152" y="56"/>
                  </a:lnTo>
                  <a:lnTo>
                    <a:pt x="144" y="48"/>
                  </a:lnTo>
                  <a:lnTo>
                    <a:pt x="152" y="40"/>
                  </a:lnTo>
                  <a:lnTo>
                    <a:pt x="152" y="24"/>
                  </a:lnTo>
                  <a:lnTo>
                    <a:pt x="168" y="32"/>
                  </a:lnTo>
                  <a:lnTo>
                    <a:pt x="224" y="8"/>
                  </a:lnTo>
                  <a:lnTo>
                    <a:pt x="224" y="0"/>
                  </a:lnTo>
                  <a:lnTo>
                    <a:pt x="232" y="0"/>
                  </a:lnTo>
                  <a:lnTo>
                    <a:pt x="248" y="0"/>
                  </a:lnTo>
                  <a:lnTo>
                    <a:pt x="256" y="16"/>
                  </a:lnTo>
                  <a:lnTo>
                    <a:pt x="256" y="24"/>
                  </a:lnTo>
                  <a:lnTo>
                    <a:pt x="264" y="24"/>
                  </a:lnTo>
                  <a:lnTo>
                    <a:pt x="280" y="32"/>
                  </a:lnTo>
                  <a:lnTo>
                    <a:pt x="280" y="40"/>
                  </a:lnTo>
                  <a:lnTo>
                    <a:pt x="288" y="40"/>
                  </a:lnTo>
                  <a:lnTo>
                    <a:pt x="304" y="24"/>
                  </a:lnTo>
                  <a:lnTo>
                    <a:pt x="320" y="16"/>
                  </a:lnTo>
                  <a:lnTo>
                    <a:pt x="328" y="40"/>
                  </a:lnTo>
                  <a:lnTo>
                    <a:pt x="352" y="80"/>
                  </a:lnTo>
                  <a:lnTo>
                    <a:pt x="360" y="72"/>
                  </a:lnTo>
                  <a:lnTo>
                    <a:pt x="368" y="80"/>
                  </a:lnTo>
                  <a:lnTo>
                    <a:pt x="384" y="80"/>
                  </a:lnTo>
                  <a:lnTo>
                    <a:pt x="408" y="95"/>
                  </a:lnTo>
                  <a:lnTo>
                    <a:pt x="416" y="103"/>
                  </a:lnTo>
                  <a:lnTo>
                    <a:pt x="416" y="95"/>
                  </a:lnTo>
                  <a:lnTo>
                    <a:pt x="432" y="111"/>
                  </a:lnTo>
                  <a:lnTo>
                    <a:pt x="416" y="119"/>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0" name="Freeform 88"/>
            <p:cNvSpPr>
              <a:spLocks/>
            </p:cNvSpPr>
            <p:nvPr/>
          </p:nvSpPr>
          <p:spPr bwMode="auto">
            <a:xfrm>
              <a:off x="3724" y="1939"/>
              <a:ext cx="33" cy="21"/>
            </a:xfrm>
            <a:custGeom>
              <a:avLst/>
              <a:gdLst>
                <a:gd name="T0" fmla="*/ 2 w 40"/>
                <a:gd name="T1" fmla="*/ 1 h 32"/>
                <a:gd name="T2" fmla="*/ 2 w 40"/>
                <a:gd name="T3" fmla="*/ 0 h 32"/>
                <a:gd name="T4" fmla="*/ 0 w 40"/>
                <a:gd name="T5" fmla="*/ 1 h 32"/>
                <a:gd name="T6" fmla="*/ 1 w 40"/>
                <a:gd name="T7" fmla="*/ 1 h 32"/>
                <a:gd name="T8" fmla="*/ 2 w 40"/>
                <a:gd name="T9" fmla="*/ 1 h 32"/>
                <a:gd name="T10" fmla="*/ 2 w 40"/>
                <a:gd name="T11" fmla="*/ 1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40" y="5"/>
                  </a:moveTo>
                  <a:lnTo>
                    <a:pt x="20" y="0"/>
                  </a:lnTo>
                  <a:lnTo>
                    <a:pt x="0" y="10"/>
                  </a:lnTo>
                  <a:lnTo>
                    <a:pt x="1" y="32"/>
                  </a:lnTo>
                  <a:lnTo>
                    <a:pt x="37" y="23"/>
                  </a:lnTo>
                  <a:lnTo>
                    <a:pt x="40" y="5"/>
                  </a:lnTo>
                  <a:close/>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1" name="Freeform 89"/>
            <p:cNvSpPr>
              <a:spLocks/>
            </p:cNvSpPr>
            <p:nvPr/>
          </p:nvSpPr>
          <p:spPr bwMode="auto">
            <a:xfrm>
              <a:off x="3748" y="1892"/>
              <a:ext cx="50" cy="30"/>
            </a:xfrm>
            <a:custGeom>
              <a:avLst/>
              <a:gdLst>
                <a:gd name="T0" fmla="*/ 8 w 48"/>
                <a:gd name="T1" fmla="*/ 8 h 32"/>
                <a:gd name="T2" fmla="*/ 0 w 48"/>
                <a:gd name="T3" fmla="*/ 8 h 32"/>
                <a:gd name="T4" fmla="*/ 0 w 48"/>
                <a:gd name="T5" fmla="*/ 8 h 32"/>
                <a:gd name="T6" fmla="*/ 8 w 48"/>
                <a:gd name="T7" fmla="*/ 0 h 32"/>
                <a:gd name="T8" fmla="*/ 106 w 48"/>
                <a:gd name="T9" fmla="*/ 0 h 32"/>
                <a:gd name="T10" fmla="*/ 90 w 48"/>
                <a:gd name="T11" fmla="*/ 8 h 32"/>
                <a:gd name="T12" fmla="*/ 71 w 48"/>
                <a:gd name="T13" fmla="*/ 8 h 32"/>
                <a:gd name="T14" fmla="*/ 90 w 48"/>
                <a:gd name="T15" fmla="*/ 8 h 32"/>
                <a:gd name="T16" fmla="*/ 90 w 48"/>
                <a:gd name="T17" fmla="*/ 8 h 32"/>
                <a:gd name="T18" fmla="*/ 52 w 48"/>
                <a:gd name="T19" fmla="*/ 8 h 32"/>
                <a:gd name="T20" fmla="*/ 8 w 48"/>
                <a:gd name="T21" fmla="*/ 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2"/>
                <a:gd name="T35" fmla="*/ 48 w 4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2">
                  <a:moveTo>
                    <a:pt x="8" y="24"/>
                  </a:moveTo>
                  <a:lnTo>
                    <a:pt x="0" y="24"/>
                  </a:lnTo>
                  <a:lnTo>
                    <a:pt x="0" y="8"/>
                  </a:lnTo>
                  <a:lnTo>
                    <a:pt x="8" y="0"/>
                  </a:lnTo>
                  <a:lnTo>
                    <a:pt x="48" y="0"/>
                  </a:lnTo>
                  <a:lnTo>
                    <a:pt x="40" y="8"/>
                  </a:lnTo>
                  <a:lnTo>
                    <a:pt x="32" y="8"/>
                  </a:lnTo>
                  <a:lnTo>
                    <a:pt x="40" y="24"/>
                  </a:lnTo>
                  <a:lnTo>
                    <a:pt x="40" y="32"/>
                  </a:lnTo>
                  <a:lnTo>
                    <a:pt x="24" y="32"/>
                  </a:lnTo>
                  <a:lnTo>
                    <a:pt x="8"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92" name="Freeform 90"/>
            <p:cNvSpPr>
              <a:spLocks/>
            </p:cNvSpPr>
            <p:nvPr/>
          </p:nvSpPr>
          <p:spPr bwMode="auto">
            <a:xfrm>
              <a:off x="3748" y="1892"/>
              <a:ext cx="50" cy="30"/>
            </a:xfrm>
            <a:custGeom>
              <a:avLst/>
              <a:gdLst>
                <a:gd name="T0" fmla="*/ 8 w 48"/>
                <a:gd name="T1" fmla="*/ 8 h 32"/>
                <a:gd name="T2" fmla="*/ 0 w 48"/>
                <a:gd name="T3" fmla="*/ 8 h 32"/>
                <a:gd name="T4" fmla="*/ 0 w 48"/>
                <a:gd name="T5" fmla="*/ 8 h 32"/>
                <a:gd name="T6" fmla="*/ 8 w 48"/>
                <a:gd name="T7" fmla="*/ 0 h 32"/>
                <a:gd name="T8" fmla="*/ 106 w 48"/>
                <a:gd name="T9" fmla="*/ 0 h 32"/>
                <a:gd name="T10" fmla="*/ 90 w 48"/>
                <a:gd name="T11" fmla="*/ 8 h 32"/>
                <a:gd name="T12" fmla="*/ 71 w 48"/>
                <a:gd name="T13" fmla="*/ 8 h 32"/>
                <a:gd name="T14" fmla="*/ 90 w 48"/>
                <a:gd name="T15" fmla="*/ 8 h 32"/>
                <a:gd name="T16" fmla="*/ 90 w 48"/>
                <a:gd name="T17" fmla="*/ 8 h 32"/>
                <a:gd name="T18" fmla="*/ 52 w 48"/>
                <a:gd name="T19" fmla="*/ 8 h 32"/>
                <a:gd name="T20" fmla="*/ 8 w 48"/>
                <a:gd name="T21" fmla="*/ 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2"/>
                <a:gd name="T35" fmla="*/ 48 w 4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2">
                  <a:moveTo>
                    <a:pt x="8" y="24"/>
                  </a:moveTo>
                  <a:lnTo>
                    <a:pt x="0" y="24"/>
                  </a:lnTo>
                  <a:lnTo>
                    <a:pt x="0" y="8"/>
                  </a:lnTo>
                  <a:lnTo>
                    <a:pt x="8" y="0"/>
                  </a:lnTo>
                  <a:lnTo>
                    <a:pt x="48" y="0"/>
                  </a:lnTo>
                  <a:lnTo>
                    <a:pt x="40" y="8"/>
                  </a:lnTo>
                  <a:lnTo>
                    <a:pt x="32" y="8"/>
                  </a:lnTo>
                  <a:lnTo>
                    <a:pt x="40" y="24"/>
                  </a:lnTo>
                  <a:lnTo>
                    <a:pt x="40" y="32"/>
                  </a:lnTo>
                  <a:lnTo>
                    <a:pt x="24" y="32"/>
                  </a:lnTo>
                  <a:lnTo>
                    <a:pt x="8"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3" name="Freeform 91"/>
            <p:cNvSpPr>
              <a:spLocks/>
            </p:cNvSpPr>
            <p:nvPr/>
          </p:nvSpPr>
          <p:spPr bwMode="auto">
            <a:xfrm>
              <a:off x="3700" y="1967"/>
              <a:ext cx="32" cy="23"/>
            </a:xfrm>
            <a:custGeom>
              <a:avLst/>
              <a:gdLst>
                <a:gd name="T0" fmla="*/ 32 w 32"/>
                <a:gd name="T1" fmla="*/ 0 h 24"/>
                <a:gd name="T2" fmla="*/ 32 w 32"/>
                <a:gd name="T3" fmla="*/ 12 h 24"/>
                <a:gd name="T4" fmla="*/ 24 w 32"/>
                <a:gd name="T5" fmla="*/ 12 h 24"/>
                <a:gd name="T6" fmla="*/ 0 w 32"/>
                <a:gd name="T7" fmla="*/ 12 h 24"/>
                <a:gd name="T8" fmla="*/ 16 w 32"/>
                <a:gd name="T9" fmla="*/ 8 h 24"/>
                <a:gd name="T10" fmla="*/ 24 w 32"/>
                <a:gd name="T11" fmla="*/ 0 h 24"/>
                <a:gd name="T12" fmla="*/ 32 w 32"/>
                <a:gd name="T13" fmla="*/ 0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0"/>
                  </a:moveTo>
                  <a:lnTo>
                    <a:pt x="32" y="24"/>
                  </a:lnTo>
                  <a:lnTo>
                    <a:pt x="24" y="24"/>
                  </a:lnTo>
                  <a:lnTo>
                    <a:pt x="0" y="16"/>
                  </a:lnTo>
                  <a:lnTo>
                    <a:pt x="16" y="8"/>
                  </a:lnTo>
                  <a:lnTo>
                    <a:pt x="24" y="0"/>
                  </a:lnTo>
                  <a:lnTo>
                    <a:pt x="32"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94" name="Freeform 92"/>
            <p:cNvSpPr>
              <a:spLocks/>
            </p:cNvSpPr>
            <p:nvPr/>
          </p:nvSpPr>
          <p:spPr bwMode="auto">
            <a:xfrm>
              <a:off x="3700" y="1967"/>
              <a:ext cx="32" cy="23"/>
            </a:xfrm>
            <a:custGeom>
              <a:avLst/>
              <a:gdLst>
                <a:gd name="T0" fmla="*/ 32 w 32"/>
                <a:gd name="T1" fmla="*/ 0 h 24"/>
                <a:gd name="T2" fmla="*/ 32 w 32"/>
                <a:gd name="T3" fmla="*/ 12 h 24"/>
                <a:gd name="T4" fmla="*/ 24 w 32"/>
                <a:gd name="T5" fmla="*/ 12 h 24"/>
                <a:gd name="T6" fmla="*/ 0 w 32"/>
                <a:gd name="T7" fmla="*/ 12 h 24"/>
                <a:gd name="T8" fmla="*/ 16 w 32"/>
                <a:gd name="T9" fmla="*/ 8 h 24"/>
                <a:gd name="T10" fmla="*/ 24 w 32"/>
                <a:gd name="T11" fmla="*/ 0 h 24"/>
                <a:gd name="T12" fmla="*/ 32 w 32"/>
                <a:gd name="T13" fmla="*/ 0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0"/>
                  </a:moveTo>
                  <a:lnTo>
                    <a:pt x="32" y="24"/>
                  </a:lnTo>
                  <a:lnTo>
                    <a:pt x="24" y="24"/>
                  </a:lnTo>
                  <a:lnTo>
                    <a:pt x="0" y="16"/>
                  </a:lnTo>
                  <a:lnTo>
                    <a:pt x="16" y="8"/>
                  </a:lnTo>
                  <a:lnTo>
                    <a:pt x="24" y="0"/>
                  </a:lnTo>
                  <a:lnTo>
                    <a:pt x="32" y="0"/>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5" name="Freeform 93"/>
            <p:cNvSpPr>
              <a:spLocks/>
            </p:cNvSpPr>
            <p:nvPr/>
          </p:nvSpPr>
          <p:spPr bwMode="auto">
            <a:xfrm>
              <a:off x="3922" y="2154"/>
              <a:ext cx="74" cy="21"/>
            </a:xfrm>
            <a:custGeom>
              <a:avLst/>
              <a:gdLst>
                <a:gd name="T0" fmla="*/ 16 w 72"/>
                <a:gd name="T1" fmla="*/ 4 h 24"/>
                <a:gd name="T2" fmla="*/ 16 w 72"/>
                <a:gd name="T3" fmla="*/ 4 h 24"/>
                <a:gd name="T4" fmla="*/ 0 w 72"/>
                <a:gd name="T5" fmla="*/ 0 h 24"/>
                <a:gd name="T6" fmla="*/ 52 w 72"/>
                <a:gd name="T7" fmla="*/ 0 h 24"/>
                <a:gd name="T8" fmla="*/ 65 w 72"/>
                <a:gd name="T9" fmla="*/ 4 h 24"/>
                <a:gd name="T10" fmla="*/ 98 w 72"/>
                <a:gd name="T11" fmla="*/ 4 h 24"/>
                <a:gd name="T12" fmla="*/ 122 w 72"/>
                <a:gd name="T13" fmla="*/ 4 h 24"/>
                <a:gd name="T14" fmla="*/ 110 w 72"/>
                <a:gd name="T15" fmla="*/ 4 h 24"/>
                <a:gd name="T16" fmla="*/ 122 w 72"/>
                <a:gd name="T17" fmla="*/ 4 h 24"/>
                <a:gd name="T18" fmla="*/ 98 w 72"/>
                <a:gd name="T19" fmla="*/ 4 h 24"/>
                <a:gd name="T20" fmla="*/ 81 w 72"/>
                <a:gd name="T21" fmla="*/ 4 h 24"/>
                <a:gd name="T22" fmla="*/ 65 w 72"/>
                <a:gd name="T23" fmla="*/ 4 h 24"/>
                <a:gd name="T24" fmla="*/ 16 w 72"/>
                <a:gd name="T25" fmla="*/ 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4"/>
                <a:gd name="T41" fmla="*/ 72 w 7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4">
                  <a:moveTo>
                    <a:pt x="16" y="24"/>
                  </a:moveTo>
                  <a:lnTo>
                    <a:pt x="16" y="16"/>
                  </a:lnTo>
                  <a:lnTo>
                    <a:pt x="0" y="0"/>
                  </a:lnTo>
                  <a:lnTo>
                    <a:pt x="32" y="0"/>
                  </a:lnTo>
                  <a:lnTo>
                    <a:pt x="40" y="8"/>
                  </a:lnTo>
                  <a:lnTo>
                    <a:pt x="56" y="8"/>
                  </a:lnTo>
                  <a:lnTo>
                    <a:pt x="72" y="24"/>
                  </a:lnTo>
                  <a:lnTo>
                    <a:pt x="64" y="24"/>
                  </a:lnTo>
                  <a:lnTo>
                    <a:pt x="72" y="24"/>
                  </a:lnTo>
                  <a:lnTo>
                    <a:pt x="56" y="24"/>
                  </a:lnTo>
                  <a:lnTo>
                    <a:pt x="48" y="24"/>
                  </a:lnTo>
                  <a:lnTo>
                    <a:pt x="40" y="24"/>
                  </a:lnTo>
                  <a:lnTo>
                    <a:pt x="16"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96" name="Freeform 94"/>
            <p:cNvSpPr>
              <a:spLocks/>
            </p:cNvSpPr>
            <p:nvPr/>
          </p:nvSpPr>
          <p:spPr bwMode="auto">
            <a:xfrm>
              <a:off x="3922" y="2154"/>
              <a:ext cx="74" cy="21"/>
            </a:xfrm>
            <a:custGeom>
              <a:avLst/>
              <a:gdLst>
                <a:gd name="T0" fmla="*/ 16 w 72"/>
                <a:gd name="T1" fmla="*/ 4 h 24"/>
                <a:gd name="T2" fmla="*/ 16 w 72"/>
                <a:gd name="T3" fmla="*/ 4 h 24"/>
                <a:gd name="T4" fmla="*/ 0 w 72"/>
                <a:gd name="T5" fmla="*/ 0 h 24"/>
                <a:gd name="T6" fmla="*/ 52 w 72"/>
                <a:gd name="T7" fmla="*/ 0 h 24"/>
                <a:gd name="T8" fmla="*/ 65 w 72"/>
                <a:gd name="T9" fmla="*/ 4 h 24"/>
                <a:gd name="T10" fmla="*/ 98 w 72"/>
                <a:gd name="T11" fmla="*/ 4 h 24"/>
                <a:gd name="T12" fmla="*/ 122 w 72"/>
                <a:gd name="T13" fmla="*/ 4 h 24"/>
                <a:gd name="T14" fmla="*/ 110 w 72"/>
                <a:gd name="T15" fmla="*/ 4 h 24"/>
                <a:gd name="T16" fmla="*/ 122 w 72"/>
                <a:gd name="T17" fmla="*/ 4 h 24"/>
                <a:gd name="T18" fmla="*/ 98 w 72"/>
                <a:gd name="T19" fmla="*/ 4 h 24"/>
                <a:gd name="T20" fmla="*/ 81 w 72"/>
                <a:gd name="T21" fmla="*/ 4 h 24"/>
                <a:gd name="T22" fmla="*/ 65 w 72"/>
                <a:gd name="T23" fmla="*/ 4 h 24"/>
                <a:gd name="T24" fmla="*/ 16 w 72"/>
                <a:gd name="T25" fmla="*/ 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4"/>
                <a:gd name="T41" fmla="*/ 72 w 7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4">
                  <a:moveTo>
                    <a:pt x="16" y="24"/>
                  </a:moveTo>
                  <a:lnTo>
                    <a:pt x="16" y="16"/>
                  </a:lnTo>
                  <a:lnTo>
                    <a:pt x="0" y="0"/>
                  </a:lnTo>
                  <a:lnTo>
                    <a:pt x="32" y="0"/>
                  </a:lnTo>
                  <a:lnTo>
                    <a:pt x="40" y="8"/>
                  </a:lnTo>
                  <a:lnTo>
                    <a:pt x="56" y="8"/>
                  </a:lnTo>
                  <a:lnTo>
                    <a:pt x="72" y="24"/>
                  </a:lnTo>
                  <a:lnTo>
                    <a:pt x="64" y="24"/>
                  </a:lnTo>
                  <a:lnTo>
                    <a:pt x="72" y="24"/>
                  </a:lnTo>
                  <a:lnTo>
                    <a:pt x="56" y="24"/>
                  </a:lnTo>
                  <a:lnTo>
                    <a:pt x="48" y="24"/>
                  </a:lnTo>
                  <a:lnTo>
                    <a:pt x="40" y="24"/>
                  </a:lnTo>
                  <a:lnTo>
                    <a:pt x="16"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7" name="Freeform 95"/>
            <p:cNvSpPr>
              <a:spLocks/>
            </p:cNvSpPr>
            <p:nvPr/>
          </p:nvSpPr>
          <p:spPr bwMode="auto">
            <a:xfrm>
              <a:off x="3774" y="2077"/>
              <a:ext cx="40" cy="45"/>
            </a:xfrm>
            <a:custGeom>
              <a:avLst/>
              <a:gdLst>
                <a:gd name="T0" fmla="*/ 0 w 40"/>
                <a:gd name="T1" fmla="*/ 8 h 48"/>
                <a:gd name="T2" fmla="*/ 8 w 40"/>
                <a:gd name="T3" fmla="*/ 8 h 48"/>
                <a:gd name="T4" fmla="*/ 24 w 40"/>
                <a:gd name="T5" fmla="*/ 8 h 48"/>
                <a:gd name="T6" fmla="*/ 24 w 40"/>
                <a:gd name="T7" fmla="*/ 14 h 48"/>
                <a:gd name="T8" fmla="*/ 24 w 40"/>
                <a:gd name="T9" fmla="*/ 8 h 48"/>
                <a:gd name="T10" fmla="*/ 40 w 40"/>
                <a:gd name="T11" fmla="*/ 8 h 48"/>
                <a:gd name="T12" fmla="*/ 40 w 40"/>
                <a:gd name="T13" fmla="*/ 8 h 48"/>
                <a:gd name="T14" fmla="*/ 32 w 40"/>
                <a:gd name="T15" fmla="*/ 8 h 48"/>
                <a:gd name="T16" fmla="*/ 16 w 40"/>
                <a:gd name="T17" fmla="*/ 0 h 48"/>
                <a:gd name="T18" fmla="*/ 0 w 40"/>
                <a:gd name="T19" fmla="*/ 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8"/>
                <a:gd name="T32" fmla="*/ 40 w 4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8">
                  <a:moveTo>
                    <a:pt x="0" y="8"/>
                  </a:moveTo>
                  <a:lnTo>
                    <a:pt x="8" y="8"/>
                  </a:lnTo>
                  <a:lnTo>
                    <a:pt x="24" y="24"/>
                  </a:lnTo>
                  <a:lnTo>
                    <a:pt x="24" y="48"/>
                  </a:lnTo>
                  <a:lnTo>
                    <a:pt x="24" y="32"/>
                  </a:lnTo>
                  <a:lnTo>
                    <a:pt x="40" y="32"/>
                  </a:lnTo>
                  <a:lnTo>
                    <a:pt x="40" y="24"/>
                  </a:lnTo>
                  <a:lnTo>
                    <a:pt x="32" y="8"/>
                  </a:lnTo>
                  <a:lnTo>
                    <a:pt x="16"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98" name="Freeform 96"/>
            <p:cNvSpPr>
              <a:spLocks/>
            </p:cNvSpPr>
            <p:nvPr/>
          </p:nvSpPr>
          <p:spPr bwMode="auto">
            <a:xfrm>
              <a:off x="3774" y="2077"/>
              <a:ext cx="40" cy="45"/>
            </a:xfrm>
            <a:custGeom>
              <a:avLst/>
              <a:gdLst>
                <a:gd name="T0" fmla="*/ 0 w 40"/>
                <a:gd name="T1" fmla="*/ 8 h 48"/>
                <a:gd name="T2" fmla="*/ 8 w 40"/>
                <a:gd name="T3" fmla="*/ 8 h 48"/>
                <a:gd name="T4" fmla="*/ 24 w 40"/>
                <a:gd name="T5" fmla="*/ 8 h 48"/>
                <a:gd name="T6" fmla="*/ 24 w 40"/>
                <a:gd name="T7" fmla="*/ 14 h 48"/>
                <a:gd name="T8" fmla="*/ 24 w 40"/>
                <a:gd name="T9" fmla="*/ 8 h 48"/>
                <a:gd name="T10" fmla="*/ 40 w 40"/>
                <a:gd name="T11" fmla="*/ 8 h 48"/>
                <a:gd name="T12" fmla="*/ 40 w 40"/>
                <a:gd name="T13" fmla="*/ 8 h 48"/>
                <a:gd name="T14" fmla="*/ 32 w 40"/>
                <a:gd name="T15" fmla="*/ 8 h 48"/>
                <a:gd name="T16" fmla="*/ 16 w 40"/>
                <a:gd name="T17" fmla="*/ 0 h 48"/>
                <a:gd name="T18" fmla="*/ 0 w 40"/>
                <a:gd name="T19" fmla="*/ 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8"/>
                <a:gd name="T32" fmla="*/ 40 w 4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8">
                  <a:moveTo>
                    <a:pt x="0" y="8"/>
                  </a:moveTo>
                  <a:lnTo>
                    <a:pt x="8" y="8"/>
                  </a:lnTo>
                  <a:lnTo>
                    <a:pt x="24" y="24"/>
                  </a:lnTo>
                  <a:lnTo>
                    <a:pt x="24" y="48"/>
                  </a:lnTo>
                  <a:lnTo>
                    <a:pt x="24" y="32"/>
                  </a:lnTo>
                  <a:lnTo>
                    <a:pt x="40" y="32"/>
                  </a:lnTo>
                  <a:lnTo>
                    <a:pt x="40" y="24"/>
                  </a:lnTo>
                  <a:lnTo>
                    <a:pt x="32" y="8"/>
                  </a:lnTo>
                  <a:lnTo>
                    <a:pt x="16" y="0"/>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99" name="Freeform 97"/>
            <p:cNvSpPr>
              <a:spLocks/>
            </p:cNvSpPr>
            <p:nvPr/>
          </p:nvSpPr>
          <p:spPr bwMode="auto">
            <a:xfrm>
              <a:off x="3962" y="2175"/>
              <a:ext cx="34" cy="36"/>
            </a:xfrm>
            <a:custGeom>
              <a:avLst/>
              <a:gdLst>
                <a:gd name="T0" fmla="*/ 105 w 32"/>
                <a:gd name="T1" fmla="*/ 5 h 40"/>
                <a:gd name="T2" fmla="*/ 105 w 32"/>
                <a:gd name="T3" fmla="*/ 5 h 40"/>
                <a:gd name="T4" fmla="*/ 80 w 32"/>
                <a:gd name="T5" fmla="*/ 5 h 40"/>
                <a:gd name="T6" fmla="*/ 80 w 32"/>
                <a:gd name="T7" fmla="*/ 5 h 40"/>
                <a:gd name="T8" fmla="*/ 31 w 32"/>
                <a:gd name="T9" fmla="*/ 0 h 40"/>
                <a:gd name="T10" fmla="*/ 0 w 32"/>
                <a:gd name="T11" fmla="*/ 0 h 40"/>
                <a:gd name="T12" fmla="*/ 0 w 32"/>
                <a:gd name="T13" fmla="*/ 5 h 40"/>
                <a:gd name="T14" fmla="*/ 31 w 32"/>
                <a:gd name="T15" fmla="*/ 5 h 40"/>
                <a:gd name="T16" fmla="*/ 80 w 32"/>
                <a:gd name="T17" fmla="*/ 5 h 40"/>
                <a:gd name="T18" fmla="*/ 80 w 32"/>
                <a:gd name="T19" fmla="*/ 5 h 40"/>
                <a:gd name="T20" fmla="*/ 105 w 32"/>
                <a:gd name="T21" fmla="*/ 5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0"/>
                <a:gd name="T35" fmla="*/ 32 w 3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0">
                  <a:moveTo>
                    <a:pt x="32" y="40"/>
                  </a:moveTo>
                  <a:lnTo>
                    <a:pt x="32" y="32"/>
                  </a:lnTo>
                  <a:lnTo>
                    <a:pt x="24" y="24"/>
                  </a:lnTo>
                  <a:lnTo>
                    <a:pt x="24" y="16"/>
                  </a:lnTo>
                  <a:lnTo>
                    <a:pt x="8" y="0"/>
                  </a:lnTo>
                  <a:lnTo>
                    <a:pt x="0" y="0"/>
                  </a:lnTo>
                  <a:lnTo>
                    <a:pt x="0" y="24"/>
                  </a:lnTo>
                  <a:lnTo>
                    <a:pt x="8" y="24"/>
                  </a:lnTo>
                  <a:lnTo>
                    <a:pt x="24" y="32"/>
                  </a:lnTo>
                  <a:lnTo>
                    <a:pt x="24" y="40"/>
                  </a:lnTo>
                  <a:lnTo>
                    <a:pt x="32"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00" name="Freeform 98"/>
            <p:cNvSpPr>
              <a:spLocks/>
            </p:cNvSpPr>
            <p:nvPr/>
          </p:nvSpPr>
          <p:spPr bwMode="auto">
            <a:xfrm>
              <a:off x="3962" y="2175"/>
              <a:ext cx="34" cy="36"/>
            </a:xfrm>
            <a:custGeom>
              <a:avLst/>
              <a:gdLst>
                <a:gd name="T0" fmla="*/ 105 w 32"/>
                <a:gd name="T1" fmla="*/ 5 h 40"/>
                <a:gd name="T2" fmla="*/ 105 w 32"/>
                <a:gd name="T3" fmla="*/ 5 h 40"/>
                <a:gd name="T4" fmla="*/ 80 w 32"/>
                <a:gd name="T5" fmla="*/ 5 h 40"/>
                <a:gd name="T6" fmla="*/ 80 w 32"/>
                <a:gd name="T7" fmla="*/ 5 h 40"/>
                <a:gd name="T8" fmla="*/ 31 w 32"/>
                <a:gd name="T9" fmla="*/ 0 h 40"/>
                <a:gd name="T10" fmla="*/ 0 w 32"/>
                <a:gd name="T11" fmla="*/ 0 h 40"/>
                <a:gd name="T12" fmla="*/ 0 w 32"/>
                <a:gd name="T13" fmla="*/ 5 h 40"/>
                <a:gd name="T14" fmla="*/ 31 w 32"/>
                <a:gd name="T15" fmla="*/ 5 h 40"/>
                <a:gd name="T16" fmla="*/ 80 w 32"/>
                <a:gd name="T17" fmla="*/ 5 h 40"/>
                <a:gd name="T18" fmla="*/ 80 w 32"/>
                <a:gd name="T19" fmla="*/ 5 h 40"/>
                <a:gd name="T20" fmla="*/ 105 w 32"/>
                <a:gd name="T21" fmla="*/ 5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0"/>
                <a:gd name="T35" fmla="*/ 32 w 3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0">
                  <a:moveTo>
                    <a:pt x="32" y="40"/>
                  </a:moveTo>
                  <a:lnTo>
                    <a:pt x="32" y="32"/>
                  </a:lnTo>
                  <a:lnTo>
                    <a:pt x="24" y="24"/>
                  </a:lnTo>
                  <a:lnTo>
                    <a:pt x="24" y="16"/>
                  </a:lnTo>
                  <a:lnTo>
                    <a:pt x="8" y="0"/>
                  </a:lnTo>
                  <a:lnTo>
                    <a:pt x="0" y="0"/>
                  </a:lnTo>
                  <a:lnTo>
                    <a:pt x="0" y="24"/>
                  </a:lnTo>
                  <a:lnTo>
                    <a:pt x="8" y="24"/>
                  </a:lnTo>
                  <a:lnTo>
                    <a:pt x="24" y="32"/>
                  </a:lnTo>
                  <a:lnTo>
                    <a:pt x="24" y="40"/>
                  </a:lnTo>
                  <a:lnTo>
                    <a:pt x="32" y="4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1" name="Freeform 99"/>
            <p:cNvSpPr>
              <a:spLocks/>
            </p:cNvSpPr>
            <p:nvPr/>
          </p:nvSpPr>
          <p:spPr bwMode="auto">
            <a:xfrm>
              <a:off x="3971" y="2197"/>
              <a:ext cx="16" cy="14"/>
            </a:xfrm>
            <a:custGeom>
              <a:avLst/>
              <a:gdLst>
                <a:gd name="T0" fmla="*/ 16 w 16"/>
                <a:gd name="T1" fmla="*/ 4 h 16"/>
                <a:gd name="T2" fmla="*/ 8 w 16"/>
                <a:gd name="T3" fmla="*/ 4 h 16"/>
                <a:gd name="T4" fmla="*/ 0 w 16"/>
                <a:gd name="T5" fmla="*/ 0 h 16"/>
                <a:gd name="T6" fmla="*/ 16 w 16"/>
                <a:gd name="T7" fmla="*/ 4 h 16"/>
                <a:gd name="T8" fmla="*/ 16 w 16"/>
                <a:gd name="T9" fmla="*/ 4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16"/>
                  </a:moveTo>
                  <a:lnTo>
                    <a:pt x="8" y="16"/>
                  </a:lnTo>
                  <a:lnTo>
                    <a:pt x="0" y="0"/>
                  </a:lnTo>
                  <a:lnTo>
                    <a:pt x="16" y="8"/>
                  </a:lnTo>
                  <a:lnTo>
                    <a:pt x="16"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02" name="Freeform 100"/>
            <p:cNvSpPr>
              <a:spLocks/>
            </p:cNvSpPr>
            <p:nvPr/>
          </p:nvSpPr>
          <p:spPr bwMode="auto">
            <a:xfrm>
              <a:off x="3971" y="2197"/>
              <a:ext cx="16" cy="14"/>
            </a:xfrm>
            <a:custGeom>
              <a:avLst/>
              <a:gdLst>
                <a:gd name="T0" fmla="*/ 16 w 16"/>
                <a:gd name="T1" fmla="*/ 4 h 16"/>
                <a:gd name="T2" fmla="*/ 8 w 16"/>
                <a:gd name="T3" fmla="*/ 4 h 16"/>
                <a:gd name="T4" fmla="*/ 0 w 16"/>
                <a:gd name="T5" fmla="*/ 0 h 16"/>
                <a:gd name="T6" fmla="*/ 16 w 16"/>
                <a:gd name="T7" fmla="*/ 4 h 16"/>
                <a:gd name="T8" fmla="*/ 16 w 16"/>
                <a:gd name="T9" fmla="*/ 4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16"/>
                  </a:moveTo>
                  <a:lnTo>
                    <a:pt x="8" y="16"/>
                  </a:lnTo>
                  <a:lnTo>
                    <a:pt x="0" y="0"/>
                  </a:lnTo>
                  <a:lnTo>
                    <a:pt x="16" y="8"/>
                  </a:lnTo>
                  <a:lnTo>
                    <a:pt x="16" y="1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3" name="Freeform 101"/>
            <p:cNvSpPr>
              <a:spLocks/>
            </p:cNvSpPr>
            <p:nvPr/>
          </p:nvSpPr>
          <p:spPr bwMode="auto">
            <a:xfrm>
              <a:off x="3971" y="2175"/>
              <a:ext cx="66" cy="44"/>
            </a:xfrm>
            <a:custGeom>
              <a:avLst/>
              <a:gdLst>
                <a:gd name="T0" fmla="*/ 44 w 64"/>
                <a:gd name="T1" fmla="*/ 7 h 48"/>
                <a:gd name="T2" fmla="*/ 55 w 64"/>
                <a:gd name="T3" fmla="*/ 6 h 48"/>
                <a:gd name="T4" fmla="*/ 71 w 64"/>
                <a:gd name="T5" fmla="*/ 6 h 48"/>
                <a:gd name="T6" fmla="*/ 55 w 64"/>
                <a:gd name="T7" fmla="*/ 7 h 48"/>
                <a:gd name="T8" fmla="*/ 90 w 64"/>
                <a:gd name="T9" fmla="*/ 9 h 48"/>
                <a:gd name="T10" fmla="*/ 71 w 64"/>
                <a:gd name="T11" fmla="*/ 7 h 48"/>
                <a:gd name="T12" fmla="*/ 90 w 64"/>
                <a:gd name="T13" fmla="*/ 7 h 48"/>
                <a:gd name="T14" fmla="*/ 90 w 64"/>
                <a:gd name="T15" fmla="*/ 6 h 48"/>
                <a:gd name="T16" fmla="*/ 116 w 64"/>
                <a:gd name="T17" fmla="*/ 6 h 48"/>
                <a:gd name="T18" fmla="*/ 90 w 64"/>
                <a:gd name="T19" fmla="*/ 6 h 48"/>
                <a:gd name="T20" fmla="*/ 71 w 64"/>
                <a:gd name="T21" fmla="*/ 0 h 48"/>
                <a:gd name="T22" fmla="*/ 55 w 64"/>
                <a:gd name="T23" fmla="*/ 0 h 48"/>
                <a:gd name="T24" fmla="*/ 44 w 64"/>
                <a:gd name="T25" fmla="*/ 0 h 48"/>
                <a:gd name="T26" fmla="*/ 36 w 64"/>
                <a:gd name="T27" fmla="*/ 0 h 48"/>
                <a:gd name="T28" fmla="*/ 44 w 64"/>
                <a:gd name="T29" fmla="*/ 0 h 48"/>
                <a:gd name="T30" fmla="*/ 8 w 64"/>
                <a:gd name="T31" fmla="*/ 0 h 48"/>
                <a:gd name="T32" fmla="*/ 0 w 64"/>
                <a:gd name="T33" fmla="*/ 0 h 48"/>
                <a:gd name="T34" fmla="*/ 36 w 64"/>
                <a:gd name="T35" fmla="*/ 6 h 48"/>
                <a:gd name="T36" fmla="*/ 36 w 64"/>
                <a:gd name="T37" fmla="*/ 6 h 48"/>
                <a:gd name="T38" fmla="*/ 44 w 64"/>
                <a:gd name="T39" fmla="*/ 6 h 48"/>
                <a:gd name="T40" fmla="*/ 44 w 64"/>
                <a:gd name="T41" fmla="*/ 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8"/>
                <a:gd name="T65" fmla="*/ 64 w 64"/>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8">
                  <a:moveTo>
                    <a:pt x="24" y="40"/>
                  </a:moveTo>
                  <a:lnTo>
                    <a:pt x="32" y="32"/>
                  </a:lnTo>
                  <a:lnTo>
                    <a:pt x="40" y="32"/>
                  </a:lnTo>
                  <a:lnTo>
                    <a:pt x="32" y="40"/>
                  </a:lnTo>
                  <a:lnTo>
                    <a:pt x="48" y="48"/>
                  </a:lnTo>
                  <a:lnTo>
                    <a:pt x="40" y="40"/>
                  </a:lnTo>
                  <a:lnTo>
                    <a:pt x="48" y="40"/>
                  </a:lnTo>
                  <a:lnTo>
                    <a:pt x="48" y="24"/>
                  </a:lnTo>
                  <a:lnTo>
                    <a:pt x="64" y="16"/>
                  </a:lnTo>
                  <a:lnTo>
                    <a:pt x="48" y="8"/>
                  </a:lnTo>
                  <a:lnTo>
                    <a:pt x="40" y="0"/>
                  </a:lnTo>
                  <a:lnTo>
                    <a:pt x="32" y="0"/>
                  </a:lnTo>
                  <a:lnTo>
                    <a:pt x="24" y="0"/>
                  </a:lnTo>
                  <a:lnTo>
                    <a:pt x="16" y="0"/>
                  </a:lnTo>
                  <a:lnTo>
                    <a:pt x="24" y="0"/>
                  </a:lnTo>
                  <a:lnTo>
                    <a:pt x="8" y="0"/>
                  </a:lnTo>
                  <a:lnTo>
                    <a:pt x="0" y="0"/>
                  </a:lnTo>
                  <a:lnTo>
                    <a:pt x="16" y="16"/>
                  </a:lnTo>
                  <a:lnTo>
                    <a:pt x="16" y="24"/>
                  </a:lnTo>
                  <a:lnTo>
                    <a:pt x="24" y="32"/>
                  </a:lnTo>
                  <a:lnTo>
                    <a:pt x="24"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04" name="Freeform 102"/>
            <p:cNvSpPr>
              <a:spLocks/>
            </p:cNvSpPr>
            <p:nvPr/>
          </p:nvSpPr>
          <p:spPr bwMode="auto">
            <a:xfrm>
              <a:off x="3971" y="2175"/>
              <a:ext cx="66" cy="44"/>
            </a:xfrm>
            <a:custGeom>
              <a:avLst/>
              <a:gdLst>
                <a:gd name="T0" fmla="*/ 44 w 64"/>
                <a:gd name="T1" fmla="*/ 7 h 48"/>
                <a:gd name="T2" fmla="*/ 55 w 64"/>
                <a:gd name="T3" fmla="*/ 6 h 48"/>
                <a:gd name="T4" fmla="*/ 71 w 64"/>
                <a:gd name="T5" fmla="*/ 6 h 48"/>
                <a:gd name="T6" fmla="*/ 55 w 64"/>
                <a:gd name="T7" fmla="*/ 7 h 48"/>
                <a:gd name="T8" fmla="*/ 90 w 64"/>
                <a:gd name="T9" fmla="*/ 9 h 48"/>
                <a:gd name="T10" fmla="*/ 71 w 64"/>
                <a:gd name="T11" fmla="*/ 7 h 48"/>
                <a:gd name="T12" fmla="*/ 90 w 64"/>
                <a:gd name="T13" fmla="*/ 7 h 48"/>
                <a:gd name="T14" fmla="*/ 90 w 64"/>
                <a:gd name="T15" fmla="*/ 6 h 48"/>
                <a:gd name="T16" fmla="*/ 116 w 64"/>
                <a:gd name="T17" fmla="*/ 6 h 48"/>
                <a:gd name="T18" fmla="*/ 90 w 64"/>
                <a:gd name="T19" fmla="*/ 6 h 48"/>
                <a:gd name="T20" fmla="*/ 71 w 64"/>
                <a:gd name="T21" fmla="*/ 0 h 48"/>
                <a:gd name="T22" fmla="*/ 55 w 64"/>
                <a:gd name="T23" fmla="*/ 0 h 48"/>
                <a:gd name="T24" fmla="*/ 44 w 64"/>
                <a:gd name="T25" fmla="*/ 0 h 48"/>
                <a:gd name="T26" fmla="*/ 36 w 64"/>
                <a:gd name="T27" fmla="*/ 0 h 48"/>
                <a:gd name="T28" fmla="*/ 44 w 64"/>
                <a:gd name="T29" fmla="*/ 0 h 48"/>
                <a:gd name="T30" fmla="*/ 8 w 64"/>
                <a:gd name="T31" fmla="*/ 0 h 48"/>
                <a:gd name="T32" fmla="*/ 0 w 64"/>
                <a:gd name="T33" fmla="*/ 0 h 48"/>
                <a:gd name="T34" fmla="*/ 36 w 64"/>
                <a:gd name="T35" fmla="*/ 6 h 48"/>
                <a:gd name="T36" fmla="*/ 36 w 64"/>
                <a:gd name="T37" fmla="*/ 6 h 48"/>
                <a:gd name="T38" fmla="*/ 44 w 64"/>
                <a:gd name="T39" fmla="*/ 6 h 48"/>
                <a:gd name="T40" fmla="*/ 44 w 64"/>
                <a:gd name="T41" fmla="*/ 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8"/>
                <a:gd name="T65" fmla="*/ 64 w 64"/>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8">
                  <a:moveTo>
                    <a:pt x="24" y="40"/>
                  </a:moveTo>
                  <a:lnTo>
                    <a:pt x="32" y="32"/>
                  </a:lnTo>
                  <a:lnTo>
                    <a:pt x="40" y="32"/>
                  </a:lnTo>
                  <a:lnTo>
                    <a:pt x="32" y="40"/>
                  </a:lnTo>
                  <a:lnTo>
                    <a:pt x="48" y="48"/>
                  </a:lnTo>
                  <a:lnTo>
                    <a:pt x="40" y="40"/>
                  </a:lnTo>
                  <a:lnTo>
                    <a:pt x="48" y="40"/>
                  </a:lnTo>
                  <a:lnTo>
                    <a:pt x="48" y="24"/>
                  </a:lnTo>
                  <a:lnTo>
                    <a:pt x="64" y="16"/>
                  </a:lnTo>
                  <a:lnTo>
                    <a:pt x="48" y="8"/>
                  </a:lnTo>
                  <a:lnTo>
                    <a:pt x="40" y="0"/>
                  </a:lnTo>
                  <a:lnTo>
                    <a:pt x="32" y="0"/>
                  </a:lnTo>
                  <a:lnTo>
                    <a:pt x="24" y="0"/>
                  </a:lnTo>
                  <a:lnTo>
                    <a:pt x="16" y="0"/>
                  </a:lnTo>
                  <a:lnTo>
                    <a:pt x="24" y="0"/>
                  </a:lnTo>
                  <a:lnTo>
                    <a:pt x="8" y="0"/>
                  </a:lnTo>
                  <a:lnTo>
                    <a:pt x="0" y="0"/>
                  </a:lnTo>
                  <a:lnTo>
                    <a:pt x="16" y="16"/>
                  </a:lnTo>
                  <a:lnTo>
                    <a:pt x="16" y="24"/>
                  </a:lnTo>
                  <a:lnTo>
                    <a:pt x="24" y="32"/>
                  </a:lnTo>
                  <a:lnTo>
                    <a:pt x="24" y="4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5" name="Freeform 103"/>
            <p:cNvSpPr>
              <a:spLocks/>
            </p:cNvSpPr>
            <p:nvPr/>
          </p:nvSpPr>
          <p:spPr bwMode="auto">
            <a:xfrm>
              <a:off x="4054" y="2159"/>
              <a:ext cx="157" cy="96"/>
            </a:xfrm>
            <a:custGeom>
              <a:avLst/>
              <a:gdLst>
                <a:gd name="T0" fmla="*/ 289 w 152"/>
                <a:gd name="T1" fmla="*/ 16 h 104"/>
                <a:gd name="T2" fmla="*/ 275 w 152"/>
                <a:gd name="T3" fmla="*/ 15 h 104"/>
                <a:gd name="T4" fmla="*/ 275 w 152"/>
                <a:gd name="T5" fmla="*/ 16 h 104"/>
                <a:gd name="T6" fmla="*/ 259 w 152"/>
                <a:gd name="T7" fmla="*/ 16 h 104"/>
                <a:gd name="T8" fmla="*/ 244 w 152"/>
                <a:gd name="T9" fmla="*/ 19 h 104"/>
                <a:gd name="T10" fmla="*/ 214 w 152"/>
                <a:gd name="T11" fmla="*/ 19 h 104"/>
                <a:gd name="T12" fmla="*/ 214 w 152"/>
                <a:gd name="T13" fmla="*/ 21 h 104"/>
                <a:gd name="T14" fmla="*/ 182 w 152"/>
                <a:gd name="T15" fmla="*/ 21 h 104"/>
                <a:gd name="T16" fmla="*/ 182 w 152"/>
                <a:gd name="T17" fmla="*/ 19 h 104"/>
                <a:gd name="T18" fmla="*/ 182 w 152"/>
                <a:gd name="T19" fmla="*/ 17 h 104"/>
                <a:gd name="T20" fmla="*/ 106 w 152"/>
                <a:gd name="T21" fmla="*/ 13 h 104"/>
                <a:gd name="T22" fmla="*/ 58 w 152"/>
                <a:gd name="T23" fmla="*/ 13 h 104"/>
                <a:gd name="T24" fmla="*/ 44 w 152"/>
                <a:gd name="T25" fmla="*/ 15 h 104"/>
                <a:gd name="T26" fmla="*/ 44 w 152"/>
                <a:gd name="T27" fmla="*/ 12 h 104"/>
                <a:gd name="T28" fmla="*/ 36 w 152"/>
                <a:gd name="T29" fmla="*/ 12 h 104"/>
                <a:gd name="T30" fmla="*/ 36 w 152"/>
                <a:gd name="T31" fmla="*/ 8 h 104"/>
                <a:gd name="T32" fmla="*/ 8 w 152"/>
                <a:gd name="T33" fmla="*/ 8 h 104"/>
                <a:gd name="T34" fmla="*/ 8 w 152"/>
                <a:gd name="T35" fmla="*/ 6 h 104"/>
                <a:gd name="T36" fmla="*/ 44 w 152"/>
                <a:gd name="T37" fmla="*/ 6 h 104"/>
                <a:gd name="T38" fmla="*/ 58 w 152"/>
                <a:gd name="T39" fmla="*/ 6 h 104"/>
                <a:gd name="T40" fmla="*/ 36 w 152"/>
                <a:gd name="T41" fmla="*/ 6 h 104"/>
                <a:gd name="T42" fmla="*/ 8 w 152"/>
                <a:gd name="T43" fmla="*/ 6 h 104"/>
                <a:gd name="T44" fmla="*/ 8 w 152"/>
                <a:gd name="T45" fmla="*/ 6 h 104"/>
                <a:gd name="T46" fmla="*/ 0 w 152"/>
                <a:gd name="T47" fmla="*/ 6 h 104"/>
                <a:gd name="T48" fmla="*/ 44 w 152"/>
                <a:gd name="T49" fmla="*/ 6 h 104"/>
                <a:gd name="T50" fmla="*/ 58 w 152"/>
                <a:gd name="T51" fmla="*/ 6 h 104"/>
                <a:gd name="T52" fmla="*/ 74 w 152"/>
                <a:gd name="T53" fmla="*/ 6 h 104"/>
                <a:gd name="T54" fmla="*/ 94 w 152"/>
                <a:gd name="T55" fmla="*/ 6 h 104"/>
                <a:gd name="T56" fmla="*/ 121 w 152"/>
                <a:gd name="T57" fmla="*/ 6 h 104"/>
                <a:gd name="T58" fmla="*/ 137 w 152"/>
                <a:gd name="T59" fmla="*/ 6 h 104"/>
                <a:gd name="T60" fmla="*/ 121 w 152"/>
                <a:gd name="T61" fmla="*/ 0 h 104"/>
                <a:gd name="T62" fmla="*/ 137 w 152"/>
                <a:gd name="T63" fmla="*/ 0 h 104"/>
                <a:gd name="T64" fmla="*/ 154 w 152"/>
                <a:gd name="T65" fmla="*/ 6 h 104"/>
                <a:gd name="T66" fmla="*/ 154 w 152"/>
                <a:gd name="T67" fmla="*/ 6 h 104"/>
                <a:gd name="T68" fmla="*/ 199 w 152"/>
                <a:gd name="T69" fmla="*/ 6 h 104"/>
                <a:gd name="T70" fmla="*/ 214 w 152"/>
                <a:gd name="T71" fmla="*/ 8 h 104"/>
                <a:gd name="T72" fmla="*/ 275 w 152"/>
                <a:gd name="T73" fmla="*/ 13 h 104"/>
                <a:gd name="T74" fmla="*/ 289 w 152"/>
                <a:gd name="T75" fmla="*/ 13 h 104"/>
                <a:gd name="T76" fmla="*/ 289 w 152"/>
                <a:gd name="T77" fmla="*/ 16 h 1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104"/>
                <a:gd name="T119" fmla="*/ 152 w 152"/>
                <a:gd name="T120" fmla="*/ 104 h 1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104">
                  <a:moveTo>
                    <a:pt x="152" y="80"/>
                  </a:moveTo>
                  <a:lnTo>
                    <a:pt x="144" y="72"/>
                  </a:lnTo>
                  <a:lnTo>
                    <a:pt x="144" y="80"/>
                  </a:lnTo>
                  <a:lnTo>
                    <a:pt x="136" y="80"/>
                  </a:lnTo>
                  <a:lnTo>
                    <a:pt x="128" y="96"/>
                  </a:lnTo>
                  <a:lnTo>
                    <a:pt x="112" y="96"/>
                  </a:lnTo>
                  <a:lnTo>
                    <a:pt x="112" y="104"/>
                  </a:lnTo>
                  <a:lnTo>
                    <a:pt x="96" y="104"/>
                  </a:lnTo>
                  <a:lnTo>
                    <a:pt x="96" y="96"/>
                  </a:lnTo>
                  <a:lnTo>
                    <a:pt x="96" y="88"/>
                  </a:lnTo>
                  <a:lnTo>
                    <a:pt x="56" y="64"/>
                  </a:lnTo>
                  <a:lnTo>
                    <a:pt x="32" y="64"/>
                  </a:lnTo>
                  <a:lnTo>
                    <a:pt x="24" y="72"/>
                  </a:lnTo>
                  <a:lnTo>
                    <a:pt x="24" y="56"/>
                  </a:lnTo>
                  <a:lnTo>
                    <a:pt x="16" y="56"/>
                  </a:lnTo>
                  <a:lnTo>
                    <a:pt x="16" y="40"/>
                  </a:lnTo>
                  <a:lnTo>
                    <a:pt x="8" y="40"/>
                  </a:lnTo>
                  <a:lnTo>
                    <a:pt x="8" y="32"/>
                  </a:lnTo>
                  <a:lnTo>
                    <a:pt x="24" y="32"/>
                  </a:lnTo>
                  <a:lnTo>
                    <a:pt x="32" y="24"/>
                  </a:lnTo>
                  <a:lnTo>
                    <a:pt x="16" y="16"/>
                  </a:lnTo>
                  <a:lnTo>
                    <a:pt x="8" y="16"/>
                  </a:lnTo>
                  <a:lnTo>
                    <a:pt x="8" y="24"/>
                  </a:lnTo>
                  <a:lnTo>
                    <a:pt x="0" y="16"/>
                  </a:lnTo>
                  <a:lnTo>
                    <a:pt x="24" y="8"/>
                  </a:lnTo>
                  <a:lnTo>
                    <a:pt x="32" y="16"/>
                  </a:lnTo>
                  <a:lnTo>
                    <a:pt x="40" y="16"/>
                  </a:lnTo>
                  <a:lnTo>
                    <a:pt x="48" y="16"/>
                  </a:lnTo>
                  <a:lnTo>
                    <a:pt x="64" y="8"/>
                  </a:lnTo>
                  <a:lnTo>
                    <a:pt x="72" y="8"/>
                  </a:lnTo>
                  <a:lnTo>
                    <a:pt x="64" y="0"/>
                  </a:lnTo>
                  <a:lnTo>
                    <a:pt x="72" y="0"/>
                  </a:lnTo>
                  <a:lnTo>
                    <a:pt x="80" y="8"/>
                  </a:lnTo>
                  <a:lnTo>
                    <a:pt x="80" y="16"/>
                  </a:lnTo>
                  <a:lnTo>
                    <a:pt x="104" y="16"/>
                  </a:lnTo>
                  <a:lnTo>
                    <a:pt x="112" y="40"/>
                  </a:lnTo>
                  <a:lnTo>
                    <a:pt x="144" y="64"/>
                  </a:lnTo>
                  <a:lnTo>
                    <a:pt x="152" y="64"/>
                  </a:lnTo>
                  <a:lnTo>
                    <a:pt x="152"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06" name="Freeform 104"/>
            <p:cNvSpPr>
              <a:spLocks/>
            </p:cNvSpPr>
            <p:nvPr/>
          </p:nvSpPr>
          <p:spPr bwMode="auto">
            <a:xfrm>
              <a:off x="4054" y="2159"/>
              <a:ext cx="157" cy="96"/>
            </a:xfrm>
            <a:custGeom>
              <a:avLst/>
              <a:gdLst>
                <a:gd name="T0" fmla="*/ 289 w 152"/>
                <a:gd name="T1" fmla="*/ 16 h 104"/>
                <a:gd name="T2" fmla="*/ 275 w 152"/>
                <a:gd name="T3" fmla="*/ 15 h 104"/>
                <a:gd name="T4" fmla="*/ 275 w 152"/>
                <a:gd name="T5" fmla="*/ 16 h 104"/>
                <a:gd name="T6" fmla="*/ 259 w 152"/>
                <a:gd name="T7" fmla="*/ 16 h 104"/>
                <a:gd name="T8" fmla="*/ 244 w 152"/>
                <a:gd name="T9" fmla="*/ 19 h 104"/>
                <a:gd name="T10" fmla="*/ 214 w 152"/>
                <a:gd name="T11" fmla="*/ 19 h 104"/>
                <a:gd name="T12" fmla="*/ 214 w 152"/>
                <a:gd name="T13" fmla="*/ 21 h 104"/>
                <a:gd name="T14" fmla="*/ 182 w 152"/>
                <a:gd name="T15" fmla="*/ 21 h 104"/>
                <a:gd name="T16" fmla="*/ 182 w 152"/>
                <a:gd name="T17" fmla="*/ 19 h 104"/>
                <a:gd name="T18" fmla="*/ 182 w 152"/>
                <a:gd name="T19" fmla="*/ 17 h 104"/>
                <a:gd name="T20" fmla="*/ 106 w 152"/>
                <a:gd name="T21" fmla="*/ 13 h 104"/>
                <a:gd name="T22" fmla="*/ 58 w 152"/>
                <a:gd name="T23" fmla="*/ 13 h 104"/>
                <a:gd name="T24" fmla="*/ 44 w 152"/>
                <a:gd name="T25" fmla="*/ 15 h 104"/>
                <a:gd name="T26" fmla="*/ 44 w 152"/>
                <a:gd name="T27" fmla="*/ 12 h 104"/>
                <a:gd name="T28" fmla="*/ 36 w 152"/>
                <a:gd name="T29" fmla="*/ 12 h 104"/>
                <a:gd name="T30" fmla="*/ 36 w 152"/>
                <a:gd name="T31" fmla="*/ 8 h 104"/>
                <a:gd name="T32" fmla="*/ 8 w 152"/>
                <a:gd name="T33" fmla="*/ 8 h 104"/>
                <a:gd name="T34" fmla="*/ 8 w 152"/>
                <a:gd name="T35" fmla="*/ 6 h 104"/>
                <a:gd name="T36" fmla="*/ 44 w 152"/>
                <a:gd name="T37" fmla="*/ 6 h 104"/>
                <a:gd name="T38" fmla="*/ 58 w 152"/>
                <a:gd name="T39" fmla="*/ 6 h 104"/>
                <a:gd name="T40" fmla="*/ 36 w 152"/>
                <a:gd name="T41" fmla="*/ 6 h 104"/>
                <a:gd name="T42" fmla="*/ 8 w 152"/>
                <a:gd name="T43" fmla="*/ 6 h 104"/>
                <a:gd name="T44" fmla="*/ 8 w 152"/>
                <a:gd name="T45" fmla="*/ 6 h 104"/>
                <a:gd name="T46" fmla="*/ 0 w 152"/>
                <a:gd name="T47" fmla="*/ 6 h 104"/>
                <a:gd name="T48" fmla="*/ 44 w 152"/>
                <a:gd name="T49" fmla="*/ 6 h 104"/>
                <a:gd name="T50" fmla="*/ 58 w 152"/>
                <a:gd name="T51" fmla="*/ 6 h 104"/>
                <a:gd name="T52" fmla="*/ 74 w 152"/>
                <a:gd name="T53" fmla="*/ 6 h 104"/>
                <a:gd name="T54" fmla="*/ 94 w 152"/>
                <a:gd name="T55" fmla="*/ 6 h 104"/>
                <a:gd name="T56" fmla="*/ 121 w 152"/>
                <a:gd name="T57" fmla="*/ 6 h 104"/>
                <a:gd name="T58" fmla="*/ 137 w 152"/>
                <a:gd name="T59" fmla="*/ 6 h 104"/>
                <a:gd name="T60" fmla="*/ 121 w 152"/>
                <a:gd name="T61" fmla="*/ 0 h 104"/>
                <a:gd name="T62" fmla="*/ 137 w 152"/>
                <a:gd name="T63" fmla="*/ 0 h 104"/>
                <a:gd name="T64" fmla="*/ 154 w 152"/>
                <a:gd name="T65" fmla="*/ 6 h 104"/>
                <a:gd name="T66" fmla="*/ 154 w 152"/>
                <a:gd name="T67" fmla="*/ 6 h 104"/>
                <a:gd name="T68" fmla="*/ 199 w 152"/>
                <a:gd name="T69" fmla="*/ 6 h 104"/>
                <a:gd name="T70" fmla="*/ 214 w 152"/>
                <a:gd name="T71" fmla="*/ 8 h 104"/>
                <a:gd name="T72" fmla="*/ 275 w 152"/>
                <a:gd name="T73" fmla="*/ 13 h 104"/>
                <a:gd name="T74" fmla="*/ 289 w 152"/>
                <a:gd name="T75" fmla="*/ 13 h 104"/>
                <a:gd name="T76" fmla="*/ 289 w 152"/>
                <a:gd name="T77" fmla="*/ 16 h 1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104"/>
                <a:gd name="T119" fmla="*/ 152 w 152"/>
                <a:gd name="T120" fmla="*/ 104 h 1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104">
                  <a:moveTo>
                    <a:pt x="152" y="80"/>
                  </a:moveTo>
                  <a:lnTo>
                    <a:pt x="144" y="72"/>
                  </a:lnTo>
                  <a:lnTo>
                    <a:pt x="144" y="80"/>
                  </a:lnTo>
                  <a:lnTo>
                    <a:pt x="136" y="80"/>
                  </a:lnTo>
                  <a:lnTo>
                    <a:pt x="128" y="96"/>
                  </a:lnTo>
                  <a:lnTo>
                    <a:pt x="112" y="96"/>
                  </a:lnTo>
                  <a:lnTo>
                    <a:pt x="112" y="104"/>
                  </a:lnTo>
                  <a:lnTo>
                    <a:pt x="96" y="104"/>
                  </a:lnTo>
                  <a:lnTo>
                    <a:pt x="96" y="96"/>
                  </a:lnTo>
                  <a:lnTo>
                    <a:pt x="96" y="88"/>
                  </a:lnTo>
                  <a:lnTo>
                    <a:pt x="56" y="64"/>
                  </a:lnTo>
                  <a:lnTo>
                    <a:pt x="32" y="64"/>
                  </a:lnTo>
                  <a:lnTo>
                    <a:pt x="24" y="72"/>
                  </a:lnTo>
                  <a:lnTo>
                    <a:pt x="24" y="56"/>
                  </a:lnTo>
                  <a:lnTo>
                    <a:pt x="16" y="56"/>
                  </a:lnTo>
                  <a:lnTo>
                    <a:pt x="16" y="40"/>
                  </a:lnTo>
                  <a:lnTo>
                    <a:pt x="8" y="40"/>
                  </a:lnTo>
                  <a:lnTo>
                    <a:pt x="8" y="32"/>
                  </a:lnTo>
                  <a:lnTo>
                    <a:pt x="24" y="32"/>
                  </a:lnTo>
                  <a:lnTo>
                    <a:pt x="32" y="24"/>
                  </a:lnTo>
                  <a:lnTo>
                    <a:pt x="16" y="16"/>
                  </a:lnTo>
                  <a:lnTo>
                    <a:pt x="8" y="16"/>
                  </a:lnTo>
                  <a:lnTo>
                    <a:pt x="8" y="24"/>
                  </a:lnTo>
                  <a:lnTo>
                    <a:pt x="0" y="16"/>
                  </a:lnTo>
                  <a:lnTo>
                    <a:pt x="24" y="8"/>
                  </a:lnTo>
                  <a:lnTo>
                    <a:pt x="32" y="16"/>
                  </a:lnTo>
                  <a:lnTo>
                    <a:pt x="40" y="16"/>
                  </a:lnTo>
                  <a:lnTo>
                    <a:pt x="48" y="16"/>
                  </a:lnTo>
                  <a:lnTo>
                    <a:pt x="64" y="8"/>
                  </a:lnTo>
                  <a:lnTo>
                    <a:pt x="72" y="8"/>
                  </a:lnTo>
                  <a:lnTo>
                    <a:pt x="64" y="0"/>
                  </a:lnTo>
                  <a:lnTo>
                    <a:pt x="72" y="0"/>
                  </a:lnTo>
                  <a:lnTo>
                    <a:pt x="80" y="8"/>
                  </a:lnTo>
                  <a:lnTo>
                    <a:pt x="80" y="16"/>
                  </a:lnTo>
                  <a:lnTo>
                    <a:pt x="104" y="16"/>
                  </a:lnTo>
                  <a:lnTo>
                    <a:pt x="112" y="40"/>
                  </a:lnTo>
                  <a:lnTo>
                    <a:pt x="144" y="64"/>
                  </a:lnTo>
                  <a:lnTo>
                    <a:pt x="152" y="64"/>
                  </a:lnTo>
                  <a:lnTo>
                    <a:pt x="152" y="8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7" name="Freeform 105"/>
            <p:cNvSpPr>
              <a:spLocks/>
            </p:cNvSpPr>
            <p:nvPr/>
          </p:nvSpPr>
          <p:spPr bwMode="auto">
            <a:xfrm>
              <a:off x="4096" y="2122"/>
              <a:ext cx="189" cy="112"/>
            </a:xfrm>
            <a:custGeom>
              <a:avLst/>
              <a:gdLst>
                <a:gd name="T0" fmla="*/ 191 w 184"/>
                <a:gd name="T1" fmla="*/ 31 h 120"/>
                <a:gd name="T2" fmla="*/ 204 w 184"/>
                <a:gd name="T3" fmla="*/ 31 h 120"/>
                <a:gd name="T4" fmla="*/ 219 w 184"/>
                <a:gd name="T5" fmla="*/ 27 h 120"/>
                <a:gd name="T6" fmla="*/ 219 w 184"/>
                <a:gd name="T7" fmla="*/ 24 h 120"/>
                <a:gd name="T8" fmla="*/ 204 w 184"/>
                <a:gd name="T9" fmla="*/ 22 h 120"/>
                <a:gd name="T10" fmla="*/ 233 w 184"/>
                <a:gd name="T11" fmla="*/ 22 h 120"/>
                <a:gd name="T12" fmla="*/ 245 w 184"/>
                <a:gd name="T13" fmla="*/ 19 h 120"/>
                <a:gd name="T14" fmla="*/ 245 w 184"/>
                <a:gd name="T15" fmla="*/ 17 h 120"/>
                <a:gd name="T16" fmla="*/ 259 w 184"/>
                <a:gd name="T17" fmla="*/ 17 h 120"/>
                <a:gd name="T18" fmla="*/ 259 w 184"/>
                <a:gd name="T19" fmla="*/ 19 h 120"/>
                <a:gd name="T20" fmla="*/ 288 w 184"/>
                <a:gd name="T21" fmla="*/ 19 h 120"/>
                <a:gd name="T22" fmla="*/ 314 w 184"/>
                <a:gd name="T23" fmla="*/ 17 h 120"/>
                <a:gd name="T24" fmla="*/ 288 w 184"/>
                <a:gd name="T25" fmla="*/ 15 h 120"/>
                <a:gd name="T26" fmla="*/ 273 w 184"/>
                <a:gd name="T27" fmla="*/ 15 h 120"/>
                <a:gd name="T28" fmla="*/ 259 w 184"/>
                <a:gd name="T29" fmla="*/ 15 h 120"/>
                <a:gd name="T30" fmla="*/ 273 w 184"/>
                <a:gd name="T31" fmla="*/ 13 h 120"/>
                <a:gd name="T32" fmla="*/ 259 w 184"/>
                <a:gd name="T33" fmla="*/ 13 h 120"/>
                <a:gd name="T34" fmla="*/ 233 w 184"/>
                <a:gd name="T35" fmla="*/ 17 h 120"/>
                <a:gd name="T36" fmla="*/ 219 w 184"/>
                <a:gd name="T37" fmla="*/ 15 h 120"/>
                <a:gd name="T38" fmla="*/ 191 w 184"/>
                <a:gd name="T39" fmla="*/ 15 h 120"/>
                <a:gd name="T40" fmla="*/ 191 w 184"/>
                <a:gd name="T41" fmla="*/ 10 h 120"/>
                <a:gd name="T42" fmla="*/ 165 w 184"/>
                <a:gd name="T43" fmla="*/ 7 h 120"/>
                <a:gd name="T44" fmla="*/ 109 w 184"/>
                <a:gd name="T45" fmla="*/ 7 h 120"/>
                <a:gd name="T46" fmla="*/ 64 w 184"/>
                <a:gd name="T47" fmla="*/ 7 h 120"/>
                <a:gd name="T48" fmla="*/ 52 w 184"/>
                <a:gd name="T49" fmla="*/ 0 h 120"/>
                <a:gd name="T50" fmla="*/ 0 w 184"/>
                <a:gd name="T51" fmla="*/ 7 h 120"/>
                <a:gd name="T52" fmla="*/ 0 w 184"/>
                <a:gd name="T53" fmla="*/ 15 h 120"/>
                <a:gd name="T54" fmla="*/ 8 w 184"/>
                <a:gd name="T55" fmla="*/ 15 h 120"/>
                <a:gd name="T56" fmla="*/ 44 w 184"/>
                <a:gd name="T57" fmla="*/ 13 h 120"/>
                <a:gd name="T58" fmla="*/ 52 w 184"/>
                <a:gd name="T59" fmla="*/ 13 h 120"/>
                <a:gd name="T60" fmla="*/ 44 w 184"/>
                <a:gd name="T61" fmla="*/ 10 h 120"/>
                <a:gd name="T62" fmla="*/ 52 w 184"/>
                <a:gd name="T63" fmla="*/ 10 h 120"/>
                <a:gd name="T64" fmla="*/ 64 w 184"/>
                <a:gd name="T65" fmla="*/ 13 h 120"/>
                <a:gd name="T66" fmla="*/ 64 w 184"/>
                <a:gd name="T67" fmla="*/ 15 h 120"/>
                <a:gd name="T68" fmla="*/ 109 w 184"/>
                <a:gd name="T69" fmla="*/ 15 h 120"/>
                <a:gd name="T70" fmla="*/ 121 w 184"/>
                <a:gd name="T71" fmla="*/ 20 h 120"/>
                <a:gd name="T72" fmla="*/ 177 w 184"/>
                <a:gd name="T73" fmla="*/ 27 h 120"/>
                <a:gd name="T74" fmla="*/ 191 w 184"/>
                <a:gd name="T75" fmla="*/ 27 h 120"/>
                <a:gd name="T76" fmla="*/ 191 w 184"/>
                <a:gd name="T77" fmla="*/ 31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4"/>
                <a:gd name="T118" fmla="*/ 0 h 120"/>
                <a:gd name="T119" fmla="*/ 184 w 184"/>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4" h="120">
                  <a:moveTo>
                    <a:pt x="112" y="120"/>
                  </a:moveTo>
                  <a:lnTo>
                    <a:pt x="120" y="120"/>
                  </a:lnTo>
                  <a:lnTo>
                    <a:pt x="128" y="104"/>
                  </a:lnTo>
                  <a:lnTo>
                    <a:pt x="128" y="96"/>
                  </a:lnTo>
                  <a:lnTo>
                    <a:pt x="120" y="88"/>
                  </a:lnTo>
                  <a:lnTo>
                    <a:pt x="136" y="88"/>
                  </a:lnTo>
                  <a:lnTo>
                    <a:pt x="144" y="72"/>
                  </a:lnTo>
                  <a:lnTo>
                    <a:pt x="144" y="64"/>
                  </a:lnTo>
                  <a:lnTo>
                    <a:pt x="152" y="64"/>
                  </a:lnTo>
                  <a:lnTo>
                    <a:pt x="152" y="72"/>
                  </a:lnTo>
                  <a:lnTo>
                    <a:pt x="168" y="72"/>
                  </a:lnTo>
                  <a:lnTo>
                    <a:pt x="184" y="64"/>
                  </a:lnTo>
                  <a:lnTo>
                    <a:pt x="168" y="56"/>
                  </a:lnTo>
                  <a:lnTo>
                    <a:pt x="160" y="56"/>
                  </a:lnTo>
                  <a:lnTo>
                    <a:pt x="152" y="56"/>
                  </a:lnTo>
                  <a:lnTo>
                    <a:pt x="160" y="48"/>
                  </a:lnTo>
                  <a:lnTo>
                    <a:pt x="152" y="48"/>
                  </a:lnTo>
                  <a:lnTo>
                    <a:pt x="136" y="64"/>
                  </a:lnTo>
                  <a:lnTo>
                    <a:pt x="128" y="56"/>
                  </a:lnTo>
                  <a:lnTo>
                    <a:pt x="112" y="56"/>
                  </a:lnTo>
                  <a:lnTo>
                    <a:pt x="112" y="40"/>
                  </a:lnTo>
                  <a:lnTo>
                    <a:pt x="96" y="24"/>
                  </a:lnTo>
                  <a:lnTo>
                    <a:pt x="64" y="24"/>
                  </a:lnTo>
                  <a:lnTo>
                    <a:pt x="40" y="8"/>
                  </a:lnTo>
                  <a:lnTo>
                    <a:pt x="32" y="0"/>
                  </a:lnTo>
                  <a:lnTo>
                    <a:pt x="0" y="8"/>
                  </a:lnTo>
                  <a:lnTo>
                    <a:pt x="0" y="56"/>
                  </a:lnTo>
                  <a:lnTo>
                    <a:pt x="8" y="56"/>
                  </a:lnTo>
                  <a:lnTo>
                    <a:pt x="24" y="48"/>
                  </a:lnTo>
                  <a:lnTo>
                    <a:pt x="32" y="48"/>
                  </a:lnTo>
                  <a:lnTo>
                    <a:pt x="24" y="40"/>
                  </a:lnTo>
                  <a:lnTo>
                    <a:pt x="32" y="40"/>
                  </a:lnTo>
                  <a:lnTo>
                    <a:pt x="40" y="48"/>
                  </a:lnTo>
                  <a:lnTo>
                    <a:pt x="40" y="56"/>
                  </a:lnTo>
                  <a:lnTo>
                    <a:pt x="64" y="56"/>
                  </a:lnTo>
                  <a:lnTo>
                    <a:pt x="72" y="80"/>
                  </a:lnTo>
                  <a:lnTo>
                    <a:pt x="104" y="104"/>
                  </a:lnTo>
                  <a:lnTo>
                    <a:pt x="112" y="104"/>
                  </a:lnTo>
                  <a:lnTo>
                    <a:pt x="112" y="12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08" name="Freeform 106"/>
            <p:cNvSpPr>
              <a:spLocks/>
            </p:cNvSpPr>
            <p:nvPr/>
          </p:nvSpPr>
          <p:spPr bwMode="auto">
            <a:xfrm>
              <a:off x="4096" y="2122"/>
              <a:ext cx="189" cy="112"/>
            </a:xfrm>
            <a:custGeom>
              <a:avLst/>
              <a:gdLst>
                <a:gd name="T0" fmla="*/ 191 w 184"/>
                <a:gd name="T1" fmla="*/ 31 h 120"/>
                <a:gd name="T2" fmla="*/ 204 w 184"/>
                <a:gd name="T3" fmla="*/ 31 h 120"/>
                <a:gd name="T4" fmla="*/ 219 w 184"/>
                <a:gd name="T5" fmla="*/ 27 h 120"/>
                <a:gd name="T6" fmla="*/ 219 w 184"/>
                <a:gd name="T7" fmla="*/ 24 h 120"/>
                <a:gd name="T8" fmla="*/ 204 w 184"/>
                <a:gd name="T9" fmla="*/ 22 h 120"/>
                <a:gd name="T10" fmla="*/ 233 w 184"/>
                <a:gd name="T11" fmla="*/ 22 h 120"/>
                <a:gd name="T12" fmla="*/ 245 w 184"/>
                <a:gd name="T13" fmla="*/ 19 h 120"/>
                <a:gd name="T14" fmla="*/ 245 w 184"/>
                <a:gd name="T15" fmla="*/ 17 h 120"/>
                <a:gd name="T16" fmla="*/ 259 w 184"/>
                <a:gd name="T17" fmla="*/ 17 h 120"/>
                <a:gd name="T18" fmla="*/ 259 w 184"/>
                <a:gd name="T19" fmla="*/ 19 h 120"/>
                <a:gd name="T20" fmla="*/ 288 w 184"/>
                <a:gd name="T21" fmla="*/ 19 h 120"/>
                <a:gd name="T22" fmla="*/ 314 w 184"/>
                <a:gd name="T23" fmla="*/ 17 h 120"/>
                <a:gd name="T24" fmla="*/ 288 w 184"/>
                <a:gd name="T25" fmla="*/ 15 h 120"/>
                <a:gd name="T26" fmla="*/ 273 w 184"/>
                <a:gd name="T27" fmla="*/ 15 h 120"/>
                <a:gd name="T28" fmla="*/ 259 w 184"/>
                <a:gd name="T29" fmla="*/ 15 h 120"/>
                <a:gd name="T30" fmla="*/ 273 w 184"/>
                <a:gd name="T31" fmla="*/ 13 h 120"/>
                <a:gd name="T32" fmla="*/ 259 w 184"/>
                <a:gd name="T33" fmla="*/ 13 h 120"/>
                <a:gd name="T34" fmla="*/ 233 w 184"/>
                <a:gd name="T35" fmla="*/ 17 h 120"/>
                <a:gd name="T36" fmla="*/ 219 w 184"/>
                <a:gd name="T37" fmla="*/ 15 h 120"/>
                <a:gd name="T38" fmla="*/ 191 w 184"/>
                <a:gd name="T39" fmla="*/ 15 h 120"/>
                <a:gd name="T40" fmla="*/ 191 w 184"/>
                <a:gd name="T41" fmla="*/ 10 h 120"/>
                <a:gd name="T42" fmla="*/ 165 w 184"/>
                <a:gd name="T43" fmla="*/ 7 h 120"/>
                <a:gd name="T44" fmla="*/ 109 w 184"/>
                <a:gd name="T45" fmla="*/ 7 h 120"/>
                <a:gd name="T46" fmla="*/ 64 w 184"/>
                <a:gd name="T47" fmla="*/ 7 h 120"/>
                <a:gd name="T48" fmla="*/ 52 w 184"/>
                <a:gd name="T49" fmla="*/ 0 h 120"/>
                <a:gd name="T50" fmla="*/ 0 w 184"/>
                <a:gd name="T51" fmla="*/ 7 h 120"/>
                <a:gd name="T52" fmla="*/ 0 w 184"/>
                <a:gd name="T53" fmla="*/ 15 h 120"/>
                <a:gd name="T54" fmla="*/ 8 w 184"/>
                <a:gd name="T55" fmla="*/ 15 h 120"/>
                <a:gd name="T56" fmla="*/ 44 w 184"/>
                <a:gd name="T57" fmla="*/ 13 h 120"/>
                <a:gd name="T58" fmla="*/ 52 w 184"/>
                <a:gd name="T59" fmla="*/ 13 h 120"/>
                <a:gd name="T60" fmla="*/ 44 w 184"/>
                <a:gd name="T61" fmla="*/ 10 h 120"/>
                <a:gd name="T62" fmla="*/ 52 w 184"/>
                <a:gd name="T63" fmla="*/ 10 h 120"/>
                <a:gd name="T64" fmla="*/ 64 w 184"/>
                <a:gd name="T65" fmla="*/ 13 h 120"/>
                <a:gd name="T66" fmla="*/ 64 w 184"/>
                <a:gd name="T67" fmla="*/ 15 h 120"/>
                <a:gd name="T68" fmla="*/ 109 w 184"/>
                <a:gd name="T69" fmla="*/ 15 h 120"/>
                <a:gd name="T70" fmla="*/ 121 w 184"/>
                <a:gd name="T71" fmla="*/ 20 h 120"/>
                <a:gd name="T72" fmla="*/ 177 w 184"/>
                <a:gd name="T73" fmla="*/ 27 h 120"/>
                <a:gd name="T74" fmla="*/ 191 w 184"/>
                <a:gd name="T75" fmla="*/ 27 h 120"/>
                <a:gd name="T76" fmla="*/ 191 w 184"/>
                <a:gd name="T77" fmla="*/ 31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4"/>
                <a:gd name="T118" fmla="*/ 0 h 120"/>
                <a:gd name="T119" fmla="*/ 184 w 184"/>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4" h="120">
                  <a:moveTo>
                    <a:pt x="112" y="120"/>
                  </a:moveTo>
                  <a:lnTo>
                    <a:pt x="120" y="120"/>
                  </a:lnTo>
                  <a:lnTo>
                    <a:pt x="128" y="104"/>
                  </a:lnTo>
                  <a:lnTo>
                    <a:pt x="128" y="96"/>
                  </a:lnTo>
                  <a:lnTo>
                    <a:pt x="120" y="88"/>
                  </a:lnTo>
                  <a:lnTo>
                    <a:pt x="136" y="88"/>
                  </a:lnTo>
                  <a:lnTo>
                    <a:pt x="144" y="72"/>
                  </a:lnTo>
                  <a:lnTo>
                    <a:pt x="144" y="64"/>
                  </a:lnTo>
                  <a:lnTo>
                    <a:pt x="152" y="64"/>
                  </a:lnTo>
                  <a:lnTo>
                    <a:pt x="152" y="72"/>
                  </a:lnTo>
                  <a:lnTo>
                    <a:pt x="168" y="72"/>
                  </a:lnTo>
                  <a:lnTo>
                    <a:pt x="184" y="64"/>
                  </a:lnTo>
                  <a:lnTo>
                    <a:pt x="168" y="56"/>
                  </a:lnTo>
                  <a:lnTo>
                    <a:pt x="160" y="56"/>
                  </a:lnTo>
                  <a:lnTo>
                    <a:pt x="152" y="56"/>
                  </a:lnTo>
                  <a:lnTo>
                    <a:pt x="160" y="48"/>
                  </a:lnTo>
                  <a:lnTo>
                    <a:pt x="152" y="48"/>
                  </a:lnTo>
                  <a:lnTo>
                    <a:pt x="136" y="64"/>
                  </a:lnTo>
                  <a:lnTo>
                    <a:pt x="128" y="56"/>
                  </a:lnTo>
                  <a:lnTo>
                    <a:pt x="112" y="56"/>
                  </a:lnTo>
                  <a:lnTo>
                    <a:pt x="112" y="40"/>
                  </a:lnTo>
                  <a:lnTo>
                    <a:pt x="96" y="24"/>
                  </a:lnTo>
                  <a:lnTo>
                    <a:pt x="64" y="24"/>
                  </a:lnTo>
                  <a:lnTo>
                    <a:pt x="40" y="8"/>
                  </a:lnTo>
                  <a:lnTo>
                    <a:pt x="32" y="0"/>
                  </a:lnTo>
                  <a:lnTo>
                    <a:pt x="0" y="8"/>
                  </a:lnTo>
                  <a:lnTo>
                    <a:pt x="0" y="56"/>
                  </a:lnTo>
                  <a:lnTo>
                    <a:pt x="8" y="56"/>
                  </a:lnTo>
                  <a:lnTo>
                    <a:pt x="24" y="48"/>
                  </a:lnTo>
                  <a:lnTo>
                    <a:pt x="32" y="48"/>
                  </a:lnTo>
                  <a:lnTo>
                    <a:pt x="24" y="40"/>
                  </a:lnTo>
                  <a:lnTo>
                    <a:pt x="32" y="40"/>
                  </a:lnTo>
                  <a:lnTo>
                    <a:pt x="40" y="48"/>
                  </a:lnTo>
                  <a:lnTo>
                    <a:pt x="40" y="56"/>
                  </a:lnTo>
                  <a:lnTo>
                    <a:pt x="64" y="56"/>
                  </a:lnTo>
                  <a:lnTo>
                    <a:pt x="72" y="80"/>
                  </a:lnTo>
                  <a:lnTo>
                    <a:pt x="104" y="104"/>
                  </a:lnTo>
                  <a:lnTo>
                    <a:pt x="112" y="104"/>
                  </a:lnTo>
                  <a:lnTo>
                    <a:pt x="112" y="12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09" name="Freeform 107"/>
            <p:cNvSpPr>
              <a:spLocks/>
            </p:cNvSpPr>
            <p:nvPr/>
          </p:nvSpPr>
          <p:spPr bwMode="auto">
            <a:xfrm>
              <a:off x="4221" y="2181"/>
              <a:ext cx="81" cy="59"/>
            </a:xfrm>
            <a:custGeom>
              <a:avLst/>
              <a:gdLst>
                <a:gd name="T0" fmla="*/ 92 w 80"/>
                <a:gd name="T1" fmla="*/ 6 h 64"/>
                <a:gd name="T2" fmla="*/ 92 w 80"/>
                <a:gd name="T3" fmla="*/ 8 h 64"/>
                <a:gd name="T4" fmla="*/ 100 w 80"/>
                <a:gd name="T5" fmla="*/ 8 h 64"/>
                <a:gd name="T6" fmla="*/ 100 w 80"/>
                <a:gd name="T7" fmla="*/ 12 h 64"/>
                <a:gd name="T8" fmla="*/ 84 w 80"/>
                <a:gd name="T9" fmla="*/ 10 h 64"/>
                <a:gd name="T10" fmla="*/ 68 w 80"/>
                <a:gd name="T11" fmla="*/ 13 h 64"/>
                <a:gd name="T12" fmla="*/ 60 w 80"/>
                <a:gd name="T13" fmla="*/ 8 h 64"/>
                <a:gd name="T14" fmla="*/ 32 w 80"/>
                <a:gd name="T15" fmla="*/ 8 h 64"/>
                <a:gd name="T16" fmla="*/ 32 w 80"/>
                <a:gd name="T17" fmla="*/ 10 h 64"/>
                <a:gd name="T18" fmla="*/ 24 w 80"/>
                <a:gd name="T19" fmla="*/ 10 h 64"/>
                <a:gd name="T20" fmla="*/ 24 w 80"/>
                <a:gd name="T21" fmla="*/ 12 h 64"/>
                <a:gd name="T22" fmla="*/ 8 w 80"/>
                <a:gd name="T23" fmla="*/ 12 h 64"/>
                <a:gd name="T24" fmla="*/ 0 w 80"/>
                <a:gd name="T25" fmla="*/ 12 h 64"/>
                <a:gd name="T26" fmla="*/ 8 w 80"/>
                <a:gd name="T27" fmla="*/ 8 h 64"/>
                <a:gd name="T28" fmla="*/ 8 w 80"/>
                <a:gd name="T29" fmla="*/ 6 h 64"/>
                <a:gd name="T30" fmla="*/ 0 w 80"/>
                <a:gd name="T31" fmla="*/ 6 h 64"/>
                <a:gd name="T32" fmla="*/ 16 w 80"/>
                <a:gd name="T33" fmla="*/ 6 h 64"/>
                <a:gd name="T34" fmla="*/ 24 w 80"/>
                <a:gd name="T35" fmla="*/ 6 h 64"/>
                <a:gd name="T36" fmla="*/ 24 w 80"/>
                <a:gd name="T37" fmla="*/ 0 h 64"/>
                <a:gd name="T38" fmla="*/ 32 w 80"/>
                <a:gd name="T39" fmla="*/ 0 h 64"/>
                <a:gd name="T40" fmla="*/ 32 w 80"/>
                <a:gd name="T41" fmla="*/ 6 h 64"/>
                <a:gd name="T42" fmla="*/ 32 w 80"/>
                <a:gd name="T43" fmla="*/ 6 h 64"/>
                <a:gd name="T44" fmla="*/ 24 w 80"/>
                <a:gd name="T45" fmla="*/ 6 h 64"/>
                <a:gd name="T46" fmla="*/ 24 w 80"/>
                <a:gd name="T47" fmla="*/ 6 h 64"/>
                <a:gd name="T48" fmla="*/ 60 w 80"/>
                <a:gd name="T49" fmla="*/ 6 h 64"/>
                <a:gd name="T50" fmla="*/ 68 w 80"/>
                <a:gd name="T51" fmla="*/ 6 h 64"/>
                <a:gd name="T52" fmla="*/ 92 w 80"/>
                <a:gd name="T53" fmla="*/ 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64"/>
                <a:gd name="T83" fmla="*/ 80 w 80"/>
                <a:gd name="T84" fmla="*/ 64 h 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64">
                  <a:moveTo>
                    <a:pt x="72" y="24"/>
                  </a:moveTo>
                  <a:lnTo>
                    <a:pt x="72" y="40"/>
                  </a:lnTo>
                  <a:lnTo>
                    <a:pt x="80" y="40"/>
                  </a:lnTo>
                  <a:lnTo>
                    <a:pt x="80" y="56"/>
                  </a:lnTo>
                  <a:lnTo>
                    <a:pt x="64" y="48"/>
                  </a:lnTo>
                  <a:lnTo>
                    <a:pt x="48" y="64"/>
                  </a:lnTo>
                  <a:lnTo>
                    <a:pt x="40" y="40"/>
                  </a:lnTo>
                  <a:lnTo>
                    <a:pt x="32" y="40"/>
                  </a:lnTo>
                  <a:lnTo>
                    <a:pt x="32" y="48"/>
                  </a:lnTo>
                  <a:lnTo>
                    <a:pt x="24" y="48"/>
                  </a:lnTo>
                  <a:lnTo>
                    <a:pt x="24" y="56"/>
                  </a:lnTo>
                  <a:lnTo>
                    <a:pt x="8" y="56"/>
                  </a:lnTo>
                  <a:lnTo>
                    <a:pt x="0" y="56"/>
                  </a:lnTo>
                  <a:lnTo>
                    <a:pt x="8" y="40"/>
                  </a:lnTo>
                  <a:lnTo>
                    <a:pt x="8" y="32"/>
                  </a:lnTo>
                  <a:lnTo>
                    <a:pt x="0" y="24"/>
                  </a:lnTo>
                  <a:lnTo>
                    <a:pt x="16" y="24"/>
                  </a:lnTo>
                  <a:lnTo>
                    <a:pt x="24" y="8"/>
                  </a:lnTo>
                  <a:lnTo>
                    <a:pt x="24" y="0"/>
                  </a:lnTo>
                  <a:lnTo>
                    <a:pt x="32" y="0"/>
                  </a:lnTo>
                  <a:lnTo>
                    <a:pt x="32" y="8"/>
                  </a:lnTo>
                  <a:lnTo>
                    <a:pt x="32" y="16"/>
                  </a:lnTo>
                  <a:lnTo>
                    <a:pt x="24" y="16"/>
                  </a:lnTo>
                  <a:lnTo>
                    <a:pt x="24" y="24"/>
                  </a:lnTo>
                  <a:lnTo>
                    <a:pt x="40" y="24"/>
                  </a:lnTo>
                  <a:lnTo>
                    <a:pt x="48" y="24"/>
                  </a:lnTo>
                  <a:lnTo>
                    <a:pt x="72"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0" name="Freeform 108"/>
            <p:cNvSpPr>
              <a:spLocks/>
            </p:cNvSpPr>
            <p:nvPr/>
          </p:nvSpPr>
          <p:spPr bwMode="auto">
            <a:xfrm>
              <a:off x="4221" y="2181"/>
              <a:ext cx="81" cy="59"/>
            </a:xfrm>
            <a:custGeom>
              <a:avLst/>
              <a:gdLst>
                <a:gd name="T0" fmla="*/ 92 w 80"/>
                <a:gd name="T1" fmla="*/ 6 h 64"/>
                <a:gd name="T2" fmla="*/ 92 w 80"/>
                <a:gd name="T3" fmla="*/ 8 h 64"/>
                <a:gd name="T4" fmla="*/ 100 w 80"/>
                <a:gd name="T5" fmla="*/ 8 h 64"/>
                <a:gd name="T6" fmla="*/ 100 w 80"/>
                <a:gd name="T7" fmla="*/ 12 h 64"/>
                <a:gd name="T8" fmla="*/ 84 w 80"/>
                <a:gd name="T9" fmla="*/ 10 h 64"/>
                <a:gd name="T10" fmla="*/ 68 w 80"/>
                <a:gd name="T11" fmla="*/ 13 h 64"/>
                <a:gd name="T12" fmla="*/ 60 w 80"/>
                <a:gd name="T13" fmla="*/ 8 h 64"/>
                <a:gd name="T14" fmla="*/ 32 w 80"/>
                <a:gd name="T15" fmla="*/ 8 h 64"/>
                <a:gd name="T16" fmla="*/ 32 w 80"/>
                <a:gd name="T17" fmla="*/ 10 h 64"/>
                <a:gd name="T18" fmla="*/ 24 w 80"/>
                <a:gd name="T19" fmla="*/ 10 h 64"/>
                <a:gd name="T20" fmla="*/ 24 w 80"/>
                <a:gd name="T21" fmla="*/ 12 h 64"/>
                <a:gd name="T22" fmla="*/ 8 w 80"/>
                <a:gd name="T23" fmla="*/ 12 h 64"/>
                <a:gd name="T24" fmla="*/ 0 w 80"/>
                <a:gd name="T25" fmla="*/ 12 h 64"/>
                <a:gd name="T26" fmla="*/ 8 w 80"/>
                <a:gd name="T27" fmla="*/ 8 h 64"/>
                <a:gd name="T28" fmla="*/ 8 w 80"/>
                <a:gd name="T29" fmla="*/ 6 h 64"/>
                <a:gd name="T30" fmla="*/ 0 w 80"/>
                <a:gd name="T31" fmla="*/ 6 h 64"/>
                <a:gd name="T32" fmla="*/ 16 w 80"/>
                <a:gd name="T33" fmla="*/ 6 h 64"/>
                <a:gd name="T34" fmla="*/ 24 w 80"/>
                <a:gd name="T35" fmla="*/ 6 h 64"/>
                <a:gd name="T36" fmla="*/ 24 w 80"/>
                <a:gd name="T37" fmla="*/ 0 h 64"/>
                <a:gd name="T38" fmla="*/ 32 w 80"/>
                <a:gd name="T39" fmla="*/ 0 h 64"/>
                <a:gd name="T40" fmla="*/ 32 w 80"/>
                <a:gd name="T41" fmla="*/ 6 h 64"/>
                <a:gd name="T42" fmla="*/ 32 w 80"/>
                <a:gd name="T43" fmla="*/ 6 h 64"/>
                <a:gd name="T44" fmla="*/ 24 w 80"/>
                <a:gd name="T45" fmla="*/ 6 h 64"/>
                <a:gd name="T46" fmla="*/ 24 w 80"/>
                <a:gd name="T47" fmla="*/ 6 h 64"/>
                <a:gd name="T48" fmla="*/ 60 w 80"/>
                <a:gd name="T49" fmla="*/ 6 h 64"/>
                <a:gd name="T50" fmla="*/ 68 w 80"/>
                <a:gd name="T51" fmla="*/ 6 h 64"/>
                <a:gd name="T52" fmla="*/ 92 w 80"/>
                <a:gd name="T53" fmla="*/ 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64"/>
                <a:gd name="T83" fmla="*/ 80 w 80"/>
                <a:gd name="T84" fmla="*/ 64 h 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64">
                  <a:moveTo>
                    <a:pt x="72" y="24"/>
                  </a:moveTo>
                  <a:lnTo>
                    <a:pt x="72" y="40"/>
                  </a:lnTo>
                  <a:lnTo>
                    <a:pt x="80" y="40"/>
                  </a:lnTo>
                  <a:lnTo>
                    <a:pt x="80" y="56"/>
                  </a:lnTo>
                  <a:lnTo>
                    <a:pt x="64" y="48"/>
                  </a:lnTo>
                  <a:lnTo>
                    <a:pt x="48" y="64"/>
                  </a:lnTo>
                  <a:lnTo>
                    <a:pt x="40" y="40"/>
                  </a:lnTo>
                  <a:lnTo>
                    <a:pt x="32" y="40"/>
                  </a:lnTo>
                  <a:lnTo>
                    <a:pt x="32" y="48"/>
                  </a:lnTo>
                  <a:lnTo>
                    <a:pt x="24" y="48"/>
                  </a:lnTo>
                  <a:lnTo>
                    <a:pt x="24" y="56"/>
                  </a:lnTo>
                  <a:lnTo>
                    <a:pt x="8" y="56"/>
                  </a:lnTo>
                  <a:lnTo>
                    <a:pt x="0" y="56"/>
                  </a:lnTo>
                  <a:lnTo>
                    <a:pt x="8" y="40"/>
                  </a:lnTo>
                  <a:lnTo>
                    <a:pt x="8" y="32"/>
                  </a:lnTo>
                  <a:lnTo>
                    <a:pt x="0" y="24"/>
                  </a:lnTo>
                  <a:lnTo>
                    <a:pt x="16" y="24"/>
                  </a:lnTo>
                  <a:lnTo>
                    <a:pt x="24" y="8"/>
                  </a:lnTo>
                  <a:lnTo>
                    <a:pt x="24" y="0"/>
                  </a:lnTo>
                  <a:lnTo>
                    <a:pt x="32" y="0"/>
                  </a:lnTo>
                  <a:lnTo>
                    <a:pt x="32" y="8"/>
                  </a:lnTo>
                  <a:lnTo>
                    <a:pt x="32" y="16"/>
                  </a:lnTo>
                  <a:lnTo>
                    <a:pt x="24" y="16"/>
                  </a:lnTo>
                  <a:lnTo>
                    <a:pt x="24" y="24"/>
                  </a:lnTo>
                  <a:lnTo>
                    <a:pt x="40" y="24"/>
                  </a:lnTo>
                  <a:lnTo>
                    <a:pt x="48" y="24"/>
                  </a:lnTo>
                  <a:lnTo>
                    <a:pt x="72"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11" name="Freeform 109"/>
            <p:cNvSpPr>
              <a:spLocks/>
            </p:cNvSpPr>
            <p:nvPr/>
          </p:nvSpPr>
          <p:spPr bwMode="auto">
            <a:xfrm>
              <a:off x="4244" y="2154"/>
              <a:ext cx="116" cy="49"/>
            </a:xfrm>
            <a:custGeom>
              <a:avLst/>
              <a:gdLst>
                <a:gd name="T0" fmla="*/ 226 w 112"/>
                <a:gd name="T1" fmla="*/ 4 h 56"/>
                <a:gd name="T2" fmla="*/ 226 w 112"/>
                <a:gd name="T3" fmla="*/ 4 h 56"/>
                <a:gd name="T4" fmla="*/ 176 w 112"/>
                <a:gd name="T5" fmla="*/ 4 h 56"/>
                <a:gd name="T6" fmla="*/ 161 w 112"/>
                <a:gd name="T7" fmla="*/ 4 h 56"/>
                <a:gd name="T8" fmla="*/ 147 w 112"/>
                <a:gd name="T9" fmla="*/ 4 h 56"/>
                <a:gd name="T10" fmla="*/ 112 w 112"/>
                <a:gd name="T11" fmla="*/ 4 h 56"/>
                <a:gd name="T12" fmla="*/ 97 w 112"/>
                <a:gd name="T13" fmla="*/ 4 h 56"/>
                <a:gd name="T14" fmla="*/ 97 w 112"/>
                <a:gd name="T15" fmla="*/ 4 h 56"/>
                <a:gd name="T16" fmla="*/ 46 w 112"/>
                <a:gd name="T17" fmla="*/ 4 h 56"/>
                <a:gd name="T18" fmla="*/ 36 w 112"/>
                <a:gd name="T19" fmla="*/ 4 h 56"/>
                <a:gd name="T20" fmla="*/ 0 w 112"/>
                <a:gd name="T21" fmla="*/ 4 h 56"/>
                <a:gd name="T22" fmla="*/ 0 w 112"/>
                <a:gd name="T23" fmla="*/ 4 h 56"/>
                <a:gd name="T24" fmla="*/ 8 w 112"/>
                <a:gd name="T25" fmla="*/ 4 h 56"/>
                <a:gd name="T26" fmla="*/ 8 w 112"/>
                <a:gd name="T27" fmla="*/ 4 h 56"/>
                <a:gd name="T28" fmla="*/ 46 w 112"/>
                <a:gd name="T29" fmla="*/ 4 h 56"/>
                <a:gd name="T30" fmla="*/ 82 w 112"/>
                <a:gd name="T31" fmla="*/ 4 h 56"/>
                <a:gd name="T32" fmla="*/ 46 w 112"/>
                <a:gd name="T33" fmla="*/ 4 h 56"/>
                <a:gd name="T34" fmla="*/ 36 w 112"/>
                <a:gd name="T35" fmla="*/ 4 h 56"/>
                <a:gd name="T36" fmla="*/ 8 w 112"/>
                <a:gd name="T37" fmla="*/ 4 h 56"/>
                <a:gd name="T38" fmla="*/ 36 w 112"/>
                <a:gd name="T39" fmla="*/ 4 h 56"/>
                <a:gd name="T40" fmla="*/ 8 w 112"/>
                <a:gd name="T41" fmla="*/ 4 h 56"/>
                <a:gd name="T42" fmla="*/ 36 w 112"/>
                <a:gd name="T43" fmla="*/ 4 h 56"/>
                <a:gd name="T44" fmla="*/ 82 w 112"/>
                <a:gd name="T45" fmla="*/ 4 h 56"/>
                <a:gd name="T46" fmla="*/ 82 w 112"/>
                <a:gd name="T47" fmla="*/ 4 h 56"/>
                <a:gd name="T48" fmla="*/ 97 w 112"/>
                <a:gd name="T49" fmla="*/ 0 h 56"/>
                <a:gd name="T50" fmla="*/ 112 w 112"/>
                <a:gd name="T51" fmla="*/ 4 h 56"/>
                <a:gd name="T52" fmla="*/ 194 w 112"/>
                <a:gd name="T53" fmla="*/ 4 h 56"/>
                <a:gd name="T54" fmla="*/ 226 w 112"/>
                <a:gd name="T55" fmla="*/ 4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
                <a:gd name="T85" fmla="*/ 0 h 56"/>
                <a:gd name="T86" fmla="*/ 112 w 112"/>
                <a:gd name="T87" fmla="*/ 56 h 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 h="56">
                  <a:moveTo>
                    <a:pt x="112" y="16"/>
                  </a:moveTo>
                  <a:lnTo>
                    <a:pt x="112" y="24"/>
                  </a:lnTo>
                  <a:lnTo>
                    <a:pt x="88" y="32"/>
                  </a:lnTo>
                  <a:lnTo>
                    <a:pt x="80" y="32"/>
                  </a:lnTo>
                  <a:lnTo>
                    <a:pt x="72" y="40"/>
                  </a:lnTo>
                  <a:lnTo>
                    <a:pt x="56" y="40"/>
                  </a:lnTo>
                  <a:lnTo>
                    <a:pt x="48" y="48"/>
                  </a:lnTo>
                  <a:lnTo>
                    <a:pt x="48" y="56"/>
                  </a:lnTo>
                  <a:lnTo>
                    <a:pt x="24" y="56"/>
                  </a:lnTo>
                  <a:lnTo>
                    <a:pt x="16" y="56"/>
                  </a:lnTo>
                  <a:lnTo>
                    <a:pt x="0" y="56"/>
                  </a:lnTo>
                  <a:lnTo>
                    <a:pt x="0" y="48"/>
                  </a:lnTo>
                  <a:lnTo>
                    <a:pt x="8" y="48"/>
                  </a:lnTo>
                  <a:lnTo>
                    <a:pt x="8" y="40"/>
                  </a:lnTo>
                  <a:lnTo>
                    <a:pt x="24" y="40"/>
                  </a:lnTo>
                  <a:lnTo>
                    <a:pt x="40" y="32"/>
                  </a:lnTo>
                  <a:lnTo>
                    <a:pt x="24" y="24"/>
                  </a:lnTo>
                  <a:lnTo>
                    <a:pt x="16" y="24"/>
                  </a:lnTo>
                  <a:lnTo>
                    <a:pt x="8" y="24"/>
                  </a:lnTo>
                  <a:lnTo>
                    <a:pt x="16" y="16"/>
                  </a:lnTo>
                  <a:lnTo>
                    <a:pt x="8" y="16"/>
                  </a:lnTo>
                  <a:lnTo>
                    <a:pt x="16" y="8"/>
                  </a:lnTo>
                  <a:lnTo>
                    <a:pt x="40" y="16"/>
                  </a:lnTo>
                  <a:lnTo>
                    <a:pt x="40" y="8"/>
                  </a:lnTo>
                  <a:lnTo>
                    <a:pt x="48" y="0"/>
                  </a:lnTo>
                  <a:lnTo>
                    <a:pt x="56" y="8"/>
                  </a:lnTo>
                  <a:lnTo>
                    <a:pt x="96" y="8"/>
                  </a:lnTo>
                  <a:lnTo>
                    <a:pt x="112"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2" name="Freeform 110"/>
            <p:cNvSpPr>
              <a:spLocks/>
            </p:cNvSpPr>
            <p:nvPr/>
          </p:nvSpPr>
          <p:spPr bwMode="auto">
            <a:xfrm>
              <a:off x="4244" y="2154"/>
              <a:ext cx="116" cy="49"/>
            </a:xfrm>
            <a:custGeom>
              <a:avLst/>
              <a:gdLst>
                <a:gd name="T0" fmla="*/ 226 w 112"/>
                <a:gd name="T1" fmla="*/ 4 h 56"/>
                <a:gd name="T2" fmla="*/ 226 w 112"/>
                <a:gd name="T3" fmla="*/ 4 h 56"/>
                <a:gd name="T4" fmla="*/ 176 w 112"/>
                <a:gd name="T5" fmla="*/ 4 h 56"/>
                <a:gd name="T6" fmla="*/ 161 w 112"/>
                <a:gd name="T7" fmla="*/ 4 h 56"/>
                <a:gd name="T8" fmla="*/ 147 w 112"/>
                <a:gd name="T9" fmla="*/ 4 h 56"/>
                <a:gd name="T10" fmla="*/ 112 w 112"/>
                <a:gd name="T11" fmla="*/ 4 h 56"/>
                <a:gd name="T12" fmla="*/ 97 w 112"/>
                <a:gd name="T13" fmla="*/ 4 h 56"/>
                <a:gd name="T14" fmla="*/ 97 w 112"/>
                <a:gd name="T15" fmla="*/ 4 h 56"/>
                <a:gd name="T16" fmla="*/ 46 w 112"/>
                <a:gd name="T17" fmla="*/ 4 h 56"/>
                <a:gd name="T18" fmla="*/ 36 w 112"/>
                <a:gd name="T19" fmla="*/ 4 h 56"/>
                <a:gd name="T20" fmla="*/ 0 w 112"/>
                <a:gd name="T21" fmla="*/ 4 h 56"/>
                <a:gd name="T22" fmla="*/ 0 w 112"/>
                <a:gd name="T23" fmla="*/ 4 h 56"/>
                <a:gd name="T24" fmla="*/ 8 w 112"/>
                <a:gd name="T25" fmla="*/ 4 h 56"/>
                <a:gd name="T26" fmla="*/ 8 w 112"/>
                <a:gd name="T27" fmla="*/ 4 h 56"/>
                <a:gd name="T28" fmla="*/ 46 w 112"/>
                <a:gd name="T29" fmla="*/ 4 h 56"/>
                <a:gd name="T30" fmla="*/ 82 w 112"/>
                <a:gd name="T31" fmla="*/ 4 h 56"/>
                <a:gd name="T32" fmla="*/ 46 w 112"/>
                <a:gd name="T33" fmla="*/ 4 h 56"/>
                <a:gd name="T34" fmla="*/ 36 w 112"/>
                <a:gd name="T35" fmla="*/ 4 h 56"/>
                <a:gd name="T36" fmla="*/ 8 w 112"/>
                <a:gd name="T37" fmla="*/ 4 h 56"/>
                <a:gd name="T38" fmla="*/ 36 w 112"/>
                <a:gd name="T39" fmla="*/ 4 h 56"/>
                <a:gd name="T40" fmla="*/ 8 w 112"/>
                <a:gd name="T41" fmla="*/ 4 h 56"/>
                <a:gd name="T42" fmla="*/ 36 w 112"/>
                <a:gd name="T43" fmla="*/ 4 h 56"/>
                <a:gd name="T44" fmla="*/ 82 w 112"/>
                <a:gd name="T45" fmla="*/ 4 h 56"/>
                <a:gd name="T46" fmla="*/ 82 w 112"/>
                <a:gd name="T47" fmla="*/ 4 h 56"/>
                <a:gd name="T48" fmla="*/ 97 w 112"/>
                <a:gd name="T49" fmla="*/ 0 h 56"/>
                <a:gd name="T50" fmla="*/ 112 w 112"/>
                <a:gd name="T51" fmla="*/ 4 h 56"/>
                <a:gd name="T52" fmla="*/ 194 w 112"/>
                <a:gd name="T53" fmla="*/ 4 h 56"/>
                <a:gd name="T54" fmla="*/ 226 w 112"/>
                <a:gd name="T55" fmla="*/ 4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
                <a:gd name="T85" fmla="*/ 0 h 56"/>
                <a:gd name="T86" fmla="*/ 112 w 112"/>
                <a:gd name="T87" fmla="*/ 56 h 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 h="56">
                  <a:moveTo>
                    <a:pt x="112" y="16"/>
                  </a:moveTo>
                  <a:lnTo>
                    <a:pt x="112" y="24"/>
                  </a:lnTo>
                  <a:lnTo>
                    <a:pt x="88" y="32"/>
                  </a:lnTo>
                  <a:lnTo>
                    <a:pt x="80" y="32"/>
                  </a:lnTo>
                  <a:lnTo>
                    <a:pt x="72" y="40"/>
                  </a:lnTo>
                  <a:lnTo>
                    <a:pt x="56" y="40"/>
                  </a:lnTo>
                  <a:lnTo>
                    <a:pt x="48" y="48"/>
                  </a:lnTo>
                  <a:lnTo>
                    <a:pt x="48" y="56"/>
                  </a:lnTo>
                  <a:lnTo>
                    <a:pt x="24" y="56"/>
                  </a:lnTo>
                  <a:lnTo>
                    <a:pt x="16" y="56"/>
                  </a:lnTo>
                  <a:lnTo>
                    <a:pt x="0" y="56"/>
                  </a:lnTo>
                  <a:lnTo>
                    <a:pt x="0" y="48"/>
                  </a:lnTo>
                  <a:lnTo>
                    <a:pt x="8" y="48"/>
                  </a:lnTo>
                  <a:lnTo>
                    <a:pt x="8" y="40"/>
                  </a:lnTo>
                  <a:lnTo>
                    <a:pt x="24" y="40"/>
                  </a:lnTo>
                  <a:lnTo>
                    <a:pt x="40" y="32"/>
                  </a:lnTo>
                  <a:lnTo>
                    <a:pt x="24" y="24"/>
                  </a:lnTo>
                  <a:lnTo>
                    <a:pt x="16" y="24"/>
                  </a:lnTo>
                  <a:lnTo>
                    <a:pt x="8" y="24"/>
                  </a:lnTo>
                  <a:lnTo>
                    <a:pt x="16" y="16"/>
                  </a:lnTo>
                  <a:lnTo>
                    <a:pt x="8" y="16"/>
                  </a:lnTo>
                  <a:lnTo>
                    <a:pt x="16" y="8"/>
                  </a:lnTo>
                  <a:lnTo>
                    <a:pt x="40" y="16"/>
                  </a:lnTo>
                  <a:lnTo>
                    <a:pt x="40" y="8"/>
                  </a:lnTo>
                  <a:lnTo>
                    <a:pt x="48" y="0"/>
                  </a:lnTo>
                  <a:lnTo>
                    <a:pt x="56" y="8"/>
                  </a:lnTo>
                  <a:lnTo>
                    <a:pt x="96" y="8"/>
                  </a:lnTo>
                  <a:lnTo>
                    <a:pt x="112" y="1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13" name="Freeform 111"/>
            <p:cNvSpPr>
              <a:spLocks/>
            </p:cNvSpPr>
            <p:nvPr/>
          </p:nvSpPr>
          <p:spPr bwMode="auto">
            <a:xfrm>
              <a:off x="3610" y="1669"/>
              <a:ext cx="138" cy="298"/>
            </a:xfrm>
            <a:custGeom>
              <a:avLst/>
              <a:gdLst>
                <a:gd name="T0" fmla="*/ 0 w 135"/>
                <a:gd name="T1" fmla="*/ 61 h 320"/>
                <a:gd name="T2" fmla="*/ 8 w 135"/>
                <a:gd name="T3" fmla="*/ 61 h 320"/>
                <a:gd name="T4" fmla="*/ 8 w 135"/>
                <a:gd name="T5" fmla="*/ 57 h 320"/>
                <a:gd name="T6" fmla="*/ 16 w 135"/>
                <a:gd name="T7" fmla="*/ 53 h 320"/>
                <a:gd name="T8" fmla="*/ 16 w 135"/>
                <a:gd name="T9" fmla="*/ 49 h 320"/>
                <a:gd name="T10" fmla="*/ 16 w 135"/>
                <a:gd name="T11" fmla="*/ 48 h 320"/>
                <a:gd name="T12" fmla="*/ 8 w 135"/>
                <a:gd name="T13" fmla="*/ 40 h 320"/>
                <a:gd name="T14" fmla="*/ 16 w 135"/>
                <a:gd name="T15" fmla="*/ 34 h 320"/>
                <a:gd name="T16" fmla="*/ 44 w 135"/>
                <a:gd name="T17" fmla="*/ 32 h 320"/>
                <a:gd name="T18" fmla="*/ 52 w 135"/>
                <a:gd name="T19" fmla="*/ 31 h 320"/>
                <a:gd name="T20" fmla="*/ 52 w 135"/>
                <a:gd name="T21" fmla="*/ 29 h 320"/>
                <a:gd name="T22" fmla="*/ 52 w 135"/>
                <a:gd name="T23" fmla="*/ 25 h 320"/>
                <a:gd name="T24" fmla="*/ 60 w 135"/>
                <a:gd name="T25" fmla="*/ 19 h 320"/>
                <a:gd name="T26" fmla="*/ 84 w 135"/>
                <a:gd name="T27" fmla="*/ 16 h 320"/>
                <a:gd name="T28" fmla="*/ 84 w 135"/>
                <a:gd name="T29" fmla="*/ 12 h 320"/>
                <a:gd name="T30" fmla="*/ 100 w 135"/>
                <a:gd name="T31" fmla="*/ 7 h 320"/>
                <a:gd name="T32" fmla="*/ 112 w 135"/>
                <a:gd name="T33" fmla="*/ 7 h 320"/>
                <a:gd name="T34" fmla="*/ 112 w 135"/>
                <a:gd name="T35" fmla="*/ 7 h 320"/>
                <a:gd name="T36" fmla="*/ 123 w 135"/>
                <a:gd name="T37" fmla="*/ 7 h 320"/>
                <a:gd name="T38" fmla="*/ 146 w 135"/>
                <a:gd name="T39" fmla="*/ 7 h 320"/>
                <a:gd name="T40" fmla="*/ 146 w 135"/>
                <a:gd name="T41" fmla="*/ 0 h 320"/>
                <a:gd name="T42" fmla="*/ 158 w 135"/>
                <a:gd name="T43" fmla="*/ 0 h 320"/>
                <a:gd name="T44" fmla="*/ 196 w 135"/>
                <a:gd name="T45" fmla="*/ 7 h 320"/>
                <a:gd name="T46" fmla="*/ 208 w 135"/>
                <a:gd name="T47" fmla="*/ 20 h 320"/>
                <a:gd name="T48" fmla="*/ 186 w 135"/>
                <a:gd name="T49" fmla="*/ 20 h 320"/>
                <a:gd name="T50" fmla="*/ 174 w 135"/>
                <a:gd name="T51" fmla="*/ 25 h 320"/>
                <a:gd name="T52" fmla="*/ 174 w 135"/>
                <a:gd name="T53" fmla="*/ 27 h 320"/>
                <a:gd name="T54" fmla="*/ 174 w 135"/>
                <a:gd name="T55" fmla="*/ 29 h 320"/>
                <a:gd name="T56" fmla="*/ 174 w 135"/>
                <a:gd name="T57" fmla="*/ 31 h 320"/>
                <a:gd name="T58" fmla="*/ 158 w 135"/>
                <a:gd name="T59" fmla="*/ 32 h 320"/>
                <a:gd name="T60" fmla="*/ 123 w 135"/>
                <a:gd name="T61" fmla="*/ 38 h 320"/>
                <a:gd name="T62" fmla="*/ 112 w 135"/>
                <a:gd name="T63" fmla="*/ 43 h 320"/>
                <a:gd name="T64" fmla="*/ 112 w 135"/>
                <a:gd name="T65" fmla="*/ 53 h 320"/>
                <a:gd name="T66" fmla="*/ 123 w 135"/>
                <a:gd name="T67" fmla="*/ 57 h 320"/>
                <a:gd name="T68" fmla="*/ 112 w 135"/>
                <a:gd name="T69" fmla="*/ 57 h 320"/>
                <a:gd name="T70" fmla="*/ 112 w 135"/>
                <a:gd name="T71" fmla="*/ 60 h 320"/>
                <a:gd name="T72" fmla="*/ 100 w 135"/>
                <a:gd name="T73" fmla="*/ 63 h 320"/>
                <a:gd name="T74" fmla="*/ 84 w 135"/>
                <a:gd name="T75" fmla="*/ 75 h 320"/>
                <a:gd name="T76" fmla="*/ 60 w 135"/>
                <a:gd name="T77" fmla="*/ 75 h 320"/>
                <a:gd name="T78" fmla="*/ 52 w 135"/>
                <a:gd name="T79" fmla="*/ 75 h 320"/>
                <a:gd name="T80" fmla="*/ 52 w 135"/>
                <a:gd name="T81" fmla="*/ 76 h 320"/>
                <a:gd name="T82" fmla="*/ 44 w 135"/>
                <a:gd name="T83" fmla="*/ 76 h 320"/>
                <a:gd name="T84" fmla="*/ 16 w 135"/>
                <a:gd name="T85" fmla="*/ 75 h 320"/>
                <a:gd name="T86" fmla="*/ 44 w 135"/>
                <a:gd name="T87" fmla="*/ 73 h 320"/>
                <a:gd name="T88" fmla="*/ 16 w 135"/>
                <a:gd name="T89" fmla="*/ 71 h 320"/>
                <a:gd name="T90" fmla="*/ 0 w 135"/>
                <a:gd name="T91" fmla="*/ 61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
                <a:gd name="T139" fmla="*/ 0 h 320"/>
                <a:gd name="T140" fmla="*/ 135 w 135"/>
                <a:gd name="T141" fmla="*/ 320 h 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 h="320">
                  <a:moveTo>
                    <a:pt x="0" y="256"/>
                  </a:moveTo>
                  <a:lnTo>
                    <a:pt x="8" y="256"/>
                  </a:lnTo>
                  <a:lnTo>
                    <a:pt x="8" y="232"/>
                  </a:lnTo>
                  <a:lnTo>
                    <a:pt x="16" y="224"/>
                  </a:lnTo>
                  <a:lnTo>
                    <a:pt x="16" y="208"/>
                  </a:lnTo>
                  <a:lnTo>
                    <a:pt x="16" y="200"/>
                  </a:lnTo>
                  <a:lnTo>
                    <a:pt x="8" y="168"/>
                  </a:lnTo>
                  <a:lnTo>
                    <a:pt x="16" y="144"/>
                  </a:lnTo>
                  <a:lnTo>
                    <a:pt x="24" y="136"/>
                  </a:lnTo>
                  <a:lnTo>
                    <a:pt x="32" y="128"/>
                  </a:lnTo>
                  <a:lnTo>
                    <a:pt x="32" y="120"/>
                  </a:lnTo>
                  <a:lnTo>
                    <a:pt x="32" y="104"/>
                  </a:lnTo>
                  <a:lnTo>
                    <a:pt x="40" y="80"/>
                  </a:lnTo>
                  <a:lnTo>
                    <a:pt x="56" y="64"/>
                  </a:lnTo>
                  <a:lnTo>
                    <a:pt x="56" y="48"/>
                  </a:lnTo>
                  <a:lnTo>
                    <a:pt x="64" y="32"/>
                  </a:lnTo>
                  <a:lnTo>
                    <a:pt x="72" y="32"/>
                  </a:lnTo>
                  <a:lnTo>
                    <a:pt x="72" y="16"/>
                  </a:lnTo>
                  <a:lnTo>
                    <a:pt x="80" y="16"/>
                  </a:lnTo>
                  <a:lnTo>
                    <a:pt x="95" y="16"/>
                  </a:lnTo>
                  <a:lnTo>
                    <a:pt x="95" y="0"/>
                  </a:lnTo>
                  <a:lnTo>
                    <a:pt x="103" y="0"/>
                  </a:lnTo>
                  <a:lnTo>
                    <a:pt x="127" y="32"/>
                  </a:lnTo>
                  <a:lnTo>
                    <a:pt x="135" y="88"/>
                  </a:lnTo>
                  <a:lnTo>
                    <a:pt x="119" y="88"/>
                  </a:lnTo>
                  <a:lnTo>
                    <a:pt x="111" y="104"/>
                  </a:lnTo>
                  <a:lnTo>
                    <a:pt x="111" y="112"/>
                  </a:lnTo>
                  <a:lnTo>
                    <a:pt x="111" y="120"/>
                  </a:lnTo>
                  <a:lnTo>
                    <a:pt x="111" y="128"/>
                  </a:lnTo>
                  <a:lnTo>
                    <a:pt x="103" y="136"/>
                  </a:lnTo>
                  <a:lnTo>
                    <a:pt x="80" y="160"/>
                  </a:lnTo>
                  <a:lnTo>
                    <a:pt x="72" y="176"/>
                  </a:lnTo>
                  <a:lnTo>
                    <a:pt x="72" y="216"/>
                  </a:lnTo>
                  <a:lnTo>
                    <a:pt x="80" y="232"/>
                  </a:lnTo>
                  <a:lnTo>
                    <a:pt x="72" y="240"/>
                  </a:lnTo>
                  <a:lnTo>
                    <a:pt x="72" y="248"/>
                  </a:lnTo>
                  <a:lnTo>
                    <a:pt x="64" y="264"/>
                  </a:lnTo>
                  <a:lnTo>
                    <a:pt x="56" y="312"/>
                  </a:lnTo>
                  <a:lnTo>
                    <a:pt x="40" y="312"/>
                  </a:lnTo>
                  <a:lnTo>
                    <a:pt x="32" y="312"/>
                  </a:lnTo>
                  <a:lnTo>
                    <a:pt x="32" y="320"/>
                  </a:lnTo>
                  <a:lnTo>
                    <a:pt x="24" y="320"/>
                  </a:lnTo>
                  <a:lnTo>
                    <a:pt x="16" y="312"/>
                  </a:lnTo>
                  <a:lnTo>
                    <a:pt x="24" y="304"/>
                  </a:lnTo>
                  <a:lnTo>
                    <a:pt x="16" y="296"/>
                  </a:lnTo>
                  <a:lnTo>
                    <a:pt x="0" y="25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4" name="Freeform 112"/>
            <p:cNvSpPr>
              <a:spLocks/>
            </p:cNvSpPr>
            <p:nvPr/>
          </p:nvSpPr>
          <p:spPr bwMode="auto">
            <a:xfrm>
              <a:off x="3610" y="1669"/>
              <a:ext cx="138" cy="298"/>
            </a:xfrm>
            <a:custGeom>
              <a:avLst/>
              <a:gdLst>
                <a:gd name="T0" fmla="*/ 0 w 135"/>
                <a:gd name="T1" fmla="*/ 61 h 320"/>
                <a:gd name="T2" fmla="*/ 8 w 135"/>
                <a:gd name="T3" fmla="*/ 61 h 320"/>
                <a:gd name="T4" fmla="*/ 8 w 135"/>
                <a:gd name="T5" fmla="*/ 57 h 320"/>
                <a:gd name="T6" fmla="*/ 16 w 135"/>
                <a:gd name="T7" fmla="*/ 53 h 320"/>
                <a:gd name="T8" fmla="*/ 16 w 135"/>
                <a:gd name="T9" fmla="*/ 49 h 320"/>
                <a:gd name="T10" fmla="*/ 16 w 135"/>
                <a:gd name="T11" fmla="*/ 48 h 320"/>
                <a:gd name="T12" fmla="*/ 8 w 135"/>
                <a:gd name="T13" fmla="*/ 40 h 320"/>
                <a:gd name="T14" fmla="*/ 16 w 135"/>
                <a:gd name="T15" fmla="*/ 34 h 320"/>
                <a:gd name="T16" fmla="*/ 44 w 135"/>
                <a:gd name="T17" fmla="*/ 32 h 320"/>
                <a:gd name="T18" fmla="*/ 52 w 135"/>
                <a:gd name="T19" fmla="*/ 31 h 320"/>
                <a:gd name="T20" fmla="*/ 52 w 135"/>
                <a:gd name="T21" fmla="*/ 29 h 320"/>
                <a:gd name="T22" fmla="*/ 52 w 135"/>
                <a:gd name="T23" fmla="*/ 25 h 320"/>
                <a:gd name="T24" fmla="*/ 60 w 135"/>
                <a:gd name="T25" fmla="*/ 19 h 320"/>
                <a:gd name="T26" fmla="*/ 84 w 135"/>
                <a:gd name="T27" fmla="*/ 16 h 320"/>
                <a:gd name="T28" fmla="*/ 84 w 135"/>
                <a:gd name="T29" fmla="*/ 12 h 320"/>
                <a:gd name="T30" fmla="*/ 100 w 135"/>
                <a:gd name="T31" fmla="*/ 7 h 320"/>
                <a:gd name="T32" fmla="*/ 112 w 135"/>
                <a:gd name="T33" fmla="*/ 7 h 320"/>
                <a:gd name="T34" fmla="*/ 112 w 135"/>
                <a:gd name="T35" fmla="*/ 7 h 320"/>
                <a:gd name="T36" fmla="*/ 123 w 135"/>
                <a:gd name="T37" fmla="*/ 7 h 320"/>
                <a:gd name="T38" fmla="*/ 146 w 135"/>
                <a:gd name="T39" fmla="*/ 7 h 320"/>
                <a:gd name="T40" fmla="*/ 146 w 135"/>
                <a:gd name="T41" fmla="*/ 0 h 320"/>
                <a:gd name="T42" fmla="*/ 158 w 135"/>
                <a:gd name="T43" fmla="*/ 0 h 320"/>
                <a:gd name="T44" fmla="*/ 196 w 135"/>
                <a:gd name="T45" fmla="*/ 7 h 320"/>
                <a:gd name="T46" fmla="*/ 208 w 135"/>
                <a:gd name="T47" fmla="*/ 20 h 320"/>
                <a:gd name="T48" fmla="*/ 186 w 135"/>
                <a:gd name="T49" fmla="*/ 20 h 320"/>
                <a:gd name="T50" fmla="*/ 174 w 135"/>
                <a:gd name="T51" fmla="*/ 25 h 320"/>
                <a:gd name="T52" fmla="*/ 174 w 135"/>
                <a:gd name="T53" fmla="*/ 27 h 320"/>
                <a:gd name="T54" fmla="*/ 174 w 135"/>
                <a:gd name="T55" fmla="*/ 29 h 320"/>
                <a:gd name="T56" fmla="*/ 174 w 135"/>
                <a:gd name="T57" fmla="*/ 31 h 320"/>
                <a:gd name="T58" fmla="*/ 158 w 135"/>
                <a:gd name="T59" fmla="*/ 32 h 320"/>
                <a:gd name="T60" fmla="*/ 123 w 135"/>
                <a:gd name="T61" fmla="*/ 38 h 320"/>
                <a:gd name="T62" fmla="*/ 112 w 135"/>
                <a:gd name="T63" fmla="*/ 43 h 320"/>
                <a:gd name="T64" fmla="*/ 112 w 135"/>
                <a:gd name="T65" fmla="*/ 53 h 320"/>
                <a:gd name="T66" fmla="*/ 123 w 135"/>
                <a:gd name="T67" fmla="*/ 57 h 320"/>
                <a:gd name="T68" fmla="*/ 112 w 135"/>
                <a:gd name="T69" fmla="*/ 57 h 320"/>
                <a:gd name="T70" fmla="*/ 112 w 135"/>
                <a:gd name="T71" fmla="*/ 60 h 320"/>
                <a:gd name="T72" fmla="*/ 100 w 135"/>
                <a:gd name="T73" fmla="*/ 63 h 320"/>
                <a:gd name="T74" fmla="*/ 84 w 135"/>
                <a:gd name="T75" fmla="*/ 75 h 320"/>
                <a:gd name="T76" fmla="*/ 60 w 135"/>
                <a:gd name="T77" fmla="*/ 75 h 320"/>
                <a:gd name="T78" fmla="*/ 52 w 135"/>
                <a:gd name="T79" fmla="*/ 75 h 320"/>
                <a:gd name="T80" fmla="*/ 52 w 135"/>
                <a:gd name="T81" fmla="*/ 76 h 320"/>
                <a:gd name="T82" fmla="*/ 44 w 135"/>
                <a:gd name="T83" fmla="*/ 76 h 320"/>
                <a:gd name="T84" fmla="*/ 16 w 135"/>
                <a:gd name="T85" fmla="*/ 75 h 320"/>
                <a:gd name="T86" fmla="*/ 44 w 135"/>
                <a:gd name="T87" fmla="*/ 73 h 320"/>
                <a:gd name="T88" fmla="*/ 16 w 135"/>
                <a:gd name="T89" fmla="*/ 71 h 320"/>
                <a:gd name="T90" fmla="*/ 0 w 135"/>
                <a:gd name="T91" fmla="*/ 61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
                <a:gd name="T139" fmla="*/ 0 h 320"/>
                <a:gd name="T140" fmla="*/ 135 w 135"/>
                <a:gd name="T141" fmla="*/ 320 h 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 h="320">
                  <a:moveTo>
                    <a:pt x="0" y="256"/>
                  </a:moveTo>
                  <a:lnTo>
                    <a:pt x="8" y="256"/>
                  </a:lnTo>
                  <a:lnTo>
                    <a:pt x="8" y="232"/>
                  </a:lnTo>
                  <a:lnTo>
                    <a:pt x="16" y="224"/>
                  </a:lnTo>
                  <a:lnTo>
                    <a:pt x="16" y="208"/>
                  </a:lnTo>
                  <a:lnTo>
                    <a:pt x="16" y="200"/>
                  </a:lnTo>
                  <a:lnTo>
                    <a:pt x="8" y="168"/>
                  </a:lnTo>
                  <a:lnTo>
                    <a:pt x="16" y="144"/>
                  </a:lnTo>
                  <a:lnTo>
                    <a:pt x="24" y="136"/>
                  </a:lnTo>
                  <a:lnTo>
                    <a:pt x="32" y="128"/>
                  </a:lnTo>
                  <a:lnTo>
                    <a:pt x="32" y="120"/>
                  </a:lnTo>
                  <a:lnTo>
                    <a:pt x="32" y="104"/>
                  </a:lnTo>
                  <a:lnTo>
                    <a:pt x="40" y="80"/>
                  </a:lnTo>
                  <a:lnTo>
                    <a:pt x="56" y="64"/>
                  </a:lnTo>
                  <a:lnTo>
                    <a:pt x="56" y="48"/>
                  </a:lnTo>
                  <a:lnTo>
                    <a:pt x="64" y="32"/>
                  </a:lnTo>
                  <a:lnTo>
                    <a:pt x="72" y="32"/>
                  </a:lnTo>
                  <a:lnTo>
                    <a:pt x="72" y="16"/>
                  </a:lnTo>
                  <a:lnTo>
                    <a:pt x="80" y="16"/>
                  </a:lnTo>
                  <a:lnTo>
                    <a:pt x="95" y="16"/>
                  </a:lnTo>
                  <a:lnTo>
                    <a:pt x="95" y="0"/>
                  </a:lnTo>
                  <a:lnTo>
                    <a:pt x="103" y="0"/>
                  </a:lnTo>
                  <a:lnTo>
                    <a:pt x="127" y="32"/>
                  </a:lnTo>
                  <a:lnTo>
                    <a:pt x="135" y="88"/>
                  </a:lnTo>
                  <a:lnTo>
                    <a:pt x="119" y="88"/>
                  </a:lnTo>
                  <a:lnTo>
                    <a:pt x="111" y="104"/>
                  </a:lnTo>
                  <a:lnTo>
                    <a:pt x="111" y="112"/>
                  </a:lnTo>
                  <a:lnTo>
                    <a:pt x="111" y="120"/>
                  </a:lnTo>
                  <a:lnTo>
                    <a:pt x="111" y="128"/>
                  </a:lnTo>
                  <a:lnTo>
                    <a:pt x="103" y="136"/>
                  </a:lnTo>
                  <a:lnTo>
                    <a:pt x="80" y="160"/>
                  </a:lnTo>
                  <a:lnTo>
                    <a:pt x="72" y="176"/>
                  </a:lnTo>
                  <a:lnTo>
                    <a:pt x="72" y="216"/>
                  </a:lnTo>
                  <a:lnTo>
                    <a:pt x="80" y="232"/>
                  </a:lnTo>
                  <a:lnTo>
                    <a:pt x="72" y="240"/>
                  </a:lnTo>
                  <a:lnTo>
                    <a:pt x="72" y="248"/>
                  </a:lnTo>
                  <a:lnTo>
                    <a:pt x="64" y="264"/>
                  </a:lnTo>
                  <a:lnTo>
                    <a:pt x="56" y="312"/>
                  </a:lnTo>
                  <a:lnTo>
                    <a:pt x="40" y="312"/>
                  </a:lnTo>
                  <a:lnTo>
                    <a:pt x="32" y="312"/>
                  </a:lnTo>
                  <a:lnTo>
                    <a:pt x="32" y="320"/>
                  </a:lnTo>
                  <a:lnTo>
                    <a:pt x="24" y="320"/>
                  </a:lnTo>
                  <a:lnTo>
                    <a:pt x="16" y="312"/>
                  </a:lnTo>
                  <a:lnTo>
                    <a:pt x="24" y="304"/>
                  </a:lnTo>
                  <a:lnTo>
                    <a:pt x="16" y="296"/>
                  </a:lnTo>
                  <a:lnTo>
                    <a:pt x="0" y="256"/>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15" name="Freeform 113"/>
            <p:cNvSpPr>
              <a:spLocks/>
            </p:cNvSpPr>
            <p:nvPr/>
          </p:nvSpPr>
          <p:spPr bwMode="auto">
            <a:xfrm>
              <a:off x="3403" y="1967"/>
              <a:ext cx="31" cy="30"/>
            </a:xfrm>
            <a:custGeom>
              <a:avLst/>
              <a:gdLst>
                <a:gd name="T0" fmla="*/ 16 w 32"/>
                <a:gd name="T1" fmla="*/ 8 h 32"/>
                <a:gd name="T2" fmla="*/ 16 w 32"/>
                <a:gd name="T3" fmla="*/ 8 h 32"/>
                <a:gd name="T4" fmla="*/ 8 w 32"/>
                <a:gd name="T5" fmla="*/ 8 h 32"/>
                <a:gd name="T6" fmla="*/ 0 w 32"/>
                <a:gd name="T7" fmla="*/ 8 h 32"/>
                <a:gd name="T8" fmla="*/ 8 w 32"/>
                <a:gd name="T9" fmla="*/ 0 h 32"/>
                <a:gd name="T10" fmla="*/ 16 w 32"/>
                <a:gd name="T11" fmla="*/ 8 h 32"/>
                <a:gd name="T12" fmla="*/ 16 w 32"/>
                <a:gd name="T13" fmla="*/ 8 h 32"/>
                <a:gd name="T14" fmla="*/ 16 w 32"/>
                <a:gd name="T15" fmla="*/ 8 h 3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2"/>
                <a:gd name="T26" fmla="*/ 32 w 3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2">
                  <a:moveTo>
                    <a:pt x="24" y="32"/>
                  </a:moveTo>
                  <a:lnTo>
                    <a:pt x="24" y="24"/>
                  </a:lnTo>
                  <a:lnTo>
                    <a:pt x="8" y="24"/>
                  </a:lnTo>
                  <a:lnTo>
                    <a:pt x="0" y="16"/>
                  </a:lnTo>
                  <a:lnTo>
                    <a:pt x="8" y="0"/>
                  </a:lnTo>
                  <a:lnTo>
                    <a:pt x="24" y="8"/>
                  </a:lnTo>
                  <a:lnTo>
                    <a:pt x="32" y="24"/>
                  </a:lnTo>
                  <a:lnTo>
                    <a:pt x="24"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6" name="Freeform 114"/>
            <p:cNvSpPr>
              <a:spLocks/>
            </p:cNvSpPr>
            <p:nvPr/>
          </p:nvSpPr>
          <p:spPr bwMode="auto">
            <a:xfrm>
              <a:off x="3403" y="1967"/>
              <a:ext cx="31" cy="30"/>
            </a:xfrm>
            <a:custGeom>
              <a:avLst/>
              <a:gdLst>
                <a:gd name="T0" fmla="*/ 16 w 32"/>
                <a:gd name="T1" fmla="*/ 8 h 32"/>
                <a:gd name="T2" fmla="*/ 16 w 32"/>
                <a:gd name="T3" fmla="*/ 8 h 32"/>
                <a:gd name="T4" fmla="*/ 8 w 32"/>
                <a:gd name="T5" fmla="*/ 8 h 32"/>
                <a:gd name="T6" fmla="*/ 0 w 32"/>
                <a:gd name="T7" fmla="*/ 8 h 32"/>
                <a:gd name="T8" fmla="*/ 8 w 32"/>
                <a:gd name="T9" fmla="*/ 0 h 32"/>
                <a:gd name="T10" fmla="*/ 16 w 32"/>
                <a:gd name="T11" fmla="*/ 8 h 32"/>
                <a:gd name="T12" fmla="*/ 16 w 32"/>
                <a:gd name="T13" fmla="*/ 8 h 32"/>
                <a:gd name="T14" fmla="*/ 16 w 32"/>
                <a:gd name="T15" fmla="*/ 8 h 3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2"/>
                <a:gd name="T26" fmla="*/ 32 w 3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2">
                  <a:moveTo>
                    <a:pt x="24" y="32"/>
                  </a:moveTo>
                  <a:lnTo>
                    <a:pt x="24" y="24"/>
                  </a:lnTo>
                  <a:lnTo>
                    <a:pt x="8" y="24"/>
                  </a:lnTo>
                  <a:lnTo>
                    <a:pt x="0" y="16"/>
                  </a:lnTo>
                  <a:lnTo>
                    <a:pt x="8" y="0"/>
                  </a:lnTo>
                  <a:lnTo>
                    <a:pt x="24" y="8"/>
                  </a:lnTo>
                  <a:lnTo>
                    <a:pt x="32" y="24"/>
                  </a:lnTo>
                  <a:lnTo>
                    <a:pt x="24" y="32"/>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7" name="Freeform 115"/>
            <p:cNvSpPr>
              <a:spLocks/>
            </p:cNvSpPr>
            <p:nvPr/>
          </p:nvSpPr>
          <p:spPr bwMode="auto">
            <a:xfrm>
              <a:off x="3378" y="1967"/>
              <a:ext cx="49" cy="68"/>
            </a:xfrm>
            <a:custGeom>
              <a:avLst/>
              <a:gdLst>
                <a:gd name="T0" fmla="*/ 52 w 48"/>
                <a:gd name="T1" fmla="*/ 0 h 72"/>
                <a:gd name="T2" fmla="*/ 26 w 48"/>
                <a:gd name="T3" fmla="*/ 9 h 72"/>
                <a:gd name="T4" fmla="*/ 52 w 48"/>
                <a:gd name="T5" fmla="*/ 9 h 72"/>
                <a:gd name="T6" fmla="*/ 68 w 48"/>
                <a:gd name="T7" fmla="*/ 9 h 72"/>
                <a:gd name="T8" fmla="*/ 68 w 48"/>
                <a:gd name="T9" fmla="*/ 9 h 72"/>
                <a:gd name="T10" fmla="*/ 68 w 48"/>
                <a:gd name="T11" fmla="*/ 13 h 72"/>
                <a:gd name="T12" fmla="*/ 60 w 48"/>
                <a:gd name="T13" fmla="*/ 21 h 72"/>
                <a:gd name="T14" fmla="*/ 8 w 48"/>
                <a:gd name="T15" fmla="*/ 23 h 72"/>
                <a:gd name="T16" fmla="*/ 0 w 48"/>
                <a:gd name="T17" fmla="*/ 21 h 72"/>
                <a:gd name="T18" fmla="*/ 8 w 48"/>
                <a:gd name="T19" fmla="*/ 21 h 72"/>
                <a:gd name="T20" fmla="*/ 16 w 48"/>
                <a:gd name="T21" fmla="*/ 13 h 72"/>
                <a:gd name="T22" fmla="*/ 8 w 48"/>
                <a:gd name="T23" fmla="*/ 13 h 72"/>
                <a:gd name="T24" fmla="*/ 16 w 48"/>
                <a:gd name="T25" fmla="*/ 9 h 72"/>
                <a:gd name="T26" fmla="*/ 8 w 48"/>
                <a:gd name="T27" fmla="*/ 9 h 72"/>
                <a:gd name="T28" fmla="*/ 8 w 48"/>
                <a:gd name="T29" fmla="*/ 9 h 72"/>
                <a:gd name="T30" fmla="*/ 16 w 48"/>
                <a:gd name="T31" fmla="*/ 9 h 72"/>
                <a:gd name="T32" fmla="*/ 26 w 48"/>
                <a:gd name="T33" fmla="*/ 9 h 72"/>
                <a:gd name="T34" fmla="*/ 16 w 48"/>
                <a:gd name="T35" fmla="*/ 9 h 72"/>
                <a:gd name="T36" fmla="*/ 16 w 48"/>
                <a:gd name="T37" fmla="*/ 8 h 72"/>
                <a:gd name="T38" fmla="*/ 52 w 48"/>
                <a:gd name="T39" fmla="*/ 0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72"/>
                <a:gd name="T62" fmla="*/ 48 w 48"/>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72">
                  <a:moveTo>
                    <a:pt x="32" y="0"/>
                  </a:moveTo>
                  <a:lnTo>
                    <a:pt x="24" y="16"/>
                  </a:lnTo>
                  <a:lnTo>
                    <a:pt x="32" y="24"/>
                  </a:lnTo>
                  <a:lnTo>
                    <a:pt x="48" y="24"/>
                  </a:lnTo>
                  <a:lnTo>
                    <a:pt x="48" y="32"/>
                  </a:lnTo>
                  <a:lnTo>
                    <a:pt x="48" y="40"/>
                  </a:lnTo>
                  <a:lnTo>
                    <a:pt x="40" y="64"/>
                  </a:lnTo>
                  <a:lnTo>
                    <a:pt x="8" y="72"/>
                  </a:lnTo>
                  <a:lnTo>
                    <a:pt x="0" y="64"/>
                  </a:lnTo>
                  <a:lnTo>
                    <a:pt x="8" y="64"/>
                  </a:lnTo>
                  <a:lnTo>
                    <a:pt x="16" y="40"/>
                  </a:lnTo>
                  <a:lnTo>
                    <a:pt x="8" y="40"/>
                  </a:lnTo>
                  <a:lnTo>
                    <a:pt x="16" y="32"/>
                  </a:lnTo>
                  <a:lnTo>
                    <a:pt x="8" y="32"/>
                  </a:lnTo>
                  <a:lnTo>
                    <a:pt x="8" y="24"/>
                  </a:lnTo>
                  <a:lnTo>
                    <a:pt x="16" y="24"/>
                  </a:lnTo>
                  <a:lnTo>
                    <a:pt x="24" y="16"/>
                  </a:lnTo>
                  <a:lnTo>
                    <a:pt x="16" y="16"/>
                  </a:lnTo>
                  <a:lnTo>
                    <a:pt x="16" y="8"/>
                  </a:lnTo>
                  <a:lnTo>
                    <a:pt x="32"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18" name="Freeform 116"/>
            <p:cNvSpPr>
              <a:spLocks/>
            </p:cNvSpPr>
            <p:nvPr/>
          </p:nvSpPr>
          <p:spPr bwMode="auto">
            <a:xfrm>
              <a:off x="3378" y="1967"/>
              <a:ext cx="49" cy="68"/>
            </a:xfrm>
            <a:custGeom>
              <a:avLst/>
              <a:gdLst>
                <a:gd name="T0" fmla="*/ 52 w 48"/>
                <a:gd name="T1" fmla="*/ 0 h 72"/>
                <a:gd name="T2" fmla="*/ 26 w 48"/>
                <a:gd name="T3" fmla="*/ 9 h 72"/>
                <a:gd name="T4" fmla="*/ 52 w 48"/>
                <a:gd name="T5" fmla="*/ 9 h 72"/>
                <a:gd name="T6" fmla="*/ 68 w 48"/>
                <a:gd name="T7" fmla="*/ 9 h 72"/>
                <a:gd name="T8" fmla="*/ 68 w 48"/>
                <a:gd name="T9" fmla="*/ 9 h 72"/>
                <a:gd name="T10" fmla="*/ 68 w 48"/>
                <a:gd name="T11" fmla="*/ 13 h 72"/>
                <a:gd name="T12" fmla="*/ 60 w 48"/>
                <a:gd name="T13" fmla="*/ 21 h 72"/>
                <a:gd name="T14" fmla="*/ 8 w 48"/>
                <a:gd name="T15" fmla="*/ 23 h 72"/>
                <a:gd name="T16" fmla="*/ 0 w 48"/>
                <a:gd name="T17" fmla="*/ 21 h 72"/>
                <a:gd name="T18" fmla="*/ 8 w 48"/>
                <a:gd name="T19" fmla="*/ 21 h 72"/>
                <a:gd name="T20" fmla="*/ 16 w 48"/>
                <a:gd name="T21" fmla="*/ 13 h 72"/>
                <a:gd name="T22" fmla="*/ 8 w 48"/>
                <a:gd name="T23" fmla="*/ 13 h 72"/>
                <a:gd name="T24" fmla="*/ 16 w 48"/>
                <a:gd name="T25" fmla="*/ 9 h 72"/>
                <a:gd name="T26" fmla="*/ 8 w 48"/>
                <a:gd name="T27" fmla="*/ 9 h 72"/>
                <a:gd name="T28" fmla="*/ 8 w 48"/>
                <a:gd name="T29" fmla="*/ 9 h 72"/>
                <a:gd name="T30" fmla="*/ 16 w 48"/>
                <a:gd name="T31" fmla="*/ 9 h 72"/>
                <a:gd name="T32" fmla="*/ 26 w 48"/>
                <a:gd name="T33" fmla="*/ 9 h 72"/>
                <a:gd name="T34" fmla="*/ 16 w 48"/>
                <a:gd name="T35" fmla="*/ 9 h 72"/>
                <a:gd name="T36" fmla="*/ 16 w 48"/>
                <a:gd name="T37" fmla="*/ 8 h 72"/>
                <a:gd name="T38" fmla="*/ 52 w 48"/>
                <a:gd name="T39" fmla="*/ 0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72"/>
                <a:gd name="T62" fmla="*/ 48 w 48"/>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72">
                  <a:moveTo>
                    <a:pt x="32" y="0"/>
                  </a:moveTo>
                  <a:lnTo>
                    <a:pt x="24" y="16"/>
                  </a:lnTo>
                  <a:lnTo>
                    <a:pt x="32" y="24"/>
                  </a:lnTo>
                  <a:lnTo>
                    <a:pt x="48" y="24"/>
                  </a:lnTo>
                  <a:lnTo>
                    <a:pt x="48" y="32"/>
                  </a:lnTo>
                  <a:lnTo>
                    <a:pt x="48" y="40"/>
                  </a:lnTo>
                  <a:lnTo>
                    <a:pt x="40" y="64"/>
                  </a:lnTo>
                  <a:lnTo>
                    <a:pt x="8" y="72"/>
                  </a:lnTo>
                  <a:lnTo>
                    <a:pt x="0" y="64"/>
                  </a:lnTo>
                  <a:lnTo>
                    <a:pt x="8" y="64"/>
                  </a:lnTo>
                  <a:lnTo>
                    <a:pt x="16" y="40"/>
                  </a:lnTo>
                  <a:lnTo>
                    <a:pt x="8" y="40"/>
                  </a:lnTo>
                  <a:lnTo>
                    <a:pt x="16" y="32"/>
                  </a:lnTo>
                  <a:lnTo>
                    <a:pt x="8" y="32"/>
                  </a:lnTo>
                  <a:lnTo>
                    <a:pt x="8" y="24"/>
                  </a:lnTo>
                  <a:lnTo>
                    <a:pt x="16" y="24"/>
                  </a:lnTo>
                  <a:lnTo>
                    <a:pt x="24" y="16"/>
                  </a:lnTo>
                  <a:lnTo>
                    <a:pt x="16" y="16"/>
                  </a:lnTo>
                  <a:lnTo>
                    <a:pt x="16" y="8"/>
                  </a:lnTo>
                  <a:lnTo>
                    <a:pt x="32" y="0"/>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19" name="Freeform 117"/>
            <p:cNvSpPr>
              <a:spLocks/>
            </p:cNvSpPr>
            <p:nvPr/>
          </p:nvSpPr>
          <p:spPr bwMode="auto">
            <a:xfrm>
              <a:off x="3577" y="1931"/>
              <a:ext cx="33" cy="44"/>
            </a:xfrm>
            <a:custGeom>
              <a:avLst/>
              <a:gdLst>
                <a:gd name="T0" fmla="*/ 8 w 32"/>
                <a:gd name="T1" fmla="*/ 9 h 48"/>
                <a:gd name="T2" fmla="*/ 36 w 32"/>
                <a:gd name="T3" fmla="*/ 9 h 48"/>
                <a:gd name="T4" fmla="*/ 44 w 32"/>
                <a:gd name="T5" fmla="*/ 9 h 48"/>
                <a:gd name="T6" fmla="*/ 44 w 32"/>
                <a:gd name="T7" fmla="*/ 6 h 48"/>
                <a:gd name="T8" fmla="*/ 55 w 32"/>
                <a:gd name="T9" fmla="*/ 6 h 48"/>
                <a:gd name="T10" fmla="*/ 55 w 32"/>
                <a:gd name="T11" fmla="*/ 6 h 48"/>
                <a:gd name="T12" fmla="*/ 44 w 32"/>
                <a:gd name="T13" fmla="*/ 6 h 48"/>
                <a:gd name="T14" fmla="*/ 44 w 32"/>
                <a:gd name="T15" fmla="*/ 0 h 48"/>
                <a:gd name="T16" fmla="*/ 8 w 32"/>
                <a:gd name="T17" fmla="*/ 6 h 48"/>
                <a:gd name="T18" fmla="*/ 0 w 32"/>
                <a:gd name="T19" fmla="*/ 6 h 48"/>
                <a:gd name="T20" fmla="*/ 0 w 32"/>
                <a:gd name="T21" fmla="*/ 6 h 48"/>
                <a:gd name="T22" fmla="*/ 8 w 32"/>
                <a:gd name="T23" fmla="*/ 7 h 48"/>
                <a:gd name="T24" fmla="*/ 8 w 32"/>
                <a:gd name="T25" fmla="*/ 9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8"/>
                <a:gd name="T41" fmla="*/ 32 w 3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8">
                  <a:moveTo>
                    <a:pt x="8" y="48"/>
                  </a:moveTo>
                  <a:lnTo>
                    <a:pt x="16" y="48"/>
                  </a:lnTo>
                  <a:lnTo>
                    <a:pt x="24" y="48"/>
                  </a:lnTo>
                  <a:lnTo>
                    <a:pt x="24" y="32"/>
                  </a:lnTo>
                  <a:lnTo>
                    <a:pt x="32" y="32"/>
                  </a:lnTo>
                  <a:lnTo>
                    <a:pt x="32" y="24"/>
                  </a:lnTo>
                  <a:lnTo>
                    <a:pt x="24" y="24"/>
                  </a:lnTo>
                  <a:lnTo>
                    <a:pt x="24" y="0"/>
                  </a:lnTo>
                  <a:lnTo>
                    <a:pt x="8" y="8"/>
                  </a:lnTo>
                  <a:lnTo>
                    <a:pt x="0" y="24"/>
                  </a:lnTo>
                  <a:lnTo>
                    <a:pt x="0" y="32"/>
                  </a:lnTo>
                  <a:lnTo>
                    <a:pt x="8" y="40"/>
                  </a:lnTo>
                  <a:lnTo>
                    <a:pt x="8"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0" name="Freeform 118"/>
            <p:cNvSpPr>
              <a:spLocks/>
            </p:cNvSpPr>
            <p:nvPr/>
          </p:nvSpPr>
          <p:spPr bwMode="auto">
            <a:xfrm>
              <a:off x="3577" y="1931"/>
              <a:ext cx="33" cy="44"/>
            </a:xfrm>
            <a:custGeom>
              <a:avLst/>
              <a:gdLst>
                <a:gd name="T0" fmla="*/ 8 w 32"/>
                <a:gd name="T1" fmla="*/ 9 h 48"/>
                <a:gd name="T2" fmla="*/ 36 w 32"/>
                <a:gd name="T3" fmla="*/ 9 h 48"/>
                <a:gd name="T4" fmla="*/ 44 w 32"/>
                <a:gd name="T5" fmla="*/ 9 h 48"/>
                <a:gd name="T6" fmla="*/ 44 w 32"/>
                <a:gd name="T7" fmla="*/ 6 h 48"/>
                <a:gd name="T8" fmla="*/ 55 w 32"/>
                <a:gd name="T9" fmla="*/ 6 h 48"/>
                <a:gd name="T10" fmla="*/ 55 w 32"/>
                <a:gd name="T11" fmla="*/ 6 h 48"/>
                <a:gd name="T12" fmla="*/ 44 w 32"/>
                <a:gd name="T13" fmla="*/ 6 h 48"/>
                <a:gd name="T14" fmla="*/ 44 w 32"/>
                <a:gd name="T15" fmla="*/ 0 h 48"/>
                <a:gd name="T16" fmla="*/ 8 w 32"/>
                <a:gd name="T17" fmla="*/ 6 h 48"/>
                <a:gd name="T18" fmla="*/ 0 w 32"/>
                <a:gd name="T19" fmla="*/ 6 h 48"/>
                <a:gd name="T20" fmla="*/ 0 w 32"/>
                <a:gd name="T21" fmla="*/ 6 h 48"/>
                <a:gd name="T22" fmla="*/ 8 w 32"/>
                <a:gd name="T23" fmla="*/ 7 h 48"/>
                <a:gd name="T24" fmla="*/ 8 w 32"/>
                <a:gd name="T25" fmla="*/ 9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8"/>
                <a:gd name="T41" fmla="*/ 32 w 3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8">
                  <a:moveTo>
                    <a:pt x="8" y="48"/>
                  </a:moveTo>
                  <a:lnTo>
                    <a:pt x="16" y="48"/>
                  </a:lnTo>
                  <a:lnTo>
                    <a:pt x="24" y="48"/>
                  </a:lnTo>
                  <a:lnTo>
                    <a:pt x="24" y="32"/>
                  </a:lnTo>
                  <a:lnTo>
                    <a:pt x="32" y="32"/>
                  </a:lnTo>
                  <a:lnTo>
                    <a:pt x="32" y="24"/>
                  </a:lnTo>
                  <a:lnTo>
                    <a:pt x="24" y="24"/>
                  </a:lnTo>
                  <a:lnTo>
                    <a:pt x="24" y="0"/>
                  </a:lnTo>
                  <a:lnTo>
                    <a:pt x="8" y="8"/>
                  </a:lnTo>
                  <a:lnTo>
                    <a:pt x="0" y="24"/>
                  </a:lnTo>
                  <a:lnTo>
                    <a:pt x="0" y="32"/>
                  </a:lnTo>
                  <a:lnTo>
                    <a:pt x="8" y="40"/>
                  </a:lnTo>
                  <a:lnTo>
                    <a:pt x="8" y="48"/>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21" name="Freeform 119"/>
            <p:cNvSpPr>
              <a:spLocks/>
            </p:cNvSpPr>
            <p:nvPr/>
          </p:nvSpPr>
          <p:spPr bwMode="auto">
            <a:xfrm>
              <a:off x="3527" y="2004"/>
              <a:ext cx="40" cy="37"/>
            </a:xfrm>
            <a:custGeom>
              <a:avLst/>
              <a:gdLst>
                <a:gd name="T0" fmla="*/ 32 w 40"/>
                <a:gd name="T1" fmla="*/ 8 h 40"/>
                <a:gd name="T2" fmla="*/ 32 w 40"/>
                <a:gd name="T3" fmla="*/ 6 h 40"/>
                <a:gd name="T4" fmla="*/ 32 w 40"/>
                <a:gd name="T5" fmla="*/ 6 h 40"/>
                <a:gd name="T6" fmla="*/ 40 w 40"/>
                <a:gd name="T7" fmla="*/ 0 h 40"/>
                <a:gd name="T8" fmla="*/ 24 w 40"/>
                <a:gd name="T9" fmla="*/ 0 h 40"/>
                <a:gd name="T10" fmla="*/ 32 w 40"/>
                <a:gd name="T11" fmla="*/ 6 h 40"/>
                <a:gd name="T12" fmla="*/ 24 w 40"/>
                <a:gd name="T13" fmla="*/ 6 h 40"/>
                <a:gd name="T14" fmla="*/ 24 w 40"/>
                <a:gd name="T15" fmla="*/ 6 h 40"/>
                <a:gd name="T16" fmla="*/ 16 w 40"/>
                <a:gd name="T17" fmla="*/ 6 h 40"/>
                <a:gd name="T18" fmla="*/ 0 w 40"/>
                <a:gd name="T19" fmla="*/ 8 h 40"/>
                <a:gd name="T20" fmla="*/ 24 w 40"/>
                <a:gd name="T21" fmla="*/ 8 h 40"/>
                <a:gd name="T22" fmla="*/ 32 w 40"/>
                <a:gd name="T23" fmla="*/ 8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40"/>
                <a:gd name="T38" fmla="*/ 40 w 40"/>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40">
                  <a:moveTo>
                    <a:pt x="32" y="40"/>
                  </a:moveTo>
                  <a:lnTo>
                    <a:pt x="32" y="24"/>
                  </a:lnTo>
                  <a:lnTo>
                    <a:pt x="32" y="16"/>
                  </a:lnTo>
                  <a:lnTo>
                    <a:pt x="40" y="0"/>
                  </a:lnTo>
                  <a:lnTo>
                    <a:pt x="24" y="0"/>
                  </a:lnTo>
                  <a:lnTo>
                    <a:pt x="32" y="16"/>
                  </a:lnTo>
                  <a:lnTo>
                    <a:pt x="24" y="16"/>
                  </a:lnTo>
                  <a:lnTo>
                    <a:pt x="24" y="8"/>
                  </a:lnTo>
                  <a:lnTo>
                    <a:pt x="16" y="8"/>
                  </a:lnTo>
                  <a:lnTo>
                    <a:pt x="0" y="40"/>
                  </a:lnTo>
                  <a:lnTo>
                    <a:pt x="24" y="40"/>
                  </a:lnTo>
                  <a:lnTo>
                    <a:pt x="32"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2" name="Freeform 120"/>
            <p:cNvSpPr>
              <a:spLocks/>
            </p:cNvSpPr>
            <p:nvPr/>
          </p:nvSpPr>
          <p:spPr bwMode="auto">
            <a:xfrm>
              <a:off x="3527" y="2004"/>
              <a:ext cx="40" cy="37"/>
            </a:xfrm>
            <a:custGeom>
              <a:avLst/>
              <a:gdLst>
                <a:gd name="T0" fmla="*/ 32 w 40"/>
                <a:gd name="T1" fmla="*/ 8 h 40"/>
                <a:gd name="T2" fmla="*/ 32 w 40"/>
                <a:gd name="T3" fmla="*/ 6 h 40"/>
                <a:gd name="T4" fmla="*/ 32 w 40"/>
                <a:gd name="T5" fmla="*/ 6 h 40"/>
                <a:gd name="T6" fmla="*/ 40 w 40"/>
                <a:gd name="T7" fmla="*/ 0 h 40"/>
                <a:gd name="T8" fmla="*/ 24 w 40"/>
                <a:gd name="T9" fmla="*/ 0 h 40"/>
                <a:gd name="T10" fmla="*/ 32 w 40"/>
                <a:gd name="T11" fmla="*/ 6 h 40"/>
                <a:gd name="T12" fmla="*/ 24 w 40"/>
                <a:gd name="T13" fmla="*/ 6 h 40"/>
                <a:gd name="T14" fmla="*/ 24 w 40"/>
                <a:gd name="T15" fmla="*/ 6 h 40"/>
                <a:gd name="T16" fmla="*/ 16 w 40"/>
                <a:gd name="T17" fmla="*/ 6 h 40"/>
                <a:gd name="T18" fmla="*/ 0 w 40"/>
                <a:gd name="T19" fmla="*/ 8 h 40"/>
                <a:gd name="T20" fmla="*/ 24 w 40"/>
                <a:gd name="T21" fmla="*/ 8 h 40"/>
                <a:gd name="T22" fmla="*/ 32 w 40"/>
                <a:gd name="T23" fmla="*/ 8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40"/>
                <a:gd name="T38" fmla="*/ 40 w 40"/>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40">
                  <a:moveTo>
                    <a:pt x="32" y="40"/>
                  </a:moveTo>
                  <a:lnTo>
                    <a:pt x="32" y="24"/>
                  </a:lnTo>
                  <a:lnTo>
                    <a:pt x="32" y="16"/>
                  </a:lnTo>
                  <a:lnTo>
                    <a:pt x="40" y="0"/>
                  </a:lnTo>
                  <a:lnTo>
                    <a:pt x="24" y="0"/>
                  </a:lnTo>
                  <a:lnTo>
                    <a:pt x="32" y="16"/>
                  </a:lnTo>
                  <a:lnTo>
                    <a:pt x="24" y="16"/>
                  </a:lnTo>
                  <a:lnTo>
                    <a:pt x="24" y="8"/>
                  </a:lnTo>
                  <a:lnTo>
                    <a:pt x="16" y="8"/>
                  </a:lnTo>
                  <a:lnTo>
                    <a:pt x="0" y="40"/>
                  </a:lnTo>
                  <a:lnTo>
                    <a:pt x="24" y="40"/>
                  </a:lnTo>
                  <a:lnTo>
                    <a:pt x="32" y="40"/>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23" name="Freeform 121"/>
            <p:cNvSpPr>
              <a:spLocks/>
            </p:cNvSpPr>
            <p:nvPr/>
          </p:nvSpPr>
          <p:spPr bwMode="auto">
            <a:xfrm>
              <a:off x="3520" y="2041"/>
              <a:ext cx="40" cy="23"/>
            </a:xfrm>
            <a:custGeom>
              <a:avLst/>
              <a:gdLst>
                <a:gd name="T0" fmla="*/ 32 w 40"/>
                <a:gd name="T1" fmla="*/ 23 h 23"/>
                <a:gd name="T2" fmla="*/ 24 w 40"/>
                <a:gd name="T3" fmla="*/ 23 h 23"/>
                <a:gd name="T4" fmla="*/ 24 w 40"/>
                <a:gd name="T5" fmla="*/ 15 h 23"/>
                <a:gd name="T6" fmla="*/ 16 w 40"/>
                <a:gd name="T7" fmla="*/ 15 h 23"/>
                <a:gd name="T8" fmla="*/ 16 w 40"/>
                <a:gd name="T9" fmla="*/ 7 h 23"/>
                <a:gd name="T10" fmla="*/ 0 w 40"/>
                <a:gd name="T11" fmla="*/ 0 h 23"/>
                <a:gd name="T12" fmla="*/ 8 w 40"/>
                <a:gd name="T13" fmla="*/ 0 h 23"/>
                <a:gd name="T14" fmla="*/ 32 w 40"/>
                <a:gd name="T15" fmla="*/ 0 h 23"/>
                <a:gd name="T16" fmla="*/ 40 w 40"/>
                <a:gd name="T17" fmla="*/ 0 h 23"/>
                <a:gd name="T18" fmla="*/ 40 w 40"/>
                <a:gd name="T19" fmla="*/ 15 h 23"/>
                <a:gd name="T20" fmla="*/ 32 w 40"/>
                <a:gd name="T21" fmla="*/ 15 h 23"/>
                <a:gd name="T22" fmla="*/ 32 w 40"/>
                <a:gd name="T23" fmla="*/ 2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3"/>
                <a:gd name="T38" fmla="*/ 40 w 40"/>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3">
                  <a:moveTo>
                    <a:pt x="32" y="23"/>
                  </a:moveTo>
                  <a:lnTo>
                    <a:pt x="24" y="23"/>
                  </a:lnTo>
                  <a:lnTo>
                    <a:pt x="24" y="15"/>
                  </a:lnTo>
                  <a:lnTo>
                    <a:pt x="16" y="15"/>
                  </a:lnTo>
                  <a:lnTo>
                    <a:pt x="16" y="7"/>
                  </a:lnTo>
                  <a:lnTo>
                    <a:pt x="0" y="0"/>
                  </a:lnTo>
                  <a:lnTo>
                    <a:pt x="8" y="0"/>
                  </a:lnTo>
                  <a:lnTo>
                    <a:pt x="32" y="0"/>
                  </a:lnTo>
                  <a:lnTo>
                    <a:pt x="40" y="0"/>
                  </a:lnTo>
                  <a:lnTo>
                    <a:pt x="40" y="15"/>
                  </a:lnTo>
                  <a:lnTo>
                    <a:pt x="32" y="15"/>
                  </a:lnTo>
                  <a:lnTo>
                    <a:pt x="32" y="23"/>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4" name="Freeform 122"/>
            <p:cNvSpPr>
              <a:spLocks/>
            </p:cNvSpPr>
            <p:nvPr/>
          </p:nvSpPr>
          <p:spPr bwMode="auto">
            <a:xfrm>
              <a:off x="3520" y="2041"/>
              <a:ext cx="40" cy="23"/>
            </a:xfrm>
            <a:custGeom>
              <a:avLst/>
              <a:gdLst>
                <a:gd name="T0" fmla="*/ 32 w 40"/>
                <a:gd name="T1" fmla="*/ 23 h 23"/>
                <a:gd name="T2" fmla="*/ 24 w 40"/>
                <a:gd name="T3" fmla="*/ 23 h 23"/>
                <a:gd name="T4" fmla="*/ 24 w 40"/>
                <a:gd name="T5" fmla="*/ 15 h 23"/>
                <a:gd name="T6" fmla="*/ 16 w 40"/>
                <a:gd name="T7" fmla="*/ 15 h 23"/>
                <a:gd name="T8" fmla="*/ 16 w 40"/>
                <a:gd name="T9" fmla="*/ 7 h 23"/>
                <a:gd name="T10" fmla="*/ 0 w 40"/>
                <a:gd name="T11" fmla="*/ 0 h 23"/>
                <a:gd name="T12" fmla="*/ 8 w 40"/>
                <a:gd name="T13" fmla="*/ 0 h 23"/>
                <a:gd name="T14" fmla="*/ 32 w 40"/>
                <a:gd name="T15" fmla="*/ 0 h 23"/>
                <a:gd name="T16" fmla="*/ 40 w 40"/>
                <a:gd name="T17" fmla="*/ 0 h 23"/>
                <a:gd name="T18" fmla="*/ 40 w 40"/>
                <a:gd name="T19" fmla="*/ 15 h 23"/>
                <a:gd name="T20" fmla="*/ 32 w 40"/>
                <a:gd name="T21" fmla="*/ 15 h 23"/>
                <a:gd name="T22" fmla="*/ 32 w 40"/>
                <a:gd name="T23" fmla="*/ 2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3"/>
                <a:gd name="T38" fmla="*/ 40 w 40"/>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3">
                  <a:moveTo>
                    <a:pt x="32" y="23"/>
                  </a:moveTo>
                  <a:lnTo>
                    <a:pt x="24" y="23"/>
                  </a:lnTo>
                  <a:lnTo>
                    <a:pt x="24" y="15"/>
                  </a:lnTo>
                  <a:lnTo>
                    <a:pt x="16" y="15"/>
                  </a:lnTo>
                  <a:lnTo>
                    <a:pt x="16" y="7"/>
                  </a:lnTo>
                  <a:lnTo>
                    <a:pt x="0" y="0"/>
                  </a:lnTo>
                  <a:lnTo>
                    <a:pt x="8" y="0"/>
                  </a:lnTo>
                  <a:lnTo>
                    <a:pt x="32" y="0"/>
                  </a:lnTo>
                  <a:lnTo>
                    <a:pt x="40" y="0"/>
                  </a:lnTo>
                  <a:lnTo>
                    <a:pt x="40" y="15"/>
                  </a:lnTo>
                  <a:lnTo>
                    <a:pt x="32" y="15"/>
                  </a:lnTo>
                  <a:lnTo>
                    <a:pt x="32" y="23"/>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25" name="Rectangle 123"/>
            <p:cNvSpPr>
              <a:spLocks noChangeArrowheads="1"/>
            </p:cNvSpPr>
            <p:nvPr/>
          </p:nvSpPr>
          <p:spPr bwMode="auto">
            <a:xfrm>
              <a:off x="3552" y="2055"/>
              <a:ext cx="8" cy="9"/>
            </a:xfrm>
            <a:prstGeom prst="rect">
              <a:avLst/>
            </a:prstGeom>
            <a:solidFill>
              <a:srgbClr val="993300"/>
            </a:solidFill>
            <a:ln w="3175" algn="ctr">
              <a:solidFill>
                <a:srgbClr val="C0C0C0"/>
              </a:solidFill>
              <a:miter lim="800000"/>
              <a:headEnd/>
              <a:tailEnd/>
            </a:ln>
          </p:spPr>
          <p:txBody>
            <a:bodyPr lIns="91436" tIns="45717" rIns="91436" bIns="45717"/>
            <a:lstStyle/>
            <a:p>
              <a:endParaRPr lang="es-MX">
                <a:solidFill>
                  <a:prstClr val="black"/>
                </a:solidFill>
              </a:endParaRPr>
            </a:p>
          </p:txBody>
        </p:sp>
        <p:sp>
          <p:nvSpPr>
            <p:cNvPr id="126" name="Rectangle 124"/>
            <p:cNvSpPr>
              <a:spLocks noChangeArrowheads="1"/>
            </p:cNvSpPr>
            <p:nvPr/>
          </p:nvSpPr>
          <p:spPr bwMode="auto">
            <a:xfrm>
              <a:off x="3552" y="2055"/>
              <a:ext cx="8" cy="9"/>
            </a:xfrm>
            <a:prstGeom prst="rect">
              <a:avLst/>
            </a:prstGeom>
            <a:solidFill>
              <a:srgbClr val="993300"/>
            </a:solidFill>
            <a:ln w="3175" algn="ctr">
              <a:solidFill>
                <a:srgbClr val="C0C0C0"/>
              </a:solidFill>
              <a:miter lim="800000"/>
              <a:headEnd/>
              <a:tailEnd/>
            </a:ln>
          </p:spPr>
          <p:txBody>
            <a:bodyPr lIns="91436" tIns="45717" rIns="91436" bIns="45717"/>
            <a:lstStyle/>
            <a:p>
              <a:endParaRPr lang="es-MX">
                <a:solidFill>
                  <a:prstClr val="black"/>
                </a:solidFill>
              </a:endParaRPr>
            </a:p>
          </p:txBody>
        </p:sp>
        <p:sp>
          <p:nvSpPr>
            <p:cNvPr id="127" name="Freeform 125"/>
            <p:cNvSpPr>
              <a:spLocks/>
            </p:cNvSpPr>
            <p:nvPr/>
          </p:nvSpPr>
          <p:spPr bwMode="auto">
            <a:xfrm>
              <a:off x="3642" y="1975"/>
              <a:ext cx="106" cy="96"/>
            </a:xfrm>
            <a:custGeom>
              <a:avLst/>
              <a:gdLst>
                <a:gd name="T0" fmla="*/ 155 w 103"/>
                <a:gd name="T1" fmla="*/ 25 h 103"/>
                <a:gd name="T2" fmla="*/ 168 w 103"/>
                <a:gd name="T3" fmla="*/ 21 h 103"/>
                <a:gd name="T4" fmla="*/ 182 w 103"/>
                <a:gd name="T5" fmla="*/ 20 h 103"/>
                <a:gd name="T6" fmla="*/ 168 w 103"/>
                <a:gd name="T7" fmla="*/ 13 h 103"/>
                <a:gd name="T8" fmla="*/ 182 w 103"/>
                <a:gd name="T9" fmla="*/ 7 h 103"/>
                <a:gd name="T10" fmla="*/ 168 w 103"/>
                <a:gd name="T11" fmla="*/ 7 h 103"/>
                <a:gd name="T12" fmla="*/ 155 w 103"/>
                <a:gd name="T13" fmla="*/ 7 h 103"/>
                <a:gd name="T14" fmla="*/ 139 w 103"/>
                <a:gd name="T15" fmla="*/ 7 h 103"/>
                <a:gd name="T16" fmla="*/ 99 w 103"/>
                <a:gd name="T17" fmla="*/ 7 h 103"/>
                <a:gd name="T18" fmla="*/ 99 w 103"/>
                <a:gd name="T19" fmla="*/ 7 h 103"/>
                <a:gd name="T20" fmla="*/ 84 w 103"/>
                <a:gd name="T21" fmla="*/ 7 h 103"/>
                <a:gd name="T22" fmla="*/ 68 w 103"/>
                <a:gd name="T23" fmla="*/ 0 h 103"/>
                <a:gd name="T24" fmla="*/ 0 w 103"/>
                <a:gd name="T25" fmla="*/ 7 h 103"/>
                <a:gd name="T26" fmla="*/ 8 w 103"/>
                <a:gd name="T27" fmla="*/ 18 h 103"/>
                <a:gd name="T28" fmla="*/ 16 w 103"/>
                <a:gd name="T29" fmla="*/ 18 h 103"/>
                <a:gd name="T30" fmla="*/ 52 w 103"/>
                <a:gd name="T31" fmla="*/ 20 h 103"/>
                <a:gd name="T32" fmla="*/ 68 w 103"/>
                <a:gd name="T33" fmla="*/ 20 h 103"/>
                <a:gd name="T34" fmla="*/ 84 w 103"/>
                <a:gd name="T35" fmla="*/ 23 h 103"/>
                <a:gd name="T36" fmla="*/ 99 w 103"/>
                <a:gd name="T37" fmla="*/ 23 h 103"/>
                <a:gd name="T38" fmla="*/ 111 w 103"/>
                <a:gd name="T39" fmla="*/ 25 h 103"/>
                <a:gd name="T40" fmla="*/ 139 w 103"/>
                <a:gd name="T41" fmla="*/ 23 h 103"/>
                <a:gd name="T42" fmla="*/ 155 w 103"/>
                <a:gd name="T43" fmla="*/ 25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
                <a:gd name="T67" fmla="*/ 0 h 103"/>
                <a:gd name="T68" fmla="*/ 103 w 103"/>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 h="103">
                  <a:moveTo>
                    <a:pt x="87" y="103"/>
                  </a:moveTo>
                  <a:lnTo>
                    <a:pt x="95" y="87"/>
                  </a:lnTo>
                  <a:lnTo>
                    <a:pt x="103" y="79"/>
                  </a:lnTo>
                  <a:lnTo>
                    <a:pt x="95" y="48"/>
                  </a:lnTo>
                  <a:lnTo>
                    <a:pt x="103" y="32"/>
                  </a:lnTo>
                  <a:lnTo>
                    <a:pt x="95" y="24"/>
                  </a:lnTo>
                  <a:lnTo>
                    <a:pt x="87" y="16"/>
                  </a:lnTo>
                  <a:lnTo>
                    <a:pt x="79" y="16"/>
                  </a:lnTo>
                  <a:lnTo>
                    <a:pt x="55" y="8"/>
                  </a:lnTo>
                  <a:lnTo>
                    <a:pt x="55" y="16"/>
                  </a:lnTo>
                  <a:lnTo>
                    <a:pt x="48" y="16"/>
                  </a:lnTo>
                  <a:lnTo>
                    <a:pt x="40" y="0"/>
                  </a:lnTo>
                  <a:lnTo>
                    <a:pt x="0" y="24"/>
                  </a:lnTo>
                  <a:lnTo>
                    <a:pt x="8" y="72"/>
                  </a:lnTo>
                  <a:lnTo>
                    <a:pt x="16" y="72"/>
                  </a:lnTo>
                  <a:lnTo>
                    <a:pt x="32" y="79"/>
                  </a:lnTo>
                  <a:lnTo>
                    <a:pt x="40" y="79"/>
                  </a:lnTo>
                  <a:lnTo>
                    <a:pt x="48" y="95"/>
                  </a:lnTo>
                  <a:lnTo>
                    <a:pt x="55" y="95"/>
                  </a:lnTo>
                  <a:lnTo>
                    <a:pt x="63" y="103"/>
                  </a:lnTo>
                  <a:lnTo>
                    <a:pt x="79" y="95"/>
                  </a:lnTo>
                  <a:lnTo>
                    <a:pt x="87" y="103"/>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8" name="Freeform 126"/>
            <p:cNvSpPr>
              <a:spLocks/>
            </p:cNvSpPr>
            <p:nvPr/>
          </p:nvSpPr>
          <p:spPr bwMode="auto">
            <a:xfrm>
              <a:off x="3560" y="1975"/>
              <a:ext cx="91" cy="118"/>
            </a:xfrm>
            <a:custGeom>
              <a:avLst/>
              <a:gdLst>
                <a:gd name="T0" fmla="*/ 95 w 88"/>
                <a:gd name="T1" fmla="*/ 7 h 127"/>
                <a:gd name="T2" fmla="*/ 157 w 88"/>
                <a:gd name="T3" fmla="*/ 7 h 127"/>
                <a:gd name="T4" fmla="*/ 157 w 88"/>
                <a:gd name="T5" fmla="*/ 7 h 127"/>
                <a:gd name="T6" fmla="*/ 142 w 88"/>
                <a:gd name="T7" fmla="*/ 7 h 127"/>
                <a:gd name="T8" fmla="*/ 157 w 88"/>
                <a:gd name="T9" fmla="*/ 7 h 127"/>
                <a:gd name="T10" fmla="*/ 171 w 88"/>
                <a:gd name="T11" fmla="*/ 17 h 127"/>
                <a:gd name="T12" fmla="*/ 157 w 88"/>
                <a:gd name="T13" fmla="*/ 17 h 127"/>
                <a:gd name="T14" fmla="*/ 142 w 88"/>
                <a:gd name="T15" fmla="*/ 17 h 127"/>
                <a:gd name="T16" fmla="*/ 108 w 88"/>
                <a:gd name="T17" fmla="*/ 19 h 127"/>
                <a:gd name="T18" fmla="*/ 124 w 88"/>
                <a:gd name="T19" fmla="*/ 22 h 127"/>
                <a:gd name="T20" fmla="*/ 157 w 88"/>
                <a:gd name="T21" fmla="*/ 26 h 127"/>
                <a:gd name="T22" fmla="*/ 142 w 88"/>
                <a:gd name="T23" fmla="*/ 28 h 127"/>
                <a:gd name="T24" fmla="*/ 77 w 88"/>
                <a:gd name="T25" fmla="*/ 30 h 127"/>
                <a:gd name="T26" fmla="*/ 60 w 88"/>
                <a:gd name="T27" fmla="*/ 30 h 127"/>
                <a:gd name="T28" fmla="*/ 8 w 88"/>
                <a:gd name="T29" fmla="*/ 30 h 127"/>
                <a:gd name="T30" fmla="*/ 36 w 88"/>
                <a:gd name="T31" fmla="*/ 26 h 127"/>
                <a:gd name="T32" fmla="*/ 0 w 88"/>
                <a:gd name="T33" fmla="*/ 22 h 127"/>
                <a:gd name="T34" fmla="*/ 0 w 88"/>
                <a:gd name="T35" fmla="*/ 20 h 127"/>
                <a:gd name="T36" fmla="*/ 0 w 88"/>
                <a:gd name="T37" fmla="*/ 17 h 127"/>
                <a:gd name="T38" fmla="*/ 0 w 88"/>
                <a:gd name="T39" fmla="*/ 14 h 127"/>
                <a:gd name="T40" fmla="*/ 0 w 88"/>
                <a:gd name="T41" fmla="*/ 12 h 127"/>
                <a:gd name="T42" fmla="*/ 8 w 88"/>
                <a:gd name="T43" fmla="*/ 7 h 127"/>
                <a:gd name="T44" fmla="*/ 44 w 88"/>
                <a:gd name="T45" fmla="*/ 7 h 127"/>
                <a:gd name="T46" fmla="*/ 60 w 88"/>
                <a:gd name="T47" fmla="*/ 7 h 127"/>
                <a:gd name="T48" fmla="*/ 44 w 88"/>
                <a:gd name="T49" fmla="*/ 7 h 127"/>
                <a:gd name="T50" fmla="*/ 60 w 88"/>
                <a:gd name="T51" fmla="*/ 7 h 127"/>
                <a:gd name="T52" fmla="*/ 44 w 88"/>
                <a:gd name="T53" fmla="*/ 0 h 127"/>
                <a:gd name="T54" fmla="*/ 60 w 88"/>
                <a:gd name="T55" fmla="*/ 0 h 127"/>
                <a:gd name="T56" fmla="*/ 77 w 88"/>
                <a:gd name="T57" fmla="*/ 0 h 127"/>
                <a:gd name="T58" fmla="*/ 77 w 88"/>
                <a:gd name="T59" fmla="*/ 7 h 127"/>
                <a:gd name="T60" fmla="*/ 95 w 88"/>
                <a:gd name="T61" fmla="*/ 7 h 127"/>
                <a:gd name="T62" fmla="*/ 77 w 88"/>
                <a:gd name="T63" fmla="*/ 7 h 127"/>
                <a:gd name="T64" fmla="*/ 95 w 88"/>
                <a:gd name="T65" fmla="*/ 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127"/>
                <a:gd name="T101" fmla="*/ 88 w 88"/>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127">
                  <a:moveTo>
                    <a:pt x="48" y="24"/>
                  </a:moveTo>
                  <a:lnTo>
                    <a:pt x="80" y="8"/>
                  </a:lnTo>
                  <a:lnTo>
                    <a:pt x="80" y="16"/>
                  </a:lnTo>
                  <a:lnTo>
                    <a:pt x="72" y="16"/>
                  </a:lnTo>
                  <a:lnTo>
                    <a:pt x="80" y="24"/>
                  </a:lnTo>
                  <a:lnTo>
                    <a:pt x="88" y="72"/>
                  </a:lnTo>
                  <a:lnTo>
                    <a:pt x="80" y="72"/>
                  </a:lnTo>
                  <a:lnTo>
                    <a:pt x="72" y="72"/>
                  </a:lnTo>
                  <a:lnTo>
                    <a:pt x="56" y="79"/>
                  </a:lnTo>
                  <a:lnTo>
                    <a:pt x="64" y="95"/>
                  </a:lnTo>
                  <a:lnTo>
                    <a:pt x="80" y="111"/>
                  </a:lnTo>
                  <a:lnTo>
                    <a:pt x="72" y="119"/>
                  </a:lnTo>
                  <a:lnTo>
                    <a:pt x="40" y="127"/>
                  </a:lnTo>
                  <a:lnTo>
                    <a:pt x="32" y="127"/>
                  </a:lnTo>
                  <a:lnTo>
                    <a:pt x="8" y="127"/>
                  </a:lnTo>
                  <a:lnTo>
                    <a:pt x="16" y="111"/>
                  </a:lnTo>
                  <a:lnTo>
                    <a:pt x="0" y="95"/>
                  </a:lnTo>
                  <a:lnTo>
                    <a:pt x="0" y="87"/>
                  </a:lnTo>
                  <a:lnTo>
                    <a:pt x="0" y="72"/>
                  </a:lnTo>
                  <a:lnTo>
                    <a:pt x="0" y="56"/>
                  </a:lnTo>
                  <a:lnTo>
                    <a:pt x="0" y="48"/>
                  </a:lnTo>
                  <a:lnTo>
                    <a:pt x="8" y="32"/>
                  </a:lnTo>
                  <a:lnTo>
                    <a:pt x="24" y="32"/>
                  </a:lnTo>
                  <a:lnTo>
                    <a:pt x="32" y="16"/>
                  </a:lnTo>
                  <a:lnTo>
                    <a:pt x="24" y="16"/>
                  </a:lnTo>
                  <a:lnTo>
                    <a:pt x="32" y="8"/>
                  </a:lnTo>
                  <a:lnTo>
                    <a:pt x="24" y="0"/>
                  </a:lnTo>
                  <a:lnTo>
                    <a:pt x="32" y="0"/>
                  </a:lnTo>
                  <a:lnTo>
                    <a:pt x="40" y="0"/>
                  </a:lnTo>
                  <a:lnTo>
                    <a:pt x="40" y="8"/>
                  </a:lnTo>
                  <a:lnTo>
                    <a:pt x="48" y="16"/>
                  </a:lnTo>
                  <a:lnTo>
                    <a:pt x="40" y="24"/>
                  </a:lnTo>
                  <a:lnTo>
                    <a:pt x="48"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29" name="Freeform 127"/>
            <p:cNvSpPr>
              <a:spLocks/>
            </p:cNvSpPr>
            <p:nvPr/>
          </p:nvSpPr>
          <p:spPr bwMode="auto">
            <a:xfrm>
              <a:off x="3617" y="2041"/>
              <a:ext cx="80" cy="44"/>
            </a:xfrm>
            <a:custGeom>
              <a:avLst/>
              <a:gdLst>
                <a:gd name="T0" fmla="*/ 2 w 98"/>
                <a:gd name="T1" fmla="*/ 1 h 60"/>
                <a:gd name="T2" fmla="*/ 2 w 98"/>
                <a:gd name="T3" fmla="*/ 1 h 60"/>
                <a:gd name="T4" fmla="*/ 2 w 98"/>
                <a:gd name="T5" fmla="*/ 1 h 60"/>
                <a:gd name="T6" fmla="*/ 2 w 98"/>
                <a:gd name="T7" fmla="*/ 0 h 60"/>
                <a:gd name="T8" fmla="*/ 2 w 98"/>
                <a:gd name="T9" fmla="*/ 0 h 60"/>
                <a:gd name="T10" fmla="*/ 2 w 98"/>
                <a:gd name="T11" fmla="*/ 0 h 60"/>
                <a:gd name="T12" fmla="*/ 2 w 98"/>
                <a:gd name="T13" fmla="*/ 0 h 60"/>
                <a:gd name="T14" fmla="*/ 0 w 98"/>
                <a:gd name="T15" fmla="*/ 1 h 60"/>
                <a:gd name="T16" fmla="*/ 2 w 98"/>
                <a:gd name="T17" fmla="*/ 1 h 60"/>
                <a:gd name="T18" fmla="*/ 2 w 98"/>
                <a:gd name="T19" fmla="*/ 1 h 60"/>
                <a:gd name="T20" fmla="*/ 2 w 98"/>
                <a:gd name="T21" fmla="*/ 1 h 60"/>
                <a:gd name="T22" fmla="*/ 2 w 98"/>
                <a:gd name="T23" fmla="*/ 1 h 60"/>
                <a:gd name="T24" fmla="*/ 2 w 98"/>
                <a:gd name="T25" fmla="*/ 1 h 60"/>
                <a:gd name="T26" fmla="*/ 2 w 98"/>
                <a:gd name="T27" fmla="*/ 1 h 60"/>
                <a:gd name="T28" fmla="*/ 2 w 98"/>
                <a:gd name="T29" fmla="*/ 1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60"/>
                <a:gd name="T47" fmla="*/ 98 w 98"/>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60">
                  <a:moveTo>
                    <a:pt x="98" y="27"/>
                  </a:moveTo>
                  <a:lnTo>
                    <a:pt x="82" y="9"/>
                  </a:lnTo>
                  <a:lnTo>
                    <a:pt x="72" y="9"/>
                  </a:lnTo>
                  <a:lnTo>
                    <a:pt x="51" y="0"/>
                  </a:lnTo>
                  <a:lnTo>
                    <a:pt x="41" y="0"/>
                  </a:lnTo>
                  <a:lnTo>
                    <a:pt x="31" y="0"/>
                  </a:lnTo>
                  <a:lnTo>
                    <a:pt x="20" y="0"/>
                  </a:lnTo>
                  <a:lnTo>
                    <a:pt x="0" y="9"/>
                  </a:lnTo>
                  <a:lnTo>
                    <a:pt x="10" y="29"/>
                  </a:lnTo>
                  <a:lnTo>
                    <a:pt x="31" y="50"/>
                  </a:lnTo>
                  <a:lnTo>
                    <a:pt x="41" y="50"/>
                  </a:lnTo>
                  <a:lnTo>
                    <a:pt x="41" y="40"/>
                  </a:lnTo>
                  <a:lnTo>
                    <a:pt x="72" y="50"/>
                  </a:lnTo>
                  <a:lnTo>
                    <a:pt x="72" y="60"/>
                  </a:lnTo>
                  <a:lnTo>
                    <a:pt x="98" y="28"/>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30" name="Freeform 128"/>
            <p:cNvSpPr>
              <a:spLocks/>
            </p:cNvSpPr>
            <p:nvPr/>
          </p:nvSpPr>
          <p:spPr bwMode="auto">
            <a:xfrm>
              <a:off x="3593" y="2071"/>
              <a:ext cx="83" cy="36"/>
            </a:xfrm>
            <a:custGeom>
              <a:avLst/>
              <a:gdLst>
                <a:gd name="T0" fmla="*/ 0 w 80"/>
                <a:gd name="T1" fmla="*/ 5 h 40"/>
                <a:gd name="T2" fmla="*/ 8 w 80"/>
                <a:gd name="T3" fmla="*/ 5 h 40"/>
                <a:gd name="T4" fmla="*/ 86 w 80"/>
                <a:gd name="T5" fmla="*/ 5 h 40"/>
                <a:gd name="T6" fmla="*/ 99 w 80"/>
                <a:gd name="T7" fmla="*/ 5 h 40"/>
                <a:gd name="T8" fmla="*/ 115 w 80"/>
                <a:gd name="T9" fmla="*/ 5 h 40"/>
                <a:gd name="T10" fmla="*/ 115 w 80"/>
                <a:gd name="T11" fmla="*/ 0 h 40"/>
                <a:gd name="T12" fmla="*/ 166 w 80"/>
                <a:gd name="T13" fmla="*/ 5 h 40"/>
                <a:gd name="T14" fmla="*/ 166 w 80"/>
                <a:gd name="T15" fmla="*/ 5 h 40"/>
                <a:gd name="T16" fmla="*/ 149 w 80"/>
                <a:gd name="T17" fmla="*/ 5 h 40"/>
                <a:gd name="T18" fmla="*/ 99 w 80"/>
                <a:gd name="T19" fmla="*/ 5 h 40"/>
                <a:gd name="T20" fmla="*/ 64 w 80"/>
                <a:gd name="T21" fmla="*/ 5 h 40"/>
                <a:gd name="T22" fmla="*/ 8 w 80"/>
                <a:gd name="T23" fmla="*/ 5 h 40"/>
                <a:gd name="T24" fmla="*/ 0 w 80"/>
                <a:gd name="T25" fmla="*/ 5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0"/>
                <a:gd name="T41" fmla="*/ 80 w 8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0">
                  <a:moveTo>
                    <a:pt x="0" y="24"/>
                  </a:moveTo>
                  <a:lnTo>
                    <a:pt x="8" y="24"/>
                  </a:lnTo>
                  <a:lnTo>
                    <a:pt x="40" y="16"/>
                  </a:lnTo>
                  <a:lnTo>
                    <a:pt x="48" y="8"/>
                  </a:lnTo>
                  <a:lnTo>
                    <a:pt x="56" y="8"/>
                  </a:lnTo>
                  <a:lnTo>
                    <a:pt x="56" y="0"/>
                  </a:lnTo>
                  <a:lnTo>
                    <a:pt x="80" y="8"/>
                  </a:lnTo>
                  <a:lnTo>
                    <a:pt x="80" y="16"/>
                  </a:lnTo>
                  <a:lnTo>
                    <a:pt x="72" y="32"/>
                  </a:lnTo>
                  <a:lnTo>
                    <a:pt x="48" y="40"/>
                  </a:lnTo>
                  <a:lnTo>
                    <a:pt x="32" y="32"/>
                  </a:lnTo>
                  <a:lnTo>
                    <a:pt x="8" y="32"/>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1" name="Freeform 129"/>
            <p:cNvSpPr>
              <a:spLocks/>
            </p:cNvSpPr>
            <p:nvPr/>
          </p:nvSpPr>
          <p:spPr bwMode="auto">
            <a:xfrm>
              <a:off x="3593" y="2100"/>
              <a:ext cx="8" cy="7"/>
            </a:xfrm>
            <a:custGeom>
              <a:avLst/>
              <a:gdLst>
                <a:gd name="T0" fmla="*/ 8 w 8"/>
                <a:gd name="T1" fmla="*/ 4 h 8"/>
                <a:gd name="T2" fmla="*/ 0 w 8"/>
                <a:gd name="T3" fmla="*/ 0 h 8"/>
                <a:gd name="T4" fmla="*/ 8 w 8"/>
                <a:gd name="T5" fmla="*/ 4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8" y="8"/>
                  </a:moveTo>
                  <a:lnTo>
                    <a:pt x="0" y="0"/>
                  </a:lnTo>
                  <a:lnTo>
                    <a:pt x="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2" name="Freeform 130"/>
            <p:cNvSpPr>
              <a:spLocks/>
            </p:cNvSpPr>
            <p:nvPr/>
          </p:nvSpPr>
          <p:spPr bwMode="auto">
            <a:xfrm>
              <a:off x="3593" y="2100"/>
              <a:ext cx="17" cy="16"/>
            </a:xfrm>
            <a:custGeom>
              <a:avLst/>
              <a:gdLst>
                <a:gd name="T0" fmla="*/ 50 w 16"/>
                <a:gd name="T1" fmla="*/ 8 h 16"/>
                <a:gd name="T2" fmla="*/ 50 w 16"/>
                <a:gd name="T3" fmla="*/ 16 h 16"/>
                <a:gd name="T4" fmla="*/ 31 w 16"/>
                <a:gd name="T5" fmla="*/ 16 h 16"/>
                <a:gd name="T6" fmla="*/ 0 w 16"/>
                <a:gd name="T7" fmla="*/ 8 h 16"/>
                <a:gd name="T8" fmla="*/ 0 w 16"/>
                <a:gd name="T9" fmla="*/ 0 h 16"/>
                <a:gd name="T10" fmla="*/ 31 w 16"/>
                <a:gd name="T11" fmla="*/ 0 h 16"/>
                <a:gd name="T12" fmla="*/ 50 w 16"/>
                <a:gd name="T13" fmla="*/ 8 h 16"/>
                <a:gd name="T14" fmla="*/ 50 w 16"/>
                <a:gd name="T15" fmla="*/ 16 h 16"/>
                <a:gd name="T16" fmla="*/ 31 w 16"/>
                <a:gd name="T17" fmla="*/ 16 h 16"/>
                <a:gd name="T18" fmla="*/ 0 w 16"/>
                <a:gd name="T19" fmla="*/ 8 h 16"/>
                <a:gd name="T20" fmla="*/ 0 w 16"/>
                <a:gd name="T21" fmla="*/ 0 h 16"/>
                <a:gd name="T22" fmla="*/ 31 w 16"/>
                <a:gd name="T23" fmla="*/ 0 h 16"/>
                <a:gd name="T24" fmla="*/ 50 w 16"/>
                <a:gd name="T25" fmla="*/ 8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16" y="8"/>
                  </a:moveTo>
                  <a:lnTo>
                    <a:pt x="16" y="16"/>
                  </a:lnTo>
                  <a:lnTo>
                    <a:pt x="8" y="16"/>
                  </a:lnTo>
                  <a:lnTo>
                    <a:pt x="0" y="8"/>
                  </a:lnTo>
                  <a:lnTo>
                    <a:pt x="0" y="0"/>
                  </a:lnTo>
                  <a:lnTo>
                    <a:pt x="8" y="0"/>
                  </a:lnTo>
                  <a:lnTo>
                    <a:pt x="16" y="8"/>
                  </a:lnTo>
                  <a:lnTo>
                    <a:pt x="16" y="16"/>
                  </a:lnTo>
                  <a:lnTo>
                    <a:pt x="8" y="16"/>
                  </a:lnTo>
                  <a:lnTo>
                    <a:pt x="0" y="8"/>
                  </a:lnTo>
                  <a:lnTo>
                    <a:pt x="0" y="0"/>
                  </a:lnTo>
                  <a:lnTo>
                    <a:pt x="8" y="0"/>
                  </a:lnTo>
                  <a:lnTo>
                    <a:pt x="1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3" name="Freeform 131"/>
            <p:cNvSpPr>
              <a:spLocks/>
            </p:cNvSpPr>
            <p:nvPr/>
          </p:nvSpPr>
          <p:spPr bwMode="auto">
            <a:xfrm>
              <a:off x="3593" y="2093"/>
              <a:ext cx="8" cy="7"/>
            </a:xfrm>
            <a:custGeom>
              <a:avLst/>
              <a:gdLst>
                <a:gd name="T0" fmla="*/ 8 w 8"/>
                <a:gd name="T1" fmla="*/ 4 h 8"/>
                <a:gd name="T2" fmla="*/ 0 w 8"/>
                <a:gd name="T3" fmla="*/ 0 h 8"/>
                <a:gd name="T4" fmla="*/ 8 w 8"/>
                <a:gd name="T5" fmla="*/ 4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8" y="8"/>
                  </a:moveTo>
                  <a:lnTo>
                    <a:pt x="0" y="0"/>
                  </a:lnTo>
                  <a:lnTo>
                    <a:pt x="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4" name="Freeform 132"/>
            <p:cNvSpPr>
              <a:spLocks/>
            </p:cNvSpPr>
            <p:nvPr/>
          </p:nvSpPr>
          <p:spPr bwMode="auto">
            <a:xfrm>
              <a:off x="3593" y="2093"/>
              <a:ext cx="8" cy="7"/>
            </a:xfrm>
            <a:custGeom>
              <a:avLst/>
              <a:gdLst>
                <a:gd name="T0" fmla="*/ 8 w 8"/>
                <a:gd name="T1" fmla="*/ 4 h 8"/>
                <a:gd name="T2" fmla="*/ 0 w 8"/>
                <a:gd name="T3" fmla="*/ 0 h 8"/>
                <a:gd name="T4" fmla="*/ 8 w 8"/>
                <a:gd name="T5" fmla="*/ 4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8" y="8"/>
                  </a:moveTo>
                  <a:lnTo>
                    <a:pt x="0" y="0"/>
                  </a:lnTo>
                  <a:lnTo>
                    <a:pt x="8"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5" name="Freeform 133"/>
            <p:cNvSpPr>
              <a:spLocks/>
            </p:cNvSpPr>
            <p:nvPr/>
          </p:nvSpPr>
          <p:spPr bwMode="auto">
            <a:xfrm>
              <a:off x="3560" y="2093"/>
              <a:ext cx="41" cy="29"/>
            </a:xfrm>
            <a:custGeom>
              <a:avLst/>
              <a:gdLst>
                <a:gd name="T0" fmla="*/ 8 w 40"/>
                <a:gd name="T1" fmla="*/ 5 h 32"/>
                <a:gd name="T2" fmla="*/ 44 w 40"/>
                <a:gd name="T3" fmla="*/ 5 h 32"/>
                <a:gd name="T4" fmla="*/ 52 w 40"/>
                <a:gd name="T5" fmla="*/ 5 h 32"/>
                <a:gd name="T6" fmla="*/ 52 w 40"/>
                <a:gd name="T7" fmla="*/ 5 h 32"/>
                <a:gd name="T8" fmla="*/ 60 w 40"/>
                <a:gd name="T9" fmla="*/ 5 h 32"/>
                <a:gd name="T10" fmla="*/ 60 w 40"/>
                <a:gd name="T11" fmla="*/ 5 h 32"/>
                <a:gd name="T12" fmla="*/ 52 w 40"/>
                <a:gd name="T13" fmla="*/ 0 h 32"/>
                <a:gd name="T14" fmla="*/ 8 w 40"/>
                <a:gd name="T15" fmla="*/ 0 h 32"/>
                <a:gd name="T16" fmla="*/ 0 w 40"/>
                <a:gd name="T17" fmla="*/ 0 h 32"/>
                <a:gd name="T18" fmla="*/ 0 w 40"/>
                <a:gd name="T19" fmla="*/ 5 h 32"/>
                <a:gd name="T20" fmla="*/ 0 w 40"/>
                <a:gd name="T21" fmla="*/ 5 h 32"/>
                <a:gd name="T22" fmla="*/ 0 w 40"/>
                <a:gd name="T23" fmla="*/ 5 h 32"/>
                <a:gd name="T24" fmla="*/ 0 w 40"/>
                <a:gd name="T25" fmla="*/ 5 h 32"/>
                <a:gd name="T26" fmla="*/ 8 w 40"/>
                <a:gd name="T27" fmla="*/ 5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32"/>
                <a:gd name="T44" fmla="*/ 40 w 4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32">
                  <a:moveTo>
                    <a:pt x="8" y="32"/>
                  </a:moveTo>
                  <a:lnTo>
                    <a:pt x="24" y="24"/>
                  </a:lnTo>
                  <a:lnTo>
                    <a:pt x="32" y="24"/>
                  </a:lnTo>
                  <a:lnTo>
                    <a:pt x="32" y="16"/>
                  </a:lnTo>
                  <a:lnTo>
                    <a:pt x="40" y="24"/>
                  </a:lnTo>
                  <a:lnTo>
                    <a:pt x="40" y="8"/>
                  </a:lnTo>
                  <a:lnTo>
                    <a:pt x="32" y="0"/>
                  </a:lnTo>
                  <a:lnTo>
                    <a:pt x="8" y="0"/>
                  </a:lnTo>
                  <a:lnTo>
                    <a:pt x="0" y="0"/>
                  </a:lnTo>
                  <a:lnTo>
                    <a:pt x="0" y="16"/>
                  </a:lnTo>
                  <a:lnTo>
                    <a:pt x="0" y="24"/>
                  </a:lnTo>
                  <a:lnTo>
                    <a:pt x="0" y="16"/>
                  </a:lnTo>
                  <a:lnTo>
                    <a:pt x="0" y="32"/>
                  </a:lnTo>
                  <a:lnTo>
                    <a:pt x="8" y="3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6" name="Freeform 134"/>
            <p:cNvSpPr>
              <a:spLocks/>
            </p:cNvSpPr>
            <p:nvPr/>
          </p:nvSpPr>
          <p:spPr bwMode="auto">
            <a:xfrm>
              <a:off x="3560" y="2093"/>
              <a:ext cx="41" cy="29"/>
            </a:xfrm>
            <a:custGeom>
              <a:avLst/>
              <a:gdLst>
                <a:gd name="T0" fmla="*/ 8 w 40"/>
                <a:gd name="T1" fmla="*/ 5 h 32"/>
                <a:gd name="T2" fmla="*/ 44 w 40"/>
                <a:gd name="T3" fmla="*/ 5 h 32"/>
                <a:gd name="T4" fmla="*/ 52 w 40"/>
                <a:gd name="T5" fmla="*/ 5 h 32"/>
                <a:gd name="T6" fmla="*/ 52 w 40"/>
                <a:gd name="T7" fmla="*/ 5 h 32"/>
                <a:gd name="T8" fmla="*/ 60 w 40"/>
                <a:gd name="T9" fmla="*/ 5 h 32"/>
                <a:gd name="T10" fmla="*/ 60 w 40"/>
                <a:gd name="T11" fmla="*/ 5 h 32"/>
                <a:gd name="T12" fmla="*/ 52 w 40"/>
                <a:gd name="T13" fmla="*/ 0 h 32"/>
                <a:gd name="T14" fmla="*/ 8 w 40"/>
                <a:gd name="T15" fmla="*/ 0 h 32"/>
                <a:gd name="T16" fmla="*/ 0 w 40"/>
                <a:gd name="T17" fmla="*/ 0 h 32"/>
                <a:gd name="T18" fmla="*/ 0 w 40"/>
                <a:gd name="T19" fmla="*/ 5 h 32"/>
                <a:gd name="T20" fmla="*/ 0 w 40"/>
                <a:gd name="T21" fmla="*/ 5 h 32"/>
                <a:gd name="T22" fmla="*/ 0 w 40"/>
                <a:gd name="T23" fmla="*/ 5 h 32"/>
                <a:gd name="T24" fmla="*/ 0 w 40"/>
                <a:gd name="T25" fmla="*/ 5 h 32"/>
                <a:gd name="T26" fmla="*/ 8 w 40"/>
                <a:gd name="T27" fmla="*/ 5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32"/>
                <a:gd name="T44" fmla="*/ 40 w 4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32">
                  <a:moveTo>
                    <a:pt x="8" y="32"/>
                  </a:moveTo>
                  <a:lnTo>
                    <a:pt x="24" y="24"/>
                  </a:lnTo>
                  <a:lnTo>
                    <a:pt x="32" y="24"/>
                  </a:lnTo>
                  <a:lnTo>
                    <a:pt x="32" y="16"/>
                  </a:lnTo>
                  <a:lnTo>
                    <a:pt x="40" y="24"/>
                  </a:lnTo>
                  <a:lnTo>
                    <a:pt x="40" y="8"/>
                  </a:lnTo>
                  <a:lnTo>
                    <a:pt x="32" y="0"/>
                  </a:lnTo>
                  <a:lnTo>
                    <a:pt x="8" y="0"/>
                  </a:lnTo>
                  <a:lnTo>
                    <a:pt x="0" y="0"/>
                  </a:lnTo>
                  <a:lnTo>
                    <a:pt x="0" y="16"/>
                  </a:lnTo>
                  <a:lnTo>
                    <a:pt x="0" y="24"/>
                  </a:lnTo>
                  <a:lnTo>
                    <a:pt x="0" y="16"/>
                  </a:lnTo>
                  <a:lnTo>
                    <a:pt x="0" y="32"/>
                  </a:lnTo>
                  <a:lnTo>
                    <a:pt x="8" y="32"/>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37" name="Freeform 135"/>
            <p:cNvSpPr>
              <a:spLocks/>
            </p:cNvSpPr>
            <p:nvPr/>
          </p:nvSpPr>
          <p:spPr bwMode="auto">
            <a:xfrm>
              <a:off x="3394" y="2175"/>
              <a:ext cx="33" cy="59"/>
            </a:xfrm>
            <a:custGeom>
              <a:avLst/>
              <a:gdLst>
                <a:gd name="T0" fmla="*/ 36 w 32"/>
                <a:gd name="T1" fmla="*/ 13 h 64"/>
                <a:gd name="T2" fmla="*/ 44 w 32"/>
                <a:gd name="T3" fmla="*/ 10 h 64"/>
                <a:gd name="T4" fmla="*/ 36 w 32"/>
                <a:gd name="T5" fmla="*/ 6 h 64"/>
                <a:gd name="T6" fmla="*/ 44 w 32"/>
                <a:gd name="T7" fmla="*/ 6 h 64"/>
                <a:gd name="T8" fmla="*/ 44 w 32"/>
                <a:gd name="T9" fmla="*/ 6 h 64"/>
                <a:gd name="T10" fmla="*/ 55 w 32"/>
                <a:gd name="T11" fmla="*/ 0 h 64"/>
                <a:gd name="T12" fmla="*/ 0 w 32"/>
                <a:gd name="T13" fmla="*/ 0 h 64"/>
                <a:gd name="T14" fmla="*/ 0 w 32"/>
                <a:gd name="T15" fmla="*/ 6 h 64"/>
                <a:gd name="T16" fmla="*/ 0 w 32"/>
                <a:gd name="T17" fmla="*/ 10 h 64"/>
                <a:gd name="T18" fmla="*/ 0 w 32"/>
                <a:gd name="T19" fmla="*/ 13 h 64"/>
                <a:gd name="T20" fmla="*/ 36 w 32"/>
                <a:gd name="T21" fmla="*/ 13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4"/>
                <a:gd name="T35" fmla="*/ 32 w 32"/>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4">
                  <a:moveTo>
                    <a:pt x="16" y="64"/>
                  </a:moveTo>
                  <a:lnTo>
                    <a:pt x="24" y="48"/>
                  </a:lnTo>
                  <a:lnTo>
                    <a:pt x="16" y="32"/>
                  </a:lnTo>
                  <a:lnTo>
                    <a:pt x="24" y="24"/>
                  </a:lnTo>
                  <a:lnTo>
                    <a:pt x="24" y="8"/>
                  </a:lnTo>
                  <a:lnTo>
                    <a:pt x="32" y="0"/>
                  </a:lnTo>
                  <a:lnTo>
                    <a:pt x="0" y="0"/>
                  </a:lnTo>
                  <a:lnTo>
                    <a:pt x="0" y="8"/>
                  </a:lnTo>
                  <a:lnTo>
                    <a:pt x="0" y="48"/>
                  </a:lnTo>
                  <a:lnTo>
                    <a:pt x="0" y="64"/>
                  </a:lnTo>
                  <a:lnTo>
                    <a:pt x="16"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38" name="Freeform 136"/>
            <p:cNvSpPr>
              <a:spLocks/>
            </p:cNvSpPr>
            <p:nvPr/>
          </p:nvSpPr>
          <p:spPr bwMode="auto">
            <a:xfrm>
              <a:off x="3394" y="2175"/>
              <a:ext cx="33" cy="59"/>
            </a:xfrm>
            <a:custGeom>
              <a:avLst/>
              <a:gdLst>
                <a:gd name="T0" fmla="*/ 36 w 32"/>
                <a:gd name="T1" fmla="*/ 13 h 64"/>
                <a:gd name="T2" fmla="*/ 44 w 32"/>
                <a:gd name="T3" fmla="*/ 10 h 64"/>
                <a:gd name="T4" fmla="*/ 36 w 32"/>
                <a:gd name="T5" fmla="*/ 6 h 64"/>
                <a:gd name="T6" fmla="*/ 44 w 32"/>
                <a:gd name="T7" fmla="*/ 6 h 64"/>
                <a:gd name="T8" fmla="*/ 44 w 32"/>
                <a:gd name="T9" fmla="*/ 6 h 64"/>
                <a:gd name="T10" fmla="*/ 55 w 32"/>
                <a:gd name="T11" fmla="*/ 0 h 64"/>
                <a:gd name="T12" fmla="*/ 0 w 32"/>
                <a:gd name="T13" fmla="*/ 0 h 64"/>
                <a:gd name="T14" fmla="*/ 0 w 32"/>
                <a:gd name="T15" fmla="*/ 6 h 64"/>
                <a:gd name="T16" fmla="*/ 0 w 32"/>
                <a:gd name="T17" fmla="*/ 10 h 64"/>
                <a:gd name="T18" fmla="*/ 0 w 32"/>
                <a:gd name="T19" fmla="*/ 13 h 64"/>
                <a:gd name="T20" fmla="*/ 36 w 32"/>
                <a:gd name="T21" fmla="*/ 13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4"/>
                <a:gd name="T35" fmla="*/ 32 w 32"/>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4">
                  <a:moveTo>
                    <a:pt x="16" y="64"/>
                  </a:moveTo>
                  <a:lnTo>
                    <a:pt x="24" y="48"/>
                  </a:lnTo>
                  <a:lnTo>
                    <a:pt x="16" y="32"/>
                  </a:lnTo>
                  <a:lnTo>
                    <a:pt x="24" y="24"/>
                  </a:lnTo>
                  <a:lnTo>
                    <a:pt x="24" y="8"/>
                  </a:lnTo>
                  <a:lnTo>
                    <a:pt x="32" y="0"/>
                  </a:lnTo>
                  <a:lnTo>
                    <a:pt x="0" y="0"/>
                  </a:lnTo>
                  <a:lnTo>
                    <a:pt x="0" y="8"/>
                  </a:lnTo>
                  <a:lnTo>
                    <a:pt x="0" y="48"/>
                  </a:lnTo>
                  <a:lnTo>
                    <a:pt x="0" y="64"/>
                  </a:lnTo>
                  <a:lnTo>
                    <a:pt x="16" y="64"/>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39" name="Freeform 137"/>
            <p:cNvSpPr>
              <a:spLocks/>
            </p:cNvSpPr>
            <p:nvPr/>
          </p:nvSpPr>
          <p:spPr bwMode="auto">
            <a:xfrm>
              <a:off x="3560" y="2100"/>
              <a:ext cx="132" cy="119"/>
            </a:xfrm>
            <a:custGeom>
              <a:avLst/>
              <a:gdLst>
                <a:gd name="T0" fmla="*/ 8 w 128"/>
                <a:gd name="T1" fmla="*/ 12 h 128"/>
                <a:gd name="T2" fmla="*/ 44 w 128"/>
                <a:gd name="T3" fmla="*/ 9 h 128"/>
                <a:gd name="T4" fmla="*/ 71 w 128"/>
                <a:gd name="T5" fmla="*/ 12 h 128"/>
                <a:gd name="T6" fmla="*/ 90 w 128"/>
                <a:gd name="T7" fmla="*/ 17 h 128"/>
                <a:gd name="T8" fmla="*/ 103 w 128"/>
                <a:gd name="T9" fmla="*/ 17 h 128"/>
                <a:gd name="T10" fmla="*/ 116 w 128"/>
                <a:gd name="T11" fmla="*/ 19 h 128"/>
                <a:gd name="T12" fmla="*/ 147 w 128"/>
                <a:gd name="T13" fmla="*/ 20 h 128"/>
                <a:gd name="T14" fmla="*/ 162 w 128"/>
                <a:gd name="T15" fmla="*/ 25 h 128"/>
                <a:gd name="T16" fmla="*/ 176 w 128"/>
                <a:gd name="T17" fmla="*/ 25 h 128"/>
                <a:gd name="T18" fmla="*/ 192 w 128"/>
                <a:gd name="T19" fmla="*/ 30 h 128"/>
                <a:gd name="T20" fmla="*/ 176 w 128"/>
                <a:gd name="T21" fmla="*/ 30 h 128"/>
                <a:gd name="T22" fmla="*/ 192 w 128"/>
                <a:gd name="T23" fmla="*/ 30 h 128"/>
                <a:gd name="T24" fmla="*/ 207 w 128"/>
                <a:gd name="T25" fmla="*/ 30 h 128"/>
                <a:gd name="T26" fmla="*/ 207 w 128"/>
                <a:gd name="T27" fmla="*/ 29 h 128"/>
                <a:gd name="T28" fmla="*/ 207 w 128"/>
                <a:gd name="T29" fmla="*/ 27 h 128"/>
                <a:gd name="T30" fmla="*/ 207 w 128"/>
                <a:gd name="T31" fmla="*/ 22 h 128"/>
                <a:gd name="T32" fmla="*/ 222 w 128"/>
                <a:gd name="T33" fmla="*/ 27 h 128"/>
                <a:gd name="T34" fmla="*/ 235 w 128"/>
                <a:gd name="T35" fmla="*/ 25 h 128"/>
                <a:gd name="T36" fmla="*/ 176 w 128"/>
                <a:gd name="T37" fmla="*/ 19 h 128"/>
                <a:gd name="T38" fmla="*/ 192 w 128"/>
                <a:gd name="T39" fmla="*/ 19 h 128"/>
                <a:gd name="T40" fmla="*/ 176 w 128"/>
                <a:gd name="T41" fmla="*/ 19 h 128"/>
                <a:gd name="T42" fmla="*/ 147 w 128"/>
                <a:gd name="T43" fmla="*/ 17 h 128"/>
                <a:gd name="T44" fmla="*/ 147 w 128"/>
                <a:gd name="T45" fmla="*/ 14 h 128"/>
                <a:gd name="T46" fmla="*/ 116 w 128"/>
                <a:gd name="T47" fmla="*/ 9 h 128"/>
                <a:gd name="T48" fmla="*/ 116 w 128"/>
                <a:gd name="T49" fmla="*/ 7 h 128"/>
                <a:gd name="T50" fmla="*/ 147 w 128"/>
                <a:gd name="T51" fmla="*/ 7 h 128"/>
                <a:gd name="T52" fmla="*/ 147 w 128"/>
                <a:gd name="T53" fmla="*/ 7 h 128"/>
                <a:gd name="T54" fmla="*/ 147 w 128"/>
                <a:gd name="T55" fmla="*/ 7 h 128"/>
                <a:gd name="T56" fmla="*/ 116 w 128"/>
                <a:gd name="T57" fmla="*/ 0 h 128"/>
                <a:gd name="T58" fmla="*/ 71 w 128"/>
                <a:gd name="T59" fmla="*/ 0 h 128"/>
                <a:gd name="T60" fmla="*/ 71 w 128"/>
                <a:gd name="T61" fmla="*/ 7 h 128"/>
                <a:gd name="T62" fmla="*/ 55 w 128"/>
                <a:gd name="T63" fmla="*/ 7 h 128"/>
                <a:gd name="T64" fmla="*/ 55 w 128"/>
                <a:gd name="T65" fmla="*/ 7 h 128"/>
                <a:gd name="T66" fmla="*/ 44 w 128"/>
                <a:gd name="T67" fmla="*/ 7 h 128"/>
                <a:gd name="T68" fmla="*/ 8 w 128"/>
                <a:gd name="T69" fmla="*/ 7 h 128"/>
                <a:gd name="T70" fmla="*/ 0 w 128"/>
                <a:gd name="T71" fmla="*/ 7 h 128"/>
                <a:gd name="T72" fmla="*/ 0 w 128"/>
                <a:gd name="T73" fmla="*/ 7 h 128"/>
                <a:gd name="T74" fmla="*/ 8 w 128"/>
                <a:gd name="T75" fmla="*/ 12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128"/>
                <a:gd name="T116" fmla="*/ 128 w 128"/>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128">
                  <a:moveTo>
                    <a:pt x="8" y="48"/>
                  </a:moveTo>
                  <a:lnTo>
                    <a:pt x="24" y="40"/>
                  </a:lnTo>
                  <a:lnTo>
                    <a:pt x="40" y="48"/>
                  </a:lnTo>
                  <a:lnTo>
                    <a:pt x="48" y="72"/>
                  </a:lnTo>
                  <a:lnTo>
                    <a:pt x="56" y="72"/>
                  </a:lnTo>
                  <a:lnTo>
                    <a:pt x="64" y="80"/>
                  </a:lnTo>
                  <a:lnTo>
                    <a:pt x="80" y="88"/>
                  </a:lnTo>
                  <a:lnTo>
                    <a:pt x="88" y="104"/>
                  </a:lnTo>
                  <a:lnTo>
                    <a:pt x="96" y="104"/>
                  </a:lnTo>
                  <a:lnTo>
                    <a:pt x="104" y="128"/>
                  </a:lnTo>
                  <a:lnTo>
                    <a:pt x="96" y="128"/>
                  </a:lnTo>
                  <a:lnTo>
                    <a:pt x="104" y="128"/>
                  </a:lnTo>
                  <a:lnTo>
                    <a:pt x="112" y="128"/>
                  </a:lnTo>
                  <a:lnTo>
                    <a:pt x="112" y="120"/>
                  </a:lnTo>
                  <a:lnTo>
                    <a:pt x="112" y="112"/>
                  </a:lnTo>
                  <a:lnTo>
                    <a:pt x="112" y="96"/>
                  </a:lnTo>
                  <a:lnTo>
                    <a:pt x="120" y="112"/>
                  </a:lnTo>
                  <a:lnTo>
                    <a:pt x="128" y="104"/>
                  </a:lnTo>
                  <a:lnTo>
                    <a:pt x="96" y="80"/>
                  </a:lnTo>
                  <a:lnTo>
                    <a:pt x="104" y="80"/>
                  </a:lnTo>
                  <a:lnTo>
                    <a:pt x="96" y="80"/>
                  </a:lnTo>
                  <a:lnTo>
                    <a:pt x="80" y="72"/>
                  </a:lnTo>
                  <a:lnTo>
                    <a:pt x="80" y="56"/>
                  </a:lnTo>
                  <a:lnTo>
                    <a:pt x="64" y="40"/>
                  </a:lnTo>
                  <a:lnTo>
                    <a:pt x="64" y="24"/>
                  </a:lnTo>
                  <a:lnTo>
                    <a:pt x="80" y="24"/>
                  </a:lnTo>
                  <a:lnTo>
                    <a:pt x="80" y="16"/>
                  </a:lnTo>
                  <a:lnTo>
                    <a:pt x="80" y="8"/>
                  </a:lnTo>
                  <a:lnTo>
                    <a:pt x="64" y="0"/>
                  </a:lnTo>
                  <a:lnTo>
                    <a:pt x="40" y="0"/>
                  </a:lnTo>
                  <a:lnTo>
                    <a:pt x="40" y="16"/>
                  </a:lnTo>
                  <a:lnTo>
                    <a:pt x="32" y="8"/>
                  </a:lnTo>
                  <a:lnTo>
                    <a:pt x="32" y="16"/>
                  </a:lnTo>
                  <a:lnTo>
                    <a:pt x="24" y="16"/>
                  </a:lnTo>
                  <a:lnTo>
                    <a:pt x="8" y="24"/>
                  </a:lnTo>
                  <a:lnTo>
                    <a:pt x="0" y="24"/>
                  </a:lnTo>
                  <a:lnTo>
                    <a:pt x="0" y="32"/>
                  </a:lnTo>
                  <a:lnTo>
                    <a:pt x="8"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0" name="Freeform 138"/>
            <p:cNvSpPr>
              <a:spLocks/>
            </p:cNvSpPr>
            <p:nvPr/>
          </p:nvSpPr>
          <p:spPr bwMode="auto">
            <a:xfrm>
              <a:off x="3872" y="2234"/>
              <a:ext cx="84" cy="58"/>
            </a:xfrm>
            <a:custGeom>
              <a:avLst/>
              <a:gdLst>
                <a:gd name="T0" fmla="*/ 0 w 80"/>
                <a:gd name="T1" fmla="*/ 10 h 64"/>
                <a:gd name="T2" fmla="*/ 8 w 80"/>
                <a:gd name="T3" fmla="*/ 8 h 64"/>
                <a:gd name="T4" fmla="*/ 8 w 80"/>
                <a:gd name="T5" fmla="*/ 5 h 64"/>
                <a:gd name="T6" fmla="*/ 8 w 80"/>
                <a:gd name="T7" fmla="*/ 5 h 64"/>
                <a:gd name="T8" fmla="*/ 8 w 80"/>
                <a:gd name="T9" fmla="*/ 5 h 64"/>
                <a:gd name="T10" fmla="*/ 8 w 80"/>
                <a:gd name="T11" fmla="*/ 5 h 64"/>
                <a:gd name="T12" fmla="*/ 86 w 80"/>
                <a:gd name="T13" fmla="*/ 0 h 64"/>
                <a:gd name="T14" fmla="*/ 104 w 80"/>
                <a:gd name="T15" fmla="*/ 5 h 64"/>
                <a:gd name="T16" fmla="*/ 149 w 80"/>
                <a:gd name="T17" fmla="*/ 0 h 64"/>
                <a:gd name="T18" fmla="*/ 213 w 80"/>
                <a:gd name="T19" fmla="*/ 0 h 64"/>
                <a:gd name="T20" fmla="*/ 169 w 80"/>
                <a:gd name="T21" fmla="*/ 5 h 64"/>
                <a:gd name="T22" fmla="*/ 149 w 80"/>
                <a:gd name="T23" fmla="*/ 5 h 64"/>
                <a:gd name="T24" fmla="*/ 104 w 80"/>
                <a:gd name="T25" fmla="*/ 7 h 64"/>
                <a:gd name="T26" fmla="*/ 86 w 80"/>
                <a:gd name="T27" fmla="*/ 7 h 64"/>
                <a:gd name="T28" fmla="*/ 8 w 80"/>
                <a:gd name="T29" fmla="*/ 10 h 64"/>
                <a:gd name="T30" fmla="*/ 0 w 80"/>
                <a:gd name="T31" fmla="*/ 1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64"/>
                <a:gd name="T50" fmla="*/ 80 w 8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64">
                  <a:moveTo>
                    <a:pt x="0" y="64"/>
                  </a:moveTo>
                  <a:lnTo>
                    <a:pt x="8" y="56"/>
                  </a:lnTo>
                  <a:lnTo>
                    <a:pt x="8" y="40"/>
                  </a:lnTo>
                  <a:lnTo>
                    <a:pt x="8" y="32"/>
                  </a:lnTo>
                  <a:lnTo>
                    <a:pt x="8" y="16"/>
                  </a:lnTo>
                  <a:lnTo>
                    <a:pt x="8" y="8"/>
                  </a:lnTo>
                  <a:lnTo>
                    <a:pt x="32" y="0"/>
                  </a:lnTo>
                  <a:lnTo>
                    <a:pt x="40" y="8"/>
                  </a:lnTo>
                  <a:lnTo>
                    <a:pt x="56" y="0"/>
                  </a:lnTo>
                  <a:lnTo>
                    <a:pt x="80" y="0"/>
                  </a:lnTo>
                  <a:lnTo>
                    <a:pt x="64" y="8"/>
                  </a:lnTo>
                  <a:lnTo>
                    <a:pt x="56" y="32"/>
                  </a:lnTo>
                  <a:lnTo>
                    <a:pt x="40" y="48"/>
                  </a:lnTo>
                  <a:lnTo>
                    <a:pt x="32" y="48"/>
                  </a:lnTo>
                  <a:lnTo>
                    <a:pt x="8" y="64"/>
                  </a:lnTo>
                  <a:lnTo>
                    <a:pt x="0"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1" name="Freeform 139"/>
            <p:cNvSpPr>
              <a:spLocks/>
            </p:cNvSpPr>
            <p:nvPr/>
          </p:nvSpPr>
          <p:spPr bwMode="auto">
            <a:xfrm>
              <a:off x="3872" y="2234"/>
              <a:ext cx="84" cy="58"/>
            </a:xfrm>
            <a:custGeom>
              <a:avLst/>
              <a:gdLst>
                <a:gd name="T0" fmla="*/ 0 w 80"/>
                <a:gd name="T1" fmla="*/ 10 h 64"/>
                <a:gd name="T2" fmla="*/ 8 w 80"/>
                <a:gd name="T3" fmla="*/ 8 h 64"/>
                <a:gd name="T4" fmla="*/ 8 w 80"/>
                <a:gd name="T5" fmla="*/ 5 h 64"/>
                <a:gd name="T6" fmla="*/ 8 w 80"/>
                <a:gd name="T7" fmla="*/ 5 h 64"/>
                <a:gd name="T8" fmla="*/ 8 w 80"/>
                <a:gd name="T9" fmla="*/ 5 h 64"/>
                <a:gd name="T10" fmla="*/ 8 w 80"/>
                <a:gd name="T11" fmla="*/ 5 h 64"/>
                <a:gd name="T12" fmla="*/ 86 w 80"/>
                <a:gd name="T13" fmla="*/ 0 h 64"/>
                <a:gd name="T14" fmla="*/ 104 w 80"/>
                <a:gd name="T15" fmla="*/ 5 h 64"/>
                <a:gd name="T16" fmla="*/ 149 w 80"/>
                <a:gd name="T17" fmla="*/ 0 h 64"/>
                <a:gd name="T18" fmla="*/ 213 w 80"/>
                <a:gd name="T19" fmla="*/ 0 h 64"/>
                <a:gd name="T20" fmla="*/ 169 w 80"/>
                <a:gd name="T21" fmla="*/ 5 h 64"/>
                <a:gd name="T22" fmla="*/ 149 w 80"/>
                <a:gd name="T23" fmla="*/ 5 h 64"/>
                <a:gd name="T24" fmla="*/ 104 w 80"/>
                <a:gd name="T25" fmla="*/ 7 h 64"/>
                <a:gd name="T26" fmla="*/ 86 w 80"/>
                <a:gd name="T27" fmla="*/ 7 h 64"/>
                <a:gd name="T28" fmla="*/ 8 w 80"/>
                <a:gd name="T29" fmla="*/ 10 h 64"/>
                <a:gd name="T30" fmla="*/ 0 w 80"/>
                <a:gd name="T31" fmla="*/ 1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64"/>
                <a:gd name="T50" fmla="*/ 80 w 8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64">
                  <a:moveTo>
                    <a:pt x="0" y="64"/>
                  </a:moveTo>
                  <a:lnTo>
                    <a:pt x="8" y="56"/>
                  </a:lnTo>
                  <a:lnTo>
                    <a:pt x="8" y="40"/>
                  </a:lnTo>
                  <a:lnTo>
                    <a:pt x="8" y="32"/>
                  </a:lnTo>
                  <a:lnTo>
                    <a:pt x="8" y="16"/>
                  </a:lnTo>
                  <a:lnTo>
                    <a:pt x="8" y="8"/>
                  </a:lnTo>
                  <a:lnTo>
                    <a:pt x="32" y="0"/>
                  </a:lnTo>
                  <a:lnTo>
                    <a:pt x="40" y="8"/>
                  </a:lnTo>
                  <a:lnTo>
                    <a:pt x="56" y="0"/>
                  </a:lnTo>
                  <a:lnTo>
                    <a:pt x="80" y="0"/>
                  </a:lnTo>
                  <a:lnTo>
                    <a:pt x="64" y="8"/>
                  </a:lnTo>
                  <a:lnTo>
                    <a:pt x="56" y="32"/>
                  </a:lnTo>
                  <a:lnTo>
                    <a:pt x="40" y="48"/>
                  </a:lnTo>
                  <a:lnTo>
                    <a:pt x="32" y="48"/>
                  </a:lnTo>
                  <a:lnTo>
                    <a:pt x="8" y="64"/>
                  </a:lnTo>
                  <a:lnTo>
                    <a:pt x="0" y="6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2" name="Freeform 140"/>
            <p:cNvSpPr>
              <a:spLocks/>
            </p:cNvSpPr>
            <p:nvPr/>
          </p:nvSpPr>
          <p:spPr bwMode="auto">
            <a:xfrm>
              <a:off x="3864" y="2280"/>
              <a:ext cx="50" cy="50"/>
            </a:xfrm>
            <a:custGeom>
              <a:avLst/>
              <a:gdLst>
                <a:gd name="T0" fmla="*/ 106 w 48"/>
                <a:gd name="T1" fmla="*/ 4 h 56"/>
                <a:gd name="T2" fmla="*/ 106 w 48"/>
                <a:gd name="T3" fmla="*/ 0 h 56"/>
                <a:gd name="T4" fmla="*/ 90 w 48"/>
                <a:gd name="T5" fmla="*/ 0 h 56"/>
                <a:gd name="T6" fmla="*/ 36 w 48"/>
                <a:gd name="T7" fmla="*/ 4 h 56"/>
                <a:gd name="T8" fmla="*/ 8 w 48"/>
                <a:gd name="T9" fmla="*/ 4 h 56"/>
                <a:gd name="T10" fmla="*/ 8 w 48"/>
                <a:gd name="T11" fmla="*/ 4 h 56"/>
                <a:gd name="T12" fmla="*/ 8 w 48"/>
                <a:gd name="T13" fmla="*/ 4 h 56"/>
                <a:gd name="T14" fmla="*/ 0 w 48"/>
                <a:gd name="T15" fmla="*/ 6 h 56"/>
                <a:gd name="T16" fmla="*/ 36 w 48"/>
                <a:gd name="T17" fmla="*/ 6 h 56"/>
                <a:gd name="T18" fmla="*/ 36 w 48"/>
                <a:gd name="T19" fmla="*/ 4 h 56"/>
                <a:gd name="T20" fmla="*/ 52 w 48"/>
                <a:gd name="T21" fmla="*/ 4 h 56"/>
                <a:gd name="T22" fmla="*/ 71 w 48"/>
                <a:gd name="T23" fmla="*/ 4 h 56"/>
                <a:gd name="T24" fmla="*/ 52 w 48"/>
                <a:gd name="T25" fmla="*/ 4 h 56"/>
                <a:gd name="T26" fmla="*/ 106 w 48"/>
                <a:gd name="T27" fmla="*/ 4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56"/>
                <a:gd name="T44" fmla="*/ 48 w 4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56">
                  <a:moveTo>
                    <a:pt x="48" y="16"/>
                  </a:moveTo>
                  <a:lnTo>
                    <a:pt x="48" y="0"/>
                  </a:lnTo>
                  <a:lnTo>
                    <a:pt x="40" y="0"/>
                  </a:lnTo>
                  <a:lnTo>
                    <a:pt x="16" y="16"/>
                  </a:lnTo>
                  <a:lnTo>
                    <a:pt x="8" y="16"/>
                  </a:lnTo>
                  <a:lnTo>
                    <a:pt x="8" y="24"/>
                  </a:lnTo>
                  <a:lnTo>
                    <a:pt x="8" y="32"/>
                  </a:lnTo>
                  <a:lnTo>
                    <a:pt x="0" y="56"/>
                  </a:lnTo>
                  <a:lnTo>
                    <a:pt x="16" y="56"/>
                  </a:lnTo>
                  <a:lnTo>
                    <a:pt x="16" y="48"/>
                  </a:lnTo>
                  <a:lnTo>
                    <a:pt x="24" y="48"/>
                  </a:lnTo>
                  <a:lnTo>
                    <a:pt x="32" y="32"/>
                  </a:lnTo>
                  <a:lnTo>
                    <a:pt x="24" y="24"/>
                  </a:lnTo>
                  <a:lnTo>
                    <a:pt x="48"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3" name="Freeform 141"/>
            <p:cNvSpPr>
              <a:spLocks/>
            </p:cNvSpPr>
            <p:nvPr/>
          </p:nvSpPr>
          <p:spPr bwMode="auto">
            <a:xfrm>
              <a:off x="3864" y="2280"/>
              <a:ext cx="50" cy="50"/>
            </a:xfrm>
            <a:custGeom>
              <a:avLst/>
              <a:gdLst>
                <a:gd name="T0" fmla="*/ 106 w 48"/>
                <a:gd name="T1" fmla="*/ 4 h 56"/>
                <a:gd name="T2" fmla="*/ 106 w 48"/>
                <a:gd name="T3" fmla="*/ 0 h 56"/>
                <a:gd name="T4" fmla="*/ 90 w 48"/>
                <a:gd name="T5" fmla="*/ 0 h 56"/>
                <a:gd name="T6" fmla="*/ 36 w 48"/>
                <a:gd name="T7" fmla="*/ 4 h 56"/>
                <a:gd name="T8" fmla="*/ 8 w 48"/>
                <a:gd name="T9" fmla="*/ 4 h 56"/>
                <a:gd name="T10" fmla="*/ 8 w 48"/>
                <a:gd name="T11" fmla="*/ 4 h 56"/>
                <a:gd name="T12" fmla="*/ 8 w 48"/>
                <a:gd name="T13" fmla="*/ 4 h 56"/>
                <a:gd name="T14" fmla="*/ 0 w 48"/>
                <a:gd name="T15" fmla="*/ 6 h 56"/>
                <a:gd name="T16" fmla="*/ 36 w 48"/>
                <a:gd name="T17" fmla="*/ 6 h 56"/>
                <a:gd name="T18" fmla="*/ 36 w 48"/>
                <a:gd name="T19" fmla="*/ 4 h 56"/>
                <a:gd name="T20" fmla="*/ 52 w 48"/>
                <a:gd name="T21" fmla="*/ 4 h 56"/>
                <a:gd name="T22" fmla="*/ 71 w 48"/>
                <a:gd name="T23" fmla="*/ 4 h 56"/>
                <a:gd name="T24" fmla="*/ 52 w 48"/>
                <a:gd name="T25" fmla="*/ 4 h 56"/>
                <a:gd name="T26" fmla="*/ 106 w 48"/>
                <a:gd name="T27" fmla="*/ 4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56"/>
                <a:gd name="T44" fmla="*/ 48 w 4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56">
                  <a:moveTo>
                    <a:pt x="48" y="16"/>
                  </a:moveTo>
                  <a:lnTo>
                    <a:pt x="48" y="0"/>
                  </a:lnTo>
                  <a:lnTo>
                    <a:pt x="40" y="0"/>
                  </a:lnTo>
                  <a:lnTo>
                    <a:pt x="16" y="16"/>
                  </a:lnTo>
                  <a:lnTo>
                    <a:pt x="8" y="16"/>
                  </a:lnTo>
                  <a:lnTo>
                    <a:pt x="8" y="24"/>
                  </a:lnTo>
                  <a:lnTo>
                    <a:pt x="8" y="32"/>
                  </a:lnTo>
                  <a:lnTo>
                    <a:pt x="0" y="56"/>
                  </a:lnTo>
                  <a:lnTo>
                    <a:pt x="16" y="56"/>
                  </a:lnTo>
                  <a:lnTo>
                    <a:pt x="16" y="48"/>
                  </a:lnTo>
                  <a:lnTo>
                    <a:pt x="24" y="48"/>
                  </a:lnTo>
                  <a:lnTo>
                    <a:pt x="32" y="32"/>
                  </a:lnTo>
                  <a:lnTo>
                    <a:pt x="24" y="24"/>
                  </a:lnTo>
                  <a:lnTo>
                    <a:pt x="48"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4" name="Freeform 142"/>
            <p:cNvSpPr>
              <a:spLocks/>
            </p:cNvSpPr>
            <p:nvPr/>
          </p:nvSpPr>
          <p:spPr bwMode="auto">
            <a:xfrm>
              <a:off x="3872" y="2264"/>
              <a:ext cx="9" cy="22"/>
            </a:xfrm>
            <a:custGeom>
              <a:avLst/>
              <a:gdLst>
                <a:gd name="T0" fmla="*/ 78 w 8"/>
                <a:gd name="T1" fmla="*/ 6 h 24"/>
                <a:gd name="T2" fmla="*/ 0 w 8"/>
                <a:gd name="T3" fmla="*/ 6 h 24"/>
                <a:gd name="T4" fmla="*/ 78 w 8"/>
                <a:gd name="T5" fmla="*/ 0 h 24"/>
                <a:gd name="T6" fmla="*/ 78 w 8"/>
                <a:gd name="T7" fmla="*/ 6 h 24"/>
                <a:gd name="T8" fmla="*/ 78 w 8"/>
                <a:gd name="T9" fmla="*/ 6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8" y="24"/>
                  </a:moveTo>
                  <a:lnTo>
                    <a:pt x="0" y="24"/>
                  </a:lnTo>
                  <a:lnTo>
                    <a:pt x="8" y="0"/>
                  </a:lnTo>
                  <a:lnTo>
                    <a:pt x="8" y="8"/>
                  </a:lnTo>
                  <a:lnTo>
                    <a:pt x="8"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5" name="Freeform 143"/>
            <p:cNvSpPr>
              <a:spLocks/>
            </p:cNvSpPr>
            <p:nvPr/>
          </p:nvSpPr>
          <p:spPr bwMode="auto">
            <a:xfrm>
              <a:off x="3872" y="2264"/>
              <a:ext cx="9" cy="22"/>
            </a:xfrm>
            <a:custGeom>
              <a:avLst/>
              <a:gdLst>
                <a:gd name="T0" fmla="*/ 78 w 8"/>
                <a:gd name="T1" fmla="*/ 6 h 24"/>
                <a:gd name="T2" fmla="*/ 0 w 8"/>
                <a:gd name="T3" fmla="*/ 6 h 24"/>
                <a:gd name="T4" fmla="*/ 78 w 8"/>
                <a:gd name="T5" fmla="*/ 0 h 24"/>
                <a:gd name="T6" fmla="*/ 78 w 8"/>
                <a:gd name="T7" fmla="*/ 6 h 24"/>
                <a:gd name="T8" fmla="*/ 78 w 8"/>
                <a:gd name="T9" fmla="*/ 6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8" y="24"/>
                  </a:moveTo>
                  <a:lnTo>
                    <a:pt x="0" y="24"/>
                  </a:lnTo>
                  <a:lnTo>
                    <a:pt x="8" y="0"/>
                  </a:lnTo>
                  <a:lnTo>
                    <a:pt x="8" y="8"/>
                  </a:lnTo>
                  <a:lnTo>
                    <a:pt x="8" y="2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6" name="Freeform 144"/>
            <p:cNvSpPr>
              <a:spLocks/>
            </p:cNvSpPr>
            <p:nvPr/>
          </p:nvSpPr>
          <p:spPr bwMode="auto">
            <a:xfrm>
              <a:off x="3856" y="2286"/>
              <a:ext cx="25" cy="44"/>
            </a:xfrm>
            <a:custGeom>
              <a:avLst/>
              <a:gdLst>
                <a:gd name="T0" fmla="*/ 36 w 24"/>
                <a:gd name="T1" fmla="*/ 6 h 48"/>
                <a:gd name="T2" fmla="*/ 36 w 24"/>
                <a:gd name="T3" fmla="*/ 6 h 48"/>
                <a:gd name="T4" fmla="*/ 36 w 24"/>
                <a:gd name="T5" fmla="*/ 6 h 48"/>
                <a:gd name="T6" fmla="*/ 8 w 24"/>
                <a:gd name="T7" fmla="*/ 9 h 48"/>
                <a:gd name="T8" fmla="*/ 0 w 24"/>
                <a:gd name="T9" fmla="*/ 6 h 48"/>
                <a:gd name="T10" fmla="*/ 8 w 24"/>
                <a:gd name="T11" fmla="*/ 6 h 48"/>
                <a:gd name="T12" fmla="*/ 36 w 24"/>
                <a:gd name="T13" fmla="*/ 0 h 48"/>
                <a:gd name="T14" fmla="*/ 52 w 24"/>
                <a:gd name="T15" fmla="*/ 0 h 48"/>
                <a:gd name="T16" fmla="*/ 36 w 24"/>
                <a:gd name="T17" fmla="*/ 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8"/>
                <a:gd name="T29" fmla="*/ 24 w 24"/>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8">
                  <a:moveTo>
                    <a:pt x="16" y="8"/>
                  </a:moveTo>
                  <a:lnTo>
                    <a:pt x="16" y="16"/>
                  </a:lnTo>
                  <a:lnTo>
                    <a:pt x="16" y="24"/>
                  </a:lnTo>
                  <a:lnTo>
                    <a:pt x="8" y="48"/>
                  </a:lnTo>
                  <a:lnTo>
                    <a:pt x="0" y="16"/>
                  </a:lnTo>
                  <a:lnTo>
                    <a:pt x="8" y="16"/>
                  </a:lnTo>
                  <a:lnTo>
                    <a:pt x="16" y="0"/>
                  </a:lnTo>
                  <a:lnTo>
                    <a:pt x="24" y="0"/>
                  </a:lnTo>
                  <a:lnTo>
                    <a:pt x="1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7" name="Freeform 145"/>
            <p:cNvSpPr>
              <a:spLocks/>
            </p:cNvSpPr>
            <p:nvPr/>
          </p:nvSpPr>
          <p:spPr bwMode="auto">
            <a:xfrm>
              <a:off x="3856" y="2286"/>
              <a:ext cx="25" cy="44"/>
            </a:xfrm>
            <a:custGeom>
              <a:avLst/>
              <a:gdLst>
                <a:gd name="T0" fmla="*/ 36 w 24"/>
                <a:gd name="T1" fmla="*/ 6 h 48"/>
                <a:gd name="T2" fmla="*/ 36 w 24"/>
                <a:gd name="T3" fmla="*/ 6 h 48"/>
                <a:gd name="T4" fmla="*/ 36 w 24"/>
                <a:gd name="T5" fmla="*/ 6 h 48"/>
                <a:gd name="T6" fmla="*/ 8 w 24"/>
                <a:gd name="T7" fmla="*/ 9 h 48"/>
                <a:gd name="T8" fmla="*/ 0 w 24"/>
                <a:gd name="T9" fmla="*/ 6 h 48"/>
                <a:gd name="T10" fmla="*/ 8 w 24"/>
                <a:gd name="T11" fmla="*/ 6 h 48"/>
                <a:gd name="T12" fmla="*/ 36 w 24"/>
                <a:gd name="T13" fmla="*/ 0 h 48"/>
                <a:gd name="T14" fmla="*/ 52 w 24"/>
                <a:gd name="T15" fmla="*/ 0 h 48"/>
                <a:gd name="T16" fmla="*/ 36 w 24"/>
                <a:gd name="T17" fmla="*/ 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8"/>
                <a:gd name="T29" fmla="*/ 24 w 24"/>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8">
                  <a:moveTo>
                    <a:pt x="16" y="8"/>
                  </a:moveTo>
                  <a:lnTo>
                    <a:pt x="16" y="16"/>
                  </a:lnTo>
                  <a:lnTo>
                    <a:pt x="16" y="24"/>
                  </a:lnTo>
                  <a:lnTo>
                    <a:pt x="8" y="48"/>
                  </a:lnTo>
                  <a:lnTo>
                    <a:pt x="0" y="16"/>
                  </a:lnTo>
                  <a:lnTo>
                    <a:pt x="8" y="16"/>
                  </a:lnTo>
                  <a:lnTo>
                    <a:pt x="16" y="0"/>
                  </a:lnTo>
                  <a:lnTo>
                    <a:pt x="24" y="0"/>
                  </a:lnTo>
                  <a:lnTo>
                    <a:pt x="16"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8" name="Freeform 146"/>
            <p:cNvSpPr>
              <a:spLocks/>
            </p:cNvSpPr>
            <p:nvPr/>
          </p:nvSpPr>
          <p:spPr bwMode="auto">
            <a:xfrm>
              <a:off x="3914" y="2227"/>
              <a:ext cx="98" cy="103"/>
            </a:xfrm>
            <a:custGeom>
              <a:avLst/>
              <a:gdLst>
                <a:gd name="T0" fmla="*/ 80 w 96"/>
                <a:gd name="T1" fmla="*/ 6 h 112"/>
                <a:gd name="T2" fmla="*/ 96 w 96"/>
                <a:gd name="T3" fmla="*/ 6 h 112"/>
                <a:gd name="T4" fmla="*/ 112 w 96"/>
                <a:gd name="T5" fmla="*/ 6 h 112"/>
                <a:gd name="T6" fmla="*/ 112 w 96"/>
                <a:gd name="T7" fmla="*/ 6 h 112"/>
                <a:gd name="T8" fmla="*/ 96 w 96"/>
                <a:gd name="T9" fmla="*/ 9 h 112"/>
                <a:gd name="T10" fmla="*/ 112 w 96"/>
                <a:gd name="T11" fmla="*/ 13 h 112"/>
                <a:gd name="T12" fmla="*/ 131 w 96"/>
                <a:gd name="T13" fmla="*/ 14 h 112"/>
                <a:gd name="T14" fmla="*/ 131 w 96"/>
                <a:gd name="T15" fmla="*/ 16 h 112"/>
                <a:gd name="T16" fmla="*/ 143 w 96"/>
                <a:gd name="T17" fmla="*/ 17 h 112"/>
                <a:gd name="T18" fmla="*/ 143 w 96"/>
                <a:gd name="T19" fmla="*/ 19 h 112"/>
                <a:gd name="T20" fmla="*/ 131 w 96"/>
                <a:gd name="T21" fmla="*/ 19 h 112"/>
                <a:gd name="T22" fmla="*/ 120 w 96"/>
                <a:gd name="T23" fmla="*/ 21 h 112"/>
                <a:gd name="T24" fmla="*/ 96 w 96"/>
                <a:gd name="T25" fmla="*/ 19 h 112"/>
                <a:gd name="T26" fmla="*/ 80 w 96"/>
                <a:gd name="T27" fmla="*/ 21 h 112"/>
                <a:gd name="T28" fmla="*/ 68 w 96"/>
                <a:gd name="T29" fmla="*/ 19 h 112"/>
                <a:gd name="T30" fmla="*/ 68 w 96"/>
                <a:gd name="T31" fmla="*/ 17 h 112"/>
                <a:gd name="T32" fmla="*/ 60 w 96"/>
                <a:gd name="T33" fmla="*/ 16 h 112"/>
                <a:gd name="T34" fmla="*/ 16 w 96"/>
                <a:gd name="T35" fmla="*/ 15 h 112"/>
                <a:gd name="T36" fmla="*/ 0 w 96"/>
                <a:gd name="T37" fmla="*/ 14 h 112"/>
                <a:gd name="T38" fmla="*/ 0 w 96"/>
                <a:gd name="T39" fmla="*/ 11 h 112"/>
                <a:gd name="T40" fmla="*/ 16 w 96"/>
                <a:gd name="T41" fmla="*/ 7 h 112"/>
                <a:gd name="T42" fmla="*/ 26 w 96"/>
                <a:gd name="T43" fmla="*/ 6 h 112"/>
                <a:gd name="T44" fmla="*/ 60 w 96"/>
                <a:gd name="T45" fmla="*/ 6 h 112"/>
                <a:gd name="T46" fmla="*/ 60 w 96"/>
                <a:gd name="T47" fmla="*/ 0 h 112"/>
                <a:gd name="T48" fmla="*/ 80 w 96"/>
                <a:gd name="T49" fmla="*/ 6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2"/>
                <a:gd name="T77" fmla="*/ 96 w 96"/>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2">
                  <a:moveTo>
                    <a:pt x="56" y="8"/>
                  </a:moveTo>
                  <a:lnTo>
                    <a:pt x="64" y="24"/>
                  </a:lnTo>
                  <a:lnTo>
                    <a:pt x="72" y="24"/>
                  </a:lnTo>
                  <a:lnTo>
                    <a:pt x="72" y="32"/>
                  </a:lnTo>
                  <a:lnTo>
                    <a:pt x="64" y="48"/>
                  </a:lnTo>
                  <a:lnTo>
                    <a:pt x="72" y="64"/>
                  </a:lnTo>
                  <a:lnTo>
                    <a:pt x="88" y="72"/>
                  </a:lnTo>
                  <a:lnTo>
                    <a:pt x="88" y="88"/>
                  </a:lnTo>
                  <a:lnTo>
                    <a:pt x="96" y="96"/>
                  </a:lnTo>
                  <a:lnTo>
                    <a:pt x="96" y="104"/>
                  </a:lnTo>
                  <a:lnTo>
                    <a:pt x="88" y="104"/>
                  </a:lnTo>
                  <a:lnTo>
                    <a:pt x="80" y="112"/>
                  </a:lnTo>
                  <a:lnTo>
                    <a:pt x="64" y="104"/>
                  </a:lnTo>
                  <a:lnTo>
                    <a:pt x="56" y="112"/>
                  </a:lnTo>
                  <a:lnTo>
                    <a:pt x="48" y="104"/>
                  </a:lnTo>
                  <a:lnTo>
                    <a:pt x="48" y="96"/>
                  </a:lnTo>
                  <a:lnTo>
                    <a:pt x="40" y="88"/>
                  </a:lnTo>
                  <a:lnTo>
                    <a:pt x="16" y="80"/>
                  </a:lnTo>
                  <a:lnTo>
                    <a:pt x="0" y="72"/>
                  </a:lnTo>
                  <a:lnTo>
                    <a:pt x="0" y="56"/>
                  </a:lnTo>
                  <a:lnTo>
                    <a:pt x="16" y="40"/>
                  </a:lnTo>
                  <a:lnTo>
                    <a:pt x="24" y="16"/>
                  </a:lnTo>
                  <a:lnTo>
                    <a:pt x="40" y="8"/>
                  </a:lnTo>
                  <a:lnTo>
                    <a:pt x="40" y="0"/>
                  </a:lnTo>
                  <a:lnTo>
                    <a:pt x="5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49" name="Freeform 147"/>
            <p:cNvSpPr>
              <a:spLocks/>
            </p:cNvSpPr>
            <p:nvPr/>
          </p:nvSpPr>
          <p:spPr bwMode="auto">
            <a:xfrm>
              <a:off x="3914" y="2227"/>
              <a:ext cx="98" cy="103"/>
            </a:xfrm>
            <a:custGeom>
              <a:avLst/>
              <a:gdLst>
                <a:gd name="T0" fmla="*/ 80 w 96"/>
                <a:gd name="T1" fmla="*/ 6 h 112"/>
                <a:gd name="T2" fmla="*/ 96 w 96"/>
                <a:gd name="T3" fmla="*/ 6 h 112"/>
                <a:gd name="T4" fmla="*/ 112 w 96"/>
                <a:gd name="T5" fmla="*/ 6 h 112"/>
                <a:gd name="T6" fmla="*/ 112 w 96"/>
                <a:gd name="T7" fmla="*/ 6 h 112"/>
                <a:gd name="T8" fmla="*/ 96 w 96"/>
                <a:gd name="T9" fmla="*/ 9 h 112"/>
                <a:gd name="T10" fmla="*/ 112 w 96"/>
                <a:gd name="T11" fmla="*/ 13 h 112"/>
                <a:gd name="T12" fmla="*/ 131 w 96"/>
                <a:gd name="T13" fmla="*/ 14 h 112"/>
                <a:gd name="T14" fmla="*/ 131 w 96"/>
                <a:gd name="T15" fmla="*/ 16 h 112"/>
                <a:gd name="T16" fmla="*/ 143 w 96"/>
                <a:gd name="T17" fmla="*/ 17 h 112"/>
                <a:gd name="T18" fmla="*/ 143 w 96"/>
                <a:gd name="T19" fmla="*/ 19 h 112"/>
                <a:gd name="T20" fmla="*/ 131 w 96"/>
                <a:gd name="T21" fmla="*/ 19 h 112"/>
                <a:gd name="T22" fmla="*/ 120 w 96"/>
                <a:gd name="T23" fmla="*/ 21 h 112"/>
                <a:gd name="T24" fmla="*/ 96 w 96"/>
                <a:gd name="T25" fmla="*/ 19 h 112"/>
                <a:gd name="T26" fmla="*/ 80 w 96"/>
                <a:gd name="T27" fmla="*/ 21 h 112"/>
                <a:gd name="T28" fmla="*/ 68 w 96"/>
                <a:gd name="T29" fmla="*/ 19 h 112"/>
                <a:gd name="T30" fmla="*/ 68 w 96"/>
                <a:gd name="T31" fmla="*/ 17 h 112"/>
                <a:gd name="T32" fmla="*/ 60 w 96"/>
                <a:gd name="T33" fmla="*/ 16 h 112"/>
                <a:gd name="T34" fmla="*/ 16 w 96"/>
                <a:gd name="T35" fmla="*/ 15 h 112"/>
                <a:gd name="T36" fmla="*/ 0 w 96"/>
                <a:gd name="T37" fmla="*/ 14 h 112"/>
                <a:gd name="T38" fmla="*/ 0 w 96"/>
                <a:gd name="T39" fmla="*/ 11 h 112"/>
                <a:gd name="T40" fmla="*/ 16 w 96"/>
                <a:gd name="T41" fmla="*/ 7 h 112"/>
                <a:gd name="T42" fmla="*/ 26 w 96"/>
                <a:gd name="T43" fmla="*/ 6 h 112"/>
                <a:gd name="T44" fmla="*/ 60 w 96"/>
                <a:gd name="T45" fmla="*/ 6 h 112"/>
                <a:gd name="T46" fmla="*/ 60 w 96"/>
                <a:gd name="T47" fmla="*/ 0 h 112"/>
                <a:gd name="T48" fmla="*/ 80 w 96"/>
                <a:gd name="T49" fmla="*/ 6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2"/>
                <a:gd name="T77" fmla="*/ 96 w 96"/>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2">
                  <a:moveTo>
                    <a:pt x="56" y="8"/>
                  </a:moveTo>
                  <a:lnTo>
                    <a:pt x="64" y="24"/>
                  </a:lnTo>
                  <a:lnTo>
                    <a:pt x="72" y="24"/>
                  </a:lnTo>
                  <a:lnTo>
                    <a:pt x="72" y="32"/>
                  </a:lnTo>
                  <a:lnTo>
                    <a:pt x="64" y="48"/>
                  </a:lnTo>
                  <a:lnTo>
                    <a:pt x="72" y="64"/>
                  </a:lnTo>
                  <a:lnTo>
                    <a:pt x="88" y="72"/>
                  </a:lnTo>
                  <a:lnTo>
                    <a:pt x="88" y="88"/>
                  </a:lnTo>
                  <a:lnTo>
                    <a:pt x="96" y="96"/>
                  </a:lnTo>
                  <a:lnTo>
                    <a:pt x="96" y="104"/>
                  </a:lnTo>
                  <a:lnTo>
                    <a:pt x="88" y="104"/>
                  </a:lnTo>
                  <a:lnTo>
                    <a:pt x="80" y="112"/>
                  </a:lnTo>
                  <a:lnTo>
                    <a:pt x="64" y="104"/>
                  </a:lnTo>
                  <a:lnTo>
                    <a:pt x="56" y="112"/>
                  </a:lnTo>
                  <a:lnTo>
                    <a:pt x="48" y="104"/>
                  </a:lnTo>
                  <a:lnTo>
                    <a:pt x="48" y="96"/>
                  </a:lnTo>
                  <a:lnTo>
                    <a:pt x="40" y="88"/>
                  </a:lnTo>
                  <a:lnTo>
                    <a:pt x="16" y="80"/>
                  </a:lnTo>
                  <a:lnTo>
                    <a:pt x="0" y="72"/>
                  </a:lnTo>
                  <a:lnTo>
                    <a:pt x="0" y="56"/>
                  </a:lnTo>
                  <a:lnTo>
                    <a:pt x="16" y="40"/>
                  </a:lnTo>
                  <a:lnTo>
                    <a:pt x="24" y="16"/>
                  </a:lnTo>
                  <a:lnTo>
                    <a:pt x="40" y="8"/>
                  </a:lnTo>
                  <a:lnTo>
                    <a:pt x="40" y="0"/>
                  </a:lnTo>
                  <a:lnTo>
                    <a:pt x="56"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0" name="Freeform 148"/>
            <p:cNvSpPr>
              <a:spLocks/>
            </p:cNvSpPr>
            <p:nvPr/>
          </p:nvSpPr>
          <p:spPr bwMode="auto">
            <a:xfrm>
              <a:off x="3971" y="2324"/>
              <a:ext cx="25" cy="14"/>
            </a:xfrm>
            <a:custGeom>
              <a:avLst/>
              <a:gdLst>
                <a:gd name="T0" fmla="*/ 0 w 24"/>
                <a:gd name="T1" fmla="*/ 4 h 16"/>
                <a:gd name="T2" fmla="*/ 8 w 24"/>
                <a:gd name="T3" fmla="*/ 0 h 16"/>
                <a:gd name="T4" fmla="*/ 52 w 24"/>
                <a:gd name="T5" fmla="*/ 4 h 16"/>
                <a:gd name="T6" fmla="*/ 8 w 24"/>
                <a:gd name="T7" fmla="*/ 4 h 16"/>
                <a:gd name="T8" fmla="*/ 0 w 24"/>
                <a:gd name="T9" fmla="*/ 4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0" y="8"/>
                  </a:moveTo>
                  <a:lnTo>
                    <a:pt x="8" y="0"/>
                  </a:lnTo>
                  <a:lnTo>
                    <a:pt x="24" y="8"/>
                  </a:lnTo>
                  <a:lnTo>
                    <a:pt x="8" y="16"/>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1" name="Freeform 149"/>
            <p:cNvSpPr>
              <a:spLocks/>
            </p:cNvSpPr>
            <p:nvPr/>
          </p:nvSpPr>
          <p:spPr bwMode="auto">
            <a:xfrm>
              <a:off x="3971" y="2324"/>
              <a:ext cx="25" cy="14"/>
            </a:xfrm>
            <a:custGeom>
              <a:avLst/>
              <a:gdLst>
                <a:gd name="T0" fmla="*/ 0 w 24"/>
                <a:gd name="T1" fmla="*/ 4 h 16"/>
                <a:gd name="T2" fmla="*/ 8 w 24"/>
                <a:gd name="T3" fmla="*/ 0 h 16"/>
                <a:gd name="T4" fmla="*/ 52 w 24"/>
                <a:gd name="T5" fmla="*/ 4 h 16"/>
                <a:gd name="T6" fmla="*/ 8 w 24"/>
                <a:gd name="T7" fmla="*/ 4 h 16"/>
                <a:gd name="T8" fmla="*/ 0 w 24"/>
                <a:gd name="T9" fmla="*/ 4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0" y="8"/>
                  </a:moveTo>
                  <a:lnTo>
                    <a:pt x="8" y="0"/>
                  </a:lnTo>
                  <a:lnTo>
                    <a:pt x="24" y="8"/>
                  </a:lnTo>
                  <a:lnTo>
                    <a:pt x="8" y="16"/>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2" name="Freeform 150"/>
            <p:cNvSpPr>
              <a:spLocks/>
            </p:cNvSpPr>
            <p:nvPr/>
          </p:nvSpPr>
          <p:spPr bwMode="auto">
            <a:xfrm>
              <a:off x="3996" y="2324"/>
              <a:ext cx="16" cy="14"/>
            </a:xfrm>
            <a:custGeom>
              <a:avLst/>
              <a:gdLst>
                <a:gd name="T0" fmla="*/ 0 w 16"/>
                <a:gd name="T1" fmla="*/ 4 h 16"/>
                <a:gd name="T2" fmla="*/ 8 w 16"/>
                <a:gd name="T3" fmla="*/ 0 h 16"/>
                <a:gd name="T4" fmla="*/ 16 w 16"/>
                <a:gd name="T5" fmla="*/ 0 h 16"/>
                <a:gd name="T6" fmla="*/ 8 w 16"/>
                <a:gd name="T7" fmla="*/ 4 h 16"/>
                <a:gd name="T8" fmla="*/ 16 w 16"/>
                <a:gd name="T9" fmla="*/ 4 h 16"/>
                <a:gd name="T10" fmla="*/ 0 w 16"/>
                <a:gd name="T11" fmla="*/ 4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0" y="8"/>
                  </a:moveTo>
                  <a:lnTo>
                    <a:pt x="8" y="0"/>
                  </a:lnTo>
                  <a:lnTo>
                    <a:pt x="16" y="0"/>
                  </a:lnTo>
                  <a:lnTo>
                    <a:pt x="8" y="8"/>
                  </a:lnTo>
                  <a:lnTo>
                    <a:pt x="16" y="16"/>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3" name="Freeform 151"/>
            <p:cNvSpPr>
              <a:spLocks/>
            </p:cNvSpPr>
            <p:nvPr/>
          </p:nvSpPr>
          <p:spPr bwMode="auto">
            <a:xfrm>
              <a:off x="3996" y="2324"/>
              <a:ext cx="16" cy="14"/>
            </a:xfrm>
            <a:custGeom>
              <a:avLst/>
              <a:gdLst>
                <a:gd name="T0" fmla="*/ 0 w 16"/>
                <a:gd name="T1" fmla="*/ 4 h 16"/>
                <a:gd name="T2" fmla="*/ 8 w 16"/>
                <a:gd name="T3" fmla="*/ 0 h 16"/>
                <a:gd name="T4" fmla="*/ 16 w 16"/>
                <a:gd name="T5" fmla="*/ 0 h 16"/>
                <a:gd name="T6" fmla="*/ 8 w 16"/>
                <a:gd name="T7" fmla="*/ 4 h 16"/>
                <a:gd name="T8" fmla="*/ 16 w 16"/>
                <a:gd name="T9" fmla="*/ 4 h 16"/>
                <a:gd name="T10" fmla="*/ 0 w 16"/>
                <a:gd name="T11" fmla="*/ 4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0" y="8"/>
                  </a:moveTo>
                  <a:lnTo>
                    <a:pt x="8" y="0"/>
                  </a:lnTo>
                  <a:lnTo>
                    <a:pt x="16" y="0"/>
                  </a:lnTo>
                  <a:lnTo>
                    <a:pt x="8" y="8"/>
                  </a:lnTo>
                  <a:lnTo>
                    <a:pt x="16" y="16"/>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4" name="Freeform 152"/>
            <p:cNvSpPr>
              <a:spLocks/>
            </p:cNvSpPr>
            <p:nvPr/>
          </p:nvSpPr>
          <p:spPr bwMode="auto">
            <a:xfrm>
              <a:off x="3864" y="2292"/>
              <a:ext cx="241" cy="203"/>
            </a:xfrm>
            <a:custGeom>
              <a:avLst/>
              <a:gdLst>
                <a:gd name="T0" fmla="*/ 410 w 232"/>
                <a:gd name="T1" fmla="*/ 52 h 216"/>
                <a:gd name="T2" fmla="*/ 428 w 232"/>
                <a:gd name="T3" fmla="*/ 49 h 216"/>
                <a:gd name="T4" fmla="*/ 445 w 232"/>
                <a:gd name="T5" fmla="*/ 46 h 216"/>
                <a:gd name="T6" fmla="*/ 462 w 232"/>
                <a:gd name="T7" fmla="*/ 43 h 216"/>
                <a:gd name="T8" fmla="*/ 480 w 232"/>
                <a:gd name="T9" fmla="*/ 41 h 216"/>
                <a:gd name="T10" fmla="*/ 497 w 232"/>
                <a:gd name="T11" fmla="*/ 41 h 216"/>
                <a:gd name="T12" fmla="*/ 497 w 232"/>
                <a:gd name="T13" fmla="*/ 39 h 216"/>
                <a:gd name="T14" fmla="*/ 497 w 232"/>
                <a:gd name="T15" fmla="*/ 37 h 216"/>
                <a:gd name="T16" fmla="*/ 497 w 232"/>
                <a:gd name="T17" fmla="*/ 35 h 216"/>
                <a:gd name="T18" fmla="*/ 480 w 232"/>
                <a:gd name="T19" fmla="*/ 33 h 216"/>
                <a:gd name="T20" fmla="*/ 462 w 232"/>
                <a:gd name="T21" fmla="*/ 30 h 216"/>
                <a:gd name="T22" fmla="*/ 445 w 232"/>
                <a:gd name="T23" fmla="*/ 30 h 216"/>
                <a:gd name="T24" fmla="*/ 445 w 232"/>
                <a:gd name="T25" fmla="*/ 33 h 216"/>
                <a:gd name="T26" fmla="*/ 428 w 232"/>
                <a:gd name="T27" fmla="*/ 33 h 216"/>
                <a:gd name="T28" fmla="*/ 410 w 232"/>
                <a:gd name="T29" fmla="*/ 33 h 216"/>
                <a:gd name="T30" fmla="*/ 394 w 232"/>
                <a:gd name="T31" fmla="*/ 33 h 216"/>
                <a:gd name="T32" fmla="*/ 378 w 232"/>
                <a:gd name="T33" fmla="*/ 33 h 216"/>
                <a:gd name="T34" fmla="*/ 363 w 232"/>
                <a:gd name="T35" fmla="*/ 30 h 216"/>
                <a:gd name="T36" fmla="*/ 378 w 232"/>
                <a:gd name="T37" fmla="*/ 30 h 216"/>
                <a:gd name="T38" fmla="*/ 363 w 232"/>
                <a:gd name="T39" fmla="*/ 25 h 216"/>
                <a:gd name="T40" fmla="*/ 363 w 232"/>
                <a:gd name="T41" fmla="*/ 19 h 216"/>
                <a:gd name="T42" fmla="*/ 311 w 232"/>
                <a:gd name="T43" fmla="*/ 14 h 216"/>
                <a:gd name="T44" fmla="*/ 273 w 232"/>
                <a:gd name="T45" fmla="*/ 12 h 216"/>
                <a:gd name="T46" fmla="*/ 240 w 232"/>
                <a:gd name="T47" fmla="*/ 14 h 216"/>
                <a:gd name="T48" fmla="*/ 222 w 232"/>
                <a:gd name="T49" fmla="*/ 12 h 216"/>
                <a:gd name="T50" fmla="*/ 206 w 232"/>
                <a:gd name="T51" fmla="*/ 8 h 216"/>
                <a:gd name="T52" fmla="*/ 206 w 232"/>
                <a:gd name="T53" fmla="*/ 8 h 216"/>
                <a:gd name="T54" fmla="*/ 189 w 232"/>
                <a:gd name="T55" fmla="*/ 8 h 216"/>
                <a:gd name="T56" fmla="*/ 137 w 232"/>
                <a:gd name="T57" fmla="*/ 8 h 216"/>
                <a:gd name="T58" fmla="*/ 101 w 232"/>
                <a:gd name="T59" fmla="*/ 0 h 216"/>
                <a:gd name="T60" fmla="*/ 49 w 232"/>
                <a:gd name="T61" fmla="*/ 8 h 216"/>
                <a:gd name="T62" fmla="*/ 65 w 232"/>
                <a:gd name="T63" fmla="*/ 8 h 216"/>
                <a:gd name="T64" fmla="*/ 49 w 232"/>
                <a:gd name="T65" fmla="*/ 8 h 216"/>
                <a:gd name="T66" fmla="*/ 36 w 232"/>
                <a:gd name="T67" fmla="*/ 8 h 216"/>
                <a:gd name="T68" fmla="*/ 36 w 232"/>
                <a:gd name="T69" fmla="*/ 12 h 216"/>
                <a:gd name="T70" fmla="*/ 0 w 232"/>
                <a:gd name="T71" fmla="*/ 12 h 216"/>
                <a:gd name="T72" fmla="*/ 0 w 232"/>
                <a:gd name="T73" fmla="*/ 17 h 216"/>
                <a:gd name="T74" fmla="*/ 8 w 232"/>
                <a:gd name="T75" fmla="*/ 17 h 216"/>
                <a:gd name="T76" fmla="*/ 65 w 232"/>
                <a:gd name="T77" fmla="*/ 28 h 216"/>
                <a:gd name="T78" fmla="*/ 87 w 232"/>
                <a:gd name="T79" fmla="*/ 30 h 216"/>
                <a:gd name="T80" fmla="*/ 101 w 232"/>
                <a:gd name="T81" fmla="*/ 33 h 216"/>
                <a:gd name="T82" fmla="*/ 101 w 232"/>
                <a:gd name="T83" fmla="*/ 39 h 216"/>
                <a:gd name="T84" fmla="*/ 137 w 232"/>
                <a:gd name="T85" fmla="*/ 43 h 216"/>
                <a:gd name="T86" fmla="*/ 170 w 232"/>
                <a:gd name="T87" fmla="*/ 53 h 216"/>
                <a:gd name="T88" fmla="*/ 189 w 232"/>
                <a:gd name="T89" fmla="*/ 55 h 216"/>
                <a:gd name="T90" fmla="*/ 206 w 232"/>
                <a:gd name="T91" fmla="*/ 53 h 216"/>
                <a:gd name="T92" fmla="*/ 240 w 232"/>
                <a:gd name="T93" fmla="*/ 58 h 216"/>
                <a:gd name="T94" fmla="*/ 258 w 232"/>
                <a:gd name="T95" fmla="*/ 63 h 216"/>
                <a:gd name="T96" fmla="*/ 363 w 232"/>
                <a:gd name="T97" fmla="*/ 53 h 216"/>
                <a:gd name="T98" fmla="*/ 410 w 232"/>
                <a:gd name="T99" fmla="*/ 52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2"/>
                <a:gd name="T151" fmla="*/ 0 h 216"/>
                <a:gd name="T152" fmla="*/ 232 w 232"/>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2" h="216">
                  <a:moveTo>
                    <a:pt x="192" y="176"/>
                  </a:moveTo>
                  <a:lnTo>
                    <a:pt x="200" y="168"/>
                  </a:lnTo>
                  <a:lnTo>
                    <a:pt x="208" y="160"/>
                  </a:lnTo>
                  <a:lnTo>
                    <a:pt x="216" y="152"/>
                  </a:lnTo>
                  <a:lnTo>
                    <a:pt x="224" y="144"/>
                  </a:lnTo>
                  <a:lnTo>
                    <a:pt x="232" y="144"/>
                  </a:lnTo>
                  <a:lnTo>
                    <a:pt x="232" y="136"/>
                  </a:lnTo>
                  <a:lnTo>
                    <a:pt x="232" y="128"/>
                  </a:lnTo>
                  <a:lnTo>
                    <a:pt x="232" y="120"/>
                  </a:lnTo>
                  <a:lnTo>
                    <a:pt x="224" y="112"/>
                  </a:lnTo>
                  <a:lnTo>
                    <a:pt x="216" y="104"/>
                  </a:lnTo>
                  <a:lnTo>
                    <a:pt x="208" y="104"/>
                  </a:lnTo>
                  <a:lnTo>
                    <a:pt x="208" y="112"/>
                  </a:lnTo>
                  <a:lnTo>
                    <a:pt x="200" y="112"/>
                  </a:lnTo>
                  <a:lnTo>
                    <a:pt x="192" y="112"/>
                  </a:lnTo>
                  <a:lnTo>
                    <a:pt x="184" y="112"/>
                  </a:lnTo>
                  <a:lnTo>
                    <a:pt x="176" y="112"/>
                  </a:lnTo>
                  <a:lnTo>
                    <a:pt x="168" y="104"/>
                  </a:lnTo>
                  <a:lnTo>
                    <a:pt x="176" y="104"/>
                  </a:lnTo>
                  <a:lnTo>
                    <a:pt x="168" y="88"/>
                  </a:lnTo>
                  <a:lnTo>
                    <a:pt x="168" y="64"/>
                  </a:lnTo>
                  <a:lnTo>
                    <a:pt x="144" y="48"/>
                  </a:lnTo>
                  <a:lnTo>
                    <a:pt x="128" y="40"/>
                  </a:lnTo>
                  <a:lnTo>
                    <a:pt x="112" y="48"/>
                  </a:lnTo>
                  <a:lnTo>
                    <a:pt x="104" y="40"/>
                  </a:lnTo>
                  <a:lnTo>
                    <a:pt x="96" y="32"/>
                  </a:lnTo>
                  <a:lnTo>
                    <a:pt x="96" y="24"/>
                  </a:lnTo>
                  <a:lnTo>
                    <a:pt x="88" y="16"/>
                  </a:lnTo>
                  <a:lnTo>
                    <a:pt x="64" y="8"/>
                  </a:lnTo>
                  <a:lnTo>
                    <a:pt x="48" y="0"/>
                  </a:lnTo>
                  <a:lnTo>
                    <a:pt x="24" y="8"/>
                  </a:lnTo>
                  <a:lnTo>
                    <a:pt x="32" y="16"/>
                  </a:lnTo>
                  <a:lnTo>
                    <a:pt x="24" y="32"/>
                  </a:lnTo>
                  <a:lnTo>
                    <a:pt x="16" y="32"/>
                  </a:lnTo>
                  <a:lnTo>
                    <a:pt x="16" y="40"/>
                  </a:lnTo>
                  <a:lnTo>
                    <a:pt x="0" y="40"/>
                  </a:lnTo>
                  <a:lnTo>
                    <a:pt x="0" y="56"/>
                  </a:lnTo>
                  <a:lnTo>
                    <a:pt x="8" y="56"/>
                  </a:lnTo>
                  <a:lnTo>
                    <a:pt x="32" y="96"/>
                  </a:lnTo>
                  <a:lnTo>
                    <a:pt x="40" y="104"/>
                  </a:lnTo>
                  <a:lnTo>
                    <a:pt x="48" y="112"/>
                  </a:lnTo>
                  <a:lnTo>
                    <a:pt x="48" y="136"/>
                  </a:lnTo>
                  <a:lnTo>
                    <a:pt x="64" y="152"/>
                  </a:lnTo>
                  <a:lnTo>
                    <a:pt x="80" y="184"/>
                  </a:lnTo>
                  <a:lnTo>
                    <a:pt x="88" y="192"/>
                  </a:lnTo>
                  <a:lnTo>
                    <a:pt x="96" y="184"/>
                  </a:lnTo>
                  <a:lnTo>
                    <a:pt x="112" y="200"/>
                  </a:lnTo>
                  <a:lnTo>
                    <a:pt x="120" y="216"/>
                  </a:lnTo>
                  <a:lnTo>
                    <a:pt x="168" y="184"/>
                  </a:lnTo>
                  <a:lnTo>
                    <a:pt x="192" y="17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5" name="Freeform 153"/>
            <p:cNvSpPr>
              <a:spLocks/>
            </p:cNvSpPr>
            <p:nvPr/>
          </p:nvSpPr>
          <p:spPr bwMode="auto">
            <a:xfrm>
              <a:off x="3864" y="2292"/>
              <a:ext cx="241" cy="203"/>
            </a:xfrm>
            <a:custGeom>
              <a:avLst/>
              <a:gdLst>
                <a:gd name="T0" fmla="*/ 410 w 232"/>
                <a:gd name="T1" fmla="*/ 52 h 216"/>
                <a:gd name="T2" fmla="*/ 428 w 232"/>
                <a:gd name="T3" fmla="*/ 49 h 216"/>
                <a:gd name="T4" fmla="*/ 445 w 232"/>
                <a:gd name="T5" fmla="*/ 46 h 216"/>
                <a:gd name="T6" fmla="*/ 462 w 232"/>
                <a:gd name="T7" fmla="*/ 43 h 216"/>
                <a:gd name="T8" fmla="*/ 480 w 232"/>
                <a:gd name="T9" fmla="*/ 41 h 216"/>
                <a:gd name="T10" fmla="*/ 497 w 232"/>
                <a:gd name="T11" fmla="*/ 41 h 216"/>
                <a:gd name="T12" fmla="*/ 497 w 232"/>
                <a:gd name="T13" fmla="*/ 39 h 216"/>
                <a:gd name="T14" fmla="*/ 497 w 232"/>
                <a:gd name="T15" fmla="*/ 37 h 216"/>
                <a:gd name="T16" fmla="*/ 497 w 232"/>
                <a:gd name="T17" fmla="*/ 35 h 216"/>
                <a:gd name="T18" fmla="*/ 480 w 232"/>
                <a:gd name="T19" fmla="*/ 33 h 216"/>
                <a:gd name="T20" fmla="*/ 462 w 232"/>
                <a:gd name="T21" fmla="*/ 30 h 216"/>
                <a:gd name="T22" fmla="*/ 445 w 232"/>
                <a:gd name="T23" fmla="*/ 30 h 216"/>
                <a:gd name="T24" fmla="*/ 445 w 232"/>
                <a:gd name="T25" fmla="*/ 33 h 216"/>
                <a:gd name="T26" fmla="*/ 428 w 232"/>
                <a:gd name="T27" fmla="*/ 33 h 216"/>
                <a:gd name="T28" fmla="*/ 410 w 232"/>
                <a:gd name="T29" fmla="*/ 33 h 216"/>
                <a:gd name="T30" fmla="*/ 394 w 232"/>
                <a:gd name="T31" fmla="*/ 33 h 216"/>
                <a:gd name="T32" fmla="*/ 378 w 232"/>
                <a:gd name="T33" fmla="*/ 33 h 216"/>
                <a:gd name="T34" fmla="*/ 363 w 232"/>
                <a:gd name="T35" fmla="*/ 30 h 216"/>
                <a:gd name="T36" fmla="*/ 378 w 232"/>
                <a:gd name="T37" fmla="*/ 30 h 216"/>
                <a:gd name="T38" fmla="*/ 363 w 232"/>
                <a:gd name="T39" fmla="*/ 25 h 216"/>
                <a:gd name="T40" fmla="*/ 363 w 232"/>
                <a:gd name="T41" fmla="*/ 19 h 216"/>
                <a:gd name="T42" fmla="*/ 311 w 232"/>
                <a:gd name="T43" fmla="*/ 14 h 216"/>
                <a:gd name="T44" fmla="*/ 273 w 232"/>
                <a:gd name="T45" fmla="*/ 12 h 216"/>
                <a:gd name="T46" fmla="*/ 240 w 232"/>
                <a:gd name="T47" fmla="*/ 14 h 216"/>
                <a:gd name="T48" fmla="*/ 222 w 232"/>
                <a:gd name="T49" fmla="*/ 12 h 216"/>
                <a:gd name="T50" fmla="*/ 206 w 232"/>
                <a:gd name="T51" fmla="*/ 8 h 216"/>
                <a:gd name="T52" fmla="*/ 206 w 232"/>
                <a:gd name="T53" fmla="*/ 8 h 216"/>
                <a:gd name="T54" fmla="*/ 189 w 232"/>
                <a:gd name="T55" fmla="*/ 8 h 216"/>
                <a:gd name="T56" fmla="*/ 137 w 232"/>
                <a:gd name="T57" fmla="*/ 8 h 216"/>
                <a:gd name="T58" fmla="*/ 101 w 232"/>
                <a:gd name="T59" fmla="*/ 0 h 216"/>
                <a:gd name="T60" fmla="*/ 49 w 232"/>
                <a:gd name="T61" fmla="*/ 8 h 216"/>
                <a:gd name="T62" fmla="*/ 65 w 232"/>
                <a:gd name="T63" fmla="*/ 8 h 216"/>
                <a:gd name="T64" fmla="*/ 49 w 232"/>
                <a:gd name="T65" fmla="*/ 8 h 216"/>
                <a:gd name="T66" fmla="*/ 36 w 232"/>
                <a:gd name="T67" fmla="*/ 8 h 216"/>
                <a:gd name="T68" fmla="*/ 36 w 232"/>
                <a:gd name="T69" fmla="*/ 12 h 216"/>
                <a:gd name="T70" fmla="*/ 0 w 232"/>
                <a:gd name="T71" fmla="*/ 12 h 216"/>
                <a:gd name="T72" fmla="*/ 0 w 232"/>
                <a:gd name="T73" fmla="*/ 17 h 216"/>
                <a:gd name="T74" fmla="*/ 8 w 232"/>
                <a:gd name="T75" fmla="*/ 17 h 216"/>
                <a:gd name="T76" fmla="*/ 65 w 232"/>
                <a:gd name="T77" fmla="*/ 28 h 216"/>
                <a:gd name="T78" fmla="*/ 87 w 232"/>
                <a:gd name="T79" fmla="*/ 30 h 216"/>
                <a:gd name="T80" fmla="*/ 101 w 232"/>
                <a:gd name="T81" fmla="*/ 33 h 216"/>
                <a:gd name="T82" fmla="*/ 101 w 232"/>
                <a:gd name="T83" fmla="*/ 39 h 216"/>
                <a:gd name="T84" fmla="*/ 137 w 232"/>
                <a:gd name="T85" fmla="*/ 43 h 216"/>
                <a:gd name="T86" fmla="*/ 170 w 232"/>
                <a:gd name="T87" fmla="*/ 53 h 216"/>
                <a:gd name="T88" fmla="*/ 189 w 232"/>
                <a:gd name="T89" fmla="*/ 55 h 216"/>
                <a:gd name="T90" fmla="*/ 206 w 232"/>
                <a:gd name="T91" fmla="*/ 53 h 216"/>
                <a:gd name="T92" fmla="*/ 240 w 232"/>
                <a:gd name="T93" fmla="*/ 58 h 216"/>
                <a:gd name="T94" fmla="*/ 258 w 232"/>
                <a:gd name="T95" fmla="*/ 63 h 216"/>
                <a:gd name="T96" fmla="*/ 363 w 232"/>
                <a:gd name="T97" fmla="*/ 53 h 216"/>
                <a:gd name="T98" fmla="*/ 410 w 232"/>
                <a:gd name="T99" fmla="*/ 52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2"/>
                <a:gd name="T151" fmla="*/ 0 h 216"/>
                <a:gd name="T152" fmla="*/ 232 w 232"/>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2" h="216">
                  <a:moveTo>
                    <a:pt x="192" y="176"/>
                  </a:moveTo>
                  <a:lnTo>
                    <a:pt x="200" y="168"/>
                  </a:lnTo>
                  <a:lnTo>
                    <a:pt x="208" y="160"/>
                  </a:lnTo>
                  <a:lnTo>
                    <a:pt x="216" y="152"/>
                  </a:lnTo>
                  <a:lnTo>
                    <a:pt x="224" y="144"/>
                  </a:lnTo>
                  <a:lnTo>
                    <a:pt x="232" y="144"/>
                  </a:lnTo>
                  <a:lnTo>
                    <a:pt x="232" y="136"/>
                  </a:lnTo>
                  <a:lnTo>
                    <a:pt x="232" y="128"/>
                  </a:lnTo>
                  <a:lnTo>
                    <a:pt x="232" y="120"/>
                  </a:lnTo>
                  <a:lnTo>
                    <a:pt x="224" y="112"/>
                  </a:lnTo>
                  <a:lnTo>
                    <a:pt x="216" y="104"/>
                  </a:lnTo>
                  <a:lnTo>
                    <a:pt x="208" y="104"/>
                  </a:lnTo>
                  <a:lnTo>
                    <a:pt x="208" y="112"/>
                  </a:lnTo>
                  <a:lnTo>
                    <a:pt x="200" y="112"/>
                  </a:lnTo>
                  <a:lnTo>
                    <a:pt x="192" y="112"/>
                  </a:lnTo>
                  <a:lnTo>
                    <a:pt x="184" y="112"/>
                  </a:lnTo>
                  <a:lnTo>
                    <a:pt x="176" y="112"/>
                  </a:lnTo>
                  <a:lnTo>
                    <a:pt x="168" y="104"/>
                  </a:lnTo>
                  <a:lnTo>
                    <a:pt x="176" y="104"/>
                  </a:lnTo>
                  <a:lnTo>
                    <a:pt x="168" y="88"/>
                  </a:lnTo>
                  <a:lnTo>
                    <a:pt x="168" y="64"/>
                  </a:lnTo>
                  <a:lnTo>
                    <a:pt x="144" y="48"/>
                  </a:lnTo>
                  <a:lnTo>
                    <a:pt x="128" y="40"/>
                  </a:lnTo>
                  <a:lnTo>
                    <a:pt x="112" y="48"/>
                  </a:lnTo>
                  <a:lnTo>
                    <a:pt x="104" y="40"/>
                  </a:lnTo>
                  <a:lnTo>
                    <a:pt x="96" y="32"/>
                  </a:lnTo>
                  <a:lnTo>
                    <a:pt x="96" y="24"/>
                  </a:lnTo>
                  <a:lnTo>
                    <a:pt x="88" y="16"/>
                  </a:lnTo>
                  <a:lnTo>
                    <a:pt x="64" y="8"/>
                  </a:lnTo>
                  <a:lnTo>
                    <a:pt x="48" y="0"/>
                  </a:lnTo>
                  <a:lnTo>
                    <a:pt x="24" y="8"/>
                  </a:lnTo>
                  <a:lnTo>
                    <a:pt x="32" y="16"/>
                  </a:lnTo>
                  <a:lnTo>
                    <a:pt x="24" y="32"/>
                  </a:lnTo>
                  <a:lnTo>
                    <a:pt x="16" y="32"/>
                  </a:lnTo>
                  <a:lnTo>
                    <a:pt x="16" y="40"/>
                  </a:lnTo>
                  <a:lnTo>
                    <a:pt x="0" y="40"/>
                  </a:lnTo>
                  <a:lnTo>
                    <a:pt x="0" y="56"/>
                  </a:lnTo>
                  <a:lnTo>
                    <a:pt x="8" y="56"/>
                  </a:lnTo>
                  <a:lnTo>
                    <a:pt x="32" y="96"/>
                  </a:lnTo>
                  <a:lnTo>
                    <a:pt x="40" y="104"/>
                  </a:lnTo>
                  <a:lnTo>
                    <a:pt x="48" y="112"/>
                  </a:lnTo>
                  <a:lnTo>
                    <a:pt x="48" y="136"/>
                  </a:lnTo>
                  <a:lnTo>
                    <a:pt x="64" y="152"/>
                  </a:lnTo>
                  <a:lnTo>
                    <a:pt x="80" y="184"/>
                  </a:lnTo>
                  <a:lnTo>
                    <a:pt x="88" y="192"/>
                  </a:lnTo>
                  <a:lnTo>
                    <a:pt x="96" y="184"/>
                  </a:lnTo>
                  <a:lnTo>
                    <a:pt x="112" y="200"/>
                  </a:lnTo>
                  <a:lnTo>
                    <a:pt x="120" y="216"/>
                  </a:lnTo>
                  <a:lnTo>
                    <a:pt x="168" y="184"/>
                  </a:lnTo>
                  <a:lnTo>
                    <a:pt x="192" y="17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6" name="Freeform 154"/>
            <p:cNvSpPr>
              <a:spLocks/>
            </p:cNvSpPr>
            <p:nvPr/>
          </p:nvSpPr>
          <p:spPr bwMode="auto">
            <a:xfrm>
              <a:off x="4063" y="2383"/>
              <a:ext cx="73" cy="81"/>
            </a:xfrm>
            <a:custGeom>
              <a:avLst/>
              <a:gdLst>
                <a:gd name="T0" fmla="*/ 0 w 72"/>
                <a:gd name="T1" fmla="*/ 17 h 88"/>
                <a:gd name="T2" fmla="*/ 24 w 72"/>
                <a:gd name="T3" fmla="*/ 17 h 88"/>
                <a:gd name="T4" fmla="*/ 24 w 72"/>
                <a:gd name="T5" fmla="*/ 15 h 88"/>
                <a:gd name="T6" fmla="*/ 32 w 72"/>
                <a:gd name="T7" fmla="*/ 14 h 88"/>
                <a:gd name="T8" fmla="*/ 68 w 72"/>
                <a:gd name="T9" fmla="*/ 13 h 88"/>
                <a:gd name="T10" fmla="*/ 76 w 72"/>
                <a:gd name="T11" fmla="*/ 11 h 88"/>
                <a:gd name="T12" fmla="*/ 84 w 72"/>
                <a:gd name="T13" fmla="*/ 6 h 88"/>
                <a:gd name="T14" fmla="*/ 92 w 72"/>
                <a:gd name="T15" fmla="*/ 6 h 88"/>
                <a:gd name="T16" fmla="*/ 84 w 72"/>
                <a:gd name="T17" fmla="*/ 6 h 88"/>
                <a:gd name="T18" fmla="*/ 68 w 72"/>
                <a:gd name="T19" fmla="*/ 6 h 88"/>
                <a:gd name="T20" fmla="*/ 60 w 72"/>
                <a:gd name="T21" fmla="*/ 0 h 88"/>
                <a:gd name="T22" fmla="*/ 24 w 72"/>
                <a:gd name="T23" fmla="*/ 6 h 88"/>
                <a:gd name="T24" fmla="*/ 32 w 72"/>
                <a:gd name="T25" fmla="*/ 6 h 88"/>
                <a:gd name="T26" fmla="*/ 60 w 72"/>
                <a:gd name="T27" fmla="*/ 6 h 88"/>
                <a:gd name="T28" fmla="*/ 60 w 72"/>
                <a:gd name="T29" fmla="*/ 6 h 88"/>
                <a:gd name="T30" fmla="*/ 60 w 72"/>
                <a:gd name="T31" fmla="*/ 7 h 88"/>
                <a:gd name="T32" fmla="*/ 60 w 72"/>
                <a:gd name="T33" fmla="*/ 9 h 88"/>
                <a:gd name="T34" fmla="*/ 32 w 72"/>
                <a:gd name="T35" fmla="*/ 9 h 88"/>
                <a:gd name="T36" fmla="*/ 24 w 72"/>
                <a:gd name="T37" fmla="*/ 11 h 88"/>
                <a:gd name="T38" fmla="*/ 16 w 72"/>
                <a:gd name="T39" fmla="*/ 13 h 88"/>
                <a:gd name="T40" fmla="*/ 8 w 72"/>
                <a:gd name="T41" fmla="*/ 14 h 88"/>
                <a:gd name="T42" fmla="*/ 0 w 72"/>
                <a:gd name="T43" fmla="*/ 15 h 88"/>
                <a:gd name="T44" fmla="*/ 0 w 72"/>
                <a:gd name="T45" fmla="*/ 17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88"/>
                <a:gd name="T71" fmla="*/ 72 w 7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88">
                  <a:moveTo>
                    <a:pt x="0" y="88"/>
                  </a:moveTo>
                  <a:lnTo>
                    <a:pt x="24" y="88"/>
                  </a:lnTo>
                  <a:lnTo>
                    <a:pt x="24" y="80"/>
                  </a:lnTo>
                  <a:lnTo>
                    <a:pt x="32" y="72"/>
                  </a:lnTo>
                  <a:lnTo>
                    <a:pt x="48" y="64"/>
                  </a:lnTo>
                  <a:lnTo>
                    <a:pt x="56" y="56"/>
                  </a:lnTo>
                  <a:lnTo>
                    <a:pt x="64" y="32"/>
                  </a:lnTo>
                  <a:lnTo>
                    <a:pt x="72" y="24"/>
                  </a:lnTo>
                  <a:lnTo>
                    <a:pt x="64" y="8"/>
                  </a:lnTo>
                  <a:lnTo>
                    <a:pt x="48" y="8"/>
                  </a:lnTo>
                  <a:lnTo>
                    <a:pt x="40" y="0"/>
                  </a:lnTo>
                  <a:lnTo>
                    <a:pt x="24" y="8"/>
                  </a:lnTo>
                  <a:lnTo>
                    <a:pt x="32" y="16"/>
                  </a:lnTo>
                  <a:lnTo>
                    <a:pt x="40" y="24"/>
                  </a:lnTo>
                  <a:lnTo>
                    <a:pt x="40" y="32"/>
                  </a:lnTo>
                  <a:lnTo>
                    <a:pt x="40" y="40"/>
                  </a:lnTo>
                  <a:lnTo>
                    <a:pt x="40" y="48"/>
                  </a:lnTo>
                  <a:lnTo>
                    <a:pt x="32" y="48"/>
                  </a:lnTo>
                  <a:lnTo>
                    <a:pt x="24" y="56"/>
                  </a:lnTo>
                  <a:lnTo>
                    <a:pt x="16" y="64"/>
                  </a:lnTo>
                  <a:lnTo>
                    <a:pt x="8" y="72"/>
                  </a:lnTo>
                  <a:lnTo>
                    <a:pt x="0" y="80"/>
                  </a:lnTo>
                  <a:lnTo>
                    <a:pt x="0" y="8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7" name="Freeform 155"/>
            <p:cNvSpPr>
              <a:spLocks/>
            </p:cNvSpPr>
            <p:nvPr/>
          </p:nvSpPr>
          <p:spPr bwMode="auto">
            <a:xfrm>
              <a:off x="4063" y="2383"/>
              <a:ext cx="73" cy="81"/>
            </a:xfrm>
            <a:custGeom>
              <a:avLst/>
              <a:gdLst>
                <a:gd name="T0" fmla="*/ 0 w 72"/>
                <a:gd name="T1" fmla="*/ 17 h 88"/>
                <a:gd name="T2" fmla="*/ 24 w 72"/>
                <a:gd name="T3" fmla="*/ 17 h 88"/>
                <a:gd name="T4" fmla="*/ 24 w 72"/>
                <a:gd name="T5" fmla="*/ 15 h 88"/>
                <a:gd name="T6" fmla="*/ 32 w 72"/>
                <a:gd name="T7" fmla="*/ 14 h 88"/>
                <a:gd name="T8" fmla="*/ 68 w 72"/>
                <a:gd name="T9" fmla="*/ 13 h 88"/>
                <a:gd name="T10" fmla="*/ 76 w 72"/>
                <a:gd name="T11" fmla="*/ 11 h 88"/>
                <a:gd name="T12" fmla="*/ 84 w 72"/>
                <a:gd name="T13" fmla="*/ 6 h 88"/>
                <a:gd name="T14" fmla="*/ 92 w 72"/>
                <a:gd name="T15" fmla="*/ 6 h 88"/>
                <a:gd name="T16" fmla="*/ 84 w 72"/>
                <a:gd name="T17" fmla="*/ 6 h 88"/>
                <a:gd name="T18" fmla="*/ 68 w 72"/>
                <a:gd name="T19" fmla="*/ 6 h 88"/>
                <a:gd name="T20" fmla="*/ 60 w 72"/>
                <a:gd name="T21" fmla="*/ 0 h 88"/>
                <a:gd name="T22" fmla="*/ 24 w 72"/>
                <a:gd name="T23" fmla="*/ 6 h 88"/>
                <a:gd name="T24" fmla="*/ 32 w 72"/>
                <a:gd name="T25" fmla="*/ 6 h 88"/>
                <a:gd name="T26" fmla="*/ 60 w 72"/>
                <a:gd name="T27" fmla="*/ 6 h 88"/>
                <a:gd name="T28" fmla="*/ 60 w 72"/>
                <a:gd name="T29" fmla="*/ 6 h 88"/>
                <a:gd name="T30" fmla="*/ 60 w 72"/>
                <a:gd name="T31" fmla="*/ 7 h 88"/>
                <a:gd name="T32" fmla="*/ 60 w 72"/>
                <a:gd name="T33" fmla="*/ 9 h 88"/>
                <a:gd name="T34" fmla="*/ 32 w 72"/>
                <a:gd name="T35" fmla="*/ 9 h 88"/>
                <a:gd name="T36" fmla="*/ 24 w 72"/>
                <a:gd name="T37" fmla="*/ 11 h 88"/>
                <a:gd name="T38" fmla="*/ 16 w 72"/>
                <a:gd name="T39" fmla="*/ 13 h 88"/>
                <a:gd name="T40" fmla="*/ 8 w 72"/>
                <a:gd name="T41" fmla="*/ 14 h 88"/>
                <a:gd name="T42" fmla="*/ 0 w 72"/>
                <a:gd name="T43" fmla="*/ 15 h 88"/>
                <a:gd name="T44" fmla="*/ 0 w 72"/>
                <a:gd name="T45" fmla="*/ 17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88"/>
                <a:gd name="T71" fmla="*/ 72 w 7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88">
                  <a:moveTo>
                    <a:pt x="0" y="88"/>
                  </a:moveTo>
                  <a:lnTo>
                    <a:pt x="24" y="88"/>
                  </a:lnTo>
                  <a:lnTo>
                    <a:pt x="24" y="80"/>
                  </a:lnTo>
                  <a:lnTo>
                    <a:pt x="32" y="72"/>
                  </a:lnTo>
                  <a:lnTo>
                    <a:pt x="48" y="64"/>
                  </a:lnTo>
                  <a:lnTo>
                    <a:pt x="56" y="56"/>
                  </a:lnTo>
                  <a:lnTo>
                    <a:pt x="64" y="32"/>
                  </a:lnTo>
                  <a:lnTo>
                    <a:pt x="72" y="24"/>
                  </a:lnTo>
                  <a:lnTo>
                    <a:pt x="64" y="8"/>
                  </a:lnTo>
                  <a:lnTo>
                    <a:pt x="48" y="8"/>
                  </a:lnTo>
                  <a:lnTo>
                    <a:pt x="40" y="0"/>
                  </a:lnTo>
                  <a:lnTo>
                    <a:pt x="24" y="8"/>
                  </a:lnTo>
                  <a:lnTo>
                    <a:pt x="32" y="16"/>
                  </a:lnTo>
                  <a:lnTo>
                    <a:pt x="40" y="24"/>
                  </a:lnTo>
                  <a:lnTo>
                    <a:pt x="40" y="32"/>
                  </a:lnTo>
                  <a:lnTo>
                    <a:pt x="40" y="40"/>
                  </a:lnTo>
                  <a:lnTo>
                    <a:pt x="40" y="48"/>
                  </a:lnTo>
                  <a:lnTo>
                    <a:pt x="32" y="48"/>
                  </a:lnTo>
                  <a:lnTo>
                    <a:pt x="24" y="56"/>
                  </a:lnTo>
                  <a:lnTo>
                    <a:pt x="16" y="64"/>
                  </a:lnTo>
                  <a:lnTo>
                    <a:pt x="8" y="72"/>
                  </a:lnTo>
                  <a:lnTo>
                    <a:pt x="0" y="80"/>
                  </a:lnTo>
                  <a:lnTo>
                    <a:pt x="0" y="8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8" name="Freeform 156"/>
            <p:cNvSpPr>
              <a:spLocks/>
            </p:cNvSpPr>
            <p:nvPr/>
          </p:nvSpPr>
          <p:spPr bwMode="auto">
            <a:xfrm>
              <a:off x="3956" y="2457"/>
              <a:ext cx="107" cy="51"/>
            </a:xfrm>
            <a:custGeom>
              <a:avLst/>
              <a:gdLst>
                <a:gd name="T0" fmla="*/ 0 w 104"/>
                <a:gd name="T1" fmla="*/ 5 h 56"/>
                <a:gd name="T2" fmla="*/ 8 w 104"/>
                <a:gd name="T3" fmla="*/ 5 h 56"/>
                <a:gd name="T4" fmla="*/ 44 w 104"/>
                <a:gd name="T5" fmla="*/ 5 h 56"/>
                <a:gd name="T6" fmla="*/ 52 w 104"/>
                <a:gd name="T7" fmla="*/ 5 h 56"/>
                <a:gd name="T8" fmla="*/ 140 w 104"/>
                <a:gd name="T9" fmla="*/ 5 h 56"/>
                <a:gd name="T10" fmla="*/ 183 w 104"/>
                <a:gd name="T11" fmla="*/ 0 h 56"/>
                <a:gd name="T12" fmla="*/ 183 w 104"/>
                <a:gd name="T13" fmla="*/ 5 h 56"/>
                <a:gd name="T14" fmla="*/ 169 w 104"/>
                <a:gd name="T15" fmla="*/ 5 h 56"/>
                <a:gd name="T16" fmla="*/ 124 w 104"/>
                <a:gd name="T17" fmla="*/ 5 h 56"/>
                <a:gd name="T18" fmla="*/ 84 w 104"/>
                <a:gd name="T19" fmla="*/ 7 h 56"/>
                <a:gd name="T20" fmla="*/ 52 w 104"/>
                <a:gd name="T21" fmla="*/ 7 h 56"/>
                <a:gd name="T22" fmla="*/ 16 w 104"/>
                <a:gd name="T23" fmla="*/ 9 h 56"/>
                <a:gd name="T24" fmla="*/ 8 w 104"/>
                <a:gd name="T25" fmla="*/ 9 h 56"/>
                <a:gd name="T26" fmla="*/ 0 w 104"/>
                <a:gd name="T27" fmla="*/ 5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56"/>
                <a:gd name="T44" fmla="*/ 104 w 10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56">
                  <a:moveTo>
                    <a:pt x="0" y="16"/>
                  </a:moveTo>
                  <a:lnTo>
                    <a:pt x="8" y="8"/>
                  </a:lnTo>
                  <a:lnTo>
                    <a:pt x="24" y="24"/>
                  </a:lnTo>
                  <a:lnTo>
                    <a:pt x="32" y="40"/>
                  </a:lnTo>
                  <a:lnTo>
                    <a:pt x="80" y="8"/>
                  </a:lnTo>
                  <a:lnTo>
                    <a:pt x="104" y="0"/>
                  </a:lnTo>
                  <a:lnTo>
                    <a:pt x="104" y="8"/>
                  </a:lnTo>
                  <a:lnTo>
                    <a:pt x="96" y="16"/>
                  </a:lnTo>
                  <a:lnTo>
                    <a:pt x="72" y="24"/>
                  </a:lnTo>
                  <a:lnTo>
                    <a:pt x="48" y="48"/>
                  </a:lnTo>
                  <a:lnTo>
                    <a:pt x="32" y="48"/>
                  </a:lnTo>
                  <a:lnTo>
                    <a:pt x="16" y="56"/>
                  </a:lnTo>
                  <a:lnTo>
                    <a:pt x="8" y="56"/>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59" name="Freeform 157"/>
            <p:cNvSpPr>
              <a:spLocks/>
            </p:cNvSpPr>
            <p:nvPr/>
          </p:nvSpPr>
          <p:spPr bwMode="auto">
            <a:xfrm>
              <a:off x="3956" y="2457"/>
              <a:ext cx="107" cy="51"/>
            </a:xfrm>
            <a:custGeom>
              <a:avLst/>
              <a:gdLst>
                <a:gd name="T0" fmla="*/ 0 w 104"/>
                <a:gd name="T1" fmla="*/ 5 h 56"/>
                <a:gd name="T2" fmla="*/ 8 w 104"/>
                <a:gd name="T3" fmla="*/ 5 h 56"/>
                <a:gd name="T4" fmla="*/ 44 w 104"/>
                <a:gd name="T5" fmla="*/ 5 h 56"/>
                <a:gd name="T6" fmla="*/ 52 w 104"/>
                <a:gd name="T7" fmla="*/ 5 h 56"/>
                <a:gd name="T8" fmla="*/ 140 w 104"/>
                <a:gd name="T9" fmla="*/ 5 h 56"/>
                <a:gd name="T10" fmla="*/ 183 w 104"/>
                <a:gd name="T11" fmla="*/ 0 h 56"/>
                <a:gd name="T12" fmla="*/ 183 w 104"/>
                <a:gd name="T13" fmla="*/ 5 h 56"/>
                <a:gd name="T14" fmla="*/ 169 w 104"/>
                <a:gd name="T15" fmla="*/ 5 h 56"/>
                <a:gd name="T16" fmla="*/ 124 w 104"/>
                <a:gd name="T17" fmla="*/ 5 h 56"/>
                <a:gd name="T18" fmla="*/ 84 w 104"/>
                <a:gd name="T19" fmla="*/ 7 h 56"/>
                <a:gd name="T20" fmla="*/ 52 w 104"/>
                <a:gd name="T21" fmla="*/ 7 h 56"/>
                <a:gd name="T22" fmla="*/ 16 w 104"/>
                <a:gd name="T23" fmla="*/ 9 h 56"/>
                <a:gd name="T24" fmla="*/ 8 w 104"/>
                <a:gd name="T25" fmla="*/ 9 h 56"/>
                <a:gd name="T26" fmla="*/ 0 w 104"/>
                <a:gd name="T27" fmla="*/ 5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56"/>
                <a:gd name="T44" fmla="*/ 104 w 10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56">
                  <a:moveTo>
                    <a:pt x="0" y="16"/>
                  </a:moveTo>
                  <a:lnTo>
                    <a:pt x="8" y="8"/>
                  </a:lnTo>
                  <a:lnTo>
                    <a:pt x="24" y="24"/>
                  </a:lnTo>
                  <a:lnTo>
                    <a:pt x="32" y="40"/>
                  </a:lnTo>
                  <a:lnTo>
                    <a:pt x="80" y="8"/>
                  </a:lnTo>
                  <a:lnTo>
                    <a:pt x="104" y="0"/>
                  </a:lnTo>
                  <a:lnTo>
                    <a:pt x="104" y="8"/>
                  </a:lnTo>
                  <a:lnTo>
                    <a:pt x="96" y="16"/>
                  </a:lnTo>
                  <a:lnTo>
                    <a:pt x="72" y="24"/>
                  </a:lnTo>
                  <a:lnTo>
                    <a:pt x="48" y="48"/>
                  </a:lnTo>
                  <a:lnTo>
                    <a:pt x="32" y="48"/>
                  </a:lnTo>
                  <a:lnTo>
                    <a:pt x="16" y="56"/>
                  </a:lnTo>
                  <a:lnTo>
                    <a:pt x="8" y="56"/>
                  </a:lnTo>
                  <a:lnTo>
                    <a:pt x="0"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0" name="Freeform 158"/>
            <p:cNvSpPr>
              <a:spLocks/>
            </p:cNvSpPr>
            <p:nvPr/>
          </p:nvSpPr>
          <p:spPr bwMode="auto">
            <a:xfrm>
              <a:off x="3962" y="2197"/>
              <a:ext cx="207" cy="177"/>
            </a:xfrm>
            <a:custGeom>
              <a:avLst/>
              <a:gdLst>
                <a:gd name="T0" fmla="*/ 382 w 200"/>
                <a:gd name="T1" fmla="*/ 38 h 192"/>
                <a:gd name="T2" fmla="*/ 286 w 200"/>
                <a:gd name="T3" fmla="*/ 37 h 192"/>
                <a:gd name="T4" fmla="*/ 270 w 200"/>
                <a:gd name="T5" fmla="*/ 33 h 192"/>
                <a:gd name="T6" fmla="*/ 237 w 200"/>
                <a:gd name="T7" fmla="*/ 34 h 192"/>
                <a:gd name="T8" fmla="*/ 207 w 200"/>
                <a:gd name="T9" fmla="*/ 34 h 192"/>
                <a:gd name="T10" fmla="*/ 159 w 200"/>
                <a:gd name="T11" fmla="*/ 31 h 192"/>
                <a:gd name="T12" fmla="*/ 145 w 200"/>
                <a:gd name="T13" fmla="*/ 27 h 192"/>
                <a:gd name="T14" fmla="*/ 110 w 200"/>
                <a:gd name="T15" fmla="*/ 26 h 192"/>
                <a:gd name="T16" fmla="*/ 96 w 200"/>
                <a:gd name="T17" fmla="*/ 26 h 192"/>
                <a:gd name="T18" fmla="*/ 79 w 200"/>
                <a:gd name="T19" fmla="*/ 24 h 192"/>
                <a:gd name="T20" fmla="*/ 79 w 200"/>
                <a:gd name="T21" fmla="*/ 21 h 192"/>
                <a:gd name="T22" fmla="*/ 45 w 200"/>
                <a:gd name="T23" fmla="*/ 19 h 192"/>
                <a:gd name="T24" fmla="*/ 36 w 200"/>
                <a:gd name="T25" fmla="*/ 16 h 192"/>
                <a:gd name="T26" fmla="*/ 45 w 200"/>
                <a:gd name="T27" fmla="*/ 13 h 192"/>
                <a:gd name="T28" fmla="*/ 45 w 200"/>
                <a:gd name="T29" fmla="*/ 12 h 192"/>
                <a:gd name="T30" fmla="*/ 36 w 200"/>
                <a:gd name="T31" fmla="*/ 12 h 192"/>
                <a:gd name="T32" fmla="*/ 8 w 200"/>
                <a:gd name="T33" fmla="*/ 8 h 192"/>
                <a:gd name="T34" fmla="*/ 0 w 200"/>
                <a:gd name="T35" fmla="*/ 6 h 192"/>
                <a:gd name="T36" fmla="*/ 8 w 200"/>
                <a:gd name="T37" fmla="*/ 0 h 192"/>
                <a:gd name="T38" fmla="*/ 36 w 200"/>
                <a:gd name="T39" fmla="*/ 6 h 192"/>
                <a:gd name="T40" fmla="*/ 45 w 200"/>
                <a:gd name="T41" fmla="*/ 6 h 192"/>
                <a:gd name="T42" fmla="*/ 61 w 200"/>
                <a:gd name="T43" fmla="*/ 6 h 192"/>
                <a:gd name="T44" fmla="*/ 79 w 200"/>
                <a:gd name="T45" fmla="*/ 6 h 192"/>
                <a:gd name="T46" fmla="*/ 96 w 200"/>
                <a:gd name="T47" fmla="*/ 6 h 192"/>
                <a:gd name="T48" fmla="*/ 79 w 200"/>
                <a:gd name="T49" fmla="*/ 6 h 192"/>
                <a:gd name="T50" fmla="*/ 110 w 200"/>
                <a:gd name="T51" fmla="*/ 6 h 192"/>
                <a:gd name="T52" fmla="*/ 110 w 200"/>
                <a:gd name="T53" fmla="*/ 6 h 192"/>
                <a:gd name="T54" fmla="*/ 159 w 200"/>
                <a:gd name="T55" fmla="*/ 10 h 192"/>
                <a:gd name="T56" fmla="*/ 221 w 200"/>
                <a:gd name="T57" fmla="*/ 10 h 192"/>
                <a:gd name="T58" fmla="*/ 221 w 200"/>
                <a:gd name="T59" fmla="*/ 6 h 192"/>
                <a:gd name="T60" fmla="*/ 237 w 200"/>
                <a:gd name="T61" fmla="*/ 6 h 192"/>
                <a:gd name="T62" fmla="*/ 286 w 200"/>
                <a:gd name="T63" fmla="*/ 6 h 192"/>
                <a:gd name="T64" fmla="*/ 365 w 200"/>
                <a:gd name="T65" fmla="*/ 10 h 192"/>
                <a:gd name="T66" fmla="*/ 365 w 200"/>
                <a:gd name="T67" fmla="*/ 12 h 192"/>
                <a:gd name="T68" fmla="*/ 365 w 200"/>
                <a:gd name="T69" fmla="*/ 13 h 192"/>
                <a:gd name="T70" fmla="*/ 350 w 200"/>
                <a:gd name="T71" fmla="*/ 16 h 192"/>
                <a:gd name="T72" fmla="*/ 350 w 200"/>
                <a:gd name="T73" fmla="*/ 22 h 192"/>
                <a:gd name="T74" fmla="*/ 382 w 200"/>
                <a:gd name="T75" fmla="*/ 22 h 192"/>
                <a:gd name="T76" fmla="*/ 382 w 200"/>
                <a:gd name="T77" fmla="*/ 24 h 192"/>
                <a:gd name="T78" fmla="*/ 365 w 200"/>
                <a:gd name="T79" fmla="*/ 27 h 192"/>
                <a:gd name="T80" fmla="*/ 382 w 200"/>
                <a:gd name="T81" fmla="*/ 30 h 192"/>
                <a:gd name="T82" fmla="*/ 398 w 200"/>
                <a:gd name="T83" fmla="*/ 31 h 192"/>
                <a:gd name="T84" fmla="*/ 398 w 200"/>
                <a:gd name="T85" fmla="*/ 33 h 192"/>
                <a:gd name="T86" fmla="*/ 382 w 200"/>
                <a:gd name="T87" fmla="*/ 34 h 192"/>
                <a:gd name="T88" fmla="*/ 382 w 200"/>
                <a:gd name="T89" fmla="*/ 38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2"/>
                <a:gd name="T137" fmla="*/ 200 w 200"/>
                <a:gd name="T138" fmla="*/ 192 h 1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2">
                  <a:moveTo>
                    <a:pt x="192" y="192"/>
                  </a:moveTo>
                  <a:lnTo>
                    <a:pt x="144" y="184"/>
                  </a:lnTo>
                  <a:lnTo>
                    <a:pt x="136" y="168"/>
                  </a:lnTo>
                  <a:lnTo>
                    <a:pt x="120" y="176"/>
                  </a:lnTo>
                  <a:lnTo>
                    <a:pt x="104" y="176"/>
                  </a:lnTo>
                  <a:lnTo>
                    <a:pt x="80" y="160"/>
                  </a:lnTo>
                  <a:lnTo>
                    <a:pt x="72" y="136"/>
                  </a:lnTo>
                  <a:lnTo>
                    <a:pt x="56" y="128"/>
                  </a:lnTo>
                  <a:lnTo>
                    <a:pt x="48" y="128"/>
                  </a:lnTo>
                  <a:lnTo>
                    <a:pt x="40" y="120"/>
                  </a:lnTo>
                  <a:lnTo>
                    <a:pt x="40" y="104"/>
                  </a:lnTo>
                  <a:lnTo>
                    <a:pt x="24" y="96"/>
                  </a:lnTo>
                  <a:lnTo>
                    <a:pt x="16" y="80"/>
                  </a:lnTo>
                  <a:lnTo>
                    <a:pt x="24" y="64"/>
                  </a:lnTo>
                  <a:lnTo>
                    <a:pt x="24" y="56"/>
                  </a:lnTo>
                  <a:lnTo>
                    <a:pt x="16" y="56"/>
                  </a:lnTo>
                  <a:lnTo>
                    <a:pt x="8" y="40"/>
                  </a:lnTo>
                  <a:lnTo>
                    <a:pt x="0" y="8"/>
                  </a:lnTo>
                  <a:lnTo>
                    <a:pt x="8" y="0"/>
                  </a:lnTo>
                  <a:lnTo>
                    <a:pt x="16" y="16"/>
                  </a:lnTo>
                  <a:lnTo>
                    <a:pt x="24" y="16"/>
                  </a:lnTo>
                  <a:lnTo>
                    <a:pt x="32" y="16"/>
                  </a:lnTo>
                  <a:lnTo>
                    <a:pt x="40" y="8"/>
                  </a:lnTo>
                  <a:lnTo>
                    <a:pt x="48" y="8"/>
                  </a:lnTo>
                  <a:lnTo>
                    <a:pt x="40" y="16"/>
                  </a:lnTo>
                  <a:lnTo>
                    <a:pt x="56" y="24"/>
                  </a:lnTo>
                  <a:lnTo>
                    <a:pt x="56" y="32"/>
                  </a:lnTo>
                  <a:lnTo>
                    <a:pt x="80" y="48"/>
                  </a:lnTo>
                  <a:lnTo>
                    <a:pt x="112" y="48"/>
                  </a:lnTo>
                  <a:lnTo>
                    <a:pt x="112" y="32"/>
                  </a:lnTo>
                  <a:lnTo>
                    <a:pt x="120" y="24"/>
                  </a:lnTo>
                  <a:lnTo>
                    <a:pt x="144" y="24"/>
                  </a:lnTo>
                  <a:lnTo>
                    <a:pt x="184" y="48"/>
                  </a:lnTo>
                  <a:lnTo>
                    <a:pt x="184" y="56"/>
                  </a:lnTo>
                  <a:lnTo>
                    <a:pt x="184" y="64"/>
                  </a:lnTo>
                  <a:lnTo>
                    <a:pt x="176" y="80"/>
                  </a:lnTo>
                  <a:lnTo>
                    <a:pt x="176" y="112"/>
                  </a:lnTo>
                  <a:lnTo>
                    <a:pt x="192" y="112"/>
                  </a:lnTo>
                  <a:lnTo>
                    <a:pt x="192" y="120"/>
                  </a:lnTo>
                  <a:lnTo>
                    <a:pt x="184" y="136"/>
                  </a:lnTo>
                  <a:lnTo>
                    <a:pt x="192" y="152"/>
                  </a:lnTo>
                  <a:lnTo>
                    <a:pt x="200" y="160"/>
                  </a:lnTo>
                  <a:lnTo>
                    <a:pt x="200" y="168"/>
                  </a:lnTo>
                  <a:lnTo>
                    <a:pt x="192" y="176"/>
                  </a:lnTo>
                  <a:lnTo>
                    <a:pt x="192" y="19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1" name="Freeform 159"/>
            <p:cNvSpPr>
              <a:spLocks/>
            </p:cNvSpPr>
            <p:nvPr/>
          </p:nvSpPr>
          <p:spPr bwMode="auto">
            <a:xfrm>
              <a:off x="3962" y="2197"/>
              <a:ext cx="207" cy="177"/>
            </a:xfrm>
            <a:custGeom>
              <a:avLst/>
              <a:gdLst>
                <a:gd name="T0" fmla="*/ 382 w 200"/>
                <a:gd name="T1" fmla="*/ 38 h 192"/>
                <a:gd name="T2" fmla="*/ 286 w 200"/>
                <a:gd name="T3" fmla="*/ 37 h 192"/>
                <a:gd name="T4" fmla="*/ 270 w 200"/>
                <a:gd name="T5" fmla="*/ 33 h 192"/>
                <a:gd name="T6" fmla="*/ 237 w 200"/>
                <a:gd name="T7" fmla="*/ 34 h 192"/>
                <a:gd name="T8" fmla="*/ 207 w 200"/>
                <a:gd name="T9" fmla="*/ 34 h 192"/>
                <a:gd name="T10" fmla="*/ 159 w 200"/>
                <a:gd name="T11" fmla="*/ 31 h 192"/>
                <a:gd name="T12" fmla="*/ 145 w 200"/>
                <a:gd name="T13" fmla="*/ 27 h 192"/>
                <a:gd name="T14" fmla="*/ 110 w 200"/>
                <a:gd name="T15" fmla="*/ 26 h 192"/>
                <a:gd name="T16" fmla="*/ 96 w 200"/>
                <a:gd name="T17" fmla="*/ 26 h 192"/>
                <a:gd name="T18" fmla="*/ 79 w 200"/>
                <a:gd name="T19" fmla="*/ 24 h 192"/>
                <a:gd name="T20" fmla="*/ 79 w 200"/>
                <a:gd name="T21" fmla="*/ 21 h 192"/>
                <a:gd name="T22" fmla="*/ 45 w 200"/>
                <a:gd name="T23" fmla="*/ 19 h 192"/>
                <a:gd name="T24" fmla="*/ 36 w 200"/>
                <a:gd name="T25" fmla="*/ 16 h 192"/>
                <a:gd name="T26" fmla="*/ 45 w 200"/>
                <a:gd name="T27" fmla="*/ 13 h 192"/>
                <a:gd name="T28" fmla="*/ 45 w 200"/>
                <a:gd name="T29" fmla="*/ 12 h 192"/>
                <a:gd name="T30" fmla="*/ 36 w 200"/>
                <a:gd name="T31" fmla="*/ 12 h 192"/>
                <a:gd name="T32" fmla="*/ 8 w 200"/>
                <a:gd name="T33" fmla="*/ 8 h 192"/>
                <a:gd name="T34" fmla="*/ 0 w 200"/>
                <a:gd name="T35" fmla="*/ 6 h 192"/>
                <a:gd name="T36" fmla="*/ 8 w 200"/>
                <a:gd name="T37" fmla="*/ 0 h 192"/>
                <a:gd name="T38" fmla="*/ 36 w 200"/>
                <a:gd name="T39" fmla="*/ 6 h 192"/>
                <a:gd name="T40" fmla="*/ 45 w 200"/>
                <a:gd name="T41" fmla="*/ 6 h 192"/>
                <a:gd name="T42" fmla="*/ 61 w 200"/>
                <a:gd name="T43" fmla="*/ 6 h 192"/>
                <a:gd name="T44" fmla="*/ 79 w 200"/>
                <a:gd name="T45" fmla="*/ 6 h 192"/>
                <a:gd name="T46" fmla="*/ 96 w 200"/>
                <a:gd name="T47" fmla="*/ 6 h 192"/>
                <a:gd name="T48" fmla="*/ 79 w 200"/>
                <a:gd name="T49" fmla="*/ 6 h 192"/>
                <a:gd name="T50" fmla="*/ 110 w 200"/>
                <a:gd name="T51" fmla="*/ 6 h 192"/>
                <a:gd name="T52" fmla="*/ 110 w 200"/>
                <a:gd name="T53" fmla="*/ 6 h 192"/>
                <a:gd name="T54" fmla="*/ 159 w 200"/>
                <a:gd name="T55" fmla="*/ 10 h 192"/>
                <a:gd name="T56" fmla="*/ 221 w 200"/>
                <a:gd name="T57" fmla="*/ 10 h 192"/>
                <a:gd name="T58" fmla="*/ 221 w 200"/>
                <a:gd name="T59" fmla="*/ 6 h 192"/>
                <a:gd name="T60" fmla="*/ 237 w 200"/>
                <a:gd name="T61" fmla="*/ 6 h 192"/>
                <a:gd name="T62" fmla="*/ 286 w 200"/>
                <a:gd name="T63" fmla="*/ 6 h 192"/>
                <a:gd name="T64" fmla="*/ 365 w 200"/>
                <a:gd name="T65" fmla="*/ 10 h 192"/>
                <a:gd name="T66" fmla="*/ 365 w 200"/>
                <a:gd name="T67" fmla="*/ 12 h 192"/>
                <a:gd name="T68" fmla="*/ 365 w 200"/>
                <a:gd name="T69" fmla="*/ 13 h 192"/>
                <a:gd name="T70" fmla="*/ 350 w 200"/>
                <a:gd name="T71" fmla="*/ 16 h 192"/>
                <a:gd name="T72" fmla="*/ 350 w 200"/>
                <a:gd name="T73" fmla="*/ 22 h 192"/>
                <a:gd name="T74" fmla="*/ 382 w 200"/>
                <a:gd name="T75" fmla="*/ 22 h 192"/>
                <a:gd name="T76" fmla="*/ 382 w 200"/>
                <a:gd name="T77" fmla="*/ 24 h 192"/>
                <a:gd name="T78" fmla="*/ 365 w 200"/>
                <a:gd name="T79" fmla="*/ 27 h 192"/>
                <a:gd name="T80" fmla="*/ 382 w 200"/>
                <a:gd name="T81" fmla="*/ 30 h 192"/>
                <a:gd name="T82" fmla="*/ 398 w 200"/>
                <a:gd name="T83" fmla="*/ 31 h 192"/>
                <a:gd name="T84" fmla="*/ 398 w 200"/>
                <a:gd name="T85" fmla="*/ 33 h 192"/>
                <a:gd name="T86" fmla="*/ 382 w 200"/>
                <a:gd name="T87" fmla="*/ 34 h 192"/>
                <a:gd name="T88" fmla="*/ 382 w 200"/>
                <a:gd name="T89" fmla="*/ 38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2"/>
                <a:gd name="T137" fmla="*/ 200 w 200"/>
                <a:gd name="T138" fmla="*/ 192 h 1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2">
                  <a:moveTo>
                    <a:pt x="192" y="192"/>
                  </a:moveTo>
                  <a:lnTo>
                    <a:pt x="144" y="184"/>
                  </a:lnTo>
                  <a:lnTo>
                    <a:pt x="136" y="168"/>
                  </a:lnTo>
                  <a:lnTo>
                    <a:pt x="120" y="176"/>
                  </a:lnTo>
                  <a:lnTo>
                    <a:pt x="104" y="176"/>
                  </a:lnTo>
                  <a:lnTo>
                    <a:pt x="80" y="160"/>
                  </a:lnTo>
                  <a:lnTo>
                    <a:pt x="72" y="136"/>
                  </a:lnTo>
                  <a:lnTo>
                    <a:pt x="56" y="128"/>
                  </a:lnTo>
                  <a:lnTo>
                    <a:pt x="48" y="128"/>
                  </a:lnTo>
                  <a:lnTo>
                    <a:pt x="40" y="120"/>
                  </a:lnTo>
                  <a:lnTo>
                    <a:pt x="40" y="104"/>
                  </a:lnTo>
                  <a:lnTo>
                    <a:pt x="24" y="96"/>
                  </a:lnTo>
                  <a:lnTo>
                    <a:pt x="16" y="80"/>
                  </a:lnTo>
                  <a:lnTo>
                    <a:pt x="24" y="64"/>
                  </a:lnTo>
                  <a:lnTo>
                    <a:pt x="24" y="56"/>
                  </a:lnTo>
                  <a:lnTo>
                    <a:pt x="16" y="56"/>
                  </a:lnTo>
                  <a:lnTo>
                    <a:pt x="8" y="40"/>
                  </a:lnTo>
                  <a:lnTo>
                    <a:pt x="0" y="8"/>
                  </a:lnTo>
                  <a:lnTo>
                    <a:pt x="8" y="0"/>
                  </a:lnTo>
                  <a:lnTo>
                    <a:pt x="16" y="16"/>
                  </a:lnTo>
                  <a:lnTo>
                    <a:pt x="24" y="16"/>
                  </a:lnTo>
                  <a:lnTo>
                    <a:pt x="32" y="16"/>
                  </a:lnTo>
                  <a:lnTo>
                    <a:pt x="40" y="8"/>
                  </a:lnTo>
                  <a:lnTo>
                    <a:pt x="48" y="8"/>
                  </a:lnTo>
                  <a:lnTo>
                    <a:pt x="40" y="16"/>
                  </a:lnTo>
                  <a:lnTo>
                    <a:pt x="56" y="24"/>
                  </a:lnTo>
                  <a:lnTo>
                    <a:pt x="56" y="32"/>
                  </a:lnTo>
                  <a:lnTo>
                    <a:pt x="80" y="48"/>
                  </a:lnTo>
                  <a:lnTo>
                    <a:pt x="112" y="48"/>
                  </a:lnTo>
                  <a:lnTo>
                    <a:pt x="112" y="32"/>
                  </a:lnTo>
                  <a:lnTo>
                    <a:pt x="120" y="24"/>
                  </a:lnTo>
                  <a:lnTo>
                    <a:pt x="144" y="24"/>
                  </a:lnTo>
                  <a:lnTo>
                    <a:pt x="184" y="48"/>
                  </a:lnTo>
                  <a:lnTo>
                    <a:pt x="184" y="56"/>
                  </a:lnTo>
                  <a:lnTo>
                    <a:pt x="184" y="64"/>
                  </a:lnTo>
                  <a:lnTo>
                    <a:pt x="176" y="80"/>
                  </a:lnTo>
                  <a:lnTo>
                    <a:pt x="176" y="112"/>
                  </a:lnTo>
                  <a:lnTo>
                    <a:pt x="192" y="112"/>
                  </a:lnTo>
                  <a:lnTo>
                    <a:pt x="192" y="120"/>
                  </a:lnTo>
                  <a:lnTo>
                    <a:pt x="184" y="136"/>
                  </a:lnTo>
                  <a:lnTo>
                    <a:pt x="192" y="152"/>
                  </a:lnTo>
                  <a:lnTo>
                    <a:pt x="200" y="160"/>
                  </a:lnTo>
                  <a:lnTo>
                    <a:pt x="200" y="168"/>
                  </a:lnTo>
                  <a:lnTo>
                    <a:pt x="192" y="176"/>
                  </a:lnTo>
                  <a:lnTo>
                    <a:pt x="192" y="192"/>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62" name="Freeform 160"/>
            <p:cNvSpPr>
              <a:spLocks/>
            </p:cNvSpPr>
            <p:nvPr/>
          </p:nvSpPr>
          <p:spPr bwMode="auto">
            <a:xfrm>
              <a:off x="4145" y="2219"/>
              <a:ext cx="157" cy="111"/>
            </a:xfrm>
            <a:custGeom>
              <a:avLst/>
              <a:gdLst>
                <a:gd name="T0" fmla="*/ 275 w 152"/>
                <a:gd name="T1" fmla="*/ 6 h 120"/>
                <a:gd name="T2" fmla="*/ 244 w 152"/>
                <a:gd name="T3" fmla="*/ 6 h 120"/>
                <a:gd name="T4" fmla="*/ 214 w 152"/>
                <a:gd name="T5" fmla="*/ 6 h 120"/>
                <a:gd name="T6" fmla="*/ 214 w 152"/>
                <a:gd name="T7" fmla="*/ 8 h 120"/>
                <a:gd name="T8" fmla="*/ 199 w 152"/>
                <a:gd name="T9" fmla="*/ 13 h 120"/>
                <a:gd name="T10" fmla="*/ 199 w 152"/>
                <a:gd name="T11" fmla="*/ 14 h 120"/>
                <a:gd name="T12" fmla="*/ 182 w 152"/>
                <a:gd name="T13" fmla="*/ 16 h 120"/>
                <a:gd name="T14" fmla="*/ 182 w 152"/>
                <a:gd name="T15" fmla="*/ 18 h 120"/>
                <a:gd name="T16" fmla="*/ 121 w 152"/>
                <a:gd name="T17" fmla="*/ 18 h 120"/>
                <a:gd name="T18" fmla="*/ 121 w 152"/>
                <a:gd name="T19" fmla="*/ 20 h 120"/>
                <a:gd name="T20" fmla="*/ 121 w 152"/>
                <a:gd name="T21" fmla="*/ 24 h 120"/>
                <a:gd name="T22" fmla="*/ 44 w 152"/>
                <a:gd name="T23" fmla="*/ 25 h 120"/>
                <a:gd name="T24" fmla="*/ 8 w 152"/>
                <a:gd name="T25" fmla="*/ 24 h 120"/>
                <a:gd name="T26" fmla="*/ 36 w 152"/>
                <a:gd name="T27" fmla="*/ 20 h 120"/>
                <a:gd name="T28" fmla="*/ 36 w 152"/>
                <a:gd name="T29" fmla="*/ 18 h 120"/>
                <a:gd name="T30" fmla="*/ 0 w 152"/>
                <a:gd name="T31" fmla="*/ 18 h 120"/>
                <a:gd name="T32" fmla="*/ 0 w 152"/>
                <a:gd name="T33" fmla="*/ 13 h 120"/>
                <a:gd name="T34" fmla="*/ 8 w 152"/>
                <a:gd name="T35" fmla="*/ 8 h 120"/>
                <a:gd name="T36" fmla="*/ 44 w 152"/>
                <a:gd name="T37" fmla="*/ 8 h 120"/>
                <a:gd name="T38" fmla="*/ 44 w 152"/>
                <a:gd name="T39" fmla="*/ 6 h 120"/>
                <a:gd name="T40" fmla="*/ 74 w 152"/>
                <a:gd name="T41" fmla="*/ 6 h 120"/>
                <a:gd name="T42" fmla="*/ 94 w 152"/>
                <a:gd name="T43" fmla="*/ 6 h 120"/>
                <a:gd name="T44" fmla="*/ 106 w 152"/>
                <a:gd name="T45" fmla="*/ 6 h 120"/>
                <a:gd name="T46" fmla="*/ 106 w 152"/>
                <a:gd name="T47" fmla="*/ 6 h 120"/>
                <a:gd name="T48" fmla="*/ 154 w 152"/>
                <a:gd name="T49" fmla="*/ 6 h 120"/>
                <a:gd name="T50" fmla="*/ 182 w 152"/>
                <a:gd name="T51" fmla="*/ 6 h 120"/>
                <a:gd name="T52" fmla="*/ 182 w 152"/>
                <a:gd name="T53" fmla="*/ 6 h 120"/>
                <a:gd name="T54" fmla="*/ 199 w 152"/>
                <a:gd name="T55" fmla="*/ 6 h 120"/>
                <a:gd name="T56" fmla="*/ 199 w 152"/>
                <a:gd name="T57" fmla="*/ 0 h 120"/>
                <a:gd name="T58" fmla="*/ 214 w 152"/>
                <a:gd name="T59" fmla="*/ 0 h 120"/>
                <a:gd name="T60" fmla="*/ 228 w 152"/>
                <a:gd name="T61" fmla="*/ 6 h 120"/>
                <a:gd name="T62" fmla="*/ 259 w 152"/>
                <a:gd name="T63" fmla="*/ 6 h 120"/>
                <a:gd name="T64" fmla="*/ 289 w 152"/>
                <a:gd name="T65" fmla="*/ 6 h 120"/>
                <a:gd name="T66" fmla="*/ 275 w 152"/>
                <a:gd name="T67" fmla="*/ 6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44" y="16"/>
                  </a:moveTo>
                  <a:lnTo>
                    <a:pt x="128" y="24"/>
                  </a:lnTo>
                  <a:lnTo>
                    <a:pt x="112" y="32"/>
                  </a:lnTo>
                  <a:lnTo>
                    <a:pt x="112" y="40"/>
                  </a:lnTo>
                  <a:lnTo>
                    <a:pt x="104" y="56"/>
                  </a:lnTo>
                  <a:lnTo>
                    <a:pt x="104" y="64"/>
                  </a:lnTo>
                  <a:lnTo>
                    <a:pt x="96" y="72"/>
                  </a:lnTo>
                  <a:lnTo>
                    <a:pt x="96" y="88"/>
                  </a:lnTo>
                  <a:lnTo>
                    <a:pt x="64" y="88"/>
                  </a:lnTo>
                  <a:lnTo>
                    <a:pt x="64" y="96"/>
                  </a:lnTo>
                  <a:lnTo>
                    <a:pt x="64" y="112"/>
                  </a:lnTo>
                  <a:lnTo>
                    <a:pt x="24" y="120"/>
                  </a:lnTo>
                  <a:lnTo>
                    <a:pt x="8" y="112"/>
                  </a:lnTo>
                  <a:lnTo>
                    <a:pt x="16" y="96"/>
                  </a:lnTo>
                  <a:lnTo>
                    <a:pt x="16" y="88"/>
                  </a:lnTo>
                  <a:lnTo>
                    <a:pt x="0" y="88"/>
                  </a:lnTo>
                  <a:lnTo>
                    <a:pt x="0" y="56"/>
                  </a:lnTo>
                  <a:lnTo>
                    <a:pt x="8" y="40"/>
                  </a:lnTo>
                  <a:lnTo>
                    <a:pt x="24" y="40"/>
                  </a:lnTo>
                  <a:lnTo>
                    <a:pt x="24" y="32"/>
                  </a:lnTo>
                  <a:lnTo>
                    <a:pt x="40" y="32"/>
                  </a:lnTo>
                  <a:lnTo>
                    <a:pt x="48" y="16"/>
                  </a:lnTo>
                  <a:lnTo>
                    <a:pt x="56" y="16"/>
                  </a:lnTo>
                  <a:lnTo>
                    <a:pt x="56" y="8"/>
                  </a:lnTo>
                  <a:lnTo>
                    <a:pt x="80" y="16"/>
                  </a:lnTo>
                  <a:lnTo>
                    <a:pt x="96" y="16"/>
                  </a:lnTo>
                  <a:lnTo>
                    <a:pt x="96" y="8"/>
                  </a:lnTo>
                  <a:lnTo>
                    <a:pt x="104" y="8"/>
                  </a:lnTo>
                  <a:lnTo>
                    <a:pt x="104" y="0"/>
                  </a:lnTo>
                  <a:lnTo>
                    <a:pt x="112" y="0"/>
                  </a:lnTo>
                  <a:lnTo>
                    <a:pt x="120" y="24"/>
                  </a:lnTo>
                  <a:lnTo>
                    <a:pt x="136" y="8"/>
                  </a:lnTo>
                  <a:lnTo>
                    <a:pt x="152" y="16"/>
                  </a:lnTo>
                  <a:lnTo>
                    <a:pt x="144"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3" name="Freeform 161"/>
            <p:cNvSpPr>
              <a:spLocks/>
            </p:cNvSpPr>
            <p:nvPr/>
          </p:nvSpPr>
          <p:spPr bwMode="auto">
            <a:xfrm>
              <a:off x="4145" y="2219"/>
              <a:ext cx="157" cy="111"/>
            </a:xfrm>
            <a:custGeom>
              <a:avLst/>
              <a:gdLst>
                <a:gd name="T0" fmla="*/ 275 w 152"/>
                <a:gd name="T1" fmla="*/ 6 h 120"/>
                <a:gd name="T2" fmla="*/ 244 w 152"/>
                <a:gd name="T3" fmla="*/ 6 h 120"/>
                <a:gd name="T4" fmla="*/ 214 w 152"/>
                <a:gd name="T5" fmla="*/ 6 h 120"/>
                <a:gd name="T6" fmla="*/ 214 w 152"/>
                <a:gd name="T7" fmla="*/ 8 h 120"/>
                <a:gd name="T8" fmla="*/ 199 w 152"/>
                <a:gd name="T9" fmla="*/ 13 h 120"/>
                <a:gd name="T10" fmla="*/ 199 w 152"/>
                <a:gd name="T11" fmla="*/ 14 h 120"/>
                <a:gd name="T12" fmla="*/ 182 w 152"/>
                <a:gd name="T13" fmla="*/ 16 h 120"/>
                <a:gd name="T14" fmla="*/ 182 w 152"/>
                <a:gd name="T15" fmla="*/ 18 h 120"/>
                <a:gd name="T16" fmla="*/ 121 w 152"/>
                <a:gd name="T17" fmla="*/ 18 h 120"/>
                <a:gd name="T18" fmla="*/ 121 w 152"/>
                <a:gd name="T19" fmla="*/ 20 h 120"/>
                <a:gd name="T20" fmla="*/ 121 w 152"/>
                <a:gd name="T21" fmla="*/ 24 h 120"/>
                <a:gd name="T22" fmla="*/ 44 w 152"/>
                <a:gd name="T23" fmla="*/ 25 h 120"/>
                <a:gd name="T24" fmla="*/ 8 w 152"/>
                <a:gd name="T25" fmla="*/ 24 h 120"/>
                <a:gd name="T26" fmla="*/ 36 w 152"/>
                <a:gd name="T27" fmla="*/ 20 h 120"/>
                <a:gd name="T28" fmla="*/ 36 w 152"/>
                <a:gd name="T29" fmla="*/ 18 h 120"/>
                <a:gd name="T30" fmla="*/ 0 w 152"/>
                <a:gd name="T31" fmla="*/ 18 h 120"/>
                <a:gd name="T32" fmla="*/ 0 w 152"/>
                <a:gd name="T33" fmla="*/ 13 h 120"/>
                <a:gd name="T34" fmla="*/ 8 w 152"/>
                <a:gd name="T35" fmla="*/ 8 h 120"/>
                <a:gd name="T36" fmla="*/ 44 w 152"/>
                <a:gd name="T37" fmla="*/ 8 h 120"/>
                <a:gd name="T38" fmla="*/ 44 w 152"/>
                <a:gd name="T39" fmla="*/ 6 h 120"/>
                <a:gd name="T40" fmla="*/ 74 w 152"/>
                <a:gd name="T41" fmla="*/ 6 h 120"/>
                <a:gd name="T42" fmla="*/ 94 w 152"/>
                <a:gd name="T43" fmla="*/ 6 h 120"/>
                <a:gd name="T44" fmla="*/ 106 w 152"/>
                <a:gd name="T45" fmla="*/ 6 h 120"/>
                <a:gd name="T46" fmla="*/ 106 w 152"/>
                <a:gd name="T47" fmla="*/ 6 h 120"/>
                <a:gd name="T48" fmla="*/ 154 w 152"/>
                <a:gd name="T49" fmla="*/ 6 h 120"/>
                <a:gd name="T50" fmla="*/ 182 w 152"/>
                <a:gd name="T51" fmla="*/ 6 h 120"/>
                <a:gd name="T52" fmla="*/ 182 w 152"/>
                <a:gd name="T53" fmla="*/ 6 h 120"/>
                <a:gd name="T54" fmla="*/ 199 w 152"/>
                <a:gd name="T55" fmla="*/ 6 h 120"/>
                <a:gd name="T56" fmla="*/ 199 w 152"/>
                <a:gd name="T57" fmla="*/ 0 h 120"/>
                <a:gd name="T58" fmla="*/ 214 w 152"/>
                <a:gd name="T59" fmla="*/ 0 h 120"/>
                <a:gd name="T60" fmla="*/ 228 w 152"/>
                <a:gd name="T61" fmla="*/ 6 h 120"/>
                <a:gd name="T62" fmla="*/ 259 w 152"/>
                <a:gd name="T63" fmla="*/ 6 h 120"/>
                <a:gd name="T64" fmla="*/ 289 w 152"/>
                <a:gd name="T65" fmla="*/ 6 h 120"/>
                <a:gd name="T66" fmla="*/ 275 w 152"/>
                <a:gd name="T67" fmla="*/ 6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44" y="16"/>
                  </a:moveTo>
                  <a:lnTo>
                    <a:pt x="128" y="24"/>
                  </a:lnTo>
                  <a:lnTo>
                    <a:pt x="112" y="32"/>
                  </a:lnTo>
                  <a:lnTo>
                    <a:pt x="112" y="40"/>
                  </a:lnTo>
                  <a:lnTo>
                    <a:pt x="104" y="56"/>
                  </a:lnTo>
                  <a:lnTo>
                    <a:pt x="104" y="64"/>
                  </a:lnTo>
                  <a:lnTo>
                    <a:pt x="96" y="72"/>
                  </a:lnTo>
                  <a:lnTo>
                    <a:pt x="96" y="88"/>
                  </a:lnTo>
                  <a:lnTo>
                    <a:pt x="64" y="88"/>
                  </a:lnTo>
                  <a:lnTo>
                    <a:pt x="64" y="96"/>
                  </a:lnTo>
                  <a:lnTo>
                    <a:pt x="64" y="112"/>
                  </a:lnTo>
                  <a:lnTo>
                    <a:pt x="24" y="120"/>
                  </a:lnTo>
                  <a:lnTo>
                    <a:pt x="8" y="112"/>
                  </a:lnTo>
                  <a:lnTo>
                    <a:pt x="16" y="96"/>
                  </a:lnTo>
                  <a:lnTo>
                    <a:pt x="16" y="88"/>
                  </a:lnTo>
                  <a:lnTo>
                    <a:pt x="0" y="88"/>
                  </a:lnTo>
                  <a:lnTo>
                    <a:pt x="0" y="56"/>
                  </a:lnTo>
                  <a:lnTo>
                    <a:pt x="8" y="40"/>
                  </a:lnTo>
                  <a:lnTo>
                    <a:pt x="24" y="40"/>
                  </a:lnTo>
                  <a:lnTo>
                    <a:pt x="24" y="32"/>
                  </a:lnTo>
                  <a:lnTo>
                    <a:pt x="40" y="32"/>
                  </a:lnTo>
                  <a:lnTo>
                    <a:pt x="48" y="16"/>
                  </a:lnTo>
                  <a:lnTo>
                    <a:pt x="56" y="16"/>
                  </a:lnTo>
                  <a:lnTo>
                    <a:pt x="56" y="8"/>
                  </a:lnTo>
                  <a:lnTo>
                    <a:pt x="80" y="16"/>
                  </a:lnTo>
                  <a:lnTo>
                    <a:pt x="96" y="16"/>
                  </a:lnTo>
                  <a:lnTo>
                    <a:pt x="96" y="8"/>
                  </a:lnTo>
                  <a:lnTo>
                    <a:pt x="104" y="8"/>
                  </a:lnTo>
                  <a:lnTo>
                    <a:pt x="104" y="0"/>
                  </a:lnTo>
                  <a:lnTo>
                    <a:pt x="112" y="0"/>
                  </a:lnTo>
                  <a:lnTo>
                    <a:pt x="120" y="24"/>
                  </a:lnTo>
                  <a:lnTo>
                    <a:pt x="136" y="8"/>
                  </a:lnTo>
                  <a:lnTo>
                    <a:pt x="152" y="16"/>
                  </a:lnTo>
                  <a:lnTo>
                    <a:pt x="144" y="1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64" name="Freeform 162"/>
            <p:cNvSpPr>
              <a:spLocks/>
            </p:cNvSpPr>
            <p:nvPr/>
          </p:nvSpPr>
          <p:spPr bwMode="auto">
            <a:xfrm>
              <a:off x="4154" y="2234"/>
              <a:ext cx="181" cy="156"/>
            </a:xfrm>
            <a:custGeom>
              <a:avLst/>
              <a:gdLst>
                <a:gd name="T0" fmla="*/ 8 w 176"/>
                <a:gd name="T1" fmla="*/ 34 h 168"/>
                <a:gd name="T2" fmla="*/ 8 w 176"/>
                <a:gd name="T3" fmla="*/ 31 h 168"/>
                <a:gd name="T4" fmla="*/ 16 w 176"/>
                <a:gd name="T5" fmla="*/ 29 h 168"/>
                <a:gd name="T6" fmla="*/ 16 w 176"/>
                <a:gd name="T7" fmla="*/ 28 h 168"/>
                <a:gd name="T8" fmla="*/ 8 w 176"/>
                <a:gd name="T9" fmla="*/ 26 h 168"/>
                <a:gd name="T10" fmla="*/ 0 w 176"/>
                <a:gd name="T11" fmla="*/ 22 h 168"/>
                <a:gd name="T12" fmla="*/ 16 w 176"/>
                <a:gd name="T13" fmla="*/ 24 h 168"/>
                <a:gd name="T14" fmla="*/ 100 w 176"/>
                <a:gd name="T15" fmla="*/ 22 h 168"/>
                <a:gd name="T16" fmla="*/ 100 w 176"/>
                <a:gd name="T17" fmla="*/ 19 h 168"/>
                <a:gd name="T18" fmla="*/ 100 w 176"/>
                <a:gd name="T19" fmla="*/ 17 h 168"/>
                <a:gd name="T20" fmla="*/ 156 w 176"/>
                <a:gd name="T21" fmla="*/ 17 h 168"/>
                <a:gd name="T22" fmla="*/ 156 w 176"/>
                <a:gd name="T23" fmla="*/ 14 h 168"/>
                <a:gd name="T24" fmla="*/ 167 w 176"/>
                <a:gd name="T25" fmla="*/ 12 h 168"/>
                <a:gd name="T26" fmla="*/ 167 w 176"/>
                <a:gd name="T27" fmla="*/ 9 h 168"/>
                <a:gd name="T28" fmla="*/ 181 w 176"/>
                <a:gd name="T29" fmla="*/ 6 h 168"/>
                <a:gd name="T30" fmla="*/ 181 w 176"/>
                <a:gd name="T31" fmla="*/ 6 h 168"/>
                <a:gd name="T32" fmla="*/ 209 w 176"/>
                <a:gd name="T33" fmla="*/ 6 h 168"/>
                <a:gd name="T34" fmla="*/ 238 w 176"/>
                <a:gd name="T35" fmla="*/ 0 h 168"/>
                <a:gd name="T36" fmla="*/ 266 w 176"/>
                <a:gd name="T37" fmla="*/ 6 h 168"/>
                <a:gd name="T38" fmla="*/ 282 w 176"/>
                <a:gd name="T39" fmla="*/ 6 h 168"/>
                <a:gd name="T40" fmla="*/ 307 w 176"/>
                <a:gd name="T41" fmla="*/ 6 h 168"/>
                <a:gd name="T42" fmla="*/ 293 w 176"/>
                <a:gd name="T43" fmla="*/ 6 h 168"/>
                <a:gd name="T44" fmla="*/ 266 w 176"/>
                <a:gd name="T45" fmla="*/ 7 h 168"/>
                <a:gd name="T46" fmla="*/ 238 w 176"/>
                <a:gd name="T47" fmla="*/ 6 h 168"/>
                <a:gd name="T48" fmla="*/ 238 w 176"/>
                <a:gd name="T49" fmla="*/ 7 h 168"/>
                <a:gd name="T50" fmla="*/ 238 w 176"/>
                <a:gd name="T51" fmla="*/ 9 h 168"/>
                <a:gd name="T52" fmla="*/ 238 w 176"/>
                <a:gd name="T53" fmla="*/ 14 h 168"/>
                <a:gd name="T54" fmla="*/ 252 w 176"/>
                <a:gd name="T55" fmla="*/ 16 h 168"/>
                <a:gd name="T56" fmla="*/ 252 w 176"/>
                <a:gd name="T57" fmla="*/ 17 h 168"/>
                <a:gd name="T58" fmla="*/ 238 w 176"/>
                <a:gd name="T59" fmla="*/ 17 h 168"/>
                <a:gd name="T60" fmla="*/ 252 w 176"/>
                <a:gd name="T61" fmla="*/ 17 h 168"/>
                <a:gd name="T62" fmla="*/ 195 w 176"/>
                <a:gd name="T63" fmla="*/ 28 h 168"/>
                <a:gd name="T64" fmla="*/ 167 w 176"/>
                <a:gd name="T65" fmla="*/ 28 h 168"/>
                <a:gd name="T66" fmla="*/ 156 w 176"/>
                <a:gd name="T67" fmla="*/ 28 h 168"/>
                <a:gd name="T68" fmla="*/ 156 w 176"/>
                <a:gd name="T69" fmla="*/ 31 h 168"/>
                <a:gd name="T70" fmla="*/ 167 w 176"/>
                <a:gd name="T71" fmla="*/ 31 h 168"/>
                <a:gd name="T72" fmla="*/ 167 w 176"/>
                <a:gd name="T73" fmla="*/ 32 h 168"/>
                <a:gd name="T74" fmla="*/ 167 w 176"/>
                <a:gd name="T75" fmla="*/ 36 h 168"/>
                <a:gd name="T76" fmla="*/ 167 w 176"/>
                <a:gd name="T77" fmla="*/ 38 h 168"/>
                <a:gd name="T78" fmla="*/ 140 w 176"/>
                <a:gd name="T79" fmla="*/ 38 h 168"/>
                <a:gd name="T80" fmla="*/ 124 w 176"/>
                <a:gd name="T81" fmla="*/ 38 h 168"/>
                <a:gd name="T82" fmla="*/ 112 w 176"/>
                <a:gd name="T83" fmla="*/ 38 h 168"/>
                <a:gd name="T84" fmla="*/ 100 w 176"/>
                <a:gd name="T85" fmla="*/ 34 h 168"/>
                <a:gd name="T86" fmla="*/ 67 w 176"/>
                <a:gd name="T87" fmla="*/ 34 h 168"/>
                <a:gd name="T88" fmla="*/ 44 w 176"/>
                <a:gd name="T89" fmla="*/ 34 h 168"/>
                <a:gd name="T90" fmla="*/ 8 w 176"/>
                <a:gd name="T91" fmla="*/ 34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6"/>
                <a:gd name="T139" fmla="*/ 0 h 168"/>
                <a:gd name="T140" fmla="*/ 176 w 17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6" h="168">
                  <a:moveTo>
                    <a:pt x="8" y="152"/>
                  </a:moveTo>
                  <a:lnTo>
                    <a:pt x="8" y="136"/>
                  </a:lnTo>
                  <a:lnTo>
                    <a:pt x="16" y="128"/>
                  </a:lnTo>
                  <a:lnTo>
                    <a:pt x="16" y="120"/>
                  </a:lnTo>
                  <a:lnTo>
                    <a:pt x="8" y="112"/>
                  </a:lnTo>
                  <a:lnTo>
                    <a:pt x="0" y="96"/>
                  </a:lnTo>
                  <a:lnTo>
                    <a:pt x="16" y="104"/>
                  </a:lnTo>
                  <a:lnTo>
                    <a:pt x="56" y="96"/>
                  </a:lnTo>
                  <a:lnTo>
                    <a:pt x="56" y="80"/>
                  </a:lnTo>
                  <a:lnTo>
                    <a:pt x="56" y="72"/>
                  </a:lnTo>
                  <a:lnTo>
                    <a:pt x="88" y="72"/>
                  </a:lnTo>
                  <a:lnTo>
                    <a:pt x="88" y="56"/>
                  </a:lnTo>
                  <a:lnTo>
                    <a:pt x="96" y="48"/>
                  </a:lnTo>
                  <a:lnTo>
                    <a:pt x="96" y="40"/>
                  </a:lnTo>
                  <a:lnTo>
                    <a:pt x="104" y="24"/>
                  </a:lnTo>
                  <a:lnTo>
                    <a:pt x="104" y="16"/>
                  </a:lnTo>
                  <a:lnTo>
                    <a:pt x="120" y="8"/>
                  </a:lnTo>
                  <a:lnTo>
                    <a:pt x="136" y="0"/>
                  </a:lnTo>
                  <a:lnTo>
                    <a:pt x="152" y="8"/>
                  </a:lnTo>
                  <a:lnTo>
                    <a:pt x="160" y="16"/>
                  </a:lnTo>
                  <a:lnTo>
                    <a:pt x="176" y="24"/>
                  </a:lnTo>
                  <a:lnTo>
                    <a:pt x="168" y="24"/>
                  </a:lnTo>
                  <a:lnTo>
                    <a:pt x="152" y="32"/>
                  </a:lnTo>
                  <a:lnTo>
                    <a:pt x="136" y="24"/>
                  </a:lnTo>
                  <a:lnTo>
                    <a:pt x="136" y="32"/>
                  </a:lnTo>
                  <a:lnTo>
                    <a:pt x="136" y="40"/>
                  </a:lnTo>
                  <a:lnTo>
                    <a:pt x="136" y="56"/>
                  </a:lnTo>
                  <a:lnTo>
                    <a:pt x="144" y="64"/>
                  </a:lnTo>
                  <a:lnTo>
                    <a:pt x="144" y="72"/>
                  </a:lnTo>
                  <a:lnTo>
                    <a:pt x="136" y="72"/>
                  </a:lnTo>
                  <a:lnTo>
                    <a:pt x="144" y="72"/>
                  </a:lnTo>
                  <a:lnTo>
                    <a:pt x="112" y="120"/>
                  </a:lnTo>
                  <a:lnTo>
                    <a:pt x="96" y="120"/>
                  </a:lnTo>
                  <a:lnTo>
                    <a:pt x="88" y="120"/>
                  </a:lnTo>
                  <a:lnTo>
                    <a:pt x="88" y="136"/>
                  </a:lnTo>
                  <a:lnTo>
                    <a:pt x="96" y="136"/>
                  </a:lnTo>
                  <a:lnTo>
                    <a:pt x="96" y="144"/>
                  </a:lnTo>
                  <a:lnTo>
                    <a:pt x="96" y="160"/>
                  </a:lnTo>
                  <a:lnTo>
                    <a:pt x="96" y="168"/>
                  </a:lnTo>
                  <a:lnTo>
                    <a:pt x="80" y="168"/>
                  </a:lnTo>
                  <a:lnTo>
                    <a:pt x="72" y="168"/>
                  </a:lnTo>
                  <a:lnTo>
                    <a:pt x="64" y="168"/>
                  </a:lnTo>
                  <a:lnTo>
                    <a:pt x="56" y="152"/>
                  </a:lnTo>
                  <a:lnTo>
                    <a:pt x="40" y="152"/>
                  </a:lnTo>
                  <a:lnTo>
                    <a:pt x="24" y="152"/>
                  </a:lnTo>
                  <a:lnTo>
                    <a:pt x="8" y="15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5" name="Freeform 163"/>
            <p:cNvSpPr>
              <a:spLocks/>
            </p:cNvSpPr>
            <p:nvPr/>
          </p:nvSpPr>
          <p:spPr bwMode="auto">
            <a:xfrm>
              <a:off x="4154" y="2234"/>
              <a:ext cx="181" cy="156"/>
            </a:xfrm>
            <a:custGeom>
              <a:avLst/>
              <a:gdLst>
                <a:gd name="T0" fmla="*/ 8 w 176"/>
                <a:gd name="T1" fmla="*/ 34 h 168"/>
                <a:gd name="T2" fmla="*/ 8 w 176"/>
                <a:gd name="T3" fmla="*/ 31 h 168"/>
                <a:gd name="T4" fmla="*/ 16 w 176"/>
                <a:gd name="T5" fmla="*/ 29 h 168"/>
                <a:gd name="T6" fmla="*/ 16 w 176"/>
                <a:gd name="T7" fmla="*/ 28 h 168"/>
                <a:gd name="T8" fmla="*/ 8 w 176"/>
                <a:gd name="T9" fmla="*/ 26 h 168"/>
                <a:gd name="T10" fmla="*/ 0 w 176"/>
                <a:gd name="T11" fmla="*/ 22 h 168"/>
                <a:gd name="T12" fmla="*/ 16 w 176"/>
                <a:gd name="T13" fmla="*/ 24 h 168"/>
                <a:gd name="T14" fmla="*/ 100 w 176"/>
                <a:gd name="T15" fmla="*/ 22 h 168"/>
                <a:gd name="T16" fmla="*/ 100 w 176"/>
                <a:gd name="T17" fmla="*/ 19 h 168"/>
                <a:gd name="T18" fmla="*/ 100 w 176"/>
                <a:gd name="T19" fmla="*/ 17 h 168"/>
                <a:gd name="T20" fmla="*/ 156 w 176"/>
                <a:gd name="T21" fmla="*/ 17 h 168"/>
                <a:gd name="T22" fmla="*/ 156 w 176"/>
                <a:gd name="T23" fmla="*/ 14 h 168"/>
                <a:gd name="T24" fmla="*/ 167 w 176"/>
                <a:gd name="T25" fmla="*/ 12 h 168"/>
                <a:gd name="T26" fmla="*/ 167 w 176"/>
                <a:gd name="T27" fmla="*/ 9 h 168"/>
                <a:gd name="T28" fmla="*/ 181 w 176"/>
                <a:gd name="T29" fmla="*/ 6 h 168"/>
                <a:gd name="T30" fmla="*/ 181 w 176"/>
                <a:gd name="T31" fmla="*/ 6 h 168"/>
                <a:gd name="T32" fmla="*/ 209 w 176"/>
                <a:gd name="T33" fmla="*/ 6 h 168"/>
                <a:gd name="T34" fmla="*/ 238 w 176"/>
                <a:gd name="T35" fmla="*/ 0 h 168"/>
                <a:gd name="T36" fmla="*/ 266 w 176"/>
                <a:gd name="T37" fmla="*/ 6 h 168"/>
                <a:gd name="T38" fmla="*/ 282 w 176"/>
                <a:gd name="T39" fmla="*/ 6 h 168"/>
                <a:gd name="T40" fmla="*/ 307 w 176"/>
                <a:gd name="T41" fmla="*/ 6 h 168"/>
                <a:gd name="T42" fmla="*/ 293 w 176"/>
                <a:gd name="T43" fmla="*/ 6 h 168"/>
                <a:gd name="T44" fmla="*/ 266 w 176"/>
                <a:gd name="T45" fmla="*/ 7 h 168"/>
                <a:gd name="T46" fmla="*/ 238 w 176"/>
                <a:gd name="T47" fmla="*/ 6 h 168"/>
                <a:gd name="T48" fmla="*/ 238 w 176"/>
                <a:gd name="T49" fmla="*/ 7 h 168"/>
                <a:gd name="T50" fmla="*/ 238 w 176"/>
                <a:gd name="T51" fmla="*/ 9 h 168"/>
                <a:gd name="T52" fmla="*/ 238 w 176"/>
                <a:gd name="T53" fmla="*/ 14 h 168"/>
                <a:gd name="T54" fmla="*/ 252 w 176"/>
                <a:gd name="T55" fmla="*/ 16 h 168"/>
                <a:gd name="T56" fmla="*/ 252 w 176"/>
                <a:gd name="T57" fmla="*/ 17 h 168"/>
                <a:gd name="T58" fmla="*/ 238 w 176"/>
                <a:gd name="T59" fmla="*/ 17 h 168"/>
                <a:gd name="T60" fmla="*/ 252 w 176"/>
                <a:gd name="T61" fmla="*/ 17 h 168"/>
                <a:gd name="T62" fmla="*/ 195 w 176"/>
                <a:gd name="T63" fmla="*/ 28 h 168"/>
                <a:gd name="T64" fmla="*/ 167 w 176"/>
                <a:gd name="T65" fmla="*/ 28 h 168"/>
                <a:gd name="T66" fmla="*/ 156 w 176"/>
                <a:gd name="T67" fmla="*/ 28 h 168"/>
                <a:gd name="T68" fmla="*/ 156 w 176"/>
                <a:gd name="T69" fmla="*/ 31 h 168"/>
                <a:gd name="T70" fmla="*/ 167 w 176"/>
                <a:gd name="T71" fmla="*/ 31 h 168"/>
                <a:gd name="T72" fmla="*/ 167 w 176"/>
                <a:gd name="T73" fmla="*/ 32 h 168"/>
                <a:gd name="T74" fmla="*/ 167 w 176"/>
                <a:gd name="T75" fmla="*/ 36 h 168"/>
                <a:gd name="T76" fmla="*/ 167 w 176"/>
                <a:gd name="T77" fmla="*/ 38 h 168"/>
                <a:gd name="T78" fmla="*/ 140 w 176"/>
                <a:gd name="T79" fmla="*/ 38 h 168"/>
                <a:gd name="T80" fmla="*/ 124 w 176"/>
                <a:gd name="T81" fmla="*/ 38 h 168"/>
                <a:gd name="T82" fmla="*/ 112 w 176"/>
                <a:gd name="T83" fmla="*/ 38 h 168"/>
                <a:gd name="T84" fmla="*/ 100 w 176"/>
                <a:gd name="T85" fmla="*/ 34 h 168"/>
                <a:gd name="T86" fmla="*/ 67 w 176"/>
                <a:gd name="T87" fmla="*/ 34 h 168"/>
                <a:gd name="T88" fmla="*/ 44 w 176"/>
                <a:gd name="T89" fmla="*/ 34 h 168"/>
                <a:gd name="T90" fmla="*/ 8 w 176"/>
                <a:gd name="T91" fmla="*/ 34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6"/>
                <a:gd name="T139" fmla="*/ 0 h 168"/>
                <a:gd name="T140" fmla="*/ 176 w 17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6" h="168">
                  <a:moveTo>
                    <a:pt x="8" y="152"/>
                  </a:moveTo>
                  <a:lnTo>
                    <a:pt x="8" y="136"/>
                  </a:lnTo>
                  <a:lnTo>
                    <a:pt x="16" y="128"/>
                  </a:lnTo>
                  <a:lnTo>
                    <a:pt x="16" y="120"/>
                  </a:lnTo>
                  <a:lnTo>
                    <a:pt x="8" y="112"/>
                  </a:lnTo>
                  <a:lnTo>
                    <a:pt x="0" y="96"/>
                  </a:lnTo>
                  <a:lnTo>
                    <a:pt x="16" y="104"/>
                  </a:lnTo>
                  <a:lnTo>
                    <a:pt x="56" y="96"/>
                  </a:lnTo>
                  <a:lnTo>
                    <a:pt x="56" y="80"/>
                  </a:lnTo>
                  <a:lnTo>
                    <a:pt x="56" y="72"/>
                  </a:lnTo>
                  <a:lnTo>
                    <a:pt x="88" y="72"/>
                  </a:lnTo>
                  <a:lnTo>
                    <a:pt x="88" y="56"/>
                  </a:lnTo>
                  <a:lnTo>
                    <a:pt x="96" y="48"/>
                  </a:lnTo>
                  <a:lnTo>
                    <a:pt x="96" y="40"/>
                  </a:lnTo>
                  <a:lnTo>
                    <a:pt x="104" y="24"/>
                  </a:lnTo>
                  <a:lnTo>
                    <a:pt x="104" y="16"/>
                  </a:lnTo>
                  <a:lnTo>
                    <a:pt x="120" y="8"/>
                  </a:lnTo>
                  <a:lnTo>
                    <a:pt x="136" y="0"/>
                  </a:lnTo>
                  <a:lnTo>
                    <a:pt x="152" y="8"/>
                  </a:lnTo>
                  <a:lnTo>
                    <a:pt x="160" y="16"/>
                  </a:lnTo>
                  <a:lnTo>
                    <a:pt x="176" y="24"/>
                  </a:lnTo>
                  <a:lnTo>
                    <a:pt x="168" y="24"/>
                  </a:lnTo>
                  <a:lnTo>
                    <a:pt x="152" y="32"/>
                  </a:lnTo>
                  <a:lnTo>
                    <a:pt x="136" y="24"/>
                  </a:lnTo>
                  <a:lnTo>
                    <a:pt x="136" y="32"/>
                  </a:lnTo>
                  <a:lnTo>
                    <a:pt x="136" y="40"/>
                  </a:lnTo>
                  <a:lnTo>
                    <a:pt x="136" y="56"/>
                  </a:lnTo>
                  <a:lnTo>
                    <a:pt x="144" y="64"/>
                  </a:lnTo>
                  <a:lnTo>
                    <a:pt x="144" y="72"/>
                  </a:lnTo>
                  <a:lnTo>
                    <a:pt x="136" y="72"/>
                  </a:lnTo>
                  <a:lnTo>
                    <a:pt x="144" y="72"/>
                  </a:lnTo>
                  <a:lnTo>
                    <a:pt x="112" y="120"/>
                  </a:lnTo>
                  <a:lnTo>
                    <a:pt x="96" y="120"/>
                  </a:lnTo>
                  <a:lnTo>
                    <a:pt x="88" y="120"/>
                  </a:lnTo>
                  <a:lnTo>
                    <a:pt x="88" y="136"/>
                  </a:lnTo>
                  <a:lnTo>
                    <a:pt x="96" y="136"/>
                  </a:lnTo>
                  <a:lnTo>
                    <a:pt x="96" y="144"/>
                  </a:lnTo>
                  <a:lnTo>
                    <a:pt x="96" y="160"/>
                  </a:lnTo>
                  <a:lnTo>
                    <a:pt x="96" y="168"/>
                  </a:lnTo>
                  <a:lnTo>
                    <a:pt x="80" y="168"/>
                  </a:lnTo>
                  <a:lnTo>
                    <a:pt x="72" y="168"/>
                  </a:lnTo>
                  <a:lnTo>
                    <a:pt x="64" y="168"/>
                  </a:lnTo>
                  <a:lnTo>
                    <a:pt x="56" y="152"/>
                  </a:lnTo>
                  <a:lnTo>
                    <a:pt x="40" y="152"/>
                  </a:lnTo>
                  <a:lnTo>
                    <a:pt x="24" y="152"/>
                  </a:lnTo>
                  <a:lnTo>
                    <a:pt x="8" y="152"/>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66" name="Freeform 164"/>
            <p:cNvSpPr>
              <a:spLocks/>
            </p:cNvSpPr>
            <p:nvPr/>
          </p:nvSpPr>
          <p:spPr bwMode="auto">
            <a:xfrm>
              <a:off x="4360" y="2316"/>
              <a:ext cx="81" cy="44"/>
            </a:xfrm>
            <a:custGeom>
              <a:avLst/>
              <a:gdLst>
                <a:gd name="T0" fmla="*/ 8 w 80"/>
                <a:gd name="T1" fmla="*/ 0 h 48"/>
                <a:gd name="T2" fmla="*/ 0 w 80"/>
                <a:gd name="T3" fmla="*/ 6 h 48"/>
                <a:gd name="T4" fmla="*/ 16 w 80"/>
                <a:gd name="T5" fmla="*/ 6 h 48"/>
                <a:gd name="T6" fmla="*/ 92 w 80"/>
                <a:gd name="T7" fmla="*/ 9 h 48"/>
                <a:gd name="T8" fmla="*/ 100 w 80"/>
                <a:gd name="T9" fmla="*/ 9 h 48"/>
                <a:gd name="T10" fmla="*/ 100 w 80"/>
                <a:gd name="T11" fmla="*/ 7 h 48"/>
                <a:gd name="T12" fmla="*/ 100 w 80"/>
                <a:gd name="T13" fmla="*/ 6 h 48"/>
                <a:gd name="T14" fmla="*/ 76 w 80"/>
                <a:gd name="T15" fmla="*/ 6 h 48"/>
                <a:gd name="T16" fmla="*/ 68 w 80"/>
                <a:gd name="T17" fmla="*/ 6 h 48"/>
                <a:gd name="T18" fmla="*/ 60 w 80"/>
                <a:gd name="T19" fmla="*/ 6 h 48"/>
                <a:gd name="T20" fmla="*/ 32 w 80"/>
                <a:gd name="T21" fmla="*/ 6 h 48"/>
                <a:gd name="T22" fmla="*/ 16 w 80"/>
                <a:gd name="T23" fmla="*/ 0 h 48"/>
                <a:gd name="T24" fmla="*/ 8 w 80"/>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8"/>
                <a:gd name="T41" fmla="*/ 80 w 80"/>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8">
                  <a:moveTo>
                    <a:pt x="8" y="0"/>
                  </a:moveTo>
                  <a:lnTo>
                    <a:pt x="0" y="24"/>
                  </a:lnTo>
                  <a:lnTo>
                    <a:pt x="16" y="32"/>
                  </a:lnTo>
                  <a:lnTo>
                    <a:pt x="72" y="48"/>
                  </a:lnTo>
                  <a:lnTo>
                    <a:pt x="80" y="48"/>
                  </a:lnTo>
                  <a:lnTo>
                    <a:pt x="80" y="40"/>
                  </a:lnTo>
                  <a:lnTo>
                    <a:pt x="80" y="32"/>
                  </a:lnTo>
                  <a:lnTo>
                    <a:pt x="56" y="32"/>
                  </a:lnTo>
                  <a:lnTo>
                    <a:pt x="48" y="24"/>
                  </a:lnTo>
                  <a:lnTo>
                    <a:pt x="40" y="16"/>
                  </a:lnTo>
                  <a:lnTo>
                    <a:pt x="32" y="16"/>
                  </a:lnTo>
                  <a:lnTo>
                    <a:pt x="16" y="0"/>
                  </a:lnTo>
                  <a:lnTo>
                    <a:pt x="8"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7" name="Freeform 165"/>
            <p:cNvSpPr>
              <a:spLocks/>
            </p:cNvSpPr>
            <p:nvPr/>
          </p:nvSpPr>
          <p:spPr bwMode="auto">
            <a:xfrm>
              <a:off x="4360" y="2316"/>
              <a:ext cx="81" cy="44"/>
            </a:xfrm>
            <a:custGeom>
              <a:avLst/>
              <a:gdLst>
                <a:gd name="T0" fmla="*/ 8 w 80"/>
                <a:gd name="T1" fmla="*/ 0 h 48"/>
                <a:gd name="T2" fmla="*/ 0 w 80"/>
                <a:gd name="T3" fmla="*/ 6 h 48"/>
                <a:gd name="T4" fmla="*/ 16 w 80"/>
                <a:gd name="T5" fmla="*/ 6 h 48"/>
                <a:gd name="T6" fmla="*/ 92 w 80"/>
                <a:gd name="T7" fmla="*/ 9 h 48"/>
                <a:gd name="T8" fmla="*/ 100 w 80"/>
                <a:gd name="T9" fmla="*/ 9 h 48"/>
                <a:gd name="T10" fmla="*/ 100 w 80"/>
                <a:gd name="T11" fmla="*/ 7 h 48"/>
                <a:gd name="T12" fmla="*/ 100 w 80"/>
                <a:gd name="T13" fmla="*/ 6 h 48"/>
                <a:gd name="T14" fmla="*/ 76 w 80"/>
                <a:gd name="T15" fmla="*/ 6 h 48"/>
                <a:gd name="T16" fmla="*/ 68 w 80"/>
                <a:gd name="T17" fmla="*/ 6 h 48"/>
                <a:gd name="T18" fmla="*/ 60 w 80"/>
                <a:gd name="T19" fmla="*/ 6 h 48"/>
                <a:gd name="T20" fmla="*/ 32 w 80"/>
                <a:gd name="T21" fmla="*/ 6 h 48"/>
                <a:gd name="T22" fmla="*/ 16 w 80"/>
                <a:gd name="T23" fmla="*/ 0 h 48"/>
                <a:gd name="T24" fmla="*/ 8 w 80"/>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8"/>
                <a:gd name="T41" fmla="*/ 80 w 80"/>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8">
                  <a:moveTo>
                    <a:pt x="8" y="0"/>
                  </a:moveTo>
                  <a:lnTo>
                    <a:pt x="0" y="24"/>
                  </a:lnTo>
                  <a:lnTo>
                    <a:pt x="16" y="32"/>
                  </a:lnTo>
                  <a:lnTo>
                    <a:pt x="72" y="48"/>
                  </a:lnTo>
                  <a:lnTo>
                    <a:pt x="80" y="48"/>
                  </a:lnTo>
                  <a:lnTo>
                    <a:pt x="80" y="40"/>
                  </a:lnTo>
                  <a:lnTo>
                    <a:pt x="80" y="32"/>
                  </a:lnTo>
                  <a:lnTo>
                    <a:pt x="56" y="32"/>
                  </a:lnTo>
                  <a:lnTo>
                    <a:pt x="48" y="24"/>
                  </a:lnTo>
                  <a:lnTo>
                    <a:pt x="40" y="16"/>
                  </a:lnTo>
                  <a:lnTo>
                    <a:pt x="32" y="16"/>
                  </a:lnTo>
                  <a:lnTo>
                    <a:pt x="16" y="0"/>
                  </a:lnTo>
                  <a:lnTo>
                    <a:pt x="8"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68" name="Freeform 166"/>
            <p:cNvSpPr>
              <a:spLocks/>
            </p:cNvSpPr>
            <p:nvPr/>
          </p:nvSpPr>
          <p:spPr bwMode="auto">
            <a:xfrm>
              <a:off x="4441" y="2360"/>
              <a:ext cx="49" cy="59"/>
            </a:xfrm>
            <a:custGeom>
              <a:avLst/>
              <a:gdLst>
                <a:gd name="T0" fmla="*/ 107 w 47"/>
                <a:gd name="T1" fmla="*/ 12 h 64"/>
                <a:gd name="T2" fmla="*/ 107 w 47"/>
                <a:gd name="T3" fmla="*/ 6 h 64"/>
                <a:gd name="T4" fmla="*/ 91 w 47"/>
                <a:gd name="T5" fmla="*/ 6 h 64"/>
                <a:gd name="T6" fmla="*/ 69 w 47"/>
                <a:gd name="T7" fmla="*/ 6 h 64"/>
                <a:gd name="T8" fmla="*/ 107 w 47"/>
                <a:gd name="T9" fmla="*/ 6 h 64"/>
                <a:gd name="T10" fmla="*/ 35 w 47"/>
                <a:gd name="T11" fmla="*/ 6 h 64"/>
                <a:gd name="T12" fmla="*/ 35 w 47"/>
                <a:gd name="T13" fmla="*/ 0 h 64"/>
                <a:gd name="T14" fmla="*/ 7 w 47"/>
                <a:gd name="T15" fmla="*/ 0 h 64"/>
                <a:gd name="T16" fmla="*/ 7 w 47"/>
                <a:gd name="T17" fmla="*/ 6 h 64"/>
                <a:gd name="T18" fmla="*/ 0 w 47"/>
                <a:gd name="T19" fmla="*/ 6 h 64"/>
                <a:gd name="T20" fmla="*/ 7 w 47"/>
                <a:gd name="T21" fmla="*/ 6 h 64"/>
                <a:gd name="T22" fmla="*/ 35 w 47"/>
                <a:gd name="T23" fmla="*/ 12 h 64"/>
                <a:gd name="T24" fmla="*/ 50 w 47"/>
                <a:gd name="T25" fmla="*/ 12 h 64"/>
                <a:gd name="T26" fmla="*/ 91 w 47"/>
                <a:gd name="T27" fmla="*/ 8 h 64"/>
                <a:gd name="T28" fmla="*/ 107 w 47"/>
                <a:gd name="T29" fmla="*/ 13 h 64"/>
                <a:gd name="T30" fmla="*/ 107 w 47"/>
                <a:gd name="T31" fmla="*/ 12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64"/>
                <a:gd name="T50" fmla="*/ 47 w 47"/>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64">
                  <a:moveTo>
                    <a:pt x="47" y="56"/>
                  </a:moveTo>
                  <a:lnTo>
                    <a:pt x="47" y="32"/>
                  </a:lnTo>
                  <a:lnTo>
                    <a:pt x="39" y="32"/>
                  </a:lnTo>
                  <a:lnTo>
                    <a:pt x="31" y="32"/>
                  </a:lnTo>
                  <a:lnTo>
                    <a:pt x="47" y="16"/>
                  </a:lnTo>
                  <a:lnTo>
                    <a:pt x="15" y="16"/>
                  </a:lnTo>
                  <a:lnTo>
                    <a:pt x="15" y="0"/>
                  </a:lnTo>
                  <a:lnTo>
                    <a:pt x="7" y="0"/>
                  </a:lnTo>
                  <a:lnTo>
                    <a:pt x="7" y="8"/>
                  </a:lnTo>
                  <a:lnTo>
                    <a:pt x="0" y="24"/>
                  </a:lnTo>
                  <a:lnTo>
                    <a:pt x="7" y="24"/>
                  </a:lnTo>
                  <a:lnTo>
                    <a:pt x="15" y="56"/>
                  </a:lnTo>
                  <a:lnTo>
                    <a:pt x="23" y="56"/>
                  </a:lnTo>
                  <a:lnTo>
                    <a:pt x="39" y="40"/>
                  </a:lnTo>
                  <a:lnTo>
                    <a:pt x="47" y="64"/>
                  </a:lnTo>
                  <a:lnTo>
                    <a:pt x="47" y="5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69" name="Freeform 167"/>
            <p:cNvSpPr>
              <a:spLocks/>
            </p:cNvSpPr>
            <p:nvPr/>
          </p:nvSpPr>
          <p:spPr bwMode="auto">
            <a:xfrm>
              <a:off x="4441" y="2360"/>
              <a:ext cx="49" cy="59"/>
            </a:xfrm>
            <a:custGeom>
              <a:avLst/>
              <a:gdLst>
                <a:gd name="T0" fmla="*/ 107 w 47"/>
                <a:gd name="T1" fmla="*/ 12 h 64"/>
                <a:gd name="T2" fmla="*/ 107 w 47"/>
                <a:gd name="T3" fmla="*/ 6 h 64"/>
                <a:gd name="T4" fmla="*/ 91 w 47"/>
                <a:gd name="T5" fmla="*/ 6 h 64"/>
                <a:gd name="T6" fmla="*/ 69 w 47"/>
                <a:gd name="T7" fmla="*/ 6 h 64"/>
                <a:gd name="T8" fmla="*/ 107 w 47"/>
                <a:gd name="T9" fmla="*/ 6 h 64"/>
                <a:gd name="T10" fmla="*/ 35 w 47"/>
                <a:gd name="T11" fmla="*/ 6 h 64"/>
                <a:gd name="T12" fmla="*/ 35 w 47"/>
                <a:gd name="T13" fmla="*/ 0 h 64"/>
                <a:gd name="T14" fmla="*/ 7 w 47"/>
                <a:gd name="T15" fmla="*/ 0 h 64"/>
                <a:gd name="T16" fmla="*/ 7 w 47"/>
                <a:gd name="T17" fmla="*/ 6 h 64"/>
                <a:gd name="T18" fmla="*/ 0 w 47"/>
                <a:gd name="T19" fmla="*/ 6 h 64"/>
                <a:gd name="T20" fmla="*/ 7 w 47"/>
                <a:gd name="T21" fmla="*/ 6 h 64"/>
                <a:gd name="T22" fmla="*/ 35 w 47"/>
                <a:gd name="T23" fmla="*/ 12 h 64"/>
                <a:gd name="T24" fmla="*/ 50 w 47"/>
                <a:gd name="T25" fmla="*/ 12 h 64"/>
                <a:gd name="T26" fmla="*/ 91 w 47"/>
                <a:gd name="T27" fmla="*/ 8 h 64"/>
                <a:gd name="T28" fmla="*/ 107 w 47"/>
                <a:gd name="T29" fmla="*/ 13 h 64"/>
                <a:gd name="T30" fmla="*/ 107 w 47"/>
                <a:gd name="T31" fmla="*/ 12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64"/>
                <a:gd name="T50" fmla="*/ 47 w 47"/>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64">
                  <a:moveTo>
                    <a:pt x="47" y="56"/>
                  </a:moveTo>
                  <a:lnTo>
                    <a:pt x="47" y="32"/>
                  </a:lnTo>
                  <a:lnTo>
                    <a:pt x="39" y="32"/>
                  </a:lnTo>
                  <a:lnTo>
                    <a:pt x="31" y="32"/>
                  </a:lnTo>
                  <a:lnTo>
                    <a:pt x="47" y="16"/>
                  </a:lnTo>
                  <a:lnTo>
                    <a:pt x="15" y="16"/>
                  </a:lnTo>
                  <a:lnTo>
                    <a:pt x="15" y="0"/>
                  </a:lnTo>
                  <a:lnTo>
                    <a:pt x="7" y="0"/>
                  </a:lnTo>
                  <a:lnTo>
                    <a:pt x="7" y="8"/>
                  </a:lnTo>
                  <a:lnTo>
                    <a:pt x="0" y="24"/>
                  </a:lnTo>
                  <a:lnTo>
                    <a:pt x="7" y="24"/>
                  </a:lnTo>
                  <a:lnTo>
                    <a:pt x="15" y="56"/>
                  </a:lnTo>
                  <a:lnTo>
                    <a:pt x="23" y="56"/>
                  </a:lnTo>
                  <a:lnTo>
                    <a:pt x="39" y="40"/>
                  </a:lnTo>
                  <a:lnTo>
                    <a:pt x="47" y="64"/>
                  </a:lnTo>
                  <a:lnTo>
                    <a:pt x="47" y="5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0" name="Freeform 168"/>
            <p:cNvSpPr>
              <a:spLocks/>
            </p:cNvSpPr>
            <p:nvPr/>
          </p:nvSpPr>
          <p:spPr bwMode="auto">
            <a:xfrm>
              <a:off x="4490" y="2345"/>
              <a:ext cx="92" cy="194"/>
            </a:xfrm>
            <a:custGeom>
              <a:avLst/>
              <a:gdLst>
                <a:gd name="T0" fmla="*/ 154 w 88"/>
                <a:gd name="T1" fmla="*/ 51 h 208"/>
                <a:gd name="T2" fmla="*/ 196 w 88"/>
                <a:gd name="T3" fmla="*/ 46 h 208"/>
                <a:gd name="T4" fmla="*/ 175 w 88"/>
                <a:gd name="T5" fmla="*/ 40 h 208"/>
                <a:gd name="T6" fmla="*/ 154 w 88"/>
                <a:gd name="T7" fmla="*/ 35 h 208"/>
                <a:gd name="T8" fmla="*/ 154 w 88"/>
                <a:gd name="T9" fmla="*/ 34 h 208"/>
                <a:gd name="T10" fmla="*/ 138 w 88"/>
                <a:gd name="T11" fmla="*/ 28 h 208"/>
                <a:gd name="T12" fmla="*/ 138 w 88"/>
                <a:gd name="T13" fmla="*/ 24 h 208"/>
                <a:gd name="T14" fmla="*/ 196 w 88"/>
                <a:gd name="T15" fmla="*/ 21 h 208"/>
                <a:gd name="T16" fmla="*/ 213 w 88"/>
                <a:gd name="T17" fmla="*/ 18 h 208"/>
                <a:gd name="T18" fmla="*/ 196 w 88"/>
                <a:gd name="T19" fmla="*/ 18 h 208"/>
                <a:gd name="T20" fmla="*/ 175 w 88"/>
                <a:gd name="T21" fmla="*/ 17 h 208"/>
                <a:gd name="T22" fmla="*/ 175 w 88"/>
                <a:gd name="T23" fmla="*/ 15 h 208"/>
                <a:gd name="T24" fmla="*/ 175 w 88"/>
                <a:gd name="T25" fmla="*/ 13 h 208"/>
                <a:gd name="T26" fmla="*/ 154 w 88"/>
                <a:gd name="T27" fmla="*/ 13 h 208"/>
                <a:gd name="T28" fmla="*/ 138 w 88"/>
                <a:gd name="T29" fmla="*/ 13 h 208"/>
                <a:gd name="T30" fmla="*/ 154 w 88"/>
                <a:gd name="T31" fmla="*/ 7 h 208"/>
                <a:gd name="T32" fmla="*/ 138 w 88"/>
                <a:gd name="T33" fmla="*/ 0 h 208"/>
                <a:gd name="T34" fmla="*/ 116 w 88"/>
                <a:gd name="T35" fmla="*/ 0 h 208"/>
                <a:gd name="T36" fmla="*/ 116 w 88"/>
                <a:gd name="T37" fmla="*/ 7 h 208"/>
                <a:gd name="T38" fmla="*/ 97 w 88"/>
                <a:gd name="T39" fmla="*/ 7 h 208"/>
                <a:gd name="T40" fmla="*/ 78 w 88"/>
                <a:gd name="T41" fmla="*/ 7 h 208"/>
                <a:gd name="T42" fmla="*/ 39 w 88"/>
                <a:gd name="T43" fmla="*/ 13 h 208"/>
                <a:gd name="T44" fmla="*/ 8 w 88"/>
                <a:gd name="T45" fmla="*/ 13 h 208"/>
                <a:gd name="T46" fmla="*/ 0 w 88"/>
                <a:gd name="T47" fmla="*/ 17 h 208"/>
                <a:gd name="T48" fmla="*/ 0 w 88"/>
                <a:gd name="T49" fmla="*/ 18 h 208"/>
                <a:gd name="T50" fmla="*/ 0 w 88"/>
                <a:gd name="T51" fmla="*/ 20 h 208"/>
                <a:gd name="T52" fmla="*/ 8 w 88"/>
                <a:gd name="T53" fmla="*/ 24 h 208"/>
                <a:gd name="T54" fmla="*/ 39 w 88"/>
                <a:gd name="T55" fmla="*/ 26 h 208"/>
                <a:gd name="T56" fmla="*/ 55 w 88"/>
                <a:gd name="T57" fmla="*/ 32 h 208"/>
                <a:gd name="T58" fmla="*/ 39 w 88"/>
                <a:gd name="T59" fmla="*/ 34 h 208"/>
                <a:gd name="T60" fmla="*/ 78 w 88"/>
                <a:gd name="T61" fmla="*/ 34 h 208"/>
                <a:gd name="T62" fmla="*/ 97 w 88"/>
                <a:gd name="T63" fmla="*/ 32 h 208"/>
                <a:gd name="T64" fmla="*/ 116 w 88"/>
                <a:gd name="T65" fmla="*/ 34 h 208"/>
                <a:gd name="T66" fmla="*/ 154 w 88"/>
                <a:gd name="T67" fmla="*/ 44 h 208"/>
                <a:gd name="T68" fmla="*/ 154 w 88"/>
                <a:gd name="T69" fmla="*/ 51 h 2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8"/>
                <a:gd name="T106" fmla="*/ 0 h 208"/>
                <a:gd name="T107" fmla="*/ 88 w 88"/>
                <a:gd name="T108" fmla="*/ 208 h 2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8" h="208">
                  <a:moveTo>
                    <a:pt x="64" y="208"/>
                  </a:moveTo>
                  <a:lnTo>
                    <a:pt x="80" y="184"/>
                  </a:lnTo>
                  <a:lnTo>
                    <a:pt x="72" y="160"/>
                  </a:lnTo>
                  <a:lnTo>
                    <a:pt x="64" y="144"/>
                  </a:lnTo>
                  <a:lnTo>
                    <a:pt x="64" y="136"/>
                  </a:lnTo>
                  <a:lnTo>
                    <a:pt x="56" y="112"/>
                  </a:lnTo>
                  <a:lnTo>
                    <a:pt x="56" y="96"/>
                  </a:lnTo>
                  <a:lnTo>
                    <a:pt x="80" y="88"/>
                  </a:lnTo>
                  <a:lnTo>
                    <a:pt x="88" y="72"/>
                  </a:lnTo>
                  <a:lnTo>
                    <a:pt x="80" y="72"/>
                  </a:lnTo>
                  <a:lnTo>
                    <a:pt x="72" y="64"/>
                  </a:lnTo>
                  <a:lnTo>
                    <a:pt x="72" y="56"/>
                  </a:lnTo>
                  <a:lnTo>
                    <a:pt x="72" y="48"/>
                  </a:lnTo>
                  <a:lnTo>
                    <a:pt x="64" y="48"/>
                  </a:lnTo>
                  <a:lnTo>
                    <a:pt x="56" y="48"/>
                  </a:lnTo>
                  <a:lnTo>
                    <a:pt x="64" y="8"/>
                  </a:lnTo>
                  <a:lnTo>
                    <a:pt x="56" y="0"/>
                  </a:lnTo>
                  <a:lnTo>
                    <a:pt x="48" y="0"/>
                  </a:lnTo>
                  <a:lnTo>
                    <a:pt x="48" y="8"/>
                  </a:lnTo>
                  <a:lnTo>
                    <a:pt x="40" y="8"/>
                  </a:lnTo>
                  <a:lnTo>
                    <a:pt x="32" y="16"/>
                  </a:lnTo>
                  <a:lnTo>
                    <a:pt x="16" y="48"/>
                  </a:lnTo>
                  <a:lnTo>
                    <a:pt x="8" y="48"/>
                  </a:lnTo>
                  <a:lnTo>
                    <a:pt x="0" y="64"/>
                  </a:lnTo>
                  <a:lnTo>
                    <a:pt x="0" y="72"/>
                  </a:lnTo>
                  <a:lnTo>
                    <a:pt x="0" y="80"/>
                  </a:lnTo>
                  <a:lnTo>
                    <a:pt x="8" y="96"/>
                  </a:lnTo>
                  <a:lnTo>
                    <a:pt x="16" y="104"/>
                  </a:lnTo>
                  <a:lnTo>
                    <a:pt x="24" y="128"/>
                  </a:lnTo>
                  <a:lnTo>
                    <a:pt x="16" y="136"/>
                  </a:lnTo>
                  <a:lnTo>
                    <a:pt x="32" y="136"/>
                  </a:lnTo>
                  <a:lnTo>
                    <a:pt x="40" y="128"/>
                  </a:lnTo>
                  <a:lnTo>
                    <a:pt x="48" y="136"/>
                  </a:lnTo>
                  <a:lnTo>
                    <a:pt x="64" y="176"/>
                  </a:lnTo>
                  <a:lnTo>
                    <a:pt x="64" y="20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71" name="Freeform 169"/>
            <p:cNvSpPr>
              <a:spLocks/>
            </p:cNvSpPr>
            <p:nvPr/>
          </p:nvSpPr>
          <p:spPr bwMode="auto">
            <a:xfrm>
              <a:off x="4490" y="2345"/>
              <a:ext cx="92" cy="194"/>
            </a:xfrm>
            <a:custGeom>
              <a:avLst/>
              <a:gdLst>
                <a:gd name="T0" fmla="*/ 154 w 88"/>
                <a:gd name="T1" fmla="*/ 51 h 208"/>
                <a:gd name="T2" fmla="*/ 196 w 88"/>
                <a:gd name="T3" fmla="*/ 46 h 208"/>
                <a:gd name="T4" fmla="*/ 175 w 88"/>
                <a:gd name="T5" fmla="*/ 40 h 208"/>
                <a:gd name="T6" fmla="*/ 154 w 88"/>
                <a:gd name="T7" fmla="*/ 35 h 208"/>
                <a:gd name="T8" fmla="*/ 154 w 88"/>
                <a:gd name="T9" fmla="*/ 34 h 208"/>
                <a:gd name="T10" fmla="*/ 138 w 88"/>
                <a:gd name="T11" fmla="*/ 28 h 208"/>
                <a:gd name="T12" fmla="*/ 138 w 88"/>
                <a:gd name="T13" fmla="*/ 24 h 208"/>
                <a:gd name="T14" fmla="*/ 196 w 88"/>
                <a:gd name="T15" fmla="*/ 21 h 208"/>
                <a:gd name="T16" fmla="*/ 213 w 88"/>
                <a:gd name="T17" fmla="*/ 18 h 208"/>
                <a:gd name="T18" fmla="*/ 196 w 88"/>
                <a:gd name="T19" fmla="*/ 18 h 208"/>
                <a:gd name="T20" fmla="*/ 175 w 88"/>
                <a:gd name="T21" fmla="*/ 17 h 208"/>
                <a:gd name="T22" fmla="*/ 175 w 88"/>
                <a:gd name="T23" fmla="*/ 15 h 208"/>
                <a:gd name="T24" fmla="*/ 175 w 88"/>
                <a:gd name="T25" fmla="*/ 13 h 208"/>
                <a:gd name="T26" fmla="*/ 154 w 88"/>
                <a:gd name="T27" fmla="*/ 13 h 208"/>
                <a:gd name="T28" fmla="*/ 138 w 88"/>
                <a:gd name="T29" fmla="*/ 13 h 208"/>
                <a:gd name="T30" fmla="*/ 154 w 88"/>
                <a:gd name="T31" fmla="*/ 7 h 208"/>
                <a:gd name="T32" fmla="*/ 138 w 88"/>
                <a:gd name="T33" fmla="*/ 0 h 208"/>
                <a:gd name="T34" fmla="*/ 116 w 88"/>
                <a:gd name="T35" fmla="*/ 0 h 208"/>
                <a:gd name="T36" fmla="*/ 116 w 88"/>
                <a:gd name="T37" fmla="*/ 7 h 208"/>
                <a:gd name="T38" fmla="*/ 97 w 88"/>
                <a:gd name="T39" fmla="*/ 7 h 208"/>
                <a:gd name="T40" fmla="*/ 78 w 88"/>
                <a:gd name="T41" fmla="*/ 7 h 208"/>
                <a:gd name="T42" fmla="*/ 39 w 88"/>
                <a:gd name="T43" fmla="*/ 13 h 208"/>
                <a:gd name="T44" fmla="*/ 8 w 88"/>
                <a:gd name="T45" fmla="*/ 13 h 208"/>
                <a:gd name="T46" fmla="*/ 0 w 88"/>
                <a:gd name="T47" fmla="*/ 17 h 208"/>
                <a:gd name="T48" fmla="*/ 0 w 88"/>
                <a:gd name="T49" fmla="*/ 18 h 208"/>
                <a:gd name="T50" fmla="*/ 0 w 88"/>
                <a:gd name="T51" fmla="*/ 20 h 208"/>
                <a:gd name="T52" fmla="*/ 8 w 88"/>
                <a:gd name="T53" fmla="*/ 24 h 208"/>
                <a:gd name="T54" fmla="*/ 39 w 88"/>
                <a:gd name="T55" fmla="*/ 26 h 208"/>
                <a:gd name="T56" fmla="*/ 55 w 88"/>
                <a:gd name="T57" fmla="*/ 32 h 208"/>
                <a:gd name="T58" fmla="*/ 39 w 88"/>
                <a:gd name="T59" fmla="*/ 34 h 208"/>
                <a:gd name="T60" fmla="*/ 78 w 88"/>
                <a:gd name="T61" fmla="*/ 34 h 208"/>
                <a:gd name="T62" fmla="*/ 97 w 88"/>
                <a:gd name="T63" fmla="*/ 32 h 208"/>
                <a:gd name="T64" fmla="*/ 116 w 88"/>
                <a:gd name="T65" fmla="*/ 34 h 208"/>
                <a:gd name="T66" fmla="*/ 154 w 88"/>
                <a:gd name="T67" fmla="*/ 44 h 208"/>
                <a:gd name="T68" fmla="*/ 154 w 88"/>
                <a:gd name="T69" fmla="*/ 51 h 2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8"/>
                <a:gd name="T106" fmla="*/ 0 h 208"/>
                <a:gd name="T107" fmla="*/ 88 w 88"/>
                <a:gd name="T108" fmla="*/ 208 h 2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8" h="208">
                  <a:moveTo>
                    <a:pt x="64" y="208"/>
                  </a:moveTo>
                  <a:lnTo>
                    <a:pt x="80" y="184"/>
                  </a:lnTo>
                  <a:lnTo>
                    <a:pt x="72" y="160"/>
                  </a:lnTo>
                  <a:lnTo>
                    <a:pt x="64" y="144"/>
                  </a:lnTo>
                  <a:lnTo>
                    <a:pt x="64" y="136"/>
                  </a:lnTo>
                  <a:lnTo>
                    <a:pt x="56" y="112"/>
                  </a:lnTo>
                  <a:lnTo>
                    <a:pt x="56" y="96"/>
                  </a:lnTo>
                  <a:lnTo>
                    <a:pt x="80" y="88"/>
                  </a:lnTo>
                  <a:lnTo>
                    <a:pt x="88" y="72"/>
                  </a:lnTo>
                  <a:lnTo>
                    <a:pt x="80" y="72"/>
                  </a:lnTo>
                  <a:lnTo>
                    <a:pt x="72" y="64"/>
                  </a:lnTo>
                  <a:lnTo>
                    <a:pt x="72" y="56"/>
                  </a:lnTo>
                  <a:lnTo>
                    <a:pt x="72" y="48"/>
                  </a:lnTo>
                  <a:lnTo>
                    <a:pt x="64" y="48"/>
                  </a:lnTo>
                  <a:lnTo>
                    <a:pt x="56" y="48"/>
                  </a:lnTo>
                  <a:lnTo>
                    <a:pt x="64" y="8"/>
                  </a:lnTo>
                  <a:lnTo>
                    <a:pt x="56" y="0"/>
                  </a:lnTo>
                  <a:lnTo>
                    <a:pt x="48" y="0"/>
                  </a:lnTo>
                  <a:lnTo>
                    <a:pt x="48" y="8"/>
                  </a:lnTo>
                  <a:lnTo>
                    <a:pt x="40" y="8"/>
                  </a:lnTo>
                  <a:lnTo>
                    <a:pt x="32" y="16"/>
                  </a:lnTo>
                  <a:lnTo>
                    <a:pt x="16" y="48"/>
                  </a:lnTo>
                  <a:lnTo>
                    <a:pt x="8" y="48"/>
                  </a:lnTo>
                  <a:lnTo>
                    <a:pt x="0" y="64"/>
                  </a:lnTo>
                  <a:lnTo>
                    <a:pt x="0" y="72"/>
                  </a:lnTo>
                  <a:lnTo>
                    <a:pt x="0" y="80"/>
                  </a:lnTo>
                  <a:lnTo>
                    <a:pt x="8" y="96"/>
                  </a:lnTo>
                  <a:lnTo>
                    <a:pt x="16" y="104"/>
                  </a:lnTo>
                  <a:lnTo>
                    <a:pt x="24" y="128"/>
                  </a:lnTo>
                  <a:lnTo>
                    <a:pt x="16" y="136"/>
                  </a:lnTo>
                  <a:lnTo>
                    <a:pt x="32" y="136"/>
                  </a:lnTo>
                  <a:lnTo>
                    <a:pt x="40" y="128"/>
                  </a:lnTo>
                  <a:lnTo>
                    <a:pt x="48" y="136"/>
                  </a:lnTo>
                  <a:lnTo>
                    <a:pt x="64" y="176"/>
                  </a:lnTo>
                  <a:lnTo>
                    <a:pt x="64" y="20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2" name="Freeform 170"/>
            <p:cNvSpPr>
              <a:spLocks/>
            </p:cNvSpPr>
            <p:nvPr/>
          </p:nvSpPr>
          <p:spPr bwMode="auto">
            <a:xfrm>
              <a:off x="4549" y="2427"/>
              <a:ext cx="83" cy="141"/>
            </a:xfrm>
            <a:custGeom>
              <a:avLst/>
              <a:gdLst>
                <a:gd name="T0" fmla="*/ 2 w 102"/>
                <a:gd name="T1" fmla="*/ 0 h 193"/>
                <a:gd name="T2" fmla="*/ 0 w 102"/>
                <a:gd name="T3" fmla="*/ 1 h 193"/>
                <a:gd name="T4" fmla="*/ 0 w 102"/>
                <a:gd name="T5" fmla="*/ 1 h 193"/>
                <a:gd name="T6" fmla="*/ 2 w 102"/>
                <a:gd name="T7" fmla="*/ 1 h 193"/>
                <a:gd name="T8" fmla="*/ 2 w 102"/>
                <a:gd name="T9" fmla="*/ 1 h 193"/>
                <a:gd name="T10" fmla="*/ 2 w 102"/>
                <a:gd name="T11" fmla="*/ 1 h 193"/>
                <a:gd name="T12" fmla="*/ 2 w 102"/>
                <a:gd name="T13" fmla="*/ 1 h 193"/>
                <a:gd name="T14" fmla="*/ 2 w 102"/>
                <a:gd name="T15" fmla="*/ 1 h 193"/>
                <a:gd name="T16" fmla="*/ 2 w 102"/>
                <a:gd name="T17" fmla="*/ 1 h 193"/>
                <a:gd name="T18" fmla="*/ 2 w 102"/>
                <a:gd name="T19" fmla="*/ 1 h 193"/>
                <a:gd name="T20" fmla="*/ 2 w 102"/>
                <a:gd name="T21" fmla="*/ 1 h 193"/>
                <a:gd name="T22" fmla="*/ 2 w 102"/>
                <a:gd name="T23" fmla="*/ 1 h 193"/>
                <a:gd name="T24" fmla="*/ 2 w 102"/>
                <a:gd name="T25" fmla="*/ 1 h 193"/>
                <a:gd name="T26" fmla="*/ 2 w 102"/>
                <a:gd name="T27" fmla="*/ 1 h 193"/>
                <a:gd name="T28" fmla="*/ 2 w 102"/>
                <a:gd name="T29" fmla="*/ 1 h 193"/>
                <a:gd name="T30" fmla="*/ 2 w 102"/>
                <a:gd name="T31" fmla="*/ 1 h 193"/>
                <a:gd name="T32" fmla="*/ 2 w 102"/>
                <a:gd name="T33" fmla="*/ 1 h 193"/>
                <a:gd name="T34" fmla="*/ 2 w 102"/>
                <a:gd name="T35" fmla="*/ 1 h 193"/>
                <a:gd name="T36" fmla="*/ 2 w 102"/>
                <a:gd name="T37" fmla="*/ 1 h 193"/>
                <a:gd name="T38" fmla="*/ 2 w 102"/>
                <a:gd name="T39" fmla="*/ 1 h 193"/>
                <a:gd name="T40" fmla="*/ 2 w 102"/>
                <a:gd name="T41" fmla="*/ 1 h 193"/>
                <a:gd name="T42" fmla="*/ 2 w 102"/>
                <a:gd name="T43" fmla="*/ 1 h 193"/>
                <a:gd name="T44" fmla="*/ 2 w 102"/>
                <a:gd name="T45" fmla="*/ 1 h 193"/>
                <a:gd name="T46" fmla="*/ 2 w 102"/>
                <a:gd name="T47" fmla="*/ 1 h 193"/>
                <a:gd name="T48" fmla="*/ 2 w 102"/>
                <a:gd name="T49" fmla="*/ 1 h 193"/>
                <a:gd name="T50" fmla="*/ 2 w 102"/>
                <a:gd name="T51" fmla="*/ 1 h 193"/>
                <a:gd name="T52" fmla="*/ 2 w 102"/>
                <a:gd name="T53" fmla="*/ 1 h 193"/>
                <a:gd name="T54" fmla="*/ 2 w 102"/>
                <a:gd name="T55" fmla="*/ 1 h 193"/>
                <a:gd name="T56" fmla="*/ 2 w 102"/>
                <a:gd name="T57" fmla="*/ 1 h 193"/>
                <a:gd name="T58" fmla="*/ 2 w 102"/>
                <a:gd name="T59" fmla="*/ 1 h 193"/>
                <a:gd name="T60" fmla="*/ 2 w 102"/>
                <a:gd name="T61" fmla="*/ 1 h 193"/>
                <a:gd name="T62" fmla="*/ 2 w 102"/>
                <a:gd name="T63" fmla="*/ 1 h 193"/>
                <a:gd name="T64" fmla="*/ 2 w 102"/>
                <a:gd name="T65" fmla="*/ 1 h 193"/>
                <a:gd name="T66" fmla="*/ 2 w 102"/>
                <a:gd name="T67" fmla="*/ 0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93"/>
                <a:gd name="T104" fmla="*/ 102 w 102"/>
                <a:gd name="T105" fmla="*/ 193 h 1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93">
                  <a:moveTo>
                    <a:pt x="31" y="0"/>
                  </a:moveTo>
                  <a:lnTo>
                    <a:pt x="0" y="10"/>
                  </a:lnTo>
                  <a:lnTo>
                    <a:pt x="0" y="31"/>
                  </a:lnTo>
                  <a:lnTo>
                    <a:pt x="10" y="61"/>
                  </a:lnTo>
                  <a:lnTo>
                    <a:pt x="10" y="71"/>
                  </a:lnTo>
                  <a:lnTo>
                    <a:pt x="20" y="92"/>
                  </a:lnTo>
                  <a:lnTo>
                    <a:pt x="31" y="123"/>
                  </a:lnTo>
                  <a:lnTo>
                    <a:pt x="10" y="153"/>
                  </a:lnTo>
                  <a:lnTo>
                    <a:pt x="10" y="163"/>
                  </a:lnTo>
                  <a:lnTo>
                    <a:pt x="10" y="174"/>
                  </a:lnTo>
                  <a:lnTo>
                    <a:pt x="31" y="193"/>
                  </a:lnTo>
                  <a:lnTo>
                    <a:pt x="31" y="183"/>
                  </a:lnTo>
                  <a:lnTo>
                    <a:pt x="31" y="153"/>
                  </a:lnTo>
                  <a:lnTo>
                    <a:pt x="20" y="153"/>
                  </a:lnTo>
                  <a:lnTo>
                    <a:pt x="20" y="143"/>
                  </a:lnTo>
                  <a:lnTo>
                    <a:pt x="31" y="123"/>
                  </a:lnTo>
                  <a:lnTo>
                    <a:pt x="31" y="102"/>
                  </a:lnTo>
                  <a:lnTo>
                    <a:pt x="41" y="102"/>
                  </a:lnTo>
                  <a:lnTo>
                    <a:pt x="41" y="112"/>
                  </a:lnTo>
                  <a:lnTo>
                    <a:pt x="51" y="112"/>
                  </a:lnTo>
                  <a:lnTo>
                    <a:pt x="71" y="123"/>
                  </a:lnTo>
                  <a:lnTo>
                    <a:pt x="61" y="102"/>
                  </a:lnTo>
                  <a:lnTo>
                    <a:pt x="71" y="82"/>
                  </a:lnTo>
                  <a:lnTo>
                    <a:pt x="102" y="82"/>
                  </a:lnTo>
                  <a:lnTo>
                    <a:pt x="102" y="61"/>
                  </a:lnTo>
                  <a:lnTo>
                    <a:pt x="92" y="61"/>
                  </a:lnTo>
                  <a:lnTo>
                    <a:pt x="82" y="41"/>
                  </a:lnTo>
                  <a:lnTo>
                    <a:pt x="82" y="20"/>
                  </a:lnTo>
                  <a:lnTo>
                    <a:pt x="61" y="31"/>
                  </a:lnTo>
                  <a:lnTo>
                    <a:pt x="41" y="41"/>
                  </a:lnTo>
                  <a:lnTo>
                    <a:pt x="41" y="10"/>
                  </a:lnTo>
                  <a:lnTo>
                    <a:pt x="31" y="10"/>
                  </a:lnTo>
                  <a:lnTo>
                    <a:pt x="31"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3" name="Freeform 171"/>
            <p:cNvSpPr>
              <a:spLocks/>
            </p:cNvSpPr>
            <p:nvPr/>
          </p:nvSpPr>
          <p:spPr bwMode="auto">
            <a:xfrm>
              <a:off x="4573" y="2405"/>
              <a:ext cx="83" cy="90"/>
            </a:xfrm>
            <a:custGeom>
              <a:avLst/>
              <a:gdLst>
                <a:gd name="T0" fmla="*/ 166 w 80"/>
                <a:gd name="T1" fmla="*/ 24 h 96"/>
                <a:gd name="T2" fmla="*/ 166 w 80"/>
                <a:gd name="T3" fmla="*/ 21 h 96"/>
                <a:gd name="T4" fmla="*/ 133 w 80"/>
                <a:gd name="T5" fmla="*/ 19 h 96"/>
                <a:gd name="T6" fmla="*/ 133 w 80"/>
                <a:gd name="T7" fmla="*/ 17 h 96"/>
                <a:gd name="T8" fmla="*/ 86 w 80"/>
                <a:gd name="T9" fmla="*/ 8 h 96"/>
                <a:gd name="T10" fmla="*/ 99 w 80"/>
                <a:gd name="T11" fmla="*/ 8 h 96"/>
                <a:gd name="T12" fmla="*/ 86 w 80"/>
                <a:gd name="T13" fmla="*/ 8 h 96"/>
                <a:gd name="T14" fmla="*/ 64 w 80"/>
                <a:gd name="T15" fmla="*/ 8 h 96"/>
                <a:gd name="T16" fmla="*/ 48 w 80"/>
                <a:gd name="T17" fmla="*/ 0 h 96"/>
                <a:gd name="T18" fmla="*/ 36 w 80"/>
                <a:gd name="T19" fmla="*/ 0 h 96"/>
                <a:gd name="T20" fmla="*/ 36 w 80"/>
                <a:gd name="T21" fmla="*/ 8 h 96"/>
                <a:gd name="T22" fmla="*/ 8 w 80"/>
                <a:gd name="T23" fmla="*/ 8 h 96"/>
                <a:gd name="T24" fmla="*/ 8 w 80"/>
                <a:gd name="T25" fmla="*/ 8 h 96"/>
                <a:gd name="T26" fmla="*/ 0 w 80"/>
                <a:gd name="T27" fmla="*/ 8 h 96"/>
                <a:gd name="T28" fmla="*/ 0 w 80"/>
                <a:gd name="T29" fmla="*/ 8 h 96"/>
                <a:gd name="T30" fmla="*/ 8 w 80"/>
                <a:gd name="T31" fmla="*/ 8 h 96"/>
                <a:gd name="T32" fmla="*/ 8 w 80"/>
                <a:gd name="T33" fmla="*/ 17 h 96"/>
                <a:gd name="T34" fmla="*/ 48 w 80"/>
                <a:gd name="T35" fmla="*/ 14 h 96"/>
                <a:gd name="T36" fmla="*/ 86 w 80"/>
                <a:gd name="T37" fmla="*/ 12 h 96"/>
                <a:gd name="T38" fmla="*/ 86 w 80"/>
                <a:gd name="T39" fmla="*/ 17 h 96"/>
                <a:gd name="T40" fmla="*/ 99 w 80"/>
                <a:gd name="T41" fmla="*/ 21 h 96"/>
                <a:gd name="T42" fmla="*/ 115 w 80"/>
                <a:gd name="T43" fmla="*/ 21 h 96"/>
                <a:gd name="T44" fmla="*/ 115 w 80"/>
                <a:gd name="T45" fmla="*/ 24 h 96"/>
                <a:gd name="T46" fmla="*/ 133 w 80"/>
                <a:gd name="T47" fmla="*/ 26 h 96"/>
                <a:gd name="T48" fmla="*/ 133 w 80"/>
                <a:gd name="T49" fmla="*/ 24 h 96"/>
                <a:gd name="T50" fmla="*/ 166 w 80"/>
                <a:gd name="T51" fmla="*/ 24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96"/>
                <a:gd name="T80" fmla="*/ 80 w 80"/>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96">
                  <a:moveTo>
                    <a:pt x="80" y="88"/>
                  </a:moveTo>
                  <a:lnTo>
                    <a:pt x="80" y="72"/>
                  </a:lnTo>
                  <a:lnTo>
                    <a:pt x="64" y="64"/>
                  </a:lnTo>
                  <a:lnTo>
                    <a:pt x="64" y="56"/>
                  </a:lnTo>
                  <a:lnTo>
                    <a:pt x="40" y="32"/>
                  </a:lnTo>
                  <a:lnTo>
                    <a:pt x="48" y="32"/>
                  </a:lnTo>
                  <a:lnTo>
                    <a:pt x="40" y="24"/>
                  </a:lnTo>
                  <a:lnTo>
                    <a:pt x="32" y="16"/>
                  </a:lnTo>
                  <a:lnTo>
                    <a:pt x="24" y="0"/>
                  </a:lnTo>
                  <a:lnTo>
                    <a:pt x="16" y="0"/>
                  </a:lnTo>
                  <a:lnTo>
                    <a:pt x="16" y="16"/>
                  </a:lnTo>
                  <a:lnTo>
                    <a:pt x="8" y="16"/>
                  </a:lnTo>
                  <a:lnTo>
                    <a:pt x="8" y="8"/>
                  </a:lnTo>
                  <a:lnTo>
                    <a:pt x="0" y="24"/>
                  </a:lnTo>
                  <a:lnTo>
                    <a:pt x="0" y="32"/>
                  </a:lnTo>
                  <a:lnTo>
                    <a:pt x="8" y="32"/>
                  </a:lnTo>
                  <a:lnTo>
                    <a:pt x="8" y="56"/>
                  </a:lnTo>
                  <a:lnTo>
                    <a:pt x="24" y="48"/>
                  </a:lnTo>
                  <a:lnTo>
                    <a:pt x="40" y="40"/>
                  </a:lnTo>
                  <a:lnTo>
                    <a:pt x="40" y="56"/>
                  </a:lnTo>
                  <a:lnTo>
                    <a:pt x="48" y="72"/>
                  </a:lnTo>
                  <a:lnTo>
                    <a:pt x="56" y="72"/>
                  </a:lnTo>
                  <a:lnTo>
                    <a:pt x="56" y="88"/>
                  </a:lnTo>
                  <a:lnTo>
                    <a:pt x="64" y="96"/>
                  </a:lnTo>
                  <a:lnTo>
                    <a:pt x="64" y="88"/>
                  </a:lnTo>
                  <a:lnTo>
                    <a:pt x="80" y="8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74" name="Freeform 172"/>
            <p:cNvSpPr>
              <a:spLocks/>
            </p:cNvSpPr>
            <p:nvPr/>
          </p:nvSpPr>
          <p:spPr bwMode="auto">
            <a:xfrm>
              <a:off x="4573" y="2405"/>
              <a:ext cx="83" cy="90"/>
            </a:xfrm>
            <a:custGeom>
              <a:avLst/>
              <a:gdLst>
                <a:gd name="T0" fmla="*/ 166 w 80"/>
                <a:gd name="T1" fmla="*/ 24 h 96"/>
                <a:gd name="T2" fmla="*/ 166 w 80"/>
                <a:gd name="T3" fmla="*/ 21 h 96"/>
                <a:gd name="T4" fmla="*/ 133 w 80"/>
                <a:gd name="T5" fmla="*/ 19 h 96"/>
                <a:gd name="T6" fmla="*/ 133 w 80"/>
                <a:gd name="T7" fmla="*/ 17 h 96"/>
                <a:gd name="T8" fmla="*/ 86 w 80"/>
                <a:gd name="T9" fmla="*/ 8 h 96"/>
                <a:gd name="T10" fmla="*/ 99 w 80"/>
                <a:gd name="T11" fmla="*/ 8 h 96"/>
                <a:gd name="T12" fmla="*/ 86 w 80"/>
                <a:gd name="T13" fmla="*/ 8 h 96"/>
                <a:gd name="T14" fmla="*/ 64 w 80"/>
                <a:gd name="T15" fmla="*/ 8 h 96"/>
                <a:gd name="T16" fmla="*/ 48 w 80"/>
                <a:gd name="T17" fmla="*/ 0 h 96"/>
                <a:gd name="T18" fmla="*/ 36 w 80"/>
                <a:gd name="T19" fmla="*/ 0 h 96"/>
                <a:gd name="T20" fmla="*/ 36 w 80"/>
                <a:gd name="T21" fmla="*/ 8 h 96"/>
                <a:gd name="T22" fmla="*/ 8 w 80"/>
                <a:gd name="T23" fmla="*/ 8 h 96"/>
                <a:gd name="T24" fmla="*/ 8 w 80"/>
                <a:gd name="T25" fmla="*/ 8 h 96"/>
                <a:gd name="T26" fmla="*/ 0 w 80"/>
                <a:gd name="T27" fmla="*/ 8 h 96"/>
                <a:gd name="T28" fmla="*/ 0 w 80"/>
                <a:gd name="T29" fmla="*/ 8 h 96"/>
                <a:gd name="T30" fmla="*/ 8 w 80"/>
                <a:gd name="T31" fmla="*/ 8 h 96"/>
                <a:gd name="T32" fmla="*/ 8 w 80"/>
                <a:gd name="T33" fmla="*/ 17 h 96"/>
                <a:gd name="T34" fmla="*/ 48 w 80"/>
                <a:gd name="T35" fmla="*/ 14 h 96"/>
                <a:gd name="T36" fmla="*/ 86 w 80"/>
                <a:gd name="T37" fmla="*/ 12 h 96"/>
                <a:gd name="T38" fmla="*/ 86 w 80"/>
                <a:gd name="T39" fmla="*/ 17 h 96"/>
                <a:gd name="T40" fmla="*/ 99 w 80"/>
                <a:gd name="T41" fmla="*/ 21 h 96"/>
                <a:gd name="T42" fmla="*/ 115 w 80"/>
                <a:gd name="T43" fmla="*/ 21 h 96"/>
                <a:gd name="T44" fmla="*/ 115 w 80"/>
                <a:gd name="T45" fmla="*/ 24 h 96"/>
                <a:gd name="T46" fmla="*/ 133 w 80"/>
                <a:gd name="T47" fmla="*/ 26 h 96"/>
                <a:gd name="T48" fmla="*/ 133 w 80"/>
                <a:gd name="T49" fmla="*/ 24 h 96"/>
                <a:gd name="T50" fmla="*/ 166 w 80"/>
                <a:gd name="T51" fmla="*/ 24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96"/>
                <a:gd name="T80" fmla="*/ 80 w 80"/>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96">
                  <a:moveTo>
                    <a:pt x="80" y="88"/>
                  </a:moveTo>
                  <a:lnTo>
                    <a:pt x="80" y="72"/>
                  </a:lnTo>
                  <a:lnTo>
                    <a:pt x="64" y="64"/>
                  </a:lnTo>
                  <a:lnTo>
                    <a:pt x="64" y="56"/>
                  </a:lnTo>
                  <a:lnTo>
                    <a:pt x="40" y="32"/>
                  </a:lnTo>
                  <a:lnTo>
                    <a:pt x="48" y="32"/>
                  </a:lnTo>
                  <a:lnTo>
                    <a:pt x="40" y="24"/>
                  </a:lnTo>
                  <a:lnTo>
                    <a:pt x="32" y="16"/>
                  </a:lnTo>
                  <a:lnTo>
                    <a:pt x="24" y="0"/>
                  </a:lnTo>
                  <a:lnTo>
                    <a:pt x="16" y="0"/>
                  </a:lnTo>
                  <a:lnTo>
                    <a:pt x="16" y="16"/>
                  </a:lnTo>
                  <a:lnTo>
                    <a:pt x="8" y="16"/>
                  </a:lnTo>
                  <a:lnTo>
                    <a:pt x="8" y="8"/>
                  </a:lnTo>
                  <a:lnTo>
                    <a:pt x="0" y="24"/>
                  </a:lnTo>
                  <a:lnTo>
                    <a:pt x="0" y="32"/>
                  </a:lnTo>
                  <a:lnTo>
                    <a:pt x="8" y="32"/>
                  </a:lnTo>
                  <a:lnTo>
                    <a:pt x="8" y="56"/>
                  </a:lnTo>
                  <a:lnTo>
                    <a:pt x="24" y="48"/>
                  </a:lnTo>
                  <a:lnTo>
                    <a:pt x="40" y="40"/>
                  </a:lnTo>
                  <a:lnTo>
                    <a:pt x="40" y="56"/>
                  </a:lnTo>
                  <a:lnTo>
                    <a:pt x="48" y="72"/>
                  </a:lnTo>
                  <a:lnTo>
                    <a:pt x="56" y="72"/>
                  </a:lnTo>
                  <a:lnTo>
                    <a:pt x="56" y="88"/>
                  </a:lnTo>
                  <a:lnTo>
                    <a:pt x="64" y="96"/>
                  </a:lnTo>
                  <a:lnTo>
                    <a:pt x="64" y="88"/>
                  </a:lnTo>
                  <a:lnTo>
                    <a:pt x="80" y="8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5" name="Freeform 173"/>
            <p:cNvSpPr>
              <a:spLocks/>
            </p:cNvSpPr>
            <p:nvPr/>
          </p:nvSpPr>
          <p:spPr bwMode="auto">
            <a:xfrm>
              <a:off x="4599" y="2397"/>
              <a:ext cx="74" cy="148"/>
            </a:xfrm>
            <a:custGeom>
              <a:avLst/>
              <a:gdLst>
                <a:gd name="T0" fmla="*/ 0 w 72"/>
                <a:gd name="T1" fmla="*/ 6 h 160"/>
                <a:gd name="T2" fmla="*/ 0 w 72"/>
                <a:gd name="T3" fmla="*/ 0 h 160"/>
                <a:gd name="T4" fmla="*/ 8 w 72"/>
                <a:gd name="T5" fmla="*/ 6 h 160"/>
                <a:gd name="T6" fmla="*/ 52 w 72"/>
                <a:gd name="T7" fmla="*/ 0 h 160"/>
                <a:gd name="T8" fmla="*/ 81 w 72"/>
                <a:gd name="T9" fmla="*/ 0 h 160"/>
                <a:gd name="T10" fmla="*/ 81 w 72"/>
                <a:gd name="T11" fmla="*/ 6 h 160"/>
                <a:gd name="T12" fmla="*/ 98 w 72"/>
                <a:gd name="T13" fmla="*/ 6 h 160"/>
                <a:gd name="T14" fmla="*/ 81 w 72"/>
                <a:gd name="T15" fmla="*/ 6 h 160"/>
                <a:gd name="T16" fmla="*/ 65 w 72"/>
                <a:gd name="T17" fmla="*/ 8 h 160"/>
                <a:gd name="T18" fmla="*/ 52 w 72"/>
                <a:gd name="T19" fmla="*/ 8 h 160"/>
                <a:gd name="T20" fmla="*/ 110 w 72"/>
                <a:gd name="T21" fmla="*/ 18 h 160"/>
                <a:gd name="T22" fmla="*/ 122 w 72"/>
                <a:gd name="T23" fmla="*/ 21 h 160"/>
                <a:gd name="T24" fmla="*/ 110 w 72"/>
                <a:gd name="T25" fmla="*/ 27 h 160"/>
                <a:gd name="T26" fmla="*/ 98 w 72"/>
                <a:gd name="T27" fmla="*/ 29 h 160"/>
                <a:gd name="T28" fmla="*/ 81 w 72"/>
                <a:gd name="T29" fmla="*/ 29 h 160"/>
                <a:gd name="T30" fmla="*/ 65 w 72"/>
                <a:gd name="T31" fmla="*/ 31 h 160"/>
                <a:gd name="T32" fmla="*/ 44 w 72"/>
                <a:gd name="T33" fmla="*/ 34 h 160"/>
                <a:gd name="T34" fmla="*/ 44 w 72"/>
                <a:gd name="T35" fmla="*/ 30 h 160"/>
                <a:gd name="T36" fmla="*/ 16 w 72"/>
                <a:gd name="T37" fmla="*/ 29 h 160"/>
                <a:gd name="T38" fmla="*/ 52 w 72"/>
                <a:gd name="T39" fmla="*/ 27 h 160"/>
                <a:gd name="T40" fmla="*/ 65 w 72"/>
                <a:gd name="T41" fmla="*/ 27 h 160"/>
                <a:gd name="T42" fmla="*/ 98 w 72"/>
                <a:gd name="T43" fmla="*/ 25 h 160"/>
                <a:gd name="T44" fmla="*/ 98 w 72"/>
                <a:gd name="T45" fmla="*/ 19 h 160"/>
                <a:gd name="T46" fmla="*/ 98 w 72"/>
                <a:gd name="T47" fmla="*/ 17 h 160"/>
                <a:gd name="T48" fmla="*/ 65 w 72"/>
                <a:gd name="T49" fmla="*/ 16 h 160"/>
                <a:gd name="T50" fmla="*/ 65 w 72"/>
                <a:gd name="T51" fmla="*/ 14 h 160"/>
                <a:gd name="T52" fmla="*/ 16 w 72"/>
                <a:gd name="T53" fmla="*/ 8 h 160"/>
                <a:gd name="T54" fmla="*/ 44 w 72"/>
                <a:gd name="T55" fmla="*/ 8 h 160"/>
                <a:gd name="T56" fmla="*/ 16 w 72"/>
                <a:gd name="T57" fmla="*/ 6 h 160"/>
                <a:gd name="T58" fmla="*/ 8 w 72"/>
                <a:gd name="T59" fmla="*/ 6 h 160"/>
                <a:gd name="T60" fmla="*/ 0 w 72"/>
                <a:gd name="T61" fmla="*/ 6 h 1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160"/>
                <a:gd name="T95" fmla="*/ 72 w 72"/>
                <a:gd name="T96" fmla="*/ 160 h 1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160">
                  <a:moveTo>
                    <a:pt x="0" y="8"/>
                  </a:moveTo>
                  <a:lnTo>
                    <a:pt x="0" y="0"/>
                  </a:lnTo>
                  <a:lnTo>
                    <a:pt x="8" y="8"/>
                  </a:lnTo>
                  <a:lnTo>
                    <a:pt x="32" y="0"/>
                  </a:lnTo>
                  <a:lnTo>
                    <a:pt x="48" y="0"/>
                  </a:lnTo>
                  <a:lnTo>
                    <a:pt x="48" y="16"/>
                  </a:lnTo>
                  <a:lnTo>
                    <a:pt x="56" y="16"/>
                  </a:lnTo>
                  <a:lnTo>
                    <a:pt x="48" y="24"/>
                  </a:lnTo>
                  <a:lnTo>
                    <a:pt x="40" y="40"/>
                  </a:lnTo>
                  <a:lnTo>
                    <a:pt x="32" y="40"/>
                  </a:lnTo>
                  <a:lnTo>
                    <a:pt x="64" y="88"/>
                  </a:lnTo>
                  <a:lnTo>
                    <a:pt x="72" y="104"/>
                  </a:lnTo>
                  <a:lnTo>
                    <a:pt x="64" y="128"/>
                  </a:lnTo>
                  <a:lnTo>
                    <a:pt x="56" y="136"/>
                  </a:lnTo>
                  <a:lnTo>
                    <a:pt x="48" y="136"/>
                  </a:lnTo>
                  <a:lnTo>
                    <a:pt x="40" y="152"/>
                  </a:lnTo>
                  <a:lnTo>
                    <a:pt x="24" y="160"/>
                  </a:lnTo>
                  <a:lnTo>
                    <a:pt x="24" y="144"/>
                  </a:lnTo>
                  <a:lnTo>
                    <a:pt x="16" y="136"/>
                  </a:lnTo>
                  <a:lnTo>
                    <a:pt x="32" y="128"/>
                  </a:lnTo>
                  <a:lnTo>
                    <a:pt x="40" y="128"/>
                  </a:lnTo>
                  <a:lnTo>
                    <a:pt x="56" y="120"/>
                  </a:lnTo>
                  <a:lnTo>
                    <a:pt x="56" y="96"/>
                  </a:lnTo>
                  <a:lnTo>
                    <a:pt x="56" y="80"/>
                  </a:lnTo>
                  <a:lnTo>
                    <a:pt x="40" y="72"/>
                  </a:lnTo>
                  <a:lnTo>
                    <a:pt x="40" y="64"/>
                  </a:lnTo>
                  <a:lnTo>
                    <a:pt x="16" y="40"/>
                  </a:lnTo>
                  <a:lnTo>
                    <a:pt x="24" y="40"/>
                  </a:lnTo>
                  <a:lnTo>
                    <a:pt x="16" y="32"/>
                  </a:lnTo>
                  <a:lnTo>
                    <a:pt x="8" y="24"/>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76" name="Freeform 174"/>
            <p:cNvSpPr>
              <a:spLocks/>
            </p:cNvSpPr>
            <p:nvPr/>
          </p:nvSpPr>
          <p:spPr bwMode="auto">
            <a:xfrm>
              <a:off x="4599" y="2397"/>
              <a:ext cx="74" cy="148"/>
            </a:xfrm>
            <a:custGeom>
              <a:avLst/>
              <a:gdLst>
                <a:gd name="T0" fmla="*/ 0 w 72"/>
                <a:gd name="T1" fmla="*/ 6 h 160"/>
                <a:gd name="T2" fmla="*/ 0 w 72"/>
                <a:gd name="T3" fmla="*/ 0 h 160"/>
                <a:gd name="T4" fmla="*/ 8 w 72"/>
                <a:gd name="T5" fmla="*/ 6 h 160"/>
                <a:gd name="T6" fmla="*/ 52 w 72"/>
                <a:gd name="T7" fmla="*/ 0 h 160"/>
                <a:gd name="T8" fmla="*/ 81 w 72"/>
                <a:gd name="T9" fmla="*/ 0 h 160"/>
                <a:gd name="T10" fmla="*/ 81 w 72"/>
                <a:gd name="T11" fmla="*/ 6 h 160"/>
                <a:gd name="T12" fmla="*/ 98 w 72"/>
                <a:gd name="T13" fmla="*/ 6 h 160"/>
                <a:gd name="T14" fmla="*/ 81 w 72"/>
                <a:gd name="T15" fmla="*/ 6 h 160"/>
                <a:gd name="T16" fmla="*/ 65 w 72"/>
                <a:gd name="T17" fmla="*/ 8 h 160"/>
                <a:gd name="T18" fmla="*/ 52 w 72"/>
                <a:gd name="T19" fmla="*/ 8 h 160"/>
                <a:gd name="T20" fmla="*/ 110 w 72"/>
                <a:gd name="T21" fmla="*/ 18 h 160"/>
                <a:gd name="T22" fmla="*/ 122 w 72"/>
                <a:gd name="T23" fmla="*/ 21 h 160"/>
                <a:gd name="T24" fmla="*/ 110 w 72"/>
                <a:gd name="T25" fmla="*/ 27 h 160"/>
                <a:gd name="T26" fmla="*/ 98 w 72"/>
                <a:gd name="T27" fmla="*/ 29 h 160"/>
                <a:gd name="T28" fmla="*/ 81 w 72"/>
                <a:gd name="T29" fmla="*/ 29 h 160"/>
                <a:gd name="T30" fmla="*/ 65 w 72"/>
                <a:gd name="T31" fmla="*/ 31 h 160"/>
                <a:gd name="T32" fmla="*/ 44 w 72"/>
                <a:gd name="T33" fmla="*/ 34 h 160"/>
                <a:gd name="T34" fmla="*/ 44 w 72"/>
                <a:gd name="T35" fmla="*/ 30 h 160"/>
                <a:gd name="T36" fmla="*/ 16 w 72"/>
                <a:gd name="T37" fmla="*/ 29 h 160"/>
                <a:gd name="T38" fmla="*/ 52 w 72"/>
                <a:gd name="T39" fmla="*/ 27 h 160"/>
                <a:gd name="T40" fmla="*/ 65 w 72"/>
                <a:gd name="T41" fmla="*/ 27 h 160"/>
                <a:gd name="T42" fmla="*/ 98 w 72"/>
                <a:gd name="T43" fmla="*/ 25 h 160"/>
                <a:gd name="T44" fmla="*/ 98 w 72"/>
                <a:gd name="T45" fmla="*/ 19 h 160"/>
                <a:gd name="T46" fmla="*/ 98 w 72"/>
                <a:gd name="T47" fmla="*/ 17 h 160"/>
                <a:gd name="T48" fmla="*/ 65 w 72"/>
                <a:gd name="T49" fmla="*/ 16 h 160"/>
                <a:gd name="T50" fmla="*/ 65 w 72"/>
                <a:gd name="T51" fmla="*/ 14 h 160"/>
                <a:gd name="T52" fmla="*/ 16 w 72"/>
                <a:gd name="T53" fmla="*/ 8 h 160"/>
                <a:gd name="T54" fmla="*/ 44 w 72"/>
                <a:gd name="T55" fmla="*/ 8 h 160"/>
                <a:gd name="T56" fmla="*/ 16 w 72"/>
                <a:gd name="T57" fmla="*/ 6 h 160"/>
                <a:gd name="T58" fmla="*/ 8 w 72"/>
                <a:gd name="T59" fmla="*/ 6 h 160"/>
                <a:gd name="T60" fmla="*/ 0 w 72"/>
                <a:gd name="T61" fmla="*/ 6 h 1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160"/>
                <a:gd name="T95" fmla="*/ 72 w 72"/>
                <a:gd name="T96" fmla="*/ 160 h 1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160">
                  <a:moveTo>
                    <a:pt x="0" y="8"/>
                  </a:moveTo>
                  <a:lnTo>
                    <a:pt x="0" y="0"/>
                  </a:lnTo>
                  <a:lnTo>
                    <a:pt x="8" y="8"/>
                  </a:lnTo>
                  <a:lnTo>
                    <a:pt x="32" y="0"/>
                  </a:lnTo>
                  <a:lnTo>
                    <a:pt x="48" y="0"/>
                  </a:lnTo>
                  <a:lnTo>
                    <a:pt x="48" y="16"/>
                  </a:lnTo>
                  <a:lnTo>
                    <a:pt x="56" y="16"/>
                  </a:lnTo>
                  <a:lnTo>
                    <a:pt x="48" y="24"/>
                  </a:lnTo>
                  <a:lnTo>
                    <a:pt x="40" y="40"/>
                  </a:lnTo>
                  <a:lnTo>
                    <a:pt x="32" y="40"/>
                  </a:lnTo>
                  <a:lnTo>
                    <a:pt x="64" y="88"/>
                  </a:lnTo>
                  <a:lnTo>
                    <a:pt x="72" y="104"/>
                  </a:lnTo>
                  <a:lnTo>
                    <a:pt x="64" y="128"/>
                  </a:lnTo>
                  <a:lnTo>
                    <a:pt x="56" y="136"/>
                  </a:lnTo>
                  <a:lnTo>
                    <a:pt x="48" y="136"/>
                  </a:lnTo>
                  <a:lnTo>
                    <a:pt x="40" y="152"/>
                  </a:lnTo>
                  <a:lnTo>
                    <a:pt x="24" y="160"/>
                  </a:lnTo>
                  <a:lnTo>
                    <a:pt x="24" y="144"/>
                  </a:lnTo>
                  <a:lnTo>
                    <a:pt x="16" y="136"/>
                  </a:lnTo>
                  <a:lnTo>
                    <a:pt x="32" y="128"/>
                  </a:lnTo>
                  <a:lnTo>
                    <a:pt x="40" y="128"/>
                  </a:lnTo>
                  <a:lnTo>
                    <a:pt x="56" y="120"/>
                  </a:lnTo>
                  <a:lnTo>
                    <a:pt x="56" y="96"/>
                  </a:lnTo>
                  <a:lnTo>
                    <a:pt x="56" y="80"/>
                  </a:lnTo>
                  <a:lnTo>
                    <a:pt x="40" y="72"/>
                  </a:lnTo>
                  <a:lnTo>
                    <a:pt x="40" y="64"/>
                  </a:lnTo>
                  <a:lnTo>
                    <a:pt x="16" y="40"/>
                  </a:lnTo>
                  <a:lnTo>
                    <a:pt x="24" y="40"/>
                  </a:lnTo>
                  <a:lnTo>
                    <a:pt x="16" y="32"/>
                  </a:lnTo>
                  <a:lnTo>
                    <a:pt x="8" y="24"/>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7" name="Freeform 175"/>
            <p:cNvSpPr>
              <a:spLocks/>
            </p:cNvSpPr>
            <p:nvPr/>
          </p:nvSpPr>
          <p:spPr bwMode="auto">
            <a:xfrm>
              <a:off x="4599" y="2488"/>
              <a:ext cx="57" cy="37"/>
            </a:xfrm>
            <a:custGeom>
              <a:avLst/>
              <a:gdLst>
                <a:gd name="T0" fmla="*/ 16 w 56"/>
                <a:gd name="T1" fmla="*/ 8 h 40"/>
                <a:gd name="T2" fmla="*/ 52 w 56"/>
                <a:gd name="T3" fmla="*/ 6 h 40"/>
                <a:gd name="T4" fmla="*/ 60 w 56"/>
                <a:gd name="T5" fmla="*/ 6 h 40"/>
                <a:gd name="T6" fmla="*/ 76 w 56"/>
                <a:gd name="T7" fmla="*/ 6 h 40"/>
                <a:gd name="T8" fmla="*/ 76 w 56"/>
                <a:gd name="T9" fmla="*/ 0 h 40"/>
                <a:gd name="T10" fmla="*/ 60 w 56"/>
                <a:gd name="T11" fmla="*/ 0 h 40"/>
                <a:gd name="T12" fmla="*/ 60 w 56"/>
                <a:gd name="T13" fmla="*/ 6 h 40"/>
                <a:gd name="T14" fmla="*/ 52 w 56"/>
                <a:gd name="T15" fmla="*/ 0 h 40"/>
                <a:gd name="T16" fmla="*/ 8 w 56"/>
                <a:gd name="T17" fmla="*/ 0 h 40"/>
                <a:gd name="T18" fmla="*/ 0 w 56"/>
                <a:gd name="T19" fmla="*/ 6 h 40"/>
                <a:gd name="T20" fmla="*/ 8 w 56"/>
                <a:gd name="T21" fmla="*/ 6 h 40"/>
                <a:gd name="T22" fmla="*/ 8 w 56"/>
                <a:gd name="T23" fmla="*/ 8 h 40"/>
                <a:gd name="T24" fmla="*/ 16 w 56"/>
                <a:gd name="T25" fmla="*/ 8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40"/>
                <a:gd name="T41" fmla="*/ 56 w 56"/>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40">
                  <a:moveTo>
                    <a:pt x="16" y="40"/>
                  </a:moveTo>
                  <a:lnTo>
                    <a:pt x="32" y="32"/>
                  </a:lnTo>
                  <a:lnTo>
                    <a:pt x="40" y="32"/>
                  </a:lnTo>
                  <a:lnTo>
                    <a:pt x="56" y="24"/>
                  </a:lnTo>
                  <a:lnTo>
                    <a:pt x="56" y="0"/>
                  </a:lnTo>
                  <a:lnTo>
                    <a:pt x="40" y="0"/>
                  </a:lnTo>
                  <a:lnTo>
                    <a:pt x="40" y="8"/>
                  </a:lnTo>
                  <a:lnTo>
                    <a:pt x="32" y="0"/>
                  </a:lnTo>
                  <a:lnTo>
                    <a:pt x="8" y="0"/>
                  </a:lnTo>
                  <a:lnTo>
                    <a:pt x="0" y="16"/>
                  </a:lnTo>
                  <a:lnTo>
                    <a:pt x="8" y="32"/>
                  </a:lnTo>
                  <a:lnTo>
                    <a:pt x="8" y="40"/>
                  </a:lnTo>
                  <a:lnTo>
                    <a:pt x="16"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78" name="Freeform 176"/>
            <p:cNvSpPr>
              <a:spLocks/>
            </p:cNvSpPr>
            <p:nvPr/>
          </p:nvSpPr>
          <p:spPr bwMode="auto">
            <a:xfrm>
              <a:off x="4599" y="2488"/>
              <a:ext cx="57" cy="37"/>
            </a:xfrm>
            <a:custGeom>
              <a:avLst/>
              <a:gdLst>
                <a:gd name="T0" fmla="*/ 16 w 56"/>
                <a:gd name="T1" fmla="*/ 8 h 40"/>
                <a:gd name="T2" fmla="*/ 52 w 56"/>
                <a:gd name="T3" fmla="*/ 6 h 40"/>
                <a:gd name="T4" fmla="*/ 60 w 56"/>
                <a:gd name="T5" fmla="*/ 6 h 40"/>
                <a:gd name="T6" fmla="*/ 76 w 56"/>
                <a:gd name="T7" fmla="*/ 6 h 40"/>
                <a:gd name="T8" fmla="*/ 76 w 56"/>
                <a:gd name="T9" fmla="*/ 0 h 40"/>
                <a:gd name="T10" fmla="*/ 60 w 56"/>
                <a:gd name="T11" fmla="*/ 0 h 40"/>
                <a:gd name="T12" fmla="*/ 60 w 56"/>
                <a:gd name="T13" fmla="*/ 6 h 40"/>
                <a:gd name="T14" fmla="*/ 52 w 56"/>
                <a:gd name="T15" fmla="*/ 0 h 40"/>
                <a:gd name="T16" fmla="*/ 8 w 56"/>
                <a:gd name="T17" fmla="*/ 0 h 40"/>
                <a:gd name="T18" fmla="*/ 0 w 56"/>
                <a:gd name="T19" fmla="*/ 6 h 40"/>
                <a:gd name="T20" fmla="*/ 8 w 56"/>
                <a:gd name="T21" fmla="*/ 6 h 40"/>
                <a:gd name="T22" fmla="*/ 8 w 56"/>
                <a:gd name="T23" fmla="*/ 8 h 40"/>
                <a:gd name="T24" fmla="*/ 16 w 56"/>
                <a:gd name="T25" fmla="*/ 8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40"/>
                <a:gd name="T41" fmla="*/ 56 w 56"/>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40">
                  <a:moveTo>
                    <a:pt x="16" y="40"/>
                  </a:moveTo>
                  <a:lnTo>
                    <a:pt x="32" y="32"/>
                  </a:lnTo>
                  <a:lnTo>
                    <a:pt x="40" y="32"/>
                  </a:lnTo>
                  <a:lnTo>
                    <a:pt x="56" y="24"/>
                  </a:lnTo>
                  <a:lnTo>
                    <a:pt x="56" y="0"/>
                  </a:lnTo>
                  <a:lnTo>
                    <a:pt x="40" y="0"/>
                  </a:lnTo>
                  <a:lnTo>
                    <a:pt x="40" y="8"/>
                  </a:lnTo>
                  <a:lnTo>
                    <a:pt x="32" y="0"/>
                  </a:lnTo>
                  <a:lnTo>
                    <a:pt x="8" y="0"/>
                  </a:lnTo>
                  <a:lnTo>
                    <a:pt x="0" y="16"/>
                  </a:lnTo>
                  <a:lnTo>
                    <a:pt x="8" y="32"/>
                  </a:lnTo>
                  <a:lnTo>
                    <a:pt x="8" y="40"/>
                  </a:lnTo>
                  <a:lnTo>
                    <a:pt x="16" y="4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79" name="Freeform 177"/>
            <p:cNvSpPr>
              <a:spLocks/>
            </p:cNvSpPr>
            <p:nvPr/>
          </p:nvSpPr>
          <p:spPr bwMode="auto">
            <a:xfrm>
              <a:off x="4573" y="2559"/>
              <a:ext cx="41" cy="59"/>
            </a:xfrm>
            <a:custGeom>
              <a:avLst/>
              <a:gdLst>
                <a:gd name="T0" fmla="*/ 44 w 40"/>
                <a:gd name="T1" fmla="*/ 6 h 64"/>
                <a:gd name="T2" fmla="*/ 16 w 40"/>
                <a:gd name="T3" fmla="*/ 6 h 64"/>
                <a:gd name="T4" fmla="*/ 8 w 40"/>
                <a:gd name="T5" fmla="*/ 6 h 64"/>
                <a:gd name="T6" fmla="*/ 0 w 40"/>
                <a:gd name="T7" fmla="*/ 0 h 64"/>
                <a:gd name="T8" fmla="*/ 0 w 40"/>
                <a:gd name="T9" fmla="*/ 6 h 64"/>
                <a:gd name="T10" fmla="*/ 0 w 40"/>
                <a:gd name="T11" fmla="*/ 6 h 64"/>
                <a:gd name="T12" fmla="*/ 16 w 40"/>
                <a:gd name="T13" fmla="*/ 10 h 64"/>
                <a:gd name="T14" fmla="*/ 60 w 40"/>
                <a:gd name="T15" fmla="*/ 13 h 64"/>
                <a:gd name="T16" fmla="*/ 60 w 40"/>
                <a:gd name="T17" fmla="*/ 10 h 64"/>
                <a:gd name="T18" fmla="*/ 60 w 40"/>
                <a:gd name="T19" fmla="*/ 6 h 64"/>
                <a:gd name="T20" fmla="*/ 44 w 40"/>
                <a:gd name="T21" fmla="*/ 6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64"/>
                <a:gd name="T35" fmla="*/ 40 w 4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64">
                  <a:moveTo>
                    <a:pt x="24" y="8"/>
                  </a:moveTo>
                  <a:lnTo>
                    <a:pt x="16" y="16"/>
                  </a:lnTo>
                  <a:lnTo>
                    <a:pt x="8" y="8"/>
                  </a:lnTo>
                  <a:lnTo>
                    <a:pt x="0" y="0"/>
                  </a:lnTo>
                  <a:lnTo>
                    <a:pt x="0" y="8"/>
                  </a:lnTo>
                  <a:lnTo>
                    <a:pt x="0" y="32"/>
                  </a:lnTo>
                  <a:lnTo>
                    <a:pt x="16" y="48"/>
                  </a:lnTo>
                  <a:lnTo>
                    <a:pt x="40" y="64"/>
                  </a:lnTo>
                  <a:lnTo>
                    <a:pt x="40" y="48"/>
                  </a:lnTo>
                  <a:lnTo>
                    <a:pt x="40" y="24"/>
                  </a:lnTo>
                  <a:lnTo>
                    <a:pt x="24"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80" name="Freeform 178"/>
            <p:cNvSpPr>
              <a:spLocks/>
            </p:cNvSpPr>
            <p:nvPr/>
          </p:nvSpPr>
          <p:spPr bwMode="auto">
            <a:xfrm>
              <a:off x="4573" y="2559"/>
              <a:ext cx="41" cy="59"/>
            </a:xfrm>
            <a:custGeom>
              <a:avLst/>
              <a:gdLst>
                <a:gd name="T0" fmla="*/ 44 w 40"/>
                <a:gd name="T1" fmla="*/ 6 h 64"/>
                <a:gd name="T2" fmla="*/ 16 w 40"/>
                <a:gd name="T3" fmla="*/ 6 h 64"/>
                <a:gd name="T4" fmla="*/ 8 w 40"/>
                <a:gd name="T5" fmla="*/ 6 h 64"/>
                <a:gd name="T6" fmla="*/ 0 w 40"/>
                <a:gd name="T7" fmla="*/ 0 h 64"/>
                <a:gd name="T8" fmla="*/ 0 w 40"/>
                <a:gd name="T9" fmla="*/ 6 h 64"/>
                <a:gd name="T10" fmla="*/ 0 w 40"/>
                <a:gd name="T11" fmla="*/ 6 h 64"/>
                <a:gd name="T12" fmla="*/ 16 w 40"/>
                <a:gd name="T13" fmla="*/ 10 h 64"/>
                <a:gd name="T14" fmla="*/ 60 w 40"/>
                <a:gd name="T15" fmla="*/ 13 h 64"/>
                <a:gd name="T16" fmla="*/ 60 w 40"/>
                <a:gd name="T17" fmla="*/ 10 h 64"/>
                <a:gd name="T18" fmla="*/ 60 w 40"/>
                <a:gd name="T19" fmla="*/ 6 h 64"/>
                <a:gd name="T20" fmla="*/ 44 w 40"/>
                <a:gd name="T21" fmla="*/ 6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64"/>
                <a:gd name="T35" fmla="*/ 40 w 4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64">
                  <a:moveTo>
                    <a:pt x="24" y="8"/>
                  </a:moveTo>
                  <a:lnTo>
                    <a:pt x="16" y="16"/>
                  </a:lnTo>
                  <a:lnTo>
                    <a:pt x="8" y="8"/>
                  </a:lnTo>
                  <a:lnTo>
                    <a:pt x="0" y="0"/>
                  </a:lnTo>
                  <a:lnTo>
                    <a:pt x="0" y="8"/>
                  </a:lnTo>
                  <a:lnTo>
                    <a:pt x="0" y="32"/>
                  </a:lnTo>
                  <a:lnTo>
                    <a:pt x="16" y="48"/>
                  </a:lnTo>
                  <a:lnTo>
                    <a:pt x="40" y="64"/>
                  </a:lnTo>
                  <a:lnTo>
                    <a:pt x="40" y="48"/>
                  </a:lnTo>
                  <a:lnTo>
                    <a:pt x="40" y="24"/>
                  </a:lnTo>
                  <a:lnTo>
                    <a:pt x="24"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1" name="Freeform 179"/>
            <p:cNvSpPr>
              <a:spLocks/>
            </p:cNvSpPr>
            <p:nvPr/>
          </p:nvSpPr>
          <p:spPr bwMode="auto">
            <a:xfrm>
              <a:off x="4673" y="2559"/>
              <a:ext cx="107" cy="59"/>
            </a:xfrm>
            <a:custGeom>
              <a:avLst/>
              <a:gdLst>
                <a:gd name="T0" fmla="*/ 112 w 104"/>
                <a:gd name="T1" fmla="*/ 6 h 64"/>
                <a:gd name="T2" fmla="*/ 112 w 104"/>
                <a:gd name="T3" fmla="*/ 6 h 64"/>
                <a:gd name="T4" fmla="*/ 100 w 104"/>
                <a:gd name="T5" fmla="*/ 6 h 64"/>
                <a:gd name="T6" fmla="*/ 84 w 104"/>
                <a:gd name="T7" fmla="*/ 6 h 64"/>
                <a:gd name="T8" fmla="*/ 52 w 104"/>
                <a:gd name="T9" fmla="*/ 10 h 64"/>
                <a:gd name="T10" fmla="*/ 44 w 104"/>
                <a:gd name="T11" fmla="*/ 10 h 64"/>
                <a:gd name="T12" fmla="*/ 44 w 104"/>
                <a:gd name="T13" fmla="*/ 12 h 64"/>
                <a:gd name="T14" fmla="*/ 0 w 104"/>
                <a:gd name="T15" fmla="*/ 12 h 64"/>
                <a:gd name="T16" fmla="*/ 16 w 104"/>
                <a:gd name="T17" fmla="*/ 13 h 64"/>
                <a:gd name="T18" fmla="*/ 44 w 104"/>
                <a:gd name="T19" fmla="*/ 13 h 64"/>
                <a:gd name="T20" fmla="*/ 52 w 104"/>
                <a:gd name="T21" fmla="*/ 12 h 64"/>
                <a:gd name="T22" fmla="*/ 84 w 104"/>
                <a:gd name="T23" fmla="*/ 13 h 64"/>
                <a:gd name="T24" fmla="*/ 100 w 104"/>
                <a:gd name="T25" fmla="*/ 12 h 64"/>
                <a:gd name="T26" fmla="*/ 124 w 104"/>
                <a:gd name="T27" fmla="*/ 6 h 64"/>
                <a:gd name="T28" fmla="*/ 169 w 104"/>
                <a:gd name="T29" fmla="*/ 6 h 64"/>
                <a:gd name="T30" fmla="*/ 183 w 104"/>
                <a:gd name="T31" fmla="*/ 6 h 64"/>
                <a:gd name="T32" fmla="*/ 169 w 104"/>
                <a:gd name="T33" fmla="*/ 6 h 64"/>
                <a:gd name="T34" fmla="*/ 183 w 104"/>
                <a:gd name="T35" fmla="*/ 6 h 64"/>
                <a:gd name="T36" fmla="*/ 156 w 104"/>
                <a:gd name="T37" fmla="*/ 6 h 64"/>
                <a:gd name="T38" fmla="*/ 156 w 104"/>
                <a:gd name="T39" fmla="*/ 6 h 64"/>
                <a:gd name="T40" fmla="*/ 140 w 104"/>
                <a:gd name="T41" fmla="*/ 0 h 64"/>
                <a:gd name="T42" fmla="*/ 112 w 104"/>
                <a:gd name="T43" fmla="*/ 6 h 64"/>
                <a:gd name="T44" fmla="*/ 112 w 104"/>
                <a:gd name="T45" fmla="*/ 6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64"/>
                <a:gd name="T71" fmla="*/ 104 w 104"/>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64">
                  <a:moveTo>
                    <a:pt x="64" y="24"/>
                  </a:moveTo>
                  <a:lnTo>
                    <a:pt x="64" y="32"/>
                  </a:lnTo>
                  <a:lnTo>
                    <a:pt x="56" y="32"/>
                  </a:lnTo>
                  <a:lnTo>
                    <a:pt x="48" y="32"/>
                  </a:lnTo>
                  <a:lnTo>
                    <a:pt x="32" y="48"/>
                  </a:lnTo>
                  <a:lnTo>
                    <a:pt x="24" y="48"/>
                  </a:lnTo>
                  <a:lnTo>
                    <a:pt x="24" y="56"/>
                  </a:lnTo>
                  <a:lnTo>
                    <a:pt x="0" y="56"/>
                  </a:lnTo>
                  <a:lnTo>
                    <a:pt x="16" y="64"/>
                  </a:lnTo>
                  <a:lnTo>
                    <a:pt x="24" y="64"/>
                  </a:lnTo>
                  <a:lnTo>
                    <a:pt x="32" y="56"/>
                  </a:lnTo>
                  <a:lnTo>
                    <a:pt x="48" y="64"/>
                  </a:lnTo>
                  <a:lnTo>
                    <a:pt x="56" y="56"/>
                  </a:lnTo>
                  <a:lnTo>
                    <a:pt x="72" y="32"/>
                  </a:lnTo>
                  <a:lnTo>
                    <a:pt x="96" y="32"/>
                  </a:lnTo>
                  <a:lnTo>
                    <a:pt x="104" y="32"/>
                  </a:lnTo>
                  <a:lnTo>
                    <a:pt x="96" y="24"/>
                  </a:lnTo>
                  <a:lnTo>
                    <a:pt x="104" y="24"/>
                  </a:lnTo>
                  <a:lnTo>
                    <a:pt x="88" y="16"/>
                  </a:lnTo>
                  <a:lnTo>
                    <a:pt x="88" y="8"/>
                  </a:lnTo>
                  <a:lnTo>
                    <a:pt x="80" y="0"/>
                  </a:lnTo>
                  <a:lnTo>
                    <a:pt x="64" y="16"/>
                  </a:lnTo>
                  <a:lnTo>
                    <a:pt x="64"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82" name="Freeform 180"/>
            <p:cNvSpPr>
              <a:spLocks/>
            </p:cNvSpPr>
            <p:nvPr/>
          </p:nvSpPr>
          <p:spPr bwMode="auto">
            <a:xfrm>
              <a:off x="4664" y="2589"/>
              <a:ext cx="116" cy="83"/>
            </a:xfrm>
            <a:custGeom>
              <a:avLst/>
              <a:gdLst>
                <a:gd name="T0" fmla="*/ 8 w 112"/>
                <a:gd name="T1" fmla="*/ 8 h 88"/>
                <a:gd name="T2" fmla="*/ 46 w 112"/>
                <a:gd name="T3" fmla="*/ 9 h 88"/>
                <a:gd name="T4" fmla="*/ 62 w 112"/>
                <a:gd name="T5" fmla="*/ 9 h 88"/>
                <a:gd name="T6" fmla="*/ 82 w 112"/>
                <a:gd name="T7" fmla="*/ 8 h 88"/>
                <a:gd name="T8" fmla="*/ 112 w 112"/>
                <a:gd name="T9" fmla="*/ 9 h 88"/>
                <a:gd name="T10" fmla="*/ 128 w 112"/>
                <a:gd name="T11" fmla="*/ 8 h 88"/>
                <a:gd name="T12" fmla="*/ 161 w 112"/>
                <a:gd name="T13" fmla="*/ 0 h 88"/>
                <a:gd name="T14" fmla="*/ 210 w 112"/>
                <a:gd name="T15" fmla="*/ 0 h 88"/>
                <a:gd name="T16" fmla="*/ 194 w 112"/>
                <a:gd name="T17" fmla="*/ 8 h 88"/>
                <a:gd name="T18" fmla="*/ 210 w 112"/>
                <a:gd name="T19" fmla="*/ 8 h 88"/>
                <a:gd name="T20" fmla="*/ 194 w 112"/>
                <a:gd name="T21" fmla="*/ 8 h 88"/>
                <a:gd name="T22" fmla="*/ 226 w 112"/>
                <a:gd name="T23" fmla="*/ 9 h 88"/>
                <a:gd name="T24" fmla="*/ 210 w 112"/>
                <a:gd name="T25" fmla="*/ 13 h 88"/>
                <a:gd name="T26" fmla="*/ 176 w 112"/>
                <a:gd name="T27" fmla="*/ 19 h 88"/>
                <a:gd name="T28" fmla="*/ 161 w 112"/>
                <a:gd name="T29" fmla="*/ 21 h 88"/>
                <a:gd name="T30" fmla="*/ 176 w 112"/>
                <a:gd name="T31" fmla="*/ 21 h 88"/>
                <a:gd name="T32" fmla="*/ 161 w 112"/>
                <a:gd name="T33" fmla="*/ 25 h 88"/>
                <a:gd name="T34" fmla="*/ 147 w 112"/>
                <a:gd name="T35" fmla="*/ 27 h 88"/>
                <a:gd name="T36" fmla="*/ 128 w 112"/>
                <a:gd name="T37" fmla="*/ 25 h 88"/>
                <a:gd name="T38" fmla="*/ 97 w 112"/>
                <a:gd name="T39" fmla="*/ 25 h 88"/>
                <a:gd name="T40" fmla="*/ 62 w 112"/>
                <a:gd name="T41" fmla="*/ 25 h 88"/>
                <a:gd name="T42" fmla="*/ 62 w 112"/>
                <a:gd name="T43" fmla="*/ 23 h 88"/>
                <a:gd name="T44" fmla="*/ 46 w 112"/>
                <a:gd name="T45" fmla="*/ 23 h 88"/>
                <a:gd name="T46" fmla="*/ 36 w 112"/>
                <a:gd name="T47" fmla="*/ 21 h 88"/>
                <a:gd name="T48" fmla="*/ 8 w 112"/>
                <a:gd name="T49" fmla="*/ 16 h 88"/>
                <a:gd name="T50" fmla="*/ 0 w 112"/>
                <a:gd name="T51" fmla="*/ 9 h 88"/>
                <a:gd name="T52" fmla="*/ 8 w 112"/>
                <a:gd name="T53" fmla="*/ 8 h 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88"/>
                <a:gd name="T83" fmla="*/ 112 w 112"/>
                <a:gd name="T84" fmla="*/ 88 h 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88">
                  <a:moveTo>
                    <a:pt x="8" y="24"/>
                  </a:moveTo>
                  <a:lnTo>
                    <a:pt x="24" y="32"/>
                  </a:lnTo>
                  <a:lnTo>
                    <a:pt x="32" y="32"/>
                  </a:lnTo>
                  <a:lnTo>
                    <a:pt x="40" y="24"/>
                  </a:lnTo>
                  <a:lnTo>
                    <a:pt x="56" y="32"/>
                  </a:lnTo>
                  <a:lnTo>
                    <a:pt x="64" y="24"/>
                  </a:lnTo>
                  <a:lnTo>
                    <a:pt x="80" y="0"/>
                  </a:lnTo>
                  <a:lnTo>
                    <a:pt x="104" y="0"/>
                  </a:lnTo>
                  <a:lnTo>
                    <a:pt x="96" y="16"/>
                  </a:lnTo>
                  <a:lnTo>
                    <a:pt x="104" y="16"/>
                  </a:lnTo>
                  <a:lnTo>
                    <a:pt x="96" y="24"/>
                  </a:lnTo>
                  <a:lnTo>
                    <a:pt x="112" y="32"/>
                  </a:lnTo>
                  <a:lnTo>
                    <a:pt x="104" y="40"/>
                  </a:lnTo>
                  <a:lnTo>
                    <a:pt x="88" y="56"/>
                  </a:lnTo>
                  <a:lnTo>
                    <a:pt x="80" y="64"/>
                  </a:lnTo>
                  <a:lnTo>
                    <a:pt x="88" y="64"/>
                  </a:lnTo>
                  <a:lnTo>
                    <a:pt x="80" y="80"/>
                  </a:lnTo>
                  <a:lnTo>
                    <a:pt x="72" y="88"/>
                  </a:lnTo>
                  <a:lnTo>
                    <a:pt x="64" y="80"/>
                  </a:lnTo>
                  <a:lnTo>
                    <a:pt x="48" y="80"/>
                  </a:lnTo>
                  <a:lnTo>
                    <a:pt x="32" y="80"/>
                  </a:lnTo>
                  <a:lnTo>
                    <a:pt x="32" y="72"/>
                  </a:lnTo>
                  <a:lnTo>
                    <a:pt x="24" y="72"/>
                  </a:lnTo>
                  <a:lnTo>
                    <a:pt x="16" y="64"/>
                  </a:lnTo>
                  <a:lnTo>
                    <a:pt x="8" y="48"/>
                  </a:lnTo>
                  <a:lnTo>
                    <a:pt x="0" y="32"/>
                  </a:lnTo>
                  <a:lnTo>
                    <a:pt x="8"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83" name="Freeform 181"/>
            <p:cNvSpPr>
              <a:spLocks/>
            </p:cNvSpPr>
            <p:nvPr/>
          </p:nvSpPr>
          <p:spPr bwMode="auto">
            <a:xfrm>
              <a:off x="4664" y="2589"/>
              <a:ext cx="116" cy="83"/>
            </a:xfrm>
            <a:custGeom>
              <a:avLst/>
              <a:gdLst>
                <a:gd name="T0" fmla="*/ 8 w 112"/>
                <a:gd name="T1" fmla="*/ 8 h 88"/>
                <a:gd name="T2" fmla="*/ 46 w 112"/>
                <a:gd name="T3" fmla="*/ 9 h 88"/>
                <a:gd name="T4" fmla="*/ 62 w 112"/>
                <a:gd name="T5" fmla="*/ 9 h 88"/>
                <a:gd name="T6" fmla="*/ 82 w 112"/>
                <a:gd name="T7" fmla="*/ 8 h 88"/>
                <a:gd name="T8" fmla="*/ 112 w 112"/>
                <a:gd name="T9" fmla="*/ 9 h 88"/>
                <a:gd name="T10" fmla="*/ 128 w 112"/>
                <a:gd name="T11" fmla="*/ 8 h 88"/>
                <a:gd name="T12" fmla="*/ 161 w 112"/>
                <a:gd name="T13" fmla="*/ 0 h 88"/>
                <a:gd name="T14" fmla="*/ 210 w 112"/>
                <a:gd name="T15" fmla="*/ 0 h 88"/>
                <a:gd name="T16" fmla="*/ 194 w 112"/>
                <a:gd name="T17" fmla="*/ 8 h 88"/>
                <a:gd name="T18" fmla="*/ 210 w 112"/>
                <a:gd name="T19" fmla="*/ 8 h 88"/>
                <a:gd name="T20" fmla="*/ 194 w 112"/>
                <a:gd name="T21" fmla="*/ 8 h 88"/>
                <a:gd name="T22" fmla="*/ 226 w 112"/>
                <a:gd name="T23" fmla="*/ 9 h 88"/>
                <a:gd name="T24" fmla="*/ 210 w 112"/>
                <a:gd name="T25" fmla="*/ 13 h 88"/>
                <a:gd name="T26" fmla="*/ 176 w 112"/>
                <a:gd name="T27" fmla="*/ 19 h 88"/>
                <a:gd name="T28" fmla="*/ 161 w 112"/>
                <a:gd name="T29" fmla="*/ 21 h 88"/>
                <a:gd name="T30" fmla="*/ 176 w 112"/>
                <a:gd name="T31" fmla="*/ 21 h 88"/>
                <a:gd name="T32" fmla="*/ 161 w 112"/>
                <a:gd name="T33" fmla="*/ 25 h 88"/>
                <a:gd name="T34" fmla="*/ 147 w 112"/>
                <a:gd name="T35" fmla="*/ 27 h 88"/>
                <a:gd name="T36" fmla="*/ 128 w 112"/>
                <a:gd name="T37" fmla="*/ 25 h 88"/>
                <a:gd name="T38" fmla="*/ 97 w 112"/>
                <a:gd name="T39" fmla="*/ 25 h 88"/>
                <a:gd name="T40" fmla="*/ 62 w 112"/>
                <a:gd name="T41" fmla="*/ 25 h 88"/>
                <a:gd name="T42" fmla="*/ 62 w 112"/>
                <a:gd name="T43" fmla="*/ 23 h 88"/>
                <a:gd name="T44" fmla="*/ 46 w 112"/>
                <a:gd name="T45" fmla="*/ 23 h 88"/>
                <a:gd name="T46" fmla="*/ 36 w 112"/>
                <a:gd name="T47" fmla="*/ 21 h 88"/>
                <a:gd name="T48" fmla="*/ 8 w 112"/>
                <a:gd name="T49" fmla="*/ 16 h 88"/>
                <a:gd name="T50" fmla="*/ 0 w 112"/>
                <a:gd name="T51" fmla="*/ 9 h 88"/>
                <a:gd name="T52" fmla="*/ 8 w 112"/>
                <a:gd name="T53" fmla="*/ 8 h 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88"/>
                <a:gd name="T83" fmla="*/ 112 w 112"/>
                <a:gd name="T84" fmla="*/ 88 h 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88">
                  <a:moveTo>
                    <a:pt x="8" y="24"/>
                  </a:moveTo>
                  <a:lnTo>
                    <a:pt x="24" y="32"/>
                  </a:lnTo>
                  <a:lnTo>
                    <a:pt x="32" y="32"/>
                  </a:lnTo>
                  <a:lnTo>
                    <a:pt x="40" y="24"/>
                  </a:lnTo>
                  <a:lnTo>
                    <a:pt x="56" y="32"/>
                  </a:lnTo>
                  <a:lnTo>
                    <a:pt x="64" y="24"/>
                  </a:lnTo>
                  <a:lnTo>
                    <a:pt x="80" y="0"/>
                  </a:lnTo>
                  <a:lnTo>
                    <a:pt x="104" y="0"/>
                  </a:lnTo>
                  <a:lnTo>
                    <a:pt x="96" y="16"/>
                  </a:lnTo>
                  <a:lnTo>
                    <a:pt x="104" y="16"/>
                  </a:lnTo>
                  <a:lnTo>
                    <a:pt x="96" y="24"/>
                  </a:lnTo>
                  <a:lnTo>
                    <a:pt x="112" y="32"/>
                  </a:lnTo>
                  <a:lnTo>
                    <a:pt x="104" y="40"/>
                  </a:lnTo>
                  <a:lnTo>
                    <a:pt x="88" y="56"/>
                  </a:lnTo>
                  <a:lnTo>
                    <a:pt x="80" y="64"/>
                  </a:lnTo>
                  <a:lnTo>
                    <a:pt x="88" y="64"/>
                  </a:lnTo>
                  <a:lnTo>
                    <a:pt x="80" y="80"/>
                  </a:lnTo>
                  <a:lnTo>
                    <a:pt x="72" y="88"/>
                  </a:lnTo>
                  <a:lnTo>
                    <a:pt x="64" y="80"/>
                  </a:lnTo>
                  <a:lnTo>
                    <a:pt x="48" y="80"/>
                  </a:lnTo>
                  <a:lnTo>
                    <a:pt x="32" y="80"/>
                  </a:lnTo>
                  <a:lnTo>
                    <a:pt x="32" y="72"/>
                  </a:lnTo>
                  <a:lnTo>
                    <a:pt x="24" y="72"/>
                  </a:lnTo>
                  <a:lnTo>
                    <a:pt x="16" y="64"/>
                  </a:lnTo>
                  <a:lnTo>
                    <a:pt x="8" y="48"/>
                  </a:lnTo>
                  <a:lnTo>
                    <a:pt x="0" y="32"/>
                  </a:lnTo>
                  <a:lnTo>
                    <a:pt x="8"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4" name="Freeform 182"/>
            <p:cNvSpPr>
              <a:spLocks/>
            </p:cNvSpPr>
            <p:nvPr/>
          </p:nvSpPr>
          <p:spPr bwMode="auto">
            <a:xfrm>
              <a:off x="4905" y="2635"/>
              <a:ext cx="116" cy="88"/>
            </a:xfrm>
            <a:custGeom>
              <a:avLst/>
              <a:gdLst>
                <a:gd name="T0" fmla="*/ 226 w 112"/>
                <a:gd name="T1" fmla="*/ 6 h 96"/>
                <a:gd name="T2" fmla="*/ 226 w 112"/>
                <a:gd name="T3" fmla="*/ 10 h 96"/>
                <a:gd name="T4" fmla="*/ 226 w 112"/>
                <a:gd name="T5" fmla="*/ 17 h 96"/>
                <a:gd name="T6" fmla="*/ 194 w 112"/>
                <a:gd name="T7" fmla="*/ 14 h 96"/>
                <a:gd name="T8" fmla="*/ 161 w 112"/>
                <a:gd name="T9" fmla="*/ 16 h 96"/>
                <a:gd name="T10" fmla="*/ 161 w 112"/>
                <a:gd name="T11" fmla="*/ 13 h 96"/>
                <a:gd name="T12" fmla="*/ 161 w 112"/>
                <a:gd name="T13" fmla="*/ 10 h 96"/>
                <a:gd name="T14" fmla="*/ 62 w 112"/>
                <a:gd name="T15" fmla="*/ 6 h 96"/>
                <a:gd name="T16" fmla="*/ 46 w 112"/>
                <a:gd name="T17" fmla="*/ 7 h 96"/>
                <a:gd name="T18" fmla="*/ 46 w 112"/>
                <a:gd name="T19" fmla="*/ 6 h 96"/>
                <a:gd name="T20" fmla="*/ 36 w 112"/>
                <a:gd name="T21" fmla="*/ 6 h 96"/>
                <a:gd name="T22" fmla="*/ 62 w 112"/>
                <a:gd name="T23" fmla="*/ 6 h 96"/>
                <a:gd name="T24" fmla="*/ 82 w 112"/>
                <a:gd name="T25" fmla="*/ 6 h 96"/>
                <a:gd name="T26" fmla="*/ 36 w 112"/>
                <a:gd name="T27" fmla="*/ 6 h 96"/>
                <a:gd name="T28" fmla="*/ 8 w 112"/>
                <a:gd name="T29" fmla="*/ 6 h 96"/>
                <a:gd name="T30" fmla="*/ 0 w 112"/>
                <a:gd name="T31" fmla="*/ 6 h 96"/>
                <a:gd name="T32" fmla="*/ 36 w 112"/>
                <a:gd name="T33" fmla="*/ 0 h 96"/>
                <a:gd name="T34" fmla="*/ 46 w 112"/>
                <a:gd name="T35" fmla="*/ 0 h 96"/>
                <a:gd name="T36" fmla="*/ 82 w 112"/>
                <a:gd name="T37" fmla="*/ 6 h 96"/>
                <a:gd name="T38" fmla="*/ 82 w 112"/>
                <a:gd name="T39" fmla="*/ 6 h 96"/>
                <a:gd name="T40" fmla="*/ 97 w 112"/>
                <a:gd name="T41" fmla="*/ 6 h 96"/>
                <a:gd name="T42" fmla="*/ 128 w 112"/>
                <a:gd name="T43" fmla="*/ 6 h 96"/>
                <a:gd name="T44" fmla="*/ 161 w 112"/>
                <a:gd name="T45" fmla="*/ 6 h 96"/>
                <a:gd name="T46" fmla="*/ 226 w 112"/>
                <a:gd name="T47" fmla="*/ 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96"/>
                <a:gd name="T74" fmla="*/ 112 w 112"/>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96">
                  <a:moveTo>
                    <a:pt x="112" y="24"/>
                  </a:moveTo>
                  <a:lnTo>
                    <a:pt x="112" y="56"/>
                  </a:lnTo>
                  <a:lnTo>
                    <a:pt x="112" y="96"/>
                  </a:lnTo>
                  <a:lnTo>
                    <a:pt x="96" y="80"/>
                  </a:lnTo>
                  <a:lnTo>
                    <a:pt x="80" y="88"/>
                  </a:lnTo>
                  <a:lnTo>
                    <a:pt x="80" y="72"/>
                  </a:lnTo>
                  <a:lnTo>
                    <a:pt x="80" y="56"/>
                  </a:lnTo>
                  <a:lnTo>
                    <a:pt x="32" y="32"/>
                  </a:lnTo>
                  <a:lnTo>
                    <a:pt x="24" y="40"/>
                  </a:lnTo>
                  <a:lnTo>
                    <a:pt x="24" y="32"/>
                  </a:lnTo>
                  <a:lnTo>
                    <a:pt x="16" y="24"/>
                  </a:lnTo>
                  <a:lnTo>
                    <a:pt x="32" y="24"/>
                  </a:lnTo>
                  <a:lnTo>
                    <a:pt x="40" y="16"/>
                  </a:lnTo>
                  <a:lnTo>
                    <a:pt x="16" y="16"/>
                  </a:lnTo>
                  <a:lnTo>
                    <a:pt x="8" y="16"/>
                  </a:lnTo>
                  <a:lnTo>
                    <a:pt x="0" y="16"/>
                  </a:lnTo>
                  <a:lnTo>
                    <a:pt x="16" y="0"/>
                  </a:lnTo>
                  <a:lnTo>
                    <a:pt x="24" y="0"/>
                  </a:lnTo>
                  <a:lnTo>
                    <a:pt x="40" y="8"/>
                  </a:lnTo>
                  <a:lnTo>
                    <a:pt x="40" y="16"/>
                  </a:lnTo>
                  <a:lnTo>
                    <a:pt x="48" y="32"/>
                  </a:lnTo>
                  <a:lnTo>
                    <a:pt x="64" y="16"/>
                  </a:lnTo>
                  <a:lnTo>
                    <a:pt x="80" y="16"/>
                  </a:lnTo>
                  <a:lnTo>
                    <a:pt x="112"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85" name="Freeform 183"/>
            <p:cNvSpPr>
              <a:spLocks/>
            </p:cNvSpPr>
            <p:nvPr/>
          </p:nvSpPr>
          <p:spPr bwMode="auto">
            <a:xfrm>
              <a:off x="4905" y="2635"/>
              <a:ext cx="116" cy="88"/>
            </a:xfrm>
            <a:custGeom>
              <a:avLst/>
              <a:gdLst>
                <a:gd name="T0" fmla="*/ 226 w 112"/>
                <a:gd name="T1" fmla="*/ 6 h 96"/>
                <a:gd name="T2" fmla="*/ 226 w 112"/>
                <a:gd name="T3" fmla="*/ 10 h 96"/>
                <a:gd name="T4" fmla="*/ 226 w 112"/>
                <a:gd name="T5" fmla="*/ 17 h 96"/>
                <a:gd name="T6" fmla="*/ 194 w 112"/>
                <a:gd name="T7" fmla="*/ 14 h 96"/>
                <a:gd name="T8" fmla="*/ 161 w 112"/>
                <a:gd name="T9" fmla="*/ 16 h 96"/>
                <a:gd name="T10" fmla="*/ 161 w 112"/>
                <a:gd name="T11" fmla="*/ 13 h 96"/>
                <a:gd name="T12" fmla="*/ 161 w 112"/>
                <a:gd name="T13" fmla="*/ 10 h 96"/>
                <a:gd name="T14" fmla="*/ 62 w 112"/>
                <a:gd name="T15" fmla="*/ 6 h 96"/>
                <a:gd name="T16" fmla="*/ 46 w 112"/>
                <a:gd name="T17" fmla="*/ 7 h 96"/>
                <a:gd name="T18" fmla="*/ 46 w 112"/>
                <a:gd name="T19" fmla="*/ 6 h 96"/>
                <a:gd name="T20" fmla="*/ 36 w 112"/>
                <a:gd name="T21" fmla="*/ 6 h 96"/>
                <a:gd name="T22" fmla="*/ 62 w 112"/>
                <a:gd name="T23" fmla="*/ 6 h 96"/>
                <a:gd name="T24" fmla="*/ 82 w 112"/>
                <a:gd name="T25" fmla="*/ 6 h 96"/>
                <a:gd name="T26" fmla="*/ 36 w 112"/>
                <a:gd name="T27" fmla="*/ 6 h 96"/>
                <a:gd name="T28" fmla="*/ 8 w 112"/>
                <a:gd name="T29" fmla="*/ 6 h 96"/>
                <a:gd name="T30" fmla="*/ 0 w 112"/>
                <a:gd name="T31" fmla="*/ 6 h 96"/>
                <a:gd name="T32" fmla="*/ 36 w 112"/>
                <a:gd name="T33" fmla="*/ 0 h 96"/>
                <a:gd name="T34" fmla="*/ 46 w 112"/>
                <a:gd name="T35" fmla="*/ 0 h 96"/>
                <a:gd name="T36" fmla="*/ 82 w 112"/>
                <a:gd name="T37" fmla="*/ 6 h 96"/>
                <a:gd name="T38" fmla="*/ 82 w 112"/>
                <a:gd name="T39" fmla="*/ 6 h 96"/>
                <a:gd name="T40" fmla="*/ 97 w 112"/>
                <a:gd name="T41" fmla="*/ 6 h 96"/>
                <a:gd name="T42" fmla="*/ 128 w 112"/>
                <a:gd name="T43" fmla="*/ 6 h 96"/>
                <a:gd name="T44" fmla="*/ 161 w 112"/>
                <a:gd name="T45" fmla="*/ 6 h 96"/>
                <a:gd name="T46" fmla="*/ 226 w 112"/>
                <a:gd name="T47" fmla="*/ 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96"/>
                <a:gd name="T74" fmla="*/ 112 w 112"/>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96">
                  <a:moveTo>
                    <a:pt x="112" y="24"/>
                  </a:moveTo>
                  <a:lnTo>
                    <a:pt x="112" y="56"/>
                  </a:lnTo>
                  <a:lnTo>
                    <a:pt x="112" y="96"/>
                  </a:lnTo>
                  <a:lnTo>
                    <a:pt x="96" y="80"/>
                  </a:lnTo>
                  <a:lnTo>
                    <a:pt x="80" y="88"/>
                  </a:lnTo>
                  <a:lnTo>
                    <a:pt x="80" y="72"/>
                  </a:lnTo>
                  <a:lnTo>
                    <a:pt x="80" y="56"/>
                  </a:lnTo>
                  <a:lnTo>
                    <a:pt x="32" y="32"/>
                  </a:lnTo>
                  <a:lnTo>
                    <a:pt x="24" y="40"/>
                  </a:lnTo>
                  <a:lnTo>
                    <a:pt x="24" y="32"/>
                  </a:lnTo>
                  <a:lnTo>
                    <a:pt x="16" y="24"/>
                  </a:lnTo>
                  <a:lnTo>
                    <a:pt x="32" y="24"/>
                  </a:lnTo>
                  <a:lnTo>
                    <a:pt x="40" y="16"/>
                  </a:lnTo>
                  <a:lnTo>
                    <a:pt x="16" y="16"/>
                  </a:lnTo>
                  <a:lnTo>
                    <a:pt x="8" y="16"/>
                  </a:lnTo>
                  <a:lnTo>
                    <a:pt x="0" y="16"/>
                  </a:lnTo>
                  <a:lnTo>
                    <a:pt x="16" y="0"/>
                  </a:lnTo>
                  <a:lnTo>
                    <a:pt x="24" y="0"/>
                  </a:lnTo>
                  <a:lnTo>
                    <a:pt x="40" y="8"/>
                  </a:lnTo>
                  <a:lnTo>
                    <a:pt x="40" y="16"/>
                  </a:lnTo>
                  <a:lnTo>
                    <a:pt x="48" y="32"/>
                  </a:lnTo>
                  <a:lnTo>
                    <a:pt x="64" y="16"/>
                  </a:lnTo>
                  <a:lnTo>
                    <a:pt x="80" y="16"/>
                  </a:lnTo>
                  <a:lnTo>
                    <a:pt x="112" y="24"/>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6" name="Freeform 184"/>
            <p:cNvSpPr>
              <a:spLocks/>
            </p:cNvSpPr>
            <p:nvPr/>
          </p:nvSpPr>
          <p:spPr bwMode="auto">
            <a:xfrm>
              <a:off x="5021" y="2657"/>
              <a:ext cx="98" cy="81"/>
            </a:xfrm>
            <a:custGeom>
              <a:avLst/>
              <a:gdLst>
                <a:gd name="T0" fmla="*/ 0 w 96"/>
                <a:gd name="T1" fmla="*/ 14 h 88"/>
                <a:gd name="T2" fmla="*/ 0 w 96"/>
                <a:gd name="T3" fmla="*/ 6 h 88"/>
                <a:gd name="T4" fmla="*/ 0 w 96"/>
                <a:gd name="T5" fmla="*/ 0 h 88"/>
                <a:gd name="T6" fmla="*/ 26 w 96"/>
                <a:gd name="T7" fmla="*/ 6 h 88"/>
                <a:gd name="T8" fmla="*/ 68 w 96"/>
                <a:gd name="T9" fmla="*/ 6 h 88"/>
                <a:gd name="T10" fmla="*/ 68 w 96"/>
                <a:gd name="T11" fmla="*/ 6 h 88"/>
                <a:gd name="T12" fmla="*/ 112 w 96"/>
                <a:gd name="T13" fmla="*/ 7 h 88"/>
                <a:gd name="T14" fmla="*/ 80 w 96"/>
                <a:gd name="T15" fmla="*/ 9 h 88"/>
                <a:gd name="T16" fmla="*/ 96 w 96"/>
                <a:gd name="T17" fmla="*/ 9 h 88"/>
                <a:gd name="T18" fmla="*/ 112 w 96"/>
                <a:gd name="T19" fmla="*/ 11 h 88"/>
                <a:gd name="T20" fmla="*/ 120 w 96"/>
                <a:gd name="T21" fmla="*/ 14 h 88"/>
                <a:gd name="T22" fmla="*/ 131 w 96"/>
                <a:gd name="T23" fmla="*/ 14 h 88"/>
                <a:gd name="T24" fmla="*/ 131 w 96"/>
                <a:gd name="T25" fmla="*/ 15 h 88"/>
                <a:gd name="T26" fmla="*/ 143 w 96"/>
                <a:gd name="T27" fmla="*/ 15 h 88"/>
                <a:gd name="T28" fmla="*/ 143 w 96"/>
                <a:gd name="T29" fmla="*/ 17 h 88"/>
                <a:gd name="T30" fmla="*/ 96 w 96"/>
                <a:gd name="T31" fmla="*/ 15 h 88"/>
                <a:gd name="T32" fmla="*/ 68 w 96"/>
                <a:gd name="T33" fmla="*/ 11 h 88"/>
                <a:gd name="T34" fmla="*/ 60 w 96"/>
                <a:gd name="T35" fmla="*/ 11 h 88"/>
                <a:gd name="T36" fmla="*/ 52 w 96"/>
                <a:gd name="T37" fmla="*/ 11 h 88"/>
                <a:gd name="T38" fmla="*/ 16 w 96"/>
                <a:gd name="T39" fmla="*/ 13 h 88"/>
                <a:gd name="T40" fmla="*/ 26 w 96"/>
                <a:gd name="T41" fmla="*/ 14 h 88"/>
                <a:gd name="T42" fmla="*/ 8 w 96"/>
                <a:gd name="T43" fmla="*/ 14 h 88"/>
                <a:gd name="T44" fmla="*/ 0 w 96"/>
                <a:gd name="T45" fmla="*/ 14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88"/>
                <a:gd name="T71" fmla="*/ 96 w 96"/>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88">
                  <a:moveTo>
                    <a:pt x="0" y="72"/>
                  </a:moveTo>
                  <a:lnTo>
                    <a:pt x="0" y="32"/>
                  </a:lnTo>
                  <a:lnTo>
                    <a:pt x="0" y="0"/>
                  </a:lnTo>
                  <a:lnTo>
                    <a:pt x="24" y="8"/>
                  </a:lnTo>
                  <a:lnTo>
                    <a:pt x="48" y="24"/>
                  </a:lnTo>
                  <a:lnTo>
                    <a:pt x="48" y="32"/>
                  </a:lnTo>
                  <a:lnTo>
                    <a:pt x="72" y="40"/>
                  </a:lnTo>
                  <a:lnTo>
                    <a:pt x="56" y="48"/>
                  </a:lnTo>
                  <a:lnTo>
                    <a:pt x="64" y="48"/>
                  </a:lnTo>
                  <a:lnTo>
                    <a:pt x="72" y="56"/>
                  </a:lnTo>
                  <a:lnTo>
                    <a:pt x="80" y="72"/>
                  </a:lnTo>
                  <a:lnTo>
                    <a:pt x="88" y="72"/>
                  </a:lnTo>
                  <a:lnTo>
                    <a:pt x="88" y="80"/>
                  </a:lnTo>
                  <a:lnTo>
                    <a:pt x="96" y="80"/>
                  </a:lnTo>
                  <a:lnTo>
                    <a:pt x="96" y="88"/>
                  </a:lnTo>
                  <a:lnTo>
                    <a:pt x="64" y="80"/>
                  </a:lnTo>
                  <a:lnTo>
                    <a:pt x="48" y="56"/>
                  </a:lnTo>
                  <a:lnTo>
                    <a:pt x="40" y="56"/>
                  </a:lnTo>
                  <a:lnTo>
                    <a:pt x="32" y="56"/>
                  </a:lnTo>
                  <a:lnTo>
                    <a:pt x="16" y="64"/>
                  </a:lnTo>
                  <a:lnTo>
                    <a:pt x="24" y="72"/>
                  </a:lnTo>
                  <a:lnTo>
                    <a:pt x="8" y="72"/>
                  </a:lnTo>
                  <a:lnTo>
                    <a:pt x="0" y="72"/>
                  </a:lnTo>
                  <a:close/>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7" name="Freeform 185"/>
            <p:cNvSpPr>
              <a:spLocks/>
            </p:cNvSpPr>
            <p:nvPr/>
          </p:nvSpPr>
          <p:spPr bwMode="auto">
            <a:xfrm>
              <a:off x="5021" y="2657"/>
              <a:ext cx="98" cy="81"/>
            </a:xfrm>
            <a:custGeom>
              <a:avLst/>
              <a:gdLst>
                <a:gd name="T0" fmla="*/ 0 w 96"/>
                <a:gd name="T1" fmla="*/ 14 h 88"/>
                <a:gd name="T2" fmla="*/ 0 w 96"/>
                <a:gd name="T3" fmla="*/ 6 h 88"/>
                <a:gd name="T4" fmla="*/ 0 w 96"/>
                <a:gd name="T5" fmla="*/ 0 h 88"/>
                <a:gd name="T6" fmla="*/ 26 w 96"/>
                <a:gd name="T7" fmla="*/ 6 h 88"/>
                <a:gd name="T8" fmla="*/ 68 w 96"/>
                <a:gd name="T9" fmla="*/ 6 h 88"/>
                <a:gd name="T10" fmla="*/ 68 w 96"/>
                <a:gd name="T11" fmla="*/ 6 h 88"/>
                <a:gd name="T12" fmla="*/ 112 w 96"/>
                <a:gd name="T13" fmla="*/ 7 h 88"/>
                <a:gd name="T14" fmla="*/ 80 w 96"/>
                <a:gd name="T15" fmla="*/ 9 h 88"/>
                <a:gd name="T16" fmla="*/ 96 w 96"/>
                <a:gd name="T17" fmla="*/ 9 h 88"/>
                <a:gd name="T18" fmla="*/ 112 w 96"/>
                <a:gd name="T19" fmla="*/ 11 h 88"/>
                <a:gd name="T20" fmla="*/ 120 w 96"/>
                <a:gd name="T21" fmla="*/ 14 h 88"/>
                <a:gd name="T22" fmla="*/ 131 w 96"/>
                <a:gd name="T23" fmla="*/ 14 h 88"/>
                <a:gd name="T24" fmla="*/ 131 w 96"/>
                <a:gd name="T25" fmla="*/ 15 h 88"/>
                <a:gd name="T26" fmla="*/ 143 w 96"/>
                <a:gd name="T27" fmla="*/ 15 h 88"/>
                <a:gd name="T28" fmla="*/ 143 w 96"/>
                <a:gd name="T29" fmla="*/ 17 h 88"/>
                <a:gd name="T30" fmla="*/ 96 w 96"/>
                <a:gd name="T31" fmla="*/ 15 h 88"/>
                <a:gd name="T32" fmla="*/ 68 w 96"/>
                <a:gd name="T33" fmla="*/ 11 h 88"/>
                <a:gd name="T34" fmla="*/ 60 w 96"/>
                <a:gd name="T35" fmla="*/ 11 h 88"/>
                <a:gd name="T36" fmla="*/ 52 w 96"/>
                <a:gd name="T37" fmla="*/ 11 h 88"/>
                <a:gd name="T38" fmla="*/ 16 w 96"/>
                <a:gd name="T39" fmla="*/ 13 h 88"/>
                <a:gd name="T40" fmla="*/ 26 w 96"/>
                <a:gd name="T41" fmla="*/ 14 h 88"/>
                <a:gd name="T42" fmla="*/ 8 w 96"/>
                <a:gd name="T43" fmla="*/ 14 h 88"/>
                <a:gd name="T44" fmla="*/ 0 w 96"/>
                <a:gd name="T45" fmla="*/ 14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88"/>
                <a:gd name="T71" fmla="*/ 96 w 96"/>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88">
                  <a:moveTo>
                    <a:pt x="0" y="72"/>
                  </a:moveTo>
                  <a:lnTo>
                    <a:pt x="0" y="32"/>
                  </a:lnTo>
                  <a:lnTo>
                    <a:pt x="0" y="0"/>
                  </a:lnTo>
                  <a:lnTo>
                    <a:pt x="24" y="8"/>
                  </a:lnTo>
                  <a:lnTo>
                    <a:pt x="48" y="24"/>
                  </a:lnTo>
                  <a:lnTo>
                    <a:pt x="48" y="32"/>
                  </a:lnTo>
                  <a:lnTo>
                    <a:pt x="72" y="40"/>
                  </a:lnTo>
                  <a:lnTo>
                    <a:pt x="56" y="48"/>
                  </a:lnTo>
                  <a:lnTo>
                    <a:pt x="64" y="48"/>
                  </a:lnTo>
                  <a:lnTo>
                    <a:pt x="72" y="56"/>
                  </a:lnTo>
                  <a:lnTo>
                    <a:pt x="80" y="72"/>
                  </a:lnTo>
                  <a:lnTo>
                    <a:pt x="88" y="72"/>
                  </a:lnTo>
                  <a:lnTo>
                    <a:pt x="88" y="80"/>
                  </a:lnTo>
                  <a:lnTo>
                    <a:pt x="96" y="80"/>
                  </a:lnTo>
                  <a:lnTo>
                    <a:pt x="96" y="88"/>
                  </a:lnTo>
                  <a:lnTo>
                    <a:pt x="64" y="80"/>
                  </a:lnTo>
                  <a:lnTo>
                    <a:pt x="48" y="56"/>
                  </a:lnTo>
                  <a:lnTo>
                    <a:pt x="40" y="56"/>
                  </a:lnTo>
                  <a:lnTo>
                    <a:pt x="32" y="56"/>
                  </a:lnTo>
                  <a:lnTo>
                    <a:pt x="16" y="64"/>
                  </a:lnTo>
                  <a:lnTo>
                    <a:pt x="24" y="72"/>
                  </a:lnTo>
                  <a:lnTo>
                    <a:pt x="8" y="72"/>
                  </a:lnTo>
                  <a:lnTo>
                    <a:pt x="0" y="72"/>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8" name="Freeform 186"/>
            <p:cNvSpPr>
              <a:spLocks/>
            </p:cNvSpPr>
            <p:nvPr/>
          </p:nvSpPr>
          <p:spPr bwMode="auto">
            <a:xfrm>
              <a:off x="4863" y="2219"/>
              <a:ext cx="34" cy="45"/>
            </a:xfrm>
            <a:custGeom>
              <a:avLst/>
              <a:gdLst>
                <a:gd name="T0" fmla="*/ 0 w 32"/>
                <a:gd name="T1" fmla="*/ 8 h 48"/>
                <a:gd name="T2" fmla="*/ 50 w 32"/>
                <a:gd name="T3" fmla="*/ 0 h 48"/>
                <a:gd name="T4" fmla="*/ 80 w 32"/>
                <a:gd name="T5" fmla="*/ 8 h 48"/>
                <a:gd name="T6" fmla="*/ 105 w 32"/>
                <a:gd name="T7" fmla="*/ 8 h 48"/>
                <a:gd name="T8" fmla="*/ 80 w 32"/>
                <a:gd name="T9" fmla="*/ 12 h 48"/>
                <a:gd name="T10" fmla="*/ 0 w 32"/>
                <a:gd name="T11" fmla="*/ 14 h 48"/>
                <a:gd name="T12" fmla="*/ 0 w 32"/>
                <a:gd name="T13" fmla="*/ 12 h 48"/>
                <a:gd name="T14" fmla="*/ 0 w 32"/>
                <a:gd name="T15" fmla="*/ 8 h 48"/>
                <a:gd name="T16" fmla="*/ 0 w 32"/>
                <a:gd name="T17" fmla="*/ 8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8"/>
                <a:gd name="T29" fmla="*/ 32 w 32"/>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8">
                  <a:moveTo>
                    <a:pt x="0" y="8"/>
                  </a:moveTo>
                  <a:lnTo>
                    <a:pt x="16" y="0"/>
                  </a:lnTo>
                  <a:lnTo>
                    <a:pt x="24" y="8"/>
                  </a:lnTo>
                  <a:lnTo>
                    <a:pt x="32" y="32"/>
                  </a:lnTo>
                  <a:lnTo>
                    <a:pt x="24" y="40"/>
                  </a:lnTo>
                  <a:lnTo>
                    <a:pt x="0" y="48"/>
                  </a:lnTo>
                  <a:lnTo>
                    <a:pt x="0" y="40"/>
                  </a:lnTo>
                  <a:lnTo>
                    <a:pt x="0" y="16"/>
                  </a:lnTo>
                  <a:lnTo>
                    <a:pt x="0" y="8"/>
                  </a:lnTo>
                  <a:close/>
                </a:path>
              </a:pathLst>
            </a:custGeom>
            <a:solidFill>
              <a:schemeClr val="tx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89" name="Freeform 187"/>
            <p:cNvSpPr>
              <a:spLocks/>
            </p:cNvSpPr>
            <p:nvPr/>
          </p:nvSpPr>
          <p:spPr bwMode="auto">
            <a:xfrm>
              <a:off x="4863" y="2219"/>
              <a:ext cx="34" cy="45"/>
            </a:xfrm>
            <a:custGeom>
              <a:avLst/>
              <a:gdLst>
                <a:gd name="T0" fmla="*/ 0 w 32"/>
                <a:gd name="T1" fmla="*/ 8 h 48"/>
                <a:gd name="T2" fmla="*/ 50 w 32"/>
                <a:gd name="T3" fmla="*/ 0 h 48"/>
                <a:gd name="T4" fmla="*/ 80 w 32"/>
                <a:gd name="T5" fmla="*/ 8 h 48"/>
                <a:gd name="T6" fmla="*/ 105 w 32"/>
                <a:gd name="T7" fmla="*/ 8 h 48"/>
                <a:gd name="T8" fmla="*/ 80 w 32"/>
                <a:gd name="T9" fmla="*/ 12 h 48"/>
                <a:gd name="T10" fmla="*/ 0 w 32"/>
                <a:gd name="T11" fmla="*/ 14 h 48"/>
                <a:gd name="T12" fmla="*/ 0 w 32"/>
                <a:gd name="T13" fmla="*/ 12 h 48"/>
                <a:gd name="T14" fmla="*/ 0 w 32"/>
                <a:gd name="T15" fmla="*/ 8 h 48"/>
                <a:gd name="T16" fmla="*/ 0 w 32"/>
                <a:gd name="T17" fmla="*/ 8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8"/>
                <a:gd name="T29" fmla="*/ 32 w 32"/>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8">
                  <a:moveTo>
                    <a:pt x="0" y="8"/>
                  </a:moveTo>
                  <a:lnTo>
                    <a:pt x="16" y="0"/>
                  </a:lnTo>
                  <a:lnTo>
                    <a:pt x="24" y="8"/>
                  </a:lnTo>
                  <a:lnTo>
                    <a:pt x="32" y="32"/>
                  </a:lnTo>
                  <a:lnTo>
                    <a:pt x="24" y="40"/>
                  </a:lnTo>
                  <a:lnTo>
                    <a:pt x="0" y="48"/>
                  </a:lnTo>
                  <a:lnTo>
                    <a:pt x="0" y="40"/>
                  </a:lnTo>
                  <a:lnTo>
                    <a:pt x="0" y="16"/>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90" name="Freeform 188"/>
            <p:cNvSpPr>
              <a:spLocks/>
            </p:cNvSpPr>
            <p:nvPr/>
          </p:nvSpPr>
          <p:spPr bwMode="auto">
            <a:xfrm>
              <a:off x="4838" y="2168"/>
              <a:ext cx="67" cy="59"/>
            </a:xfrm>
            <a:custGeom>
              <a:avLst/>
              <a:gdLst>
                <a:gd name="T0" fmla="*/ 158 w 64"/>
                <a:gd name="T1" fmla="*/ 0 h 64"/>
                <a:gd name="T2" fmla="*/ 119 w 64"/>
                <a:gd name="T3" fmla="*/ 6 h 64"/>
                <a:gd name="T4" fmla="*/ 99 w 64"/>
                <a:gd name="T5" fmla="*/ 6 h 64"/>
                <a:gd name="T6" fmla="*/ 83 w 64"/>
                <a:gd name="T7" fmla="*/ 6 h 64"/>
                <a:gd name="T8" fmla="*/ 57 w 64"/>
                <a:gd name="T9" fmla="*/ 6 h 64"/>
                <a:gd name="T10" fmla="*/ 0 w 64"/>
                <a:gd name="T11" fmla="*/ 6 h 64"/>
                <a:gd name="T12" fmla="*/ 0 w 64"/>
                <a:gd name="T13" fmla="*/ 8 h 64"/>
                <a:gd name="T14" fmla="*/ 8 w 64"/>
                <a:gd name="T15" fmla="*/ 8 h 64"/>
                <a:gd name="T16" fmla="*/ 0 w 64"/>
                <a:gd name="T17" fmla="*/ 12 h 64"/>
                <a:gd name="T18" fmla="*/ 8 w 64"/>
                <a:gd name="T19" fmla="*/ 13 h 64"/>
                <a:gd name="T20" fmla="*/ 40 w 64"/>
                <a:gd name="T21" fmla="*/ 13 h 64"/>
                <a:gd name="T22" fmla="*/ 57 w 64"/>
                <a:gd name="T23" fmla="*/ 13 h 64"/>
                <a:gd name="T24" fmla="*/ 99 w 64"/>
                <a:gd name="T25" fmla="*/ 12 h 64"/>
                <a:gd name="T26" fmla="*/ 57 w 64"/>
                <a:gd name="T27" fmla="*/ 10 h 64"/>
                <a:gd name="T28" fmla="*/ 57 w 64"/>
                <a:gd name="T29" fmla="*/ 8 h 64"/>
                <a:gd name="T30" fmla="*/ 140 w 64"/>
                <a:gd name="T31" fmla="*/ 6 h 64"/>
                <a:gd name="T32" fmla="*/ 140 w 64"/>
                <a:gd name="T33" fmla="*/ 6 h 64"/>
                <a:gd name="T34" fmla="*/ 158 w 64"/>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4" y="0"/>
                  </a:moveTo>
                  <a:lnTo>
                    <a:pt x="48" y="8"/>
                  </a:lnTo>
                  <a:lnTo>
                    <a:pt x="40" y="8"/>
                  </a:lnTo>
                  <a:lnTo>
                    <a:pt x="32" y="8"/>
                  </a:lnTo>
                  <a:lnTo>
                    <a:pt x="24" y="8"/>
                  </a:lnTo>
                  <a:lnTo>
                    <a:pt x="0" y="32"/>
                  </a:lnTo>
                  <a:lnTo>
                    <a:pt x="0" y="40"/>
                  </a:lnTo>
                  <a:lnTo>
                    <a:pt x="8" y="40"/>
                  </a:lnTo>
                  <a:lnTo>
                    <a:pt x="0" y="56"/>
                  </a:lnTo>
                  <a:lnTo>
                    <a:pt x="8" y="64"/>
                  </a:lnTo>
                  <a:lnTo>
                    <a:pt x="16" y="64"/>
                  </a:lnTo>
                  <a:lnTo>
                    <a:pt x="24" y="64"/>
                  </a:lnTo>
                  <a:lnTo>
                    <a:pt x="40" y="56"/>
                  </a:lnTo>
                  <a:lnTo>
                    <a:pt x="24" y="48"/>
                  </a:lnTo>
                  <a:lnTo>
                    <a:pt x="24" y="40"/>
                  </a:lnTo>
                  <a:lnTo>
                    <a:pt x="56" y="24"/>
                  </a:lnTo>
                  <a:lnTo>
                    <a:pt x="56" y="8"/>
                  </a:lnTo>
                  <a:lnTo>
                    <a:pt x="64"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1" name="Freeform 189"/>
            <p:cNvSpPr>
              <a:spLocks/>
            </p:cNvSpPr>
            <p:nvPr/>
          </p:nvSpPr>
          <p:spPr bwMode="auto">
            <a:xfrm>
              <a:off x="4838" y="2168"/>
              <a:ext cx="67" cy="59"/>
            </a:xfrm>
            <a:custGeom>
              <a:avLst/>
              <a:gdLst>
                <a:gd name="T0" fmla="*/ 158 w 64"/>
                <a:gd name="T1" fmla="*/ 0 h 64"/>
                <a:gd name="T2" fmla="*/ 119 w 64"/>
                <a:gd name="T3" fmla="*/ 6 h 64"/>
                <a:gd name="T4" fmla="*/ 99 w 64"/>
                <a:gd name="T5" fmla="*/ 6 h 64"/>
                <a:gd name="T6" fmla="*/ 83 w 64"/>
                <a:gd name="T7" fmla="*/ 6 h 64"/>
                <a:gd name="T8" fmla="*/ 57 w 64"/>
                <a:gd name="T9" fmla="*/ 6 h 64"/>
                <a:gd name="T10" fmla="*/ 0 w 64"/>
                <a:gd name="T11" fmla="*/ 6 h 64"/>
                <a:gd name="T12" fmla="*/ 0 w 64"/>
                <a:gd name="T13" fmla="*/ 8 h 64"/>
                <a:gd name="T14" fmla="*/ 8 w 64"/>
                <a:gd name="T15" fmla="*/ 8 h 64"/>
                <a:gd name="T16" fmla="*/ 0 w 64"/>
                <a:gd name="T17" fmla="*/ 12 h 64"/>
                <a:gd name="T18" fmla="*/ 8 w 64"/>
                <a:gd name="T19" fmla="*/ 13 h 64"/>
                <a:gd name="T20" fmla="*/ 40 w 64"/>
                <a:gd name="T21" fmla="*/ 13 h 64"/>
                <a:gd name="T22" fmla="*/ 57 w 64"/>
                <a:gd name="T23" fmla="*/ 13 h 64"/>
                <a:gd name="T24" fmla="*/ 99 w 64"/>
                <a:gd name="T25" fmla="*/ 12 h 64"/>
                <a:gd name="T26" fmla="*/ 57 w 64"/>
                <a:gd name="T27" fmla="*/ 10 h 64"/>
                <a:gd name="T28" fmla="*/ 57 w 64"/>
                <a:gd name="T29" fmla="*/ 8 h 64"/>
                <a:gd name="T30" fmla="*/ 140 w 64"/>
                <a:gd name="T31" fmla="*/ 6 h 64"/>
                <a:gd name="T32" fmla="*/ 140 w 64"/>
                <a:gd name="T33" fmla="*/ 6 h 64"/>
                <a:gd name="T34" fmla="*/ 158 w 64"/>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4" y="0"/>
                  </a:moveTo>
                  <a:lnTo>
                    <a:pt x="48" y="8"/>
                  </a:lnTo>
                  <a:lnTo>
                    <a:pt x="40" y="8"/>
                  </a:lnTo>
                  <a:lnTo>
                    <a:pt x="32" y="8"/>
                  </a:lnTo>
                  <a:lnTo>
                    <a:pt x="24" y="8"/>
                  </a:lnTo>
                  <a:lnTo>
                    <a:pt x="0" y="32"/>
                  </a:lnTo>
                  <a:lnTo>
                    <a:pt x="0" y="40"/>
                  </a:lnTo>
                  <a:lnTo>
                    <a:pt x="8" y="40"/>
                  </a:lnTo>
                  <a:lnTo>
                    <a:pt x="0" y="56"/>
                  </a:lnTo>
                  <a:lnTo>
                    <a:pt x="8" y="64"/>
                  </a:lnTo>
                  <a:lnTo>
                    <a:pt x="16" y="64"/>
                  </a:lnTo>
                  <a:lnTo>
                    <a:pt x="24" y="64"/>
                  </a:lnTo>
                  <a:lnTo>
                    <a:pt x="40" y="56"/>
                  </a:lnTo>
                  <a:lnTo>
                    <a:pt x="24" y="48"/>
                  </a:lnTo>
                  <a:lnTo>
                    <a:pt x="24" y="40"/>
                  </a:lnTo>
                  <a:lnTo>
                    <a:pt x="56" y="24"/>
                  </a:lnTo>
                  <a:lnTo>
                    <a:pt x="56" y="8"/>
                  </a:lnTo>
                  <a:lnTo>
                    <a:pt x="64"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192" name="Freeform 190"/>
            <p:cNvSpPr>
              <a:spLocks/>
            </p:cNvSpPr>
            <p:nvPr/>
          </p:nvSpPr>
          <p:spPr bwMode="auto">
            <a:xfrm>
              <a:off x="3353" y="2255"/>
              <a:ext cx="124" cy="90"/>
            </a:xfrm>
            <a:custGeom>
              <a:avLst/>
              <a:gdLst>
                <a:gd name="T0" fmla="*/ 217 w 120"/>
                <a:gd name="T1" fmla="*/ 0 h 96"/>
                <a:gd name="T2" fmla="*/ 231 w 120"/>
                <a:gd name="T3" fmla="*/ 0 h 96"/>
                <a:gd name="T4" fmla="*/ 231 w 120"/>
                <a:gd name="T5" fmla="*/ 12 h 96"/>
                <a:gd name="T6" fmla="*/ 185 w 120"/>
                <a:gd name="T7" fmla="*/ 14 h 96"/>
                <a:gd name="T8" fmla="*/ 155 w 120"/>
                <a:gd name="T9" fmla="*/ 19 h 96"/>
                <a:gd name="T10" fmla="*/ 94 w 120"/>
                <a:gd name="T11" fmla="*/ 22 h 96"/>
                <a:gd name="T12" fmla="*/ 75 w 120"/>
                <a:gd name="T13" fmla="*/ 24 h 96"/>
                <a:gd name="T14" fmla="*/ 75 w 120"/>
                <a:gd name="T15" fmla="*/ 26 h 96"/>
                <a:gd name="T16" fmla="*/ 0 w 120"/>
                <a:gd name="T17" fmla="*/ 26 h 96"/>
                <a:gd name="T18" fmla="*/ 8 w 120"/>
                <a:gd name="T19" fmla="*/ 26 h 96"/>
                <a:gd name="T20" fmla="*/ 44 w 120"/>
                <a:gd name="T21" fmla="*/ 22 h 96"/>
                <a:gd name="T22" fmla="*/ 59 w 120"/>
                <a:gd name="T23" fmla="*/ 19 h 96"/>
                <a:gd name="T24" fmla="*/ 59 w 120"/>
                <a:gd name="T25" fmla="*/ 14 h 96"/>
                <a:gd name="T26" fmla="*/ 75 w 120"/>
                <a:gd name="T27" fmla="*/ 12 h 96"/>
                <a:gd name="T28" fmla="*/ 75 w 120"/>
                <a:gd name="T29" fmla="*/ 8 h 96"/>
                <a:gd name="T30" fmla="*/ 122 w 120"/>
                <a:gd name="T31" fmla="*/ 8 h 96"/>
                <a:gd name="T32" fmla="*/ 138 w 120"/>
                <a:gd name="T33" fmla="*/ 0 h 96"/>
                <a:gd name="T34" fmla="*/ 155 w 120"/>
                <a:gd name="T35" fmla="*/ 0 h 96"/>
                <a:gd name="T36" fmla="*/ 202 w 120"/>
                <a:gd name="T37" fmla="*/ 0 h 96"/>
                <a:gd name="T38" fmla="*/ 217 w 120"/>
                <a:gd name="T39" fmla="*/ 0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96"/>
                <a:gd name="T62" fmla="*/ 120 w 120"/>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96">
                  <a:moveTo>
                    <a:pt x="112" y="0"/>
                  </a:moveTo>
                  <a:lnTo>
                    <a:pt x="120" y="0"/>
                  </a:lnTo>
                  <a:lnTo>
                    <a:pt x="120" y="40"/>
                  </a:lnTo>
                  <a:lnTo>
                    <a:pt x="96" y="48"/>
                  </a:lnTo>
                  <a:lnTo>
                    <a:pt x="80" y="64"/>
                  </a:lnTo>
                  <a:lnTo>
                    <a:pt x="48" y="80"/>
                  </a:lnTo>
                  <a:lnTo>
                    <a:pt x="40" y="88"/>
                  </a:lnTo>
                  <a:lnTo>
                    <a:pt x="40" y="96"/>
                  </a:lnTo>
                  <a:lnTo>
                    <a:pt x="0" y="96"/>
                  </a:lnTo>
                  <a:lnTo>
                    <a:pt x="8" y="96"/>
                  </a:lnTo>
                  <a:lnTo>
                    <a:pt x="24" y="80"/>
                  </a:lnTo>
                  <a:lnTo>
                    <a:pt x="32" y="64"/>
                  </a:lnTo>
                  <a:lnTo>
                    <a:pt x="32" y="48"/>
                  </a:lnTo>
                  <a:lnTo>
                    <a:pt x="40" y="40"/>
                  </a:lnTo>
                  <a:lnTo>
                    <a:pt x="40" y="24"/>
                  </a:lnTo>
                  <a:lnTo>
                    <a:pt x="64" y="16"/>
                  </a:lnTo>
                  <a:lnTo>
                    <a:pt x="72" y="0"/>
                  </a:lnTo>
                  <a:lnTo>
                    <a:pt x="80" y="0"/>
                  </a:lnTo>
                  <a:lnTo>
                    <a:pt x="104" y="0"/>
                  </a:lnTo>
                  <a:lnTo>
                    <a:pt x="112"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3" name="Freeform 191"/>
            <p:cNvSpPr>
              <a:spLocks/>
            </p:cNvSpPr>
            <p:nvPr/>
          </p:nvSpPr>
          <p:spPr bwMode="auto">
            <a:xfrm>
              <a:off x="3353" y="2255"/>
              <a:ext cx="124" cy="90"/>
            </a:xfrm>
            <a:custGeom>
              <a:avLst/>
              <a:gdLst>
                <a:gd name="T0" fmla="*/ 217 w 120"/>
                <a:gd name="T1" fmla="*/ 0 h 96"/>
                <a:gd name="T2" fmla="*/ 231 w 120"/>
                <a:gd name="T3" fmla="*/ 0 h 96"/>
                <a:gd name="T4" fmla="*/ 231 w 120"/>
                <a:gd name="T5" fmla="*/ 12 h 96"/>
                <a:gd name="T6" fmla="*/ 185 w 120"/>
                <a:gd name="T7" fmla="*/ 14 h 96"/>
                <a:gd name="T8" fmla="*/ 155 w 120"/>
                <a:gd name="T9" fmla="*/ 19 h 96"/>
                <a:gd name="T10" fmla="*/ 94 w 120"/>
                <a:gd name="T11" fmla="*/ 22 h 96"/>
                <a:gd name="T12" fmla="*/ 75 w 120"/>
                <a:gd name="T13" fmla="*/ 24 h 96"/>
                <a:gd name="T14" fmla="*/ 75 w 120"/>
                <a:gd name="T15" fmla="*/ 26 h 96"/>
                <a:gd name="T16" fmla="*/ 0 w 120"/>
                <a:gd name="T17" fmla="*/ 26 h 96"/>
                <a:gd name="T18" fmla="*/ 8 w 120"/>
                <a:gd name="T19" fmla="*/ 26 h 96"/>
                <a:gd name="T20" fmla="*/ 44 w 120"/>
                <a:gd name="T21" fmla="*/ 22 h 96"/>
                <a:gd name="T22" fmla="*/ 59 w 120"/>
                <a:gd name="T23" fmla="*/ 19 h 96"/>
                <a:gd name="T24" fmla="*/ 59 w 120"/>
                <a:gd name="T25" fmla="*/ 14 h 96"/>
                <a:gd name="T26" fmla="*/ 75 w 120"/>
                <a:gd name="T27" fmla="*/ 12 h 96"/>
                <a:gd name="T28" fmla="*/ 75 w 120"/>
                <a:gd name="T29" fmla="*/ 8 h 96"/>
                <a:gd name="T30" fmla="*/ 122 w 120"/>
                <a:gd name="T31" fmla="*/ 8 h 96"/>
                <a:gd name="T32" fmla="*/ 138 w 120"/>
                <a:gd name="T33" fmla="*/ 0 h 96"/>
                <a:gd name="T34" fmla="*/ 155 w 120"/>
                <a:gd name="T35" fmla="*/ 0 h 96"/>
                <a:gd name="T36" fmla="*/ 202 w 120"/>
                <a:gd name="T37" fmla="*/ 0 h 96"/>
                <a:gd name="T38" fmla="*/ 217 w 120"/>
                <a:gd name="T39" fmla="*/ 0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96"/>
                <a:gd name="T62" fmla="*/ 120 w 120"/>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96">
                  <a:moveTo>
                    <a:pt x="112" y="0"/>
                  </a:moveTo>
                  <a:lnTo>
                    <a:pt x="120" y="0"/>
                  </a:lnTo>
                  <a:lnTo>
                    <a:pt x="120" y="40"/>
                  </a:lnTo>
                  <a:lnTo>
                    <a:pt x="96" y="48"/>
                  </a:lnTo>
                  <a:lnTo>
                    <a:pt x="80" y="64"/>
                  </a:lnTo>
                  <a:lnTo>
                    <a:pt x="48" y="80"/>
                  </a:lnTo>
                  <a:lnTo>
                    <a:pt x="40" y="88"/>
                  </a:lnTo>
                  <a:lnTo>
                    <a:pt x="40" y="96"/>
                  </a:lnTo>
                  <a:lnTo>
                    <a:pt x="0" y="96"/>
                  </a:lnTo>
                  <a:lnTo>
                    <a:pt x="8" y="96"/>
                  </a:lnTo>
                  <a:lnTo>
                    <a:pt x="24" y="80"/>
                  </a:lnTo>
                  <a:lnTo>
                    <a:pt x="32" y="64"/>
                  </a:lnTo>
                  <a:lnTo>
                    <a:pt x="32" y="48"/>
                  </a:lnTo>
                  <a:lnTo>
                    <a:pt x="40" y="40"/>
                  </a:lnTo>
                  <a:lnTo>
                    <a:pt x="40" y="24"/>
                  </a:lnTo>
                  <a:lnTo>
                    <a:pt x="64" y="16"/>
                  </a:lnTo>
                  <a:lnTo>
                    <a:pt x="72" y="0"/>
                  </a:lnTo>
                  <a:lnTo>
                    <a:pt x="80" y="0"/>
                  </a:lnTo>
                  <a:lnTo>
                    <a:pt x="104" y="0"/>
                  </a:lnTo>
                  <a:lnTo>
                    <a:pt x="112"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4" name="Freeform 192"/>
            <p:cNvSpPr>
              <a:spLocks/>
            </p:cNvSpPr>
            <p:nvPr/>
          </p:nvSpPr>
          <p:spPr bwMode="auto">
            <a:xfrm>
              <a:off x="3394" y="2234"/>
              <a:ext cx="223" cy="201"/>
            </a:xfrm>
            <a:custGeom>
              <a:avLst/>
              <a:gdLst>
                <a:gd name="T0" fmla="*/ 136 w 216"/>
                <a:gd name="T1" fmla="*/ 7 h 216"/>
                <a:gd name="T2" fmla="*/ 152 w 216"/>
                <a:gd name="T3" fmla="*/ 7 h 216"/>
                <a:gd name="T4" fmla="*/ 152 w 216"/>
                <a:gd name="T5" fmla="*/ 16 h 216"/>
                <a:gd name="T6" fmla="*/ 105 w 216"/>
                <a:gd name="T7" fmla="*/ 18 h 216"/>
                <a:gd name="T8" fmla="*/ 73 w 216"/>
                <a:gd name="T9" fmla="*/ 20 h 216"/>
                <a:gd name="T10" fmla="*/ 8 w 216"/>
                <a:gd name="T11" fmla="*/ 25 h 216"/>
                <a:gd name="T12" fmla="*/ 0 w 216"/>
                <a:gd name="T13" fmla="*/ 27 h 216"/>
                <a:gd name="T14" fmla="*/ 0 w 216"/>
                <a:gd name="T15" fmla="*/ 29 h 216"/>
                <a:gd name="T16" fmla="*/ 73 w 216"/>
                <a:gd name="T17" fmla="*/ 36 h 216"/>
                <a:gd name="T18" fmla="*/ 196 w 216"/>
                <a:gd name="T19" fmla="*/ 48 h 216"/>
                <a:gd name="T20" fmla="*/ 213 w 216"/>
                <a:gd name="T21" fmla="*/ 48 h 216"/>
                <a:gd name="T22" fmla="*/ 227 w 216"/>
                <a:gd name="T23" fmla="*/ 52 h 216"/>
                <a:gd name="T24" fmla="*/ 242 w 216"/>
                <a:gd name="T25" fmla="*/ 52 h 216"/>
                <a:gd name="T26" fmla="*/ 258 w 216"/>
                <a:gd name="T27" fmla="*/ 52 h 216"/>
                <a:gd name="T28" fmla="*/ 287 w 216"/>
                <a:gd name="T29" fmla="*/ 52 h 216"/>
                <a:gd name="T30" fmla="*/ 408 w 216"/>
                <a:gd name="T31" fmla="*/ 39 h 216"/>
                <a:gd name="T32" fmla="*/ 394 w 216"/>
                <a:gd name="T33" fmla="*/ 38 h 216"/>
                <a:gd name="T34" fmla="*/ 377 w 216"/>
                <a:gd name="T35" fmla="*/ 38 h 216"/>
                <a:gd name="T36" fmla="*/ 363 w 216"/>
                <a:gd name="T37" fmla="*/ 32 h 216"/>
                <a:gd name="T38" fmla="*/ 377 w 216"/>
                <a:gd name="T39" fmla="*/ 31 h 216"/>
                <a:gd name="T40" fmla="*/ 377 w 216"/>
                <a:gd name="T41" fmla="*/ 29 h 216"/>
                <a:gd name="T42" fmla="*/ 377 w 216"/>
                <a:gd name="T43" fmla="*/ 25 h 216"/>
                <a:gd name="T44" fmla="*/ 363 w 216"/>
                <a:gd name="T45" fmla="*/ 23 h 216"/>
                <a:gd name="T46" fmla="*/ 363 w 216"/>
                <a:gd name="T47" fmla="*/ 20 h 216"/>
                <a:gd name="T48" fmla="*/ 363 w 216"/>
                <a:gd name="T49" fmla="*/ 18 h 216"/>
                <a:gd name="T50" fmla="*/ 332 w 216"/>
                <a:gd name="T51" fmla="*/ 16 h 216"/>
                <a:gd name="T52" fmla="*/ 317 w 216"/>
                <a:gd name="T53" fmla="*/ 12 h 216"/>
                <a:gd name="T54" fmla="*/ 348 w 216"/>
                <a:gd name="T55" fmla="*/ 7 h 216"/>
                <a:gd name="T56" fmla="*/ 332 w 216"/>
                <a:gd name="T57" fmla="*/ 7 h 216"/>
                <a:gd name="T58" fmla="*/ 348 w 216"/>
                <a:gd name="T59" fmla="*/ 0 h 216"/>
                <a:gd name="T60" fmla="*/ 332 w 216"/>
                <a:gd name="T61" fmla="*/ 7 h 216"/>
                <a:gd name="T62" fmla="*/ 302 w 216"/>
                <a:gd name="T63" fmla="*/ 0 h 216"/>
                <a:gd name="T64" fmla="*/ 287 w 216"/>
                <a:gd name="T65" fmla="*/ 7 h 216"/>
                <a:gd name="T66" fmla="*/ 258 w 216"/>
                <a:gd name="T67" fmla="*/ 0 h 216"/>
                <a:gd name="T68" fmla="*/ 227 w 216"/>
                <a:gd name="T69" fmla="*/ 7 h 216"/>
                <a:gd name="T70" fmla="*/ 196 w 216"/>
                <a:gd name="T71" fmla="*/ 7 h 216"/>
                <a:gd name="T72" fmla="*/ 136 w 216"/>
                <a:gd name="T73" fmla="*/ 7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16"/>
                <a:gd name="T113" fmla="*/ 216 w 216"/>
                <a:gd name="T114" fmla="*/ 216 h 2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16">
                  <a:moveTo>
                    <a:pt x="72" y="24"/>
                  </a:moveTo>
                  <a:lnTo>
                    <a:pt x="80" y="24"/>
                  </a:lnTo>
                  <a:lnTo>
                    <a:pt x="80" y="64"/>
                  </a:lnTo>
                  <a:lnTo>
                    <a:pt x="56" y="72"/>
                  </a:lnTo>
                  <a:lnTo>
                    <a:pt x="40" y="88"/>
                  </a:lnTo>
                  <a:lnTo>
                    <a:pt x="8" y="104"/>
                  </a:lnTo>
                  <a:lnTo>
                    <a:pt x="0" y="112"/>
                  </a:lnTo>
                  <a:lnTo>
                    <a:pt x="0" y="120"/>
                  </a:lnTo>
                  <a:lnTo>
                    <a:pt x="40" y="152"/>
                  </a:lnTo>
                  <a:lnTo>
                    <a:pt x="104" y="200"/>
                  </a:lnTo>
                  <a:lnTo>
                    <a:pt x="112" y="208"/>
                  </a:lnTo>
                  <a:lnTo>
                    <a:pt x="120" y="216"/>
                  </a:lnTo>
                  <a:lnTo>
                    <a:pt x="128" y="216"/>
                  </a:lnTo>
                  <a:lnTo>
                    <a:pt x="136" y="216"/>
                  </a:lnTo>
                  <a:lnTo>
                    <a:pt x="152" y="216"/>
                  </a:lnTo>
                  <a:lnTo>
                    <a:pt x="216" y="168"/>
                  </a:lnTo>
                  <a:lnTo>
                    <a:pt x="208" y="160"/>
                  </a:lnTo>
                  <a:lnTo>
                    <a:pt x="200" y="160"/>
                  </a:lnTo>
                  <a:lnTo>
                    <a:pt x="192" y="136"/>
                  </a:lnTo>
                  <a:lnTo>
                    <a:pt x="200" y="128"/>
                  </a:lnTo>
                  <a:lnTo>
                    <a:pt x="200" y="120"/>
                  </a:lnTo>
                  <a:lnTo>
                    <a:pt x="200" y="104"/>
                  </a:lnTo>
                  <a:lnTo>
                    <a:pt x="192" y="96"/>
                  </a:lnTo>
                  <a:lnTo>
                    <a:pt x="192" y="88"/>
                  </a:lnTo>
                  <a:lnTo>
                    <a:pt x="192" y="72"/>
                  </a:lnTo>
                  <a:lnTo>
                    <a:pt x="176" y="64"/>
                  </a:lnTo>
                  <a:lnTo>
                    <a:pt x="168" y="48"/>
                  </a:lnTo>
                  <a:lnTo>
                    <a:pt x="184" y="32"/>
                  </a:lnTo>
                  <a:lnTo>
                    <a:pt x="176" y="8"/>
                  </a:lnTo>
                  <a:lnTo>
                    <a:pt x="184" y="0"/>
                  </a:lnTo>
                  <a:lnTo>
                    <a:pt x="176" y="8"/>
                  </a:lnTo>
                  <a:lnTo>
                    <a:pt x="160" y="0"/>
                  </a:lnTo>
                  <a:lnTo>
                    <a:pt x="152" y="8"/>
                  </a:lnTo>
                  <a:lnTo>
                    <a:pt x="136" y="0"/>
                  </a:lnTo>
                  <a:lnTo>
                    <a:pt x="120" y="8"/>
                  </a:lnTo>
                  <a:lnTo>
                    <a:pt x="104" y="8"/>
                  </a:lnTo>
                  <a:lnTo>
                    <a:pt x="72"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5" name="Freeform 193"/>
            <p:cNvSpPr>
              <a:spLocks/>
            </p:cNvSpPr>
            <p:nvPr/>
          </p:nvSpPr>
          <p:spPr bwMode="auto">
            <a:xfrm>
              <a:off x="3394" y="2234"/>
              <a:ext cx="223" cy="201"/>
            </a:xfrm>
            <a:custGeom>
              <a:avLst/>
              <a:gdLst>
                <a:gd name="T0" fmla="*/ 136 w 216"/>
                <a:gd name="T1" fmla="*/ 7 h 216"/>
                <a:gd name="T2" fmla="*/ 152 w 216"/>
                <a:gd name="T3" fmla="*/ 7 h 216"/>
                <a:gd name="T4" fmla="*/ 152 w 216"/>
                <a:gd name="T5" fmla="*/ 16 h 216"/>
                <a:gd name="T6" fmla="*/ 105 w 216"/>
                <a:gd name="T7" fmla="*/ 18 h 216"/>
                <a:gd name="T8" fmla="*/ 73 w 216"/>
                <a:gd name="T9" fmla="*/ 20 h 216"/>
                <a:gd name="T10" fmla="*/ 8 w 216"/>
                <a:gd name="T11" fmla="*/ 25 h 216"/>
                <a:gd name="T12" fmla="*/ 0 w 216"/>
                <a:gd name="T13" fmla="*/ 27 h 216"/>
                <a:gd name="T14" fmla="*/ 0 w 216"/>
                <a:gd name="T15" fmla="*/ 29 h 216"/>
                <a:gd name="T16" fmla="*/ 73 w 216"/>
                <a:gd name="T17" fmla="*/ 36 h 216"/>
                <a:gd name="T18" fmla="*/ 196 w 216"/>
                <a:gd name="T19" fmla="*/ 48 h 216"/>
                <a:gd name="T20" fmla="*/ 213 w 216"/>
                <a:gd name="T21" fmla="*/ 48 h 216"/>
                <a:gd name="T22" fmla="*/ 227 w 216"/>
                <a:gd name="T23" fmla="*/ 52 h 216"/>
                <a:gd name="T24" fmla="*/ 242 w 216"/>
                <a:gd name="T25" fmla="*/ 52 h 216"/>
                <a:gd name="T26" fmla="*/ 258 w 216"/>
                <a:gd name="T27" fmla="*/ 52 h 216"/>
                <a:gd name="T28" fmla="*/ 287 w 216"/>
                <a:gd name="T29" fmla="*/ 52 h 216"/>
                <a:gd name="T30" fmla="*/ 408 w 216"/>
                <a:gd name="T31" fmla="*/ 39 h 216"/>
                <a:gd name="T32" fmla="*/ 394 w 216"/>
                <a:gd name="T33" fmla="*/ 38 h 216"/>
                <a:gd name="T34" fmla="*/ 377 w 216"/>
                <a:gd name="T35" fmla="*/ 38 h 216"/>
                <a:gd name="T36" fmla="*/ 363 w 216"/>
                <a:gd name="T37" fmla="*/ 32 h 216"/>
                <a:gd name="T38" fmla="*/ 377 w 216"/>
                <a:gd name="T39" fmla="*/ 31 h 216"/>
                <a:gd name="T40" fmla="*/ 377 w 216"/>
                <a:gd name="T41" fmla="*/ 29 h 216"/>
                <a:gd name="T42" fmla="*/ 377 w 216"/>
                <a:gd name="T43" fmla="*/ 25 h 216"/>
                <a:gd name="T44" fmla="*/ 363 w 216"/>
                <a:gd name="T45" fmla="*/ 23 h 216"/>
                <a:gd name="T46" fmla="*/ 363 w 216"/>
                <a:gd name="T47" fmla="*/ 20 h 216"/>
                <a:gd name="T48" fmla="*/ 363 w 216"/>
                <a:gd name="T49" fmla="*/ 18 h 216"/>
                <a:gd name="T50" fmla="*/ 332 w 216"/>
                <a:gd name="T51" fmla="*/ 16 h 216"/>
                <a:gd name="T52" fmla="*/ 317 w 216"/>
                <a:gd name="T53" fmla="*/ 12 h 216"/>
                <a:gd name="T54" fmla="*/ 348 w 216"/>
                <a:gd name="T55" fmla="*/ 7 h 216"/>
                <a:gd name="T56" fmla="*/ 332 w 216"/>
                <a:gd name="T57" fmla="*/ 7 h 216"/>
                <a:gd name="T58" fmla="*/ 348 w 216"/>
                <a:gd name="T59" fmla="*/ 0 h 216"/>
                <a:gd name="T60" fmla="*/ 332 w 216"/>
                <a:gd name="T61" fmla="*/ 7 h 216"/>
                <a:gd name="T62" fmla="*/ 302 w 216"/>
                <a:gd name="T63" fmla="*/ 0 h 216"/>
                <a:gd name="T64" fmla="*/ 287 w 216"/>
                <a:gd name="T65" fmla="*/ 7 h 216"/>
                <a:gd name="T66" fmla="*/ 258 w 216"/>
                <a:gd name="T67" fmla="*/ 0 h 216"/>
                <a:gd name="T68" fmla="*/ 227 w 216"/>
                <a:gd name="T69" fmla="*/ 7 h 216"/>
                <a:gd name="T70" fmla="*/ 196 w 216"/>
                <a:gd name="T71" fmla="*/ 7 h 216"/>
                <a:gd name="T72" fmla="*/ 136 w 216"/>
                <a:gd name="T73" fmla="*/ 7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16"/>
                <a:gd name="T113" fmla="*/ 216 w 216"/>
                <a:gd name="T114" fmla="*/ 216 h 2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16">
                  <a:moveTo>
                    <a:pt x="72" y="24"/>
                  </a:moveTo>
                  <a:lnTo>
                    <a:pt x="80" y="24"/>
                  </a:lnTo>
                  <a:lnTo>
                    <a:pt x="80" y="64"/>
                  </a:lnTo>
                  <a:lnTo>
                    <a:pt x="56" y="72"/>
                  </a:lnTo>
                  <a:lnTo>
                    <a:pt x="40" y="88"/>
                  </a:lnTo>
                  <a:lnTo>
                    <a:pt x="8" y="104"/>
                  </a:lnTo>
                  <a:lnTo>
                    <a:pt x="0" y="112"/>
                  </a:lnTo>
                  <a:lnTo>
                    <a:pt x="0" y="120"/>
                  </a:lnTo>
                  <a:lnTo>
                    <a:pt x="40" y="152"/>
                  </a:lnTo>
                  <a:lnTo>
                    <a:pt x="104" y="200"/>
                  </a:lnTo>
                  <a:lnTo>
                    <a:pt x="112" y="208"/>
                  </a:lnTo>
                  <a:lnTo>
                    <a:pt x="120" y="216"/>
                  </a:lnTo>
                  <a:lnTo>
                    <a:pt x="128" y="216"/>
                  </a:lnTo>
                  <a:lnTo>
                    <a:pt x="136" y="216"/>
                  </a:lnTo>
                  <a:lnTo>
                    <a:pt x="152" y="216"/>
                  </a:lnTo>
                  <a:lnTo>
                    <a:pt x="216" y="168"/>
                  </a:lnTo>
                  <a:lnTo>
                    <a:pt x="208" y="160"/>
                  </a:lnTo>
                  <a:lnTo>
                    <a:pt x="200" y="160"/>
                  </a:lnTo>
                  <a:lnTo>
                    <a:pt x="192" y="136"/>
                  </a:lnTo>
                  <a:lnTo>
                    <a:pt x="200" y="128"/>
                  </a:lnTo>
                  <a:lnTo>
                    <a:pt x="200" y="120"/>
                  </a:lnTo>
                  <a:lnTo>
                    <a:pt x="200" y="104"/>
                  </a:lnTo>
                  <a:lnTo>
                    <a:pt x="192" y="96"/>
                  </a:lnTo>
                  <a:lnTo>
                    <a:pt x="192" y="88"/>
                  </a:lnTo>
                  <a:lnTo>
                    <a:pt x="192" y="72"/>
                  </a:lnTo>
                  <a:lnTo>
                    <a:pt x="176" y="64"/>
                  </a:lnTo>
                  <a:lnTo>
                    <a:pt x="168" y="48"/>
                  </a:lnTo>
                  <a:lnTo>
                    <a:pt x="184" y="32"/>
                  </a:lnTo>
                  <a:lnTo>
                    <a:pt x="176" y="8"/>
                  </a:lnTo>
                  <a:lnTo>
                    <a:pt x="184" y="0"/>
                  </a:lnTo>
                  <a:lnTo>
                    <a:pt x="176" y="8"/>
                  </a:lnTo>
                  <a:lnTo>
                    <a:pt x="160" y="0"/>
                  </a:lnTo>
                  <a:lnTo>
                    <a:pt x="152" y="8"/>
                  </a:lnTo>
                  <a:lnTo>
                    <a:pt x="136" y="0"/>
                  </a:lnTo>
                  <a:lnTo>
                    <a:pt x="120" y="8"/>
                  </a:lnTo>
                  <a:lnTo>
                    <a:pt x="104" y="8"/>
                  </a:lnTo>
                  <a:lnTo>
                    <a:pt x="72" y="2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6" name="Freeform 194"/>
            <p:cNvSpPr>
              <a:spLocks/>
            </p:cNvSpPr>
            <p:nvPr/>
          </p:nvSpPr>
          <p:spPr bwMode="auto">
            <a:xfrm>
              <a:off x="3567" y="2234"/>
              <a:ext cx="43" cy="82"/>
            </a:xfrm>
            <a:custGeom>
              <a:avLst/>
              <a:gdLst>
                <a:gd name="T0" fmla="*/ 170 w 40"/>
                <a:gd name="T1" fmla="*/ 15 h 88"/>
                <a:gd name="T2" fmla="*/ 170 w 40"/>
                <a:gd name="T3" fmla="*/ 17 h 88"/>
                <a:gd name="T4" fmla="*/ 137 w 40"/>
                <a:gd name="T5" fmla="*/ 18 h 88"/>
                <a:gd name="T6" fmla="*/ 137 w 40"/>
                <a:gd name="T7" fmla="*/ 20 h 88"/>
                <a:gd name="T8" fmla="*/ 102 w 40"/>
                <a:gd name="T9" fmla="*/ 21 h 88"/>
                <a:gd name="T10" fmla="*/ 102 w 40"/>
                <a:gd name="T11" fmla="*/ 18 h 88"/>
                <a:gd name="T12" fmla="*/ 37 w 40"/>
                <a:gd name="T13" fmla="*/ 17 h 88"/>
                <a:gd name="T14" fmla="*/ 0 w 40"/>
                <a:gd name="T15" fmla="*/ 13 h 88"/>
                <a:gd name="T16" fmla="*/ 66 w 40"/>
                <a:gd name="T17" fmla="*/ 7 h 88"/>
                <a:gd name="T18" fmla="*/ 37 w 40"/>
                <a:gd name="T19" fmla="*/ 7 h 88"/>
                <a:gd name="T20" fmla="*/ 66 w 40"/>
                <a:gd name="T21" fmla="*/ 0 h 88"/>
                <a:gd name="T22" fmla="*/ 137 w 40"/>
                <a:gd name="T23" fmla="*/ 0 h 88"/>
                <a:gd name="T24" fmla="*/ 137 w 40"/>
                <a:gd name="T25" fmla="*/ 7 h 88"/>
                <a:gd name="T26" fmla="*/ 170 w 40"/>
                <a:gd name="T27" fmla="*/ 0 h 88"/>
                <a:gd name="T28" fmla="*/ 137 w 40"/>
                <a:gd name="T29" fmla="*/ 7 h 88"/>
                <a:gd name="T30" fmla="*/ 170 w 40"/>
                <a:gd name="T31" fmla="*/ 7 h 88"/>
                <a:gd name="T32" fmla="*/ 137 w 40"/>
                <a:gd name="T33" fmla="*/ 10 h 88"/>
                <a:gd name="T34" fmla="*/ 137 w 40"/>
                <a:gd name="T35" fmla="*/ 13 h 88"/>
                <a:gd name="T36" fmla="*/ 170 w 40"/>
                <a:gd name="T37" fmla="*/ 13 h 88"/>
                <a:gd name="T38" fmla="*/ 170 w 40"/>
                <a:gd name="T39" fmla="*/ 15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88"/>
                <a:gd name="T62" fmla="*/ 40 w 40"/>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88">
                  <a:moveTo>
                    <a:pt x="40" y="56"/>
                  </a:moveTo>
                  <a:lnTo>
                    <a:pt x="40" y="64"/>
                  </a:lnTo>
                  <a:lnTo>
                    <a:pt x="32" y="72"/>
                  </a:lnTo>
                  <a:lnTo>
                    <a:pt x="32" y="80"/>
                  </a:lnTo>
                  <a:lnTo>
                    <a:pt x="24" y="88"/>
                  </a:lnTo>
                  <a:lnTo>
                    <a:pt x="24" y="72"/>
                  </a:lnTo>
                  <a:lnTo>
                    <a:pt x="8" y="64"/>
                  </a:lnTo>
                  <a:lnTo>
                    <a:pt x="0" y="48"/>
                  </a:lnTo>
                  <a:lnTo>
                    <a:pt x="16" y="32"/>
                  </a:lnTo>
                  <a:lnTo>
                    <a:pt x="8" y="8"/>
                  </a:lnTo>
                  <a:lnTo>
                    <a:pt x="16" y="0"/>
                  </a:lnTo>
                  <a:lnTo>
                    <a:pt x="32" y="0"/>
                  </a:lnTo>
                  <a:lnTo>
                    <a:pt x="32" y="8"/>
                  </a:lnTo>
                  <a:lnTo>
                    <a:pt x="40" y="0"/>
                  </a:lnTo>
                  <a:lnTo>
                    <a:pt x="32" y="16"/>
                  </a:lnTo>
                  <a:lnTo>
                    <a:pt x="40" y="24"/>
                  </a:lnTo>
                  <a:lnTo>
                    <a:pt x="32" y="40"/>
                  </a:lnTo>
                  <a:lnTo>
                    <a:pt x="32" y="48"/>
                  </a:lnTo>
                  <a:lnTo>
                    <a:pt x="40" y="48"/>
                  </a:lnTo>
                  <a:lnTo>
                    <a:pt x="40" y="5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7" name="Freeform 195"/>
            <p:cNvSpPr>
              <a:spLocks/>
            </p:cNvSpPr>
            <p:nvPr/>
          </p:nvSpPr>
          <p:spPr bwMode="auto">
            <a:xfrm>
              <a:off x="3567" y="2234"/>
              <a:ext cx="43" cy="82"/>
            </a:xfrm>
            <a:custGeom>
              <a:avLst/>
              <a:gdLst>
                <a:gd name="T0" fmla="*/ 170 w 40"/>
                <a:gd name="T1" fmla="*/ 15 h 88"/>
                <a:gd name="T2" fmla="*/ 170 w 40"/>
                <a:gd name="T3" fmla="*/ 17 h 88"/>
                <a:gd name="T4" fmla="*/ 137 w 40"/>
                <a:gd name="T5" fmla="*/ 18 h 88"/>
                <a:gd name="T6" fmla="*/ 137 w 40"/>
                <a:gd name="T7" fmla="*/ 20 h 88"/>
                <a:gd name="T8" fmla="*/ 102 w 40"/>
                <a:gd name="T9" fmla="*/ 21 h 88"/>
                <a:gd name="T10" fmla="*/ 102 w 40"/>
                <a:gd name="T11" fmla="*/ 18 h 88"/>
                <a:gd name="T12" fmla="*/ 37 w 40"/>
                <a:gd name="T13" fmla="*/ 17 h 88"/>
                <a:gd name="T14" fmla="*/ 0 w 40"/>
                <a:gd name="T15" fmla="*/ 13 h 88"/>
                <a:gd name="T16" fmla="*/ 66 w 40"/>
                <a:gd name="T17" fmla="*/ 7 h 88"/>
                <a:gd name="T18" fmla="*/ 37 w 40"/>
                <a:gd name="T19" fmla="*/ 7 h 88"/>
                <a:gd name="T20" fmla="*/ 66 w 40"/>
                <a:gd name="T21" fmla="*/ 0 h 88"/>
                <a:gd name="T22" fmla="*/ 137 w 40"/>
                <a:gd name="T23" fmla="*/ 0 h 88"/>
                <a:gd name="T24" fmla="*/ 137 w 40"/>
                <a:gd name="T25" fmla="*/ 7 h 88"/>
                <a:gd name="T26" fmla="*/ 170 w 40"/>
                <a:gd name="T27" fmla="*/ 0 h 88"/>
                <a:gd name="T28" fmla="*/ 137 w 40"/>
                <a:gd name="T29" fmla="*/ 7 h 88"/>
                <a:gd name="T30" fmla="*/ 170 w 40"/>
                <a:gd name="T31" fmla="*/ 7 h 88"/>
                <a:gd name="T32" fmla="*/ 137 w 40"/>
                <a:gd name="T33" fmla="*/ 10 h 88"/>
                <a:gd name="T34" fmla="*/ 137 w 40"/>
                <a:gd name="T35" fmla="*/ 13 h 88"/>
                <a:gd name="T36" fmla="*/ 170 w 40"/>
                <a:gd name="T37" fmla="*/ 13 h 88"/>
                <a:gd name="T38" fmla="*/ 170 w 40"/>
                <a:gd name="T39" fmla="*/ 15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88"/>
                <a:gd name="T62" fmla="*/ 40 w 40"/>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88">
                  <a:moveTo>
                    <a:pt x="40" y="56"/>
                  </a:moveTo>
                  <a:lnTo>
                    <a:pt x="40" y="64"/>
                  </a:lnTo>
                  <a:lnTo>
                    <a:pt x="32" y="72"/>
                  </a:lnTo>
                  <a:lnTo>
                    <a:pt x="32" y="80"/>
                  </a:lnTo>
                  <a:lnTo>
                    <a:pt x="24" y="88"/>
                  </a:lnTo>
                  <a:lnTo>
                    <a:pt x="24" y="72"/>
                  </a:lnTo>
                  <a:lnTo>
                    <a:pt x="8" y="64"/>
                  </a:lnTo>
                  <a:lnTo>
                    <a:pt x="0" y="48"/>
                  </a:lnTo>
                  <a:lnTo>
                    <a:pt x="16" y="32"/>
                  </a:lnTo>
                  <a:lnTo>
                    <a:pt x="8" y="8"/>
                  </a:lnTo>
                  <a:lnTo>
                    <a:pt x="16" y="0"/>
                  </a:lnTo>
                  <a:lnTo>
                    <a:pt x="32" y="0"/>
                  </a:lnTo>
                  <a:lnTo>
                    <a:pt x="32" y="8"/>
                  </a:lnTo>
                  <a:lnTo>
                    <a:pt x="40" y="0"/>
                  </a:lnTo>
                  <a:lnTo>
                    <a:pt x="32" y="16"/>
                  </a:lnTo>
                  <a:lnTo>
                    <a:pt x="40" y="24"/>
                  </a:lnTo>
                  <a:lnTo>
                    <a:pt x="32" y="40"/>
                  </a:lnTo>
                  <a:lnTo>
                    <a:pt x="32" y="48"/>
                  </a:lnTo>
                  <a:lnTo>
                    <a:pt x="40" y="48"/>
                  </a:lnTo>
                  <a:lnTo>
                    <a:pt x="40" y="5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8" name="Freeform 196"/>
            <p:cNvSpPr>
              <a:spLocks/>
            </p:cNvSpPr>
            <p:nvPr/>
          </p:nvSpPr>
          <p:spPr bwMode="auto">
            <a:xfrm>
              <a:off x="3593" y="2286"/>
              <a:ext cx="164" cy="149"/>
            </a:xfrm>
            <a:custGeom>
              <a:avLst/>
              <a:gdLst>
                <a:gd name="T0" fmla="*/ 44 w 159"/>
                <a:gd name="T1" fmla="*/ 27 h 160"/>
                <a:gd name="T2" fmla="*/ 36 w 159"/>
                <a:gd name="T3" fmla="*/ 25 h 160"/>
                <a:gd name="T4" fmla="*/ 8 w 159"/>
                <a:gd name="T5" fmla="*/ 25 h 160"/>
                <a:gd name="T6" fmla="*/ 0 w 159"/>
                <a:gd name="T7" fmla="*/ 19 h 160"/>
                <a:gd name="T8" fmla="*/ 8 w 159"/>
                <a:gd name="T9" fmla="*/ 18 h 160"/>
                <a:gd name="T10" fmla="*/ 8 w 159"/>
                <a:gd name="T11" fmla="*/ 16 h 160"/>
                <a:gd name="T12" fmla="*/ 8 w 159"/>
                <a:gd name="T13" fmla="*/ 12 h 160"/>
                <a:gd name="T14" fmla="*/ 0 w 159"/>
                <a:gd name="T15" fmla="*/ 9 h 160"/>
                <a:gd name="T16" fmla="*/ 0 w 159"/>
                <a:gd name="T17" fmla="*/ 7 h 160"/>
                <a:gd name="T18" fmla="*/ 8 w 159"/>
                <a:gd name="T19" fmla="*/ 7 h 160"/>
                <a:gd name="T20" fmla="*/ 8 w 159"/>
                <a:gd name="T21" fmla="*/ 7 h 160"/>
                <a:gd name="T22" fmla="*/ 36 w 159"/>
                <a:gd name="T23" fmla="*/ 7 h 160"/>
                <a:gd name="T24" fmla="*/ 36 w 159"/>
                <a:gd name="T25" fmla="*/ 0 h 160"/>
                <a:gd name="T26" fmla="*/ 56 w 159"/>
                <a:gd name="T27" fmla="*/ 0 h 160"/>
                <a:gd name="T28" fmla="*/ 92 w 159"/>
                <a:gd name="T29" fmla="*/ 7 h 160"/>
                <a:gd name="T30" fmla="*/ 117 w 159"/>
                <a:gd name="T31" fmla="*/ 7 h 160"/>
                <a:gd name="T32" fmla="*/ 117 w 159"/>
                <a:gd name="T33" fmla="*/ 7 h 160"/>
                <a:gd name="T34" fmla="*/ 191 w 159"/>
                <a:gd name="T35" fmla="*/ 7 h 160"/>
                <a:gd name="T36" fmla="*/ 206 w 159"/>
                <a:gd name="T37" fmla="*/ 7 h 160"/>
                <a:gd name="T38" fmla="*/ 206 w 159"/>
                <a:gd name="T39" fmla="*/ 7 h 160"/>
                <a:gd name="T40" fmla="*/ 235 w 159"/>
                <a:gd name="T41" fmla="*/ 0 h 160"/>
                <a:gd name="T42" fmla="*/ 266 w 159"/>
                <a:gd name="T43" fmla="*/ 7 h 160"/>
                <a:gd name="T44" fmla="*/ 266 w 159"/>
                <a:gd name="T45" fmla="*/ 7 h 160"/>
                <a:gd name="T46" fmla="*/ 294 w 159"/>
                <a:gd name="T47" fmla="*/ 7 h 160"/>
                <a:gd name="T48" fmla="*/ 294 w 159"/>
                <a:gd name="T49" fmla="*/ 9 h 160"/>
                <a:gd name="T50" fmla="*/ 294 w 159"/>
                <a:gd name="T51" fmla="*/ 14 h 160"/>
                <a:gd name="T52" fmla="*/ 294 w 159"/>
                <a:gd name="T53" fmla="*/ 31 h 160"/>
                <a:gd name="T54" fmla="*/ 294 w 159"/>
                <a:gd name="T55" fmla="*/ 37 h 160"/>
                <a:gd name="T56" fmla="*/ 294 w 159"/>
                <a:gd name="T57" fmla="*/ 38 h 160"/>
                <a:gd name="T58" fmla="*/ 281 w 159"/>
                <a:gd name="T59" fmla="*/ 38 h 160"/>
                <a:gd name="T60" fmla="*/ 133 w 159"/>
                <a:gd name="T61" fmla="*/ 27 h 160"/>
                <a:gd name="T62" fmla="*/ 104 w 159"/>
                <a:gd name="T63" fmla="*/ 29 h 160"/>
                <a:gd name="T64" fmla="*/ 92 w 159"/>
                <a:gd name="T65" fmla="*/ 27 h 160"/>
                <a:gd name="T66" fmla="*/ 44 w 159"/>
                <a:gd name="T67" fmla="*/ 27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160"/>
                <a:gd name="T104" fmla="*/ 159 w 159"/>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160">
                  <a:moveTo>
                    <a:pt x="24" y="112"/>
                  </a:moveTo>
                  <a:lnTo>
                    <a:pt x="16" y="104"/>
                  </a:lnTo>
                  <a:lnTo>
                    <a:pt x="8" y="104"/>
                  </a:lnTo>
                  <a:lnTo>
                    <a:pt x="0" y="80"/>
                  </a:lnTo>
                  <a:lnTo>
                    <a:pt x="8" y="72"/>
                  </a:lnTo>
                  <a:lnTo>
                    <a:pt x="8" y="64"/>
                  </a:lnTo>
                  <a:lnTo>
                    <a:pt x="8" y="48"/>
                  </a:lnTo>
                  <a:lnTo>
                    <a:pt x="0" y="40"/>
                  </a:lnTo>
                  <a:lnTo>
                    <a:pt x="0" y="32"/>
                  </a:lnTo>
                  <a:lnTo>
                    <a:pt x="8" y="24"/>
                  </a:lnTo>
                  <a:lnTo>
                    <a:pt x="8" y="16"/>
                  </a:lnTo>
                  <a:lnTo>
                    <a:pt x="16" y="8"/>
                  </a:lnTo>
                  <a:lnTo>
                    <a:pt x="16" y="0"/>
                  </a:lnTo>
                  <a:lnTo>
                    <a:pt x="32" y="0"/>
                  </a:lnTo>
                  <a:lnTo>
                    <a:pt x="48" y="8"/>
                  </a:lnTo>
                  <a:lnTo>
                    <a:pt x="64" y="8"/>
                  </a:lnTo>
                  <a:lnTo>
                    <a:pt x="64" y="16"/>
                  </a:lnTo>
                  <a:lnTo>
                    <a:pt x="103" y="32"/>
                  </a:lnTo>
                  <a:lnTo>
                    <a:pt x="111" y="24"/>
                  </a:lnTo>
                  <a:lnTo>
                    <a:pt x="111" y="16"/>
                  </a:lnTo>
                  <a:lnTo>
                    <a:pt x="127" y="0"/>
                  </a:lnTo>
                  <a:lnTo>
                    <a:pt x="143" y="8"/>
                  </a:lnTo>
                  <a:lnTo>
                    <a:pt x="143" y="16"/>
                  </a:lnTo>
                  <a:lnTo>
                    <a:pt x="159" y="16"/>
                  </a:lnTo>
                  <a:lnTo>
                    <a:pt x="159" y="40"/>
                  </a:lnTo>
                  <a:lnTo>
                    <a:pt x="159" y="56"/>
                  </a:lnTo>
                  <a:lnTo>
                    <a:pt x="159" y="128"/>
                  </a:lnTo>
                  <a:lnTo>
                    <a:pt x="159" y="152"/>
                  </a:lnTo>
                  <a:lnTo>
                    <a:pt x="159" y="160"/>
                  </a:lnTo>
                  <a:lnTo>
                    <a:pt x="151" y="160"/>
                  </a:lnTo>
                  <a:lnTo>
                    <a:pt x="72" y="112"/>
                  </a:lnTo>
                  <a:lnTo>
                    <a:pt x="56" y="120"/>
                  </a:lnTo>
                  <a:lnTo>
                    <a:pt x="48" y="112"/>
                  </a:lnTo>
                  <a:lnTo>
                    <a:pt x="24" y="11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199" name="Freeform 197"/>
            <p:cNvSpPr>
              <a:spLocks/>
            </p:cNvSpPr>
            <p:nvPr/>
          </p:nvSpPr>
          <p:spPr bwMode="auto">
            <a:xfrm>
              <a:off x="3593" y="2286"/>
              <a:ext cx="164" cy="149"/>
            </a:xfrm>
            <a:custGeom>
              <a:avLst/>
              <a:gdLst>
                <a:gd name="T0" fmla="*/ 44 w 159"/>
                <a:gd name="T1" fmla="*/ 27 h 160"/>
                <a:gd name="T2" fmla="*/ 36 w 159"/>
                <a:gd name="T3" fmla="*/ 25 h 160"/>
                <a:gd name="T4" fmla="*/ 8 w 159"/>
                <a:gd name="T5" fmla="*/ 25 h 160"/>
                <a:gd name="T6" fmla="*/ 0 w 159"/>
                <a:gd name="T7" fmla="*/ 19 h 160"/>
                <a:gd name="T8" fmla="*/ 8 w 159"/>
                <a:gd name="T9" fmla="*/ 18 h 160"/>
                <a:gd name="T10" fmla="*/ 8 w 159"/>
                <a:gd name="T11" fmla="*/ 16 h 160"/>
                <a:gd name="T12" fmla="*/ 8 w 159"/>
                <a:gd name="T13" fmla="*/ 12 h 160"/>
                <a:gd name="T14" fmla="*/ 0 w 159"/>
                <a:gd name="T15" fmla="*/ 9 h 160"/>
                <a:gd name="T16" fmla="*/ 0 w 159"/>
                <a:gd name="T17" fmla="*/ 7 h 160"/>
                <a:gd name="T18" fmla="*/ 8 w 159"/>
                <a:gd name="T19" fmla="*/ 7 h 160"/>
                <a:gd name="T20" fmla="*/ 8 w 159"/>
                <a:gd name="T21" fmla="*/ 7 h 160"/>
                <a:gd name="T22" fmla="*/ 36 w 159"/>
                <a:gd name="T23" fmla="*/ 7 h 160"/>
                <a:gd name="T24" fmla="*/ 36 w 159"/>
                <a:gd name="T25" fmla="*/ 0 h 160"/>
                <a:gd name="T26" fmla="*/ 56 w 159"/>
                <a:gd name="T27" fmla="*/ 0 h 160"/>
                <a:gd name="T28" fmla="*/ 92 w 159"/>
                <a:gd name="T29" fmla="*/ 7 h 160"/>
                <a:gd name="T30" fmla="*/ 117 w 159"/>
                <a:gd name="T31" fmla="*/ 7 h 160"/>
                <a:gd name="T32" fmla="*/ 117 w 159"/>
                <a:gd name="T33" fmla="*/ 7 h 160"/>
                <a:gd name="T34" fmla="*/ 191 w 159"/>
                <a:gd name="T35" fmla="*/ 7 h 160"/>
                <a:gd name="T36" fmla="*/ 206 w 159"/>
                <a:gd name="T37" fmla="*/ 7 h 160"/>
                <a:gd name="T38" fmla="*/ 206 w 159"/>
                <a:gd name="T39" fmla="*/ 7 h 160"/>
                <a:gd name="T40" fmla="*/ 235 w 159"/>
                <a:gd name="T41" fmla="*/ 0 h 160"/>
                <a:gd name="T42" fmla="*/ 266 w 159"/>
                <a:gd name="T43" fmla="*/ 7 h 160"/>
                <a:gd name="T44" fmla="*/ 266 w 159"/>
                <a:gd name="T45" fmla="*/ 7 h 160"/>
                <a:gd name="T46" fmla="*/ 294 w 159"/>
                <a:gd name="T47" fmla="*/ 7 h 160"/>
                <a:gd name="T48" fmla="*/ 294 w 159"/>
                <a:gd name="T49" fmla="*/ 9 h 160"/>
                <a:gd name="T50" fmla="*/ 294 w 159"/>
                <a:gd name="T51" fmla="*/ 14 h 160"/>
                <a:gd name="T52" fmla="*/ 294 w 159"/>
                <a:gd name="T53" fmla="*/ 31 h 160"/>
                <a:gd name="T54" fmla="*/ 294 w 159"/>
                <a:gd name="T55" fmla="*/ 37 h 160"/>
                <a:gd name="T56" fmla="*/ 294 w 159"/>
                <a:gd name="T57" fmla="*/ 38 h 160"/>
                <a:gd name="T58" fmla="*/ 281 w 159"/>
                <a:gd name="T59" fmla="*/ 38 h 160"/>
                <a:gd name="T60" fmla="*/ 133 w 159"/>
                <a:gd name="T61" fmla="*/ 27 h 160"/>
                <a:gd name="T62" fmla="*/ 104 w 159"/>
                <a:gd name="T63" fmla="*/ 29 h 160"/>
                <a:gd name="T64" fmla="*/ 92 w 159"/>
                <a:gd name="T65" fmla="*/ 27 h 160"/>
                <a:gd name="T66" fmla="*/ 44 w 159"/>
                <a:gd name="T67" fmla="*/ 27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160"/>
                <a:gd name="T104" fmla="*/ 159 w 159"/>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160">
                  <a:moveTo>
                    <a:pt x="24" y="112"/>
                  </a:moveTo>
                  <a:lnTo>
                    <a:pt x="16" y="104"/>
                  </a:lnTo>
                  <a:lnTo>
                    <a:pt x="8" y="104"/>
                  </a:lnTo>
                  <a:lnTo>
                    <a:pt x="0" y="80"/>
                  </a:lnTo>
                  <a:lnTo>
                    <a:pt x="8" y="72"/>
                  </a:lnTo>
                  <a:lnTo>
                    <a:pt x="8" y="64"/>
                  </a:lnTo>
                  <a:lnTo>
                    <a:pt x="8" y="48"/>
                  </a:lnTo>
                  <a:lnTo>
                    <a:pt x="0" y="40"/>
                  </a:lnTo>
                  <a:lnTo>
                    <a:pt x="0" y="32"/>
                  </a:lnTo>
                  <a:lnTo>
                    <a:pt x="8" y="24"/>
                  </a:lnTo>
                  <a:lnTo>
                    <a:pt x="8" y="16"/>
                  </a:lnTo>
                  <a:lnTo>
                    <a:pt x="16" y="8"/>
                  </a:lnTo>
                  <a:lnTo>
                    <a:pt x="16" y="0"/>
                  </a:lnTo>
                  <a:lnTo>
                    <a:pt x="32" y="0"/>
                  </a:lnTo>
                  <a:lnTo>
                    <a:pt x="48" y="8"/>
                  </a:lnTo>
                  <a:lnTo>
                    <a:pt x="64" y="8"/>
                  </a:lnTo>
                  <a:lnTo>
                    <a:pt x="64" y="16"/>
                  </a:lnTo>
                  <a:lnTo>
                    <a:pt x="103" y="32"/>
                  </a:lnTo>
                  <a:lnTo>
                    <a:pt x="111" y="24"/>
                  </a:lnTo>
                  <a:lnTo>
                    <a:pt x="111" y="16"/>
                  </a:lnTo>
                  <a:lnTo>
                    <a:pt x="127" y="0"/>
                  </a:lnTo>
                  <a:lnTo>
                    <a:pt x="143" y="8"/>
                  </a:lnTo>
                  <a:lnTo>
                    <a:pt x="143" y="16"/>
                  </a:lnTo>
                  <a:lnTo>
                    <a:pt x="159" y="16"/>
                  </a:lnTo>
                  <a:lnTo>
                    <a:pt x="159" y="40"/>
                  </a:lnTo>
                  <a:lnTo>
                    <a:pt x="159" y="56"/>
                  </a:lnTo>
                  <a:lnTo>
                    <a:pt x="159" y="128"/>
                  </a:lnTo>
                  <a:lnTo>
                    <a:pt x="159" y="152"/>
                  </a:lnTo>
                  <a:lnTo>
                    <a:pt x="159" y="160"/>
                  </a:lnTo>
                  <a:lnTo>
                    <a:pt x="151" y="160"/>
                  </a:lnTo>
                  <a:lnTo>
                    <a:pt x="72" y="112"/>
                  </a:lnTo>
                  <a:lnTo>
                    <a:pt x="56" y="120"/>
                  </a:lnTo>
                  <a:lnTo>
                    <a:pt x="48" y="112"/>
                  </a:lnTo>
                  <a:lnTo>
                    <a:pt x="24" y="112"/>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0" name="Freeform 198"/>
            <p:cNvSpPr>
              <a:spLocks/>
            </p:cNvSpPr>
            <p:nvPr/>
          </p:nvSpPr>
          <p:spPr bwMode="auto">
            <a:xfrm>
              <a:off x="3757" y="2300"/>
              <a:ext cx="124" cy="111"/>
            </a:xfrm>
            <a:custGeom>
              <a:avLst/>
              <a:gdLst>
                <a:gd name="T0" fmla="*/ 231 w 120"/>
                <a:gd name="T1" fmla="*/ 22 h 120"/>
                <a:gd name="T2" fmla="*/ 185 w 120"/>
                <a:gd name="T3" fmla="*/ 25 h 120"/>
                <a:gd name="T4" fmla="*/ 168 w 120"/>
                <a:gd name="T5" fmla="*/ 24 h 120"/>
                <a:gd name="T6" fmla="*/ 0 w 120"/>
                <a:gd name="T7" fmla="*/ 24 h 120"/>
                <a:gd name="T8" fmla="*/ 0 w 120"/>
                <a:gd name="T9" fmla="*/ 8 h 120"/>
                <a:gd name="T10" fmla="*/ 0 w 120"/>
                <a:gd name="T11" fmla="*/ 6 h 120"/>
                <a:gd name="T12" fmla="*/ 0 w 120"/>
                <a:gd name="T13" fmla="*/ 0 h 120"/>
                <a:gd name="T14" fmla="*/ 44 w 120"/>
                <a:gd name="T15" fmla="*/ 0 h 120"/>
                <a:gd name="T16" fmla="*/ 75 w 120"/>
                <a:gd name="T17" fmla="*/ 6 h 120"/>
                <a:gd name="T18" fmla="*/ 138 w 120"/>
                <a:gd name="T19" fmla="*/ 0 h 120"/>
                <a:gd name="T20" fmla="*/ 155 w 120"/>
                <a:gd name="T21" fmla="*/ 0 h 120"/>
                <a:gd name="T22" fmla="*/ 155 w 120"/>
                <a:gd name="T23" fmla="*/ 6 h 120"/>
                <a:gd name="T24" fmla="*/ 155 w 120"/>
                <a:gd name="T25" fmla="*/ 0 h 120"/>
                <a:gd name="T26" fmla="*/ 155 w 120"/>
                <a:gd name="T27" fmla="*/ 6 h 120"/>
                <a:gd name="T28" fmla="*/ 185 w 120"/>
                <a:gd name="T29" fmla="*/ 0 h 120"/>
                <a:gd name="T30" fmla="*/ 202 w 120"/>
                <a:gd name="T31" fmla="*/ 6 h 120"/>
                <a:gd name="T32" fmla="*/ 185 w 120"/>
                <a:gd name="T33" fmla="*/ 11 h 120"/>
                <a:gd name="T34" fmla="*/ 168 w 120"/>
                <a:gd name="T35" fmla="*/ 8 h 120"/>
                <a:gd name="T36" fmla="*/ 155 w 120"/>
                <a:gd name="T37" fmla="*/ 6 h 120"/>
                <a:gd name="T38" fmla="*/ 155 w 120"/>
                <a:gd name="T39" fmla="*/ 6 h 120"/>
                <a:gd name="T40" fmla="*/ 155 w 120"/>
                <a:gd name="T41" fmla="*/ 6 h 120"/>
                <a:gd name="T42" fmla="*/ 231 w 120"/>
                <a:gd name="T43" fmla="*/ 22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120" y="104"/>
                  </a:moveTo>
                  <a:lnTo>
                    <a:pt x="96" y="120"/>
                  </a:lnTo>
                  <a:lnTo>
                    <a:pt x="88" y="112"/>
                  </a:lnTo>
                  <a:lnTo>
                    <a:pt x="0" y="112"/>
                  </a:lnTo>
                  <a:lnTo>
                    <a:pt x="0" y="40"/>
                  </a:lnTo>
                  <a:lnTo>
                    <a:pt x="0" y="24"/>
                  </a:lnTo>
                  <a:lnTo>
                    <a:pt x="0" y="0"/>
                  </a:lnTo>
                  <a:lnTo>
                    <a:pt x="24" y="0"/>
                  </a:lnTo>
                  <a:lnTo>
                    <a:pt x="40" y="8"/>
                  </a:lnTo>
                  <a:lnTo>
                    <a:pt x="72" y="0"/>
                  </a:lnTo>
                  <a:lnTo>
                    <a:pt x="80" y="0"/>
                  </a:lnTo>
                  <a:lnTo>
                    <a:pt x="80" y="8"/>
                  </a:lnTo>
                  <a:lnTo>
                    <a:pt x="80" y="0"/>
                  </a:lnTo>
                  <a:lnTo>
                    <a:pt x="80" y="8"/>
                  </a:lnTo>
                  <a:lnTo>
                    <a:pt x="96" y="0"/>
                  </a:lnTo>
                  <a:lnTo>
                    <a:pt x="104" y="32"/>
                  </a:lnTo>
                  <a:lnTo>
                    <a:pt x="96" y="48"/>
                  </a:lnTo>
                  <a:lnTo>
                    <a:pt x="88" y="40"/>
                  </a:lnTo>
                  <a:lnTo>
                    <a:pt x="80" y="16"/>
                  </a:lnTo>
                  <a:lnTo>
                    <a:pt x="80" y="24"/>
                  </a:lnTo>
                  <a:lnTo>
                    <a:pt x="80" y="32"/>
                  </a:lnTo>
                  <a:lnTo>
                    <a:pt x="120" y="10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1" name="Freeform 199"/>
            <p:cNvSpPr>
              <a:spLocks/>
            </p:cNvSpPr>
            <p:nvPr/>
          </p:nvSpPr>
          <p:spPr bwMode="auto">
            <a:xfrm>
              <a:off x="3757" y="2300"/>
              <a:ext cx="124" cy="111"/>
            </a:xfrm>
            <a:custGeom>
              <a:avLst/>
              <a:gdLst>
                <a:gd name="T0" fmla="*/ 231 w 120"/>
                <a:gd name="T1" fmla="*/ 22 h 120"/>
                <a:gd name="T2" fmla="*/ 185 w 120"/>
                <a:gd name="T3" fmla="*/ 25 h 120"/>
                <a:gd name="T4" fmla="*/ 168 w 120"/>
                <a:gd name="T5" fmla="*/ 24 h 120"/>
                <a:gd name="T6" fmla="*/ 0 w 120"/>
                <a:gd name="T7" fmla="*/ 24 h 120"/>
                <a:gd name="T8" fmla="*/ 0 w 120"/>
                <a:gd name="T9" fmla="*/ 8 h 120"/>
                <a:gd name="T10" fmla="*/ 0 w 120"/>
                <a:gd name="T11" fmla="*/ 6 h 120"/>
                <a:gd name="T12" fmla="*/ 0 w 120"/>
                <a:gd name="T13" fmla="*/ 0 h 120"/>
                <a:gd name="T14" fmla="*/ 44 w 120"/>
                <a:gd name="T15" fmla="*/ 0 h 120"/>
                <a:gd name="T16" fmla="*/ 75 w 120"/>
                <a:gd name="T17" fmla="*/ 6 h 120"/>
                <a:gd name="T18" fmla="*/ 138 w 120"/>
                <a:gd name="T19" fmla="*/ 0 h 120"/>
                <a:gd name="T20" fmla="*/ 155 w 120"/>
                <a:gd name="T21" fmla="*/ 0 h 120"/>
                <a:gd name="T22" fmla="*/ 155 w 120"/>
                <a:gd name="T23" fmla="*/ 6 h 120"/>
                <a:gd name="T24" fmla="*/ 155 w 120"/>
                <a:gd name="T25" fmla="*/ 0 h 120"/>
                <a:gd name="T26" fmla="*/ 155 w 120"/>
                <a:gd name="T27" fmla="*/ 6 h 120"/>
                <a:gd name="T28" fmla="*/ 185 w 120"/>
                <a:gd name="T29" fmla="*/ 0 h 120"/>
                <a:gd name="T30" fmla="*/ 202 w 120"/>
                <a:gd name="T31" fmla="*/ 6 h 120"/>
                <a:gd name="T32" fmla="*/ 185 w 120"/>
                <a:gd name="T33" fmla="*/ 11 h 120"/>
                <a:gd name="T34" fmla="*/ 168 w 120"/>
                <a:gd name="T35" fmla="*/ 8 h 120"/>
                <a:gd name="T36" fmla="*/ 155 w 120"/>
                <a:gd name="T37" fmla="*/ 6 h 120"/>
                <a:gd name="T38" fmla="*/ 155 w 120"/>
                <a:gd name="T39" fmla="*/ 6 h 120"/>
                <a:gd name="T40" fmla="*/ 155 w 120"/>
                <a:gd name="T41" fmla="*/ 6 h 120"/>
                <a:gd name="T42" fmla="*/ 231 w 120"/>
                <a:gd name="T43" fmla="*/ 22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120" y="104"/>
                  </a:moveTo>
                  <a:lnTo>
                    <a:pt x="96" y="120"/>
                  </a:lnTo>
                  <a:lnTo>
                    <a:pt x="88" y="112"/>
                  </a:lnTo>
                  <a:lnTo>
                    <a:pt x="0" y="112"/>
                  </a:lnTo>
                  <a:lnTo>
                    <a:pt x="0" y="40"/>
                  </a:lnTo>
                  <a:lnTo>
                    <a:pt x="0" y="24"/>
                  </a:lnTo>
                  <a:lnTo>
                    <a:pt x="0" y="0"/>
                  </a:lnTo>
                  <a:lnTo>
                    <a:pt x="24" y="0"/>
                  </a:lnTo>
                  <a:lnTo>
                    <a:pt x="40" y="8"/>
                  </a:lnTo>
                  <a:lnTo>
                    <a:pt x="72" y="0"/>
                  </a:lnTo>
                  <a:lnTo>
                    <a:pt x="80" y="0"/>
                  </a:lnTo>
                  <a:lnTo>
                    <a:pt x="80" y="8"/>
                  </a:lnTo>
                  <a:lnTo>
                    <a:pt x="80" y="0"/>
                  </a:lnTo>
                  <a:lnTo>
                    <a:pt x="80" y="8"/>
                  </a:lnTo>
                  <a:lnTo>
                    <a:pt x="96" y="0"/>
                  </a:lnTo>
                  <a:lnTo>
                    <a:pt x="104" y="32"/>
                  </a:lnTo>
                  <a:lnTo>
                    <a:pt x="96" y="48"/>
                  </a:lnTo>
                  <a:lnTo>
                    <a:pt x="88" y="40"/>
                  </a:lnTo>
                  <a:lnTo>
                    <a:pt x="80" y="16"/>
                  </a:lnTo>
                  <a:lnTo>
                    <a:pt x="80" y="24"/>
                  </a:lnTo>
                  <a:lnTo>
                    <a:pt x="80" y="32"/>
                  </a:lnTo>
                  <a:lnTo>
                    <a:pt x="120" y="10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2" name="Freeform 200"/>
            <p:cNvSpPr>
              <a:spLocks/>
            </p:cNvSpPr>
            <p:nvPr/>
          </p:nvSpPr>
          <p:spPr bwMode="auto">
            <a:xfrm>
              <a:off x="3724" y="2397"/>
              <a:ext cx="182" cy="201"/>
            </a:xfrm>
            <a:custGeom>
              <a:avLst/>
              <a:gdLst>
                <a:gd name="T0" fmla="*/ 8 w 176"/>
                <a:gd name="T1" fmla="*/ 34 h 215"/>
                <a:gd name="T2" fmla="*/ 44 w 176"/>
                <a:gd name="T3" fmla="*/ 38 h 215"/>
                <a:gd name="T4" fmla="*/ 44 w 176"/>
                <a:gd name="T5" fmla="*/ 41 h 215"/>
                <a:gd name="T6" fmla="*/ 60 w 176"/>
                <a:gd name="T7" fmla="*/ 44 h 215"/>
                <a:gd name="T8" fmla="*/ 124 w 176"/>
                <a:gd name="T9" fmla="*/ 51 h 215"/>
                <a:gd name="T10" fmla="*/ 142 w 176"/>
                <a:gd name="T11" fmla="*/ 54 h 215"/>
                <a:gd name="T12" fmla="*/ 171 w 176"/>
                <a:gd name="T13" fmla="*/ 54 h 215"/>
                <a:gd name="T14" fmla="*/ 187 w 176"/>
                <a:gd name="T15" fmla="*/ 57 h 215"/>
                <a:gd name="T16" fmla="*/ 220 w 176"/>
                <a:gd name="T17" fmla="*/ 57 h 215"/>
                <a:gd name="T18" fmla="*/ 251 w 176"/>
                <a:gd name="T19" fmla="*/ 54 h 215"/>
                <a:gd name="T20" fmla="*/ 265 w 176"/>
                <a:gd name="T21" fmla="*/ 54 h 215"/>
                <a:gd name="T22" fmla="*/ 297 w 176"/>
                <a:gd name="T23" fmla="*/ 54 h 215"/>
                <a:gd name="T24" fmla="*/ 297 w 176"/>
                <a:gd name="T25" fmla="*/ 50 h 215"/>
                <a:gd name="T26" fmla="*/ 281 w 176"/>
                <a:gd name="T27" fmla="*/ 50 h 215"/>
                <a:gd name="T28" fmla="*/ 251 w 176"/>
                <a:gd name="T29" fmla="*/ 46 h 215"/>
                <a:gd name="T30" fmla="*/ 236 w 176"/>
                <a:gd name="T31" fmla="*/ 44 h 215"/>
                <a:gd name="T32" fmla="*/ 251 w 176"/>
                <a:gd name="T33" fmla="*/ 41 h 215"/>
                <a:gd name="T34" fmla="*/ 265 w 176"/>
                <a:gd name="T35" fmla="*/ 36 h 215"/>
                <a:gd name="T36" fmla="*/ 297 w 176"/>
                <a:gd name="T37" fmla="*/ 30 h 215"/>
                <a:gd name="T38" fmla="*/ 312 w 176"/>
                <a:gd name="T39" fmla="*/ 19 h 215"/>
                <a:gd name="T40" fmla="*/ 344 w 176"/>
                <a:gd name="T41" fmla="*/ 18 h 215"/>
                <a:gd name="T42" fmla="*/ 344 w 176"/>
                <a:gd name="T43" fmla="*/ 16 h 215"/>
                <a:gd name="T44" fmla="*/ 328 w 176"/>
                <a:gd name="T45" fmla="*/ 13 h 215"/>
                <a:gd name="T46" fmla="*/ 312 w 176"/>
                <a:gd name="T47" fmla="*/ 7 h 215"/>
                <a:gd name="T48" fmla="*/ 297 w 176"/>
                <a:gd name="T49" fmla="*/ 0 h 215"/>
                <a:gd name="T50" fmla="*/ 251 w 176"/>
                <a:gd name="T51" fmla="*/ 7 h 215"/>
                <a:gd name="T52" fmla="*/ 236 w 176"/>
                <a:gd name="T53" fmla="*/ 7 h 215"/>
                <a:gd name="T54" fmla="*/ 60 w 176"/>
                <a:gd name="T55" fmla="*/ 7 h 215"/>
                <a:gd name="T56" fmla="*/ 60 w 176"/>
                <a:gd name="T57" fmla="*/ 7 h 215"/>
                <a:gd name="T58" fmla="*/ 60 w 176"/>
                <a:gd name="T59" fmla="*/ 11 h 215"/>
                <a:gd name="T60" fmla="*/ 44 w 176"/>
                <a:gd name="T61" fmla="*/ 11 h 215"/>
                <a:gd name="T62" fmla="*/ 44 w 176"/>
                <a:gd name="T63" fmla="*/ 21 h 215"/>
                <a:gd name="T64" fmla="*/ 36 w 176"/>
                <a:gd name="T65" fmla="*/ 21 h 215"/>
                <a:gd name="T66" fmla="*/ 0 w 176"/>
                <a:gd name="T67" fmla="*/ 30 h 215"/>
                <a:gd name="T68" fmla="*/ 36 w 176"/>
                <a:gd name="T69" fmla="*/ 34 h 215"/>
                <a:gd name="T70" fmla="*/ 8 w 176"/>
                <a:gd name="T71" fmla="*/ 34 h 2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215"/>
                <a:gd name="T110" fmla="*/ 176 w 176"/>
                <a:gd name="T111" fmla="*/ 215 h 2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215">
                  <a:moveTo>
                    <a:pt x="8" y="128"/>
                  </a:moveTo>
                  <a:lnTo>
                    <a:pt x="24" y="144"/>
                  </a:lnTo>
                  <a:lnTo>
                    <a:pt x="24" y="160"/>
                  </a:lnTo>
                  <a:lnTo>
                    <a:pt x="32" y="168"/>
                  </a:lnTo>
                  <a:lnTo>
                    <a:pt x="64" y="199"/>
                  </a:lnTo>
                  <a:lnTo>
                    <a:pt x="72" y="207"/>
                  </a:lnTo>
                  <a:lnTo>
                    <a:pt x="88" y="207"/>
                  </a:lnTo>
                  <a:lnTo>
                    <a:pt x="96" y="215"/>
                  </a:lnTo>
                  <a:lnTo>
                    <a:pt x="112" y="215"/>
                  </a:lnTo>
                  <a:lnTo>
                    <a:pt x="128" y="207"/>
                  </a:lnTo>
                  <a:lnTo>
                    <a:pt x="136" y="207"/>
                  </a:lnTo>
                  <a:lnTo>
                    <a:pt x="152" y="207"/>
                  </a:lnTo>
                  <a:lnTo>
                    <a:pt x="152" y="191"/>
                  </a:lnTo>
                  <a:lnTo>
                    <a:pt x="144" y="191"/>
                  </a:lnTo>
                  <a:lnTo>
                    <a:pt x="128" y="175"/>
                  </a:lnTo>
                  <a:lnTo>
                    <a:pt x="120" y="168"/>
                  </a:lnTo>
                  <a:lnTo>
                    <a:pt x="128" y="160"/>
                  </a:lnTo>
                  <a:lnTo>
                    <a:pt x="136" y="136"/>
                  </a:lnTo>
                  <a:lnTo>
                    <a:pt x="152" y="112"/>
                  </a:lnTo>
                  <a:lnTo>
                    <a:pt x="160" y="72"/>
                  </a:lnTo>
                  <a:lnTo>
                    <a:pt x="176" y="64"/>
                  </a:lnTo>
                  <a:lnTo>
                    <a:pt x="176" y="56"/>
                  </a:lnTo>
                  <a:lnTo>
                    <a:pt x="168" y="48"/>
                  </a:lnTo>
                  <a:lnTo>
                    <a:pt x="160" y="8"/>
                  </a:lnTo>
                  <a:lnTo>
                    <a:pt x="152" y="0"/>
                  </a:lnTo>
                  <a:lnTo>
                    <a:pt x="128" y="16"/>
                  </a:lnTo>
                  <a:lnTo>
                    <a:pt x="120" y="8"/>
                  </a:lnTo>
                  <a:lnTo>
                    <a:pt x="32" y="8"/>
                  </a:lnTo>
                  <a:lnTo>
                    <a:pt x="32" y="32"/>
                  </a:lnTo>
                  <a:lnTo>
                    <a:pt x="32" y="40"/>
                  </a:lnTo>
                  <a:lnTo>
                    <a:pt x="24" y="40"/>
                  </a:lnTo>
                  <a:lnTo>
                    <a:pt x="24" y="80"/>
                  </a:lnTo>
                  <a:lnTo>
                    <a:pt x="16" y="80"/>
                  </a:lnTo>
                  <a:lnTo>
                    <a:pt x="0" y="112"/>
                  </a:lnTo>
                  <a:lnTo>
                    <a:pt x="16" y="128"/>
                  </a:lnTo>
                  <a:lnTo>
                    <a:pt x="8" y="12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3" name="Freeform 201"/>
            <p:cNvSpPr>
              <a:spLocks/>
            </p:cNvSpPr>
            <p:nvPr/>
          </p:nvSpPr>
          <p:spPr bwMode="auto">
            <a:xfrm>
              <a:off x="3724" y="2397"/>
              <a:ext cx="182" cy="201"/>
            </a:xfrm>
            <a:custGeom>
              <a:avLst/>
              <a:gdLst>
                <a:gd name="T0" fmla="*/ 8 w 176"/>
                <a:gd name="T1" fmla="*/ 34 h 215"/>
                <a:gd name="T2" fmla="*/ 44 w 176"/>
                <a:gd name="T3" fmla="*/ 38 h 215"/>
                <a:gd name="T4" fmla="*/ 44 w 176"/>
                <a:gd name="T5" fmla="*/ 41 h 215"/>
                <a:gd name="T6" fmla="*/ 60 w 176"/>
                <a:gd name="T7" fmla="*/ 44 h 215"/>
                <a:gd name="T8" fmla="*/ 124 w 176"/>
                <a:gd name="T9" fmla="*/ 51 h 215"/>
                <a:gd name="T10" fmla="*/ 142 w 176"/>
                <a:gd name="T11" fmla="*/ 54 h 215"/>
                <a:gd name="T12" fmla="*/ 171 w 176"/>
                <a:gd name="T13" fmla="*/ 54 h 215"/>
                <a:gd name="T14" fmla="*/ 187 w 176"/>
                <a:gd name="T15" fmla="*/ 57 h 215"/>
                <a:gd name="T16" fmla="*/ 220 w 176"/>
                <a:gd name="T17" fmla="*/ 57 h 215"/>
                <a:gd name="T18" fmla="*/ 251 w 176"/>
                <a:gd name="T19" fmla="*/ 54 h 215"/>
                <a:gd name="T20" fmla="*/ 265 w 176"/>
                <a:gd name="T21" fmla="*/ 54 h 215"/>
                <a:gd name="T22" fmla="*/ 297 w 176"/>
                <a:gd name="T23" fmla="*/ 54 h 215"/>
                <a:gd name="T24" fmla="*/ 297 w 176"/>
                <a:gd name="T25" fmla="*/ 50 h 215"/>
                <a:gd name="T26" fmla="*/ 281 w 176"/>
                <a:gd name="T27" fmla="*/ 50 h 215"/>
                <a:gd name="T28" fmla="*/ 251 w 176"/>
                <a:gd name="T29" fmla="*/ 46 h 215"/>
                <a:gd name="T30" fmla="*/ 236 w 176"/>
                <a:gd name="T31" fmla="*/ 44 h 215"/>
                <a:gd name="T32" fmla="*/ 251 w 176"/>
                <a:gd name="T33" fmla="*/ 41 h 215"/>
                <a:gd name="T34" fmla="*/ 265 w 176"/>
                <a:gd name="T35" fmla="*/ 36 h 215"/>
                <a:gd name="T36" fmla="*/ 297 w 176"/>
                <a:gd name="T37" fmla="*/ 30 h 215"/>
                <a:gd name="T38" fmla="*/ 312 w 176"/>
                <a:gd name="T39" fmla="*/ 19 h 215"/>
                <a:gd name="T40" fmla="*/ 344 w 176"/>
                <a:gd name="T41" fmla="*/ 18 h 215"/>
                <a:gd name="T42" fmla="*/ 344 w 176"/>
                <a:gd name="T43" fmla="*/ 16 h 215"/>
                <a:gd name="T44" fmla="*/ 328 w 176"/>
                <a:gd name="T45" fmla="*/ 13 h 215"/>
                <a:gd name="T46" fmla="*/ 312 w 176"/>
                <a:gd name="T47" fmla="*/ 7 h 215"/>
                <a:gd name="T48" fmla="*/ 297 w 176"/>
                <a:gd name="T49" fmla="*/ 0 h 215"/>
                <a:gd name="T50" fmla="*/ 251 w 176"/>
                <a:gd name="T51" fmla="*/ 7 h 215"/>
                <a:gd name="T52" fmla="*/ 236 w 176"/>
                <a:gd name="T53" fmla="*/ 7 h 215"/>
                <a:gd name="T54" fmla="*/ 60 w 176"/>
                <a:gd name="T55" fmla="*/ 7 h 215"/>
                <a:gd name="T56" fmla="*/ 60 w 176"/>
                <a:gd name="T57" fmla="*/ 7 h 215"/>
                <a:gd name="T58" fmla="*/ 60 w 176"/>
                <a:gd name="T59" fmla="*/ 11 h 215"/>
                <a:gd name="T60" fmla="*/ 44 w 176"/>
                <a:gd name="T61" fmla="*/ 11 h 215"/>
                <a:gd name="T62" fmla="*/ 44 w 176"/>
                <a:gd name="T63" fmla="*/ 21 h 215"/>
                <a:gd name="T64" fmla="*/ 36 w 176"/>
                <a:gd name="T65" fmla="*/ 21 h 215"/>
                <a:gd name="T66" fmla="*/ 0 w 176"/>
                <a:gd name="T67" fmla="*/ 30 h 215"/>
                <a:gd name="T68" fmla="*/ 36 w 176"/>
                <a:gd name="T69" fmla="*/ 34 h 215"/>
                <a:gd name="T70" fmla="*/ 8 w 176"/>
                <a:gd name="T71" fmla="*/ 34 h 2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215"/>
                <a:gd name="T110" fmla="*/ 176 w 176"/>
                <a:gd name="T111" fmla="*/ 215 h 2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215">
                  <a:moveTo>
                    <a:pt x="8" y="128"/>
                  </a:moveTo>
                  <a:lnTo>
                    <a:pt x="24" y="144"/>
                  </a:lnTo>
                  <a:lnTo>
                    <a:pt x="24" y="160"/>
                  </a:lnTo>
                  <a:lnTo>
                    <a:pt x="32" y="168"/>
                  </a:lnTo>
                  <a:lnTo>
                    <a:pt x="64" y="199"/>
                  </a:lnTo>
                  <a:lnTo>
                    <a:pt x="72" y="207"/>
                  </a:lnTo>
                  <a:lnTo>
                    <a:pt x="88" y="207"/>
                  </a:lnTo>
                  <a:lnTo>
                    <a:pt x="96" y="215"/>
                  </a:lnTo>
                  <a:lnTo>
                    <a:pt x="112" y="215"/>
                  </a:lnTo>
                  <a:lnTo>
                    <a:pt x="128" y="207"/>
                  </a:lnTo>
                  <a:lnTo>
                    <a:pt x="136" y="207"/>
                  </a:lnTo>
                  <a:lnTo>
                    <a:pt x="152" y="207"/>
                  </a:lnTo>
                  <a:lnTo>
                    <a:pt x="152" y="191"/>
                  </a:lnTo>
                  <a:lnTo>
                    <a:pt x="144" y="191"/>
                  </a:lnTo>
                  <a:lnTo>
                    <a:pt x="128" y="175"/>
                  </a:lnTo>
                  <a:lnTo>
                    <a:pt x="120" y="168"/>
                  </a:lnTo>
                  <a:lnTo>
                    <a:pt x="128" y="160"/>
                  </a:lnTo>
                  <a:lnTo>
                    <a:pt x="136" y="136"/>
                  </a:lnTo>
                  <a:lnTo>
                    <a:pt x="152" y="112"/>
                  </a:lnTo>
                  <a:lnTo>
                    <a:pt x="160" y="72"/>
                  </a:lnTo>
                  <a:lnTo>
                    <a:pt x="176" y="64"/>
                  </a:lnTo>
                  <a:lnTo>
                    <a:pt x="176" y="56"/>
                  </a:lnTo>
                  <a:lnTo>
                    <a:pt x="168" y="48"/>
                  </a:lnTo>
                  <a:lnTo>
                    <a:pt x="160" y="8"/>
                  </a:lnTo>
                  <a:lnTo>
                    <a:pt x="152" y="0"/>
                  </a:lnTo>
                  <a:lnTo>
                    <a:pt x="128" y="16"/>
                  </a:lnTo>
                  <a:lnTo>
                    <a:pt x="120" y="8"/>
                  </a:lnTo>
                  <a:lnTo>
                    <a:pt x="32" y="8"/>
                  </a:lnTo>
                  <a:lnTo>
                    <a:pt x="32" y="32"/>
                  </a:lnTo>
                  <a:lnTo>
                    <a:pt x="32" y="40"/>
                  </a:lnTo>
                  <a:lnTo>
                    <a:pt x="24" y="40"/>
                  </a:lnTo>
                  <a:lnTo>
                    <a:pt x="24" y="80"/>
                  </a:lnTo>
                  <a:lnTo>
                    <a:pt x="16" y="80"/>
                  </a:lnTo>
                  <a:lnTo>
                    <a:pt x="0" y="112"/>
                  </a:lnTo>
                  <a:lnTo>
                    <a:pt x="16" y="128"/>
                  </a:lnTo>
                  <a:lnTo>
                    <a:pt x="8" y="12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4" name="Freeform 202"/>
            <p:cNvSpPr>
              <a:spLocks/>
            </p:cNvSpPr>
            <p:nvPr/>
          </p:nvSpPr>
          <p:spPr bwMode="auto">
            <a:xfrm>
              <a:off x="3847" y="2449"/>
              <a:ext cx="158" cy="149"/>
            </a:xfrm>
            <a:custGeom>
              <a:avLst/>
              <a:gdLst>
                <a:gd name="T0" fmla="*/ 226 w 152"/>
                <a:gd name="T1" fmla="*/ 18 h 159"/>
                <a:gd name="T2" fmla="*/ 209 w 152"/>
                <a:gd name="T3" fmla="*/ 18 h 159"/>
                <a:gd name="T4" fmla="*/ 209 w 152"/>
                <a:gd name="T5" fmla="*/ 20 h 159"/>
                <a:gd name="T6" fmla="*/ 209 w 152"/>
                <a:gd name="T7" fmla="*/ 22 h 159"/>
                <a:gd name="T8" fmla="*/ 226 w 152"/>
                <a:gd name="T9" fmla="*/ 22 h 159"/>
                <a:gd name="T10" fmla="*/ 226 w 152"/>
                <a:gd name="T11" fmla="*/ 23 h 159"/>
                <a:gd name="T12" fmla="*/ 244 w 152"/>
                <a:gd name="T13" fmla="*/ 29 h 159"/>
                <a:gd name="T14" fmla="*/ 330 w 152"/>
                <a:gd name="T15" fmla="*/ 31 h 159"/>
                <a:gd name="T16" fmla="*/ 277 w 152"/>
                <a:gd name="T17" fmla="*/ 39 h 159"/>
                <a:gd name="T18" fmla="*/ 244 w 152"/>
                <a:gd name="T19" fmla="*/ 39 h 159"/>
                <a:gd name="T20" fmla="*/ 209 w 152"/>
                <a:gd name="T21" fmla="*/ 43 h 159"/>
                <a:gd name="T22" fmla="*/ 173 w 152"/>
                <a:gd name="T23" fmla="*/ 42 h 159"/>
                <a:gd name="T24" fmla="*/ 140 w 152"/>
                <a:gd name="T25" fmla="*/ 43 h 159"/>
                <a:gd name="T26" fmla="*/ 67 w 152"/>
                <a:gd name="T27" fmla="*/ 42 h 159"/>
                <a:gd name="T28" fmla="*/ 67 w 152"/>
                <a:gd name="T29" fmla="*/ 37 h 159"/>
                <a:gd name="T30" fmla="*/ 50 w 152"/>
                <a:gd name="T31" fmla="*/ 37 h 159"/>
                <a:gd name="T32" fmla="*/ 8 w 152"/>
                <a:gd name="T33" fmla="*/ 33 h 159"/>
                <a:gd name="T34" fmla="*/ 0 w 152"/>
                <a:gd name="T35" fmla="*/ 31 h 159"/>
                <a:gd name="T36" fmla="*/ 8 w 152"/>
                <a:gd name="T37" fmla="*/ 29 h 159"/>
                <a:gd name="T38" fmla="*/ 36 w 152"/>
                <a:gd name="T39" fmla="*/ 22 h 159"/>
                <a:gd name="T40" fmla="*/ 67 w 152"/>
                <a:gd name="T41" fmla="*/ 16 h 159"/>
                <a:gd name="T42" fmla="*/ 88 w 152"/>
                <a:gd name="T43" fmla="*/ 7 h 159"/>
                <a:gd name="T44" fmla="*/ 120 w 152"/>
                <a:gd name="T45" fmla="*/ 7 h 159"/>
                <a:gd name="T46" fmla="*/ 120 w 152"/>
                <a:gd name="T47" fmla="*/ 0 h 159"/>
                <a:gd name="T48" fmla="*/ 155 w 152"/>
                <a:gd name="T49" fmla="*/ 7 h 159"/>
                <a:gd name="T50" fmla="*/ 173 w 152"/>
                <a:gd name="T51" fmla="*/ 11 h 159"/>
                <a:gd name="T52" fmla="*/ 226 w 152"/>
                <a:gd name="T53" fmla="*/ 18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59"/>
                <a:gd name="T83" fmla="*/ 152 w 152"/>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59">
                  <a:moveTo>
                    <a:pt x="104" y="64"/>
                  </a:moveTo>
                  <a:lnTo>
                    <a:pt x="96" y="64"/>
                  </a:lnTo>
                  <a:lnTo>
                    <a:pt x="96" y="72"/>
                  </a:lnTo>
                  <a:lnTo>
                    <a:pt x="96" y="80"/>
                  </a:lnTo>
                  <a:lnTo>
                    <a:pt x="104" y="80"/>
                  </a:lnTo>
                  <a:lnTo>
                    <a:pt x="104" y="88"/>
                  </a:lnTo>
                  <a:lnTo>
                    <a:pt x="112" y="104"/>
                  </a:lnTo>
                  <a:lnTo>
                    <a:pt x="152" y="112"/>
                  </a:lnTo>
                  <a:lnTo>
                    <a:pt x="128" y="143"/>
                  </a:lnTo>
                  <a:lnTo>
                    <a:pt x="112" y="143"/>
                  </a:lnTo>
                  <a:lnTo>
                    <a:pt x="96" y="159"/>
                  </a:lnTo>
                  <a:lnTo>
                    <a:pt x="80" y="151"/>
                  </a:lnTo>
                  <a:lnTo>
                    <a:pt x="64" y="159"/>
                  </a:lnTo>
                  <a:lnTo>
                    <a:pt x="32" y="151"/>
                  </a:lnTo>
                  <a:lnTo>
                    <a:pt x="32" y="135"/>
                  </a:lnTo>
                  <a:lnTo>
                    <a:pt x="24" y="135"/>
                  </a:lnTo>
                  <a:lnTo>
                    <a:pt x="8" y="119"/>
                  </a:lnTo>
                  <a:lnTo>
                    <a:pt x="0" y="112"/>
                  </a:lnTo>
                  <a:lnTo>
                    <a:pt x="8" y="104"/>
                  </a:lnTo>
                  <a:lnTo>
                    <a:pt x="16" y="80"/>
                  </a:lnTo>
                  <a:lnTo>
                    <a:pt x="32" y="56"/>
                  </a:lnTo>
                  <a:lnTo>
                    <a:pt x="40" y="16"/>
                  </a:lnTo>
                  <a:lnTo>
                    <a:pt x="56" y="8"/>
                  </a:lnTo>
                  <a:lnTo>
                    <a:pt x="56" y="0"/>
                  </a:lnTo>
                  <a:lnTo>
                    <a:pt x="72" y="24"/>
                  </a:lnTo>
                  <a:lnTo>
                    <a:pt x="80" y="40"/>
                  </a:lnTo>
                  <a:lnTo>
                    <a:pt x="104"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5" name="Freeform 203"/>
            <p:cNvSpPr>
              <a:spLocks/>
            </p:cNvSpPr>
            <p:nvPr/>
          </p:nvSpPr>
          <p:spPr bwMode="auto">
            <a:xfrm>
              <a:off x="3847" y="2449"/>
              <a:ext cx="158" cy="149"/>
            </a:xfrm>
            <a:custGeom>
              <a:avLst/>
              <a:gdLst>
                <a:gd name="T0" fmla="*/ 226 w 152"/>
                <a:gd name="T1" fmla="*/ 18 h 159"/>
                <a:gd name="T2" fmla="*/ 209 w 152"/>
                <a:gd name="T3" fmla="*/ 18 h 159"/>
                <a:gd name="T4" fmla="*/ 209 w 152"/>
                <a:gd name="T5" fmla="*/ 20 h 159"/>
                <a:gd name="T6" fmla="*/ 209 w 152"/>
                <a:gd name="T7" fmla="*/ 22 h 159"/>
                <a:gd name="T8" fmla="*/ 226 w 152"/>
                <a:gd name="T9" fmla="*/ 22 h 159"/>
                <a:gd name="T10" fmla="*/ 226 w 152"/>
                <a:gd name="T11" fmla="*/ 23 h 159"/>
                <a:gd name="T12" fmla="*/ 244 w 152"/>
                <a:gd name="T13" fmla="*/ 29 h 159"/>
                <a:gd name="T14" fmla="*/ 330 w 152"/>
                <a:gd name="T15" fmla="*/ 31 h 159"/>
                <a:gd name="T16" fmla="*/ 277 w 152"/>
                <a:gd name="T17" fmla="*/ 39 h 159"/>
                <a:gd name="T18" fmla="*/ 244 w 152"/>
                <a:gd name="T19" fmla="*/ 39 h 159"/>
                <a:gd name="T20" fmla="*/ 209 w 152"/>
                <a:gd name="T21" fmla="*/ 43 h 159"/>
                <a:gd name="T22" fmla="*/ 173 w 152"/>
                <a:gd name="T23" fmla="*/ 42 h 159"/>
                <a:gd name="T24" fmla="*/ 140 w 152"/>
                <a:gd name="T25" fmla="*/ 43 h 159"/>
                <a:gd name="T26" fmla="*/ 67 w 152"/>
                <a:gd name="T27" fmla="*/ 42 h 159"/>
                <a:gd name="T28" fmla="*/ 67 w 152"/>
                <a:gd name="T29" fmla="*/ 37 h 159"/>
                <a:gd name="T30" fmla="*/ 50 w 152"/>
                <a:gd name="T31" fmla="*/ 37 h 159"/>
                <a:gd name="T32" fmla="*/ 8 w 152"/>
                <a:gd name="T33" fmla="*/ 33 h 159"/>
                <a:gd name="T34" fmla="*/ 0 w 152"/>
                <a:gd name="T35" fmla="*/ 31 h 159"/>
                <a:gd name="T36" fmla="*/ 8 w 152"/>
                <a:gd name="T37" fmla="*/ 29 h 159"/>
                <a:gd name="T38" fmla="*/ 36 w 152"/>
                <a:gd name="T39" fmla="*/ 22 h 159"/>
                <a:gd name="T40" fmla="*/ 67 w 152"/>
                <a:gd name="T41" fmla="*/ 16 h 159"/>
                <a:gd name="T42" fmla="*/ 88 w 152"/>
                <a:gd name="T43" fmla="*/ 7 h 159"/>
                <a:gd name="T44" fmla="*/ 120 w 152"/>
                <a:gd name="T45" fmla="*/ 7 h 159"/>
                <a:gd name="T46" fmla="*/ 120 w 152"/>
                <a:gd name="T47" fmla="*/ 0 h 159"/>
                <a:gd name="T48" fmla="*/ 155 w 152"/>
                <a:gd name="T49" fmla="*/ 7 h 159"/>
                <a:gd name="T50" fmla="*/ 173 w 152"/>
                <a:gd name="T51" fmla="*/ 11 h 159"/>
                <a:gd name="T52" fmla="*/ 226 w 152"/>
                <a:gd name="T53" fmla="*/ 18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59"/>
                <a:gd name="T83" fmla="*/ 152 w 152"/>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59">
                  <a:moveTo>
                    <a:pt x="104" y="64"/>
                  </a:moveTo>
                  <a:lnTo>
                    <a:pt x="96" y="64"/>
                  </a:lnTo>
                  <a:lnTo>
                    <a:pt x="96" y="72"/>
                  </a:lnTo>
                  <a:lnTo>
                    <a:pt x="96" y="80"/>
                  </a:lnTo>
                  <a:lnTo>
                    <a:pt x="104" y="80"/>
                  </a:lnTo>
                  <a:lnTo>
                    <a:pt x="104" y="88"/>
                  </a:lnTo>
                  <a:lnTo>
                    <a:pt x="112" y="104"/>
                  </a:lnTo>
                  <a:lnTo>
                    <a:pt x="152" y="112"/>
                  </a:lnTo>
                  <a:lnTo>
                    <a:pt x="128" y="143"/>
                  </a:lnTo>
                  <a:lnTo>
                    <a:pt x="112" y="143"/>
                  </a:lnTo>
                  <a:lnTo>
                    <a:pt x="96" y="159"/>
                  </a:lnTo>
                  <a:lnTo>
                    <a:pt x="80" y="151"/>
                  </a:lnTo>
                  <a:lnTo>
                    <a:pt x="64" y="159"/>
                  </a:lnTo>
                  <a:lnTo>
                    <a:pt x="32" y="151"/>
                  </a:lnTo>
                  <a:lnTo>
                    <a:pt x="32" y="135"/>
                  </a:lnTo>
                  <a:lnTo>
                    <a:pt x="24" y="135"/>
                  </a:lnTo>
                  <a:lnTo>
                    <a:pt x="8" y="119"/>
                  </a:lnTo>
                  <a:lnTo>
                    <a:pt x="0" y="112"/>
                  </a:lnTo>
                  <a:lnTo>
                    <a:pt x="8" y="104"/>
                  </a:lnTo>
                  <a:lnTo>
                    <a:pt x="16" y="80"/>
                  </a:lnTo>
                  <a:lnTo>
                    <a:pt x="32" y="56"/>
                  </a:lnTo>
                  <a:lnTo>
                    <a:pt x="40" y="16"/>
                  </a:lnTo>
                  <a:lnTo>
                    <a:pt x="56" y="8"/>
                  </a:lnTo>
                  <a:lnTo>
                    <a:pt x="56" y="0"/>
                  </a:lnTo>
                  <a:lnTo>
                    <a:pt x="72" y="24"/>
                  </a:lnTo>
                  <a:lnTo>
                    <a:pt x="80" y="40"/>
                  </a:lnTo>
                  <a:lnTo>
                    <a:pt x="104" y="6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6" name="Freeform 204"/>
            <p:cNvSpPr>
              <a:spLocks/>
            </p:cNvSpPr>
            <p:nvPr/>
          </p:nvSpPr>
          <p:spPr bwMode="auto">
            <a:xfrm>
              <a:off x="3948" y="2508"/>
              <a:ext cx="14" cy="17"/>
            </a:xfrm>
            <a:custGeom>
              <a:avLst/>
              <a:gdLst>
                <a:gd name="T0" fmla="*/ 4 w 16"/>
                <a:gd name="T1" fmla="*/ 50 h 16"/>
                <a:gd name="T2" fmla="*/ 0 w 16"/>
                <a:gd name="T3" fmla="*/ 50 h 16"/>
                <a:gd name="T4" fmla="*/ 0 w 16"/>
                <a:gd name="T5" fmla="*/ 31 h 16"/>
                <a:gd name="T6" fmla="*/ 0 w 16"/>
                <a:gd name="T7" fmla="*/ 0 h 16"/>
                <a:gd name="T8" fmla="*/ 4 w 16"/>
                <a:gd name="T9" fmla="*/ 0 h 16"/>
                <a:gd name="T10" fmla="*/ 4 w 16"/>
                <a:gd name="T11" fmla="*/ 0 h 16"/>
                <a:gd name="T12" fmla="*/ 4 w 16"/>
                <a:gd name="T13" fmla="*/ 31 h 16"/>
                <a:gd name="T14" fmla="*/ 4 w 16"/>
                <a:gd name="T15" fmla="*/ 31 h 16"/>
                <a:gd name="T16" fmla="*/ 4 w 16"/>
                <a:gd name="T17" fmla="*/ 31 h 16"/>
                <a:gd name="T18" fmla="*/ 4 w 16"/>
                <a:gd name="T19" fmla="*/ 5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8" y="16"/>
                  </a:moveTo>
                  <a:lnTo>
                    <a:pt x="0" y="16"/>
                  </a:lnTo>
                  <a:lnTo>
                    <a:pt x="0" y="8"/>
                  </a:lnTo>
                  <a:lnTo>
                    <a:pt x="0" y="0"/>
                  </a:lnTo>
                  <a:lnTo>
                    <a:pt x="8" y="0"/>
                  </a:lnTo>
                  <a:lnTo>
                    <a:pt x="16" y="0"/>
                  </a:lnTo>
                  <a:lnTo>
                    <a:pt x="16" y="8"/>
                  </a:lnTo>
                  <a:lnTo>
                    <a:pt x="8" y="8"/>
                  </a:lnTo>
                  <a:lnTo>
                    <a:pt x="16" y="8"/>
                  </a:lnTo>
                  <a:lnTo>
                    <a:pt x="8"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7" name="Freeform 205"/>
            <p:cNvSpPr>
              <a:spLocks/>
            </p:cNvSpPr>
            <p:nvPr/>
          </p:nvSpPr>
          <p:spPr bwMode="auto">
            <a:xfrm>
              <a:off x="3948" y="2508"/>
              <a:ext cx="14" cy="17"/>
            </a:xfrm>
            <a:custGeom>
              <a:avLst/>
              <a:gdLst>
                <a:gd name="T0" fmla="*/ 4 w 16"/>
                <a:gd name="T1" fmla="*/ 50 h 16"/>
                <a:gd name="T2" fmla="*/ 0 w 16"/>
                <a:gd name="T3" fmla="*/ 50 h 16"/>
                <a:gd name="T4" fmla="*/ 0 w 16"/>
                <a:gd name="T5" fmla="*/ 31 h 16"/>
                <a:gd name="T6" fmla="*/ 0 w 16"/>
                <a:gd name="T7" fmla="*/ 0 h 16"/>
                <a:gd name="T8" fmla="*/ 4 w 16"/>
                <a:gd name="T9" fmla="*/ 0 h 16"/>
                <a:gd name="T10" fmla="*/ 4 w 16"/>
                <a:gd name="T11" fmla="*/ 0 h 16"/>
                <a:gd name="T12" fmla="*/ 4 w 16"/>
                <a:gd name="T13" fmla="*/ 31 h 16"/>
                <a:gd name="T14" fmla="*/ 4 w 16"/>
                <a:gd name="T15" fmla="*/ 31 h 16"/>
                <a:gd name="T16" fmla="*/ 4 w 16"/>
                <a:gd name="T17" fmla="*/ 31 h 16"/>
                <a:gd name="T18" fmla="*/ 4 w 16"/>
                <a:gd name="T19" fmla="*/ 5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8" y="16"/>
                  </a:moveTo>
                  <a:lnTo>
                    <a:pt x="0" y="16"/>
                  </a:lnTo>
                  <a:lnTo>
                    <a:pt x="0" y="8"/>
                  </a:lnTo>
                  <a:lnTo>
                    <a:pt x="0" y="0"/>
                  </a:lnTo>
                  <a:lnTo>
                    <a:pt x="8" y="0"/>
                  </a:lnTo>
                  <a:lnTo>
                    <a:pt x="16" y="0"/>
                  </a:lnTo>
                  <a:lnTo>
                    <a:pt x="16" y="8"/>
                  </a:lnTo>
                  <a:lnTo>
                    <a:pt x="8" y="8"/>
                  </a:lnTo>
                  <a:lnTo>
                    <a:pt x="16" y="8"/>
                  </a:lnTo>
                  <a:lnTo>
                    <a:pt x="8"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8" name="Freeform 206"/>
            <p:cNvSpPr>
              <a:spLocks/>
            </p:cNvSpPr>
            <p:nvPr/>
          </p:nvSpPr>
          <p:spPr bwMode="auto">
            <a:xfrm>
              <a:off x="3930" y="2517"/>
              <a:ext cx="116" cy="132"/>
            </a:xfrm>
            <a:custGeom>
              <a:avLst/>
              <a:gdLst>
                <a:gd name="T0" fmla="*/ 36 w 112"/>
                <a:gd name="T1" fmla="*/ 17 h 143"/>
                <a:gd name="T2" fmla="*/ 0 w 112"/>
                <a:gd name="T3" fmla="*/ 18 h 143"/>
                <a:gd name="T4" fmla="*/ 0 w 112"/>
                <a:gd name="T5" fmla="*/ 28 h 143"/>
                <a:gd name="T6" fmla="*/ 8 w 112"/>
                <a:gd name="T7" fmla="*/ 29 h 143"/>
                <a:gd name="T8" fmla="*/ 62 w 112"/>
                <a:gd name="T9" fmla="*/ 24 h 143"/>
                <a:gd name="T10" fmla="*/ 112 w 112"/>
                <a:gd name="T11" fmla="*/ 18 h 143"/>
                <a:gd name="T12" fmla="*/ 147 w 112"/>
                <a:gd name="T13" fmla="*/ 16 h 143"/>
                <a:gd name="T14" fmla="*/ 176 w 112"/>
                <a:gd name="T15" fmla="*/ 13 h 143"/>
                <a:gd name="T16" fmla="*/ 226 w 112"/>
                <a:gd name="T17" fmla="*/ 6 h 143"/>
                <a:gd name="T18" fmla="*/ 226 w 112"/>
                <a:gd name="T19" fmla="*/ 0 h 143"/>
                <a:gd name="T20" fmla="*/ 210 w 112"/>
                <a:gd name="T21" fmla="*/ 0 h 143"/>
                <a:gd name="T22" fmla="*/ 176 w 112"/>
                <a:gd name="T23" fmla="*/ 0 h 143"/>
                <a:gd name="T24" fmla="*/ 82 w 112"/>
                <a:gd name="T25" fmla="*/ 6 h 143"/>
                <a:gd name="T26" fmla="*/ 62 w 112"/>
                <a:gd name="T27" fmla="*/ 6 h 143"/>
                <a:gd name="T28" fmla="*/ 62 w 112"/>
                <a:gd name="T29" fmla="*/ 0 h 143"/>
                <a:gd name="T30" fmla="*/ 46 w 112"/>
                <a:gd name="T31" fmla="*/ 6 h 143"/>
                <a:gd name="T32" fmla="*/ 46 w 112"/>
                <a:gd name="T33" fmla="*/ 6 h 143"/>
                <a:gd name="T34" fmla="*/ 62 w 112"/>
                <a:gd name="T35" fmla="*/ 6 h 143"/>
                <a:gd name="T36" fmla="*/ 147 w 112"/>
                <a:gd name="T37" fmla="*/ 8 h 143"/>
                <a:gd name="T38" fmla="*/ 97 w 112"/>
                <a:gd name="T39" fmla="*/ 15 h 143"/>
                <a:gd name="T40" fmla="*/ 62 w 112"/>
                <a:gd name="T41" fmla="*/ 15 h 143"/>
                <a:gd name="T42" fmla="*/ 36 w 112"/>
                <a:gd name="T43" fmla="*/ 1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2"/>
                <a:gd name="T67" fmla="*/ 0 h 143"/>
                <a:gd name="T68" fmla="*/ 112 w 112"/>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2" h="143">
                  <a:moveTo>
                    <a:pt x="16" y="87"/>
                  </a:moveTo>
                  <a:lnTo>
                    <a:pt x="0" y="95"/>
                  </a:lnTo>
                  <a:lnTo>
                    <a:pt x="0" y="135"/>
                  </a:lnTo>
                  <a:lnTo>
                    <a:pt x="8" y="143"/>
                  </a:lnTo>
                  <a:lnTo>
                    <a:pt x="32" y="119"/>
                  </a:lnTo>
                  <a:lnTo>
                    <a:pt x="56" y="95"/>
                  </a:lnTo>
                  <a:lnTo>
                    <a:pt x="72" y="79"/>
                  </a:lnTo>
                  <a:lnTo>
                    <a:pt x="88" y="63"/>
                  </a:lnTo>
                  <a:lnTo>
                    <a:pt x="112" y="8"/>
                  </a:lnTo>
                  <a:lnTo>
                    <a:pt x="112" y="0"/>
                  </a:lnTo>
                  <a:lnTo>
                    <a:pt x="104" y="0"/>
                  </a:lnTo>
                  <a:lnTo>
                    <a:pt x="88" y="0"/>
                  </a:lnTo>
                  <a:lnTo>
                    <a:pt x="40" y="16"/>
                  </a:lnTo>
                  <a:lnTo>
                    <a:pt x="32" y="8"/>
                  </a:lnTo>
                  <a:lnTo>
                    <a:pt x="32" y="0"/>
                  </a:lnTo>
                  <a:lnTo>
                    <a:pt x="24" y="8"/>
                  </a:lnTo>
                  <a:lnTo>
                    <a:pt x="24" y="16"/>
                  </a:lnTo>
                  <a:lnTo>
                    <a:pt x="32" y="32"/>
                  </a:lnTo>
                  <a:lnTo>
                    <a:pt x="72" y="40"/>
                  </a:lnTo>
                  <a:lnTo>
                    <a:pt x="48" y="71"/>
                  </a:lnTo>
                  <a:lnTo>
                    <a:pt x="32" y="71"/>
                  </a:lnTo>
                  <a:lnTo>
                    <a:pt x="16" y="87"/>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09" name="Freeform 207"/>
            <p:cNvSpPr>
              <a:spLocks/>
            </p:cNvSpPr>
            <p:nvPr/>
          </p:nvSpPr>
          <p:spPr bwMode="auto">
            <a:xfrm>
              <a:off x="3930" y="2517"/>
              <a:ext cx="116" cy="132"/>
            </a:xfrm>
            <a:custGeom>
              <a:avLst/>
              <a:gdLst>
                <a:gd name="T0" fmla="*/ 36 w 112"/>
                <a:gd name="T1" fmla="*/ 17 h 143"/>
                <a:gd name="T2" fmla="*/ 0 w 112"/>
                <a:gd name="T3" fmla="*/ 18 h 143"/>
                <a:gd name="T4" fmla="*/ 0 w 112"/>
                <a:gd name="T5" fmla="*/ 28 h 143"/>
                <a:gd name="T6" fmla="*/ 8 w 112"/>
                <a:gd name="T7" fmla="*/ 29 h 143"/>
                <a:gd name="T8" fmla="*/ 62 w 112"/>
                <a:gd name="T9" fmla="*/ 24 h 143"/>
                <a:gd name="T10" fmla="*/ 112 w 112"/>
                <a:gd name="T11" fmla="*/ 18 h 143"/>
                <a:gd name="T12" fmla="*/ 147 w 112"/>
                <a:gd name="T13" fmla="*/ 16 h 143"/>
                <a:gd name="T14" fmla="*/ 176 w 112"/>
                <a:gd name="T15" fmla="*/ 13 h 143"/>
                <a:gd name="T16" fmla="*/ 226 w 112"/>
                <a:gd name="T17" fmla="*/ 6 h 143"/>
                <a:gd name="T18" fmla="*/ 226 w 112"/>
                <a:gd name="T19" fmla="*/ 0 h 143"/>
                <a:gd name="T20" fmla="*/ 210 w 112"/>
                <a:gd name="T21" fmla="*/ 0 h 143"/>
                <a:gd name="T22" fmla="*/ 176 w 112"/>
                <a:gd name="T23" fmla="*/ 0 h 143"/>
                <a:gd name="T24" fmla="*/ 82 w 112"/>
                <a:gd name="T25" fmla="*/ 6 h 143"/>
                <a:gd name="T26" fmla="*/ 62 w 112"/>
                <a:gd name="T27" fmla="*/ 6 h 143"/>
                <a:gd name="T28" fmla="*/ 62 w 112"/>
                <a:gd name="T29" fmla="*/ 0 h 143"/>
                <a:gd name="T30" fmla="*/ 46 w 112"/>
                <a:gd name="T31" fmla="*/ 6 h 143"/>
                <a:gd name="T32" fmla="*/ 46 w 112"/>
                <a:gd name="T33" fmla="*/ 6 h 143"/>
                <a:gd name="T34" fmla="*/ 62 w 112"/>
                <a:gd name="T35" fmla="*/ 6 h 143"/>
                <a:gd name="T36" fmla="*/ 147 w 112"/>
                <a:gd name="T37" fmla="*/ 8 h 143"/>
                <a:gd name="T38" fmla="*/ 97 w 112"/>
                <a:gd name="T39" fmla="*/ 15 h 143"/>
                <a:gd name="T40" fmla="*/ 62 w 112"/>
                <a:gd name="T41" fmla="*/ 15 h 143"/>
                <a:gd name="T42" fmla="*/ 36 w 112"/>
                <a:gd name="T43" fmla="*/ 1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2"/>
                <a:gd name="T67" fmla="*/ 0 h 143"/>
                <a:gd name="T68" fmla="*/ 112 w 112"/>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2" h="143">
                  <a:moveTo>
                    <a:pt x="16" y="87"/>
                  </a:moveTo>
                  <a:lnTo>
                    <a:pt x="0" y="95"/>
                  </a:lnTo>
                  <a:lnTo>
                    <a:pt x="0" y="135"/>
                  </a:lnTo>
                  <a:lnTo>
                    <a:pt x="8" y="143"/>
                  </a:lnTo>
                  <a:lnTo>
                    <a:pt x="32" y="119"/>
                  </a:lnTo>
                  <a:lnTo>
                    <a:pt x="56" y="95"/>
                  </a:lnTo>
                  <a:lnTo>
                    <a:pt x="72" y="79"/>
                  </a:lnTo>
                  <a:lnTo>
                    <a:pt x="88" y="63"/>
                  </a:lnTo>
                  <a:lnTo>
                    <a:pt x="112" y="8"/>
                  </a:lnTo>
                  <a:lnTo>
                    <a:pt x="112" y="0"/>
                  </a:lnTo>
                  <a:lnTo>
                    <a:pt x="104" y="0"/>
                  </a:lnTo>
                  <a:lnTo>
                    <a:pt x="88" y="0"/>
                  </a:lnTo>
                  <a:lnTo>
                    <a:pt x="40" y="16"/>
                  </a:lnTo>
                  <a:lnTo>
                    <a:pt x="32" y="8"/>
                  </a:lnTo>
                  <a:lnTo>
                    <a:pt x="32" y="0"/>
                  </a:lnTo>
                  <a:lnTo>
                    <a:pt x="24" y="8"/>
                  </a:lnTo>
                  <a:lnTo>
                    <a:pt x="24" y="16"/>
                  </a:lnTo>
                  <a:lnTo>
                    <a:pt x="32" y="32"/>
                  </a:lnTo>
                  <a:lnTo>
                    <a:pt x="72" y="40"/>
                  </a:lnTo>
                  <a:lnTo>
                    <a:pt x="48" y="71"/>
                  </a:lnTo>
                  <a:lnTo>
                    <a:pt x="32" y="71"/>
                  </a:lnTo>
                  <a:lnTo>
                    <a:pt x="16" y="87"/>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0" name="Freeform 208"/>
            <p:cNvSpPr>
              <a:spLocks/>
            </p:cNvSpPr>
            <p:nvPr/>
          </p:nvSpPr>
          <p:spPr bwMode="auto">
            <a:xfrm>
              <a:off x="3856" y="2589"/>
              <a:ext cx="92" cy="89"/>
            </a:xfrm>
            <a:custGeom>
              <a:avLst/>
              <a:gdLst>
                <a:gd name="T0" fmla="*/ 213 w 88"/>
                <a:gd name="T1" fmla="*/ 6 h 96"/>
                <a:gd name="T2" fmla="*/ 175 w 88"/>
                <a:gd name="T3" fmla="*/ 0 h 96"/>
                <a:gd name="T4" fmla="*/ 138 w 88"/>
                <a:gd name="T5" fmla="*/ 6 h 96"/>
                <a:gd name="T6" fmla="*/ 55 w 88"/>
                <a:gd name="T7" fmla="*/ 0 h 96"/>
                <a:gd name="T8" fmla="*/ 8 w 88"/>
                <a:gd name="T9" fmla="*/ 0 h 96"/>
                <a:gd name="T10" fmla="*/ 0 w 88"/>
                <a:gd name="T11" fmla="*/ 0 h 96"/>
                <a:gd name="T12" fmla="*/ 8 w 88"/>
                <a:gd name="T13" fmla="*/ 6 h 96"/>
                <a:gd name="T14" fmla="*/ 39 w 88"/>
                <a:gd name="T15" fmla="*/ 6 h 96"/>
                <a:gd name="T16" fmla="*/ 0 w 88"/>
                <a:gd name="T17" fmla="*/ 11 h 96"/>
                <a:gd name="T18" fmla="*/ 0 w 88"/>
                <a:gd name="T19" fmla="*/ 13 h 96"/>
                <a:gd name="T20" fmla="*/ 8 w 88"/>
                <a:gd name="T21" fmla="*/ 13 h 96"/>
                <a:gd name="T22" fmla="*/ 97 w 88"/>
                <a:gd name="T23" fmla="*/ 16 h 96"/>
                <a:gd name="T24" fmla="*/ 97 w 88"/>
                <a:gd name="T25" fmla="*/ 19 h 96"/>
                <a:gd name="T26" fmla="*/ 154 w 88"/>
                <a:gd name="T27" fmla="*/ 21 h 96"/>
                <a:gd name="T28" fmla="*/ 154 w 88"/>
                <a:gd name="T29" fmla="*/ 16 h 96"/>
                <a:gd name="T30" fmla="*/ 175 w 88"/>
                <a:gd name="T31" fmla="*/ 16 h 96"/>
                <a:gd name="T32" fmla="*/ 196 w 88"/>
                <a:gd name="T33" fmla="*/ 15 h 96"/>
                <a:gd name="T34" fmla="*/ 175 w 88"/>
                <a:gd name="T35" fmla="*/ 13 h 96"/>
                <a:gd name="T36" fmla="*/ 175 w 88"/>
                <a:gd name="T37" fmla="*/ 6 h 96"/>
                <a:gd name="T38" fmla="*/ 213 w 88"/>
                <a:gd name="T39" fmla="*/ 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96"/>
                <a:gd name="T62" fmla="*/ 88 w 88"/>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96">
                  <a:moveTo>
                    <a:pt x="88" y="8"/>
                  </a:moveTo>
                  <a:lnTo>
                    <a:pt x="72" y="0"/>
                  </a:lnTo>
                  <a:lnTo>
                    <a:pt x="56" y="8"/>
                  </a:lnTo>
                  <a:lnTo>
                    <a:pt x="24" y="0"/>
                  </a:lnTo>
                  <a:lnTo>
                    <a:pt x="8" y="0"/>
                  </a:lnTo>
                  <a:lnTo>
                    <a:pt x="0" y="0"/>
                  </a:lnTo>
                  <a:lnTo>
                    <a:pt x="8" y="8"/>
                  </a:lnTo>
                  <a:lnTo>
                    <a:pt x="16" y="24"/>
                  </a:lnTo>
                  <a:lnTo>
                    <a:pt x="0" y="48"/>
                  </a:lnTo>
                  <a:lnTo>
                    <a:pt x="0" y="56"/>
                  </a:lnTo>
                  <a:lnTo>
                    <a:pt x="8" y="56"/>
                  </a:lnTo>
                  <a:lnTo>
                    <a:pt x="40" y="72"/>
                  </a:lnTo>
                  <a:lnTo>
                    <a:pt x="40" y="88"/>
                  </a:lnTo>
                  <a:lnTo>
                    <a:pt x="64" y="96"/>
                  </a:lnTo>
                  <a:lnTo>
                    <a:pt x="64" y="72"/>
                  </a:lnTo>
                  <a:lnTo>
                    <a:pt x="72" y="72"/>
                  </a:lnTo>
                  <a:lnTo>
                    <a:pt x="80" y="64"/>
                  </a:lnTo>
                  <a:lnTo>
                    <a:pt x="72" y="56"/>
                  </a:lnTo>
                  <a:lnTo>
                    <a:pt x="72" y="16"/>
                  </a:lnTo>
                  <a:lnTo>
                    <a:pt x="8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1" name="Freeform 209"/>
            <p:cNvSpPr>
              <a:spLocks/>
            </p:cNvSpPr>
            <p:nvPr/>
          </p:nvSpPr>
          <p:spPr bwMode="auto">
            <a:xfrm>
              <a:off x="3856" y="2589"/>
              <a:ext cx="92" cy="89"/>
            </a:xfrm>
            <a:custGeom>
              <a:avLst/>
              <a:gdLst>
                <a:gd name="T0" fmla="*/ 213 w 88"/>
                <a:gd name="T1" fmla="*/ 6 h 96"/>
                <a:gd name="T2" fmla="*/ 175 w 88"/>
                <a:gd name="T3" fmla="*/ 0 h 96"/>
                <a:gd name="T4" fmla="*/ 138 w 88"/>
                <a:gd name="T5" fmla="*/ 6 h 96"/>
                <a:gd name="T6" fmla="*/ 55 w 88"/>
                <a:gd name="T7" fmla="*/ 0 h 96"/>
                <a:gd name="T8" fmla="*/ 8 w 88"/>
                <a:gd name="T9" fmla="*/ 0 h 96"/>
                <a:gd name="T10" fmla="*/ 0 w 88"/>
                <a:gd name="T11" fmla="*/ 0 h 96"/>
                <a:gd name="T12" fmla="*/ 8 w 88"/>
                <a:gd name="T13" fmla="*/ 6 h 96"/>
                <a:gd name="T14" fmla="*/ 39 w 88"/>
                <a:gd name="T15" fmla="*/ 6 h 96"/>
                <a:gd name="T16" fmla="*/ 0 w 88"/>
                <a:gd name="T17" fmla="*/ 11 h 96"/>
                <a:gd name="T18" fmla="*/ 0 w 88"/>
                <a:gd name="T19" fmla="*/ 13 h 96"/>
                <a:gd name="T20" fmla="*/ 8 w 88"/>
                <a:gd name="T21" fmla="*/ 13 h 96"/>
                <a:gd name="T22" fmla="*/ 97 w 88"/>
                <a:gd name="T23" fmla="*/ 16 h 96"/>
                <a:gd name="T24" fmla="*/ 97 w 88"/>
                <a:gd name="T25" fmla="*/ 19 h 96"/>
                <a:gd name="T26" fmla="*/ 154 w 88"/>
                <a:gd name="T27" fmla="*/ 21 h 96"/>
                <a:gd name="T28" fmla="*/ 154 w 88"/>
                <a:gd name="T29" fmla="*/ 16 h 96"/>
                <a:gd name="T30" fmla="*/ 175 w 88"/>
                <a:gd name="T31" fmla="*/ 16 h 96"/>
                <a:gd name="T32" fmla="*/ 196 w 88"/>
                <a:gd name="T33" fmla="*/ 15 h 96"/>
                <a:gd name="T34" fmla="*/ 175 w 88"/>
                <a:gd name="T35" fmla="*/ 13 h 96"/>
                <a:gd name="T36" fmla="*/ 175 w 88"/>
                <a:gd name="T37" fmla="*/ 6 h 96"/>
                <a:gd name="T38" fmla="*/ 213 w 88"/>
                <a:gd name="T39" fmla="*/ 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96"/>
                <a:gd name="T62" fmla="*/ 88 w 88"/>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96">
                  <a:moveTo>
                    <a:pt x="88" y="8"/>
                  </a:moveTo>
                  <a:lnTo>
                    <a:pt x="72" y="0"/>
                  </a:lnTo>
                  <a:lnTo>
                    <a:pt x="56" y="8"/>
                  </a:lnTo>
                  <a:lnTo>
                    <a:pt x="24" y="0"/>
                  </a:lnTo>
                  <a:lnTo>
                    <a:pt x="8" y="0"/>
                  </a:lnTo>
                  <a:lnTo>
                    <a:pt x="0" y="0"/>
                  </a:lnTo>
                  <a:lnTo>
                    <a:pt x="8" y="8"/>
                  </a:lnTo>
                  <a:lnTo>
                    <a:pt x="16" y="24"/>
                  </a:lnTo>
                  <a:lnTo>
                    <a:pt x="0" y="48"/>
                  </a:lnTo>
                  <a:lnTo>
                    <a:pt x="0" y="56"/>
                  </a:lnTo>
                  <a:lnTo>
                    <a:pt x="8" y="56"/>
                  </a:lnTo>
                  <a:lnTo>
                    <a:pt x="40" y="72"/>
                  </a:lnTo>
                  <a:lnTo>
                    <a:pt x="40" y="88"/>
                  </a:lnTo>
                  <a:lnTo>
                    <a:pt x="64" y="96"/>
                  </a:lnTo>
                  <a:lnTo>
                    <a:pt x="64" y="72"/>
                  </a:lnTo>
                  <a:lnTo>
                    <a:pt x="72" y="72"/>
                  </a:lnTo>
                  <a:lnTo>
                    <a:pt x="80" y="64"/>
                  </a:lnTo>
                  <a:lnTo>
                    <a:pt x="72" y="56"/>
                  </a:lnTo>
                  <a:lnTo>
                    <a:pt x="72" y="16"/>
                  </a:lnTo>
                  <a:lnTo>
                    <a:pt x="88"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2" name="Freeform 210"/>
            <p:cNvSpPr>
              <a:spLocks/>
            </p:cNvSpPr>
            <p:nvPr/>
          </p:nvSpPr>
          <p:spPr bwMode="auto">
            <a:xfrm>
              <a:off x="3806" y="2589"/>
              <a:ext cx="66" cy="60"/>
            </a:xfrm>
            <a:custGeom>
              <a:avLst/>
              <a:gdLst>
                <a:gd name="T0" fmla="*/ 90 w 64"/>
                <a:gd name="T1" fmla="*/ 0 h 64"/>
                <a:gd name="T2" fmla="*/ 103 w 64"/>
                <a:gd name="T3" fmla="*/ 8 h 64"/>
                <a:gd name="T4" fmla="*/ 116 w 64"/>
                <a:gd name="T5" fmla="*/ 8 h 64"/>
                <a:gd name="T6" fmla="*/ 90 w 64"/>
                <a:gd name="T7" fmla="*/ 14 h 64"/>
                <a:gd name="T8" fmla="*/ 90 w 64"/>
                <a:gd name="T9" fmla="*/ 16 h 64"/>
                <a:gd name="T10" fmla="*/ 55 w 64"/>
                <a:gd name="T11" fmla="*/ 16 h 64"/>
                <a:gd name="T12" fmla="*/ 36 w 64"/>
                <a:gd name="T13" fmla="*/ 16 h 64"/>
                <a:gd name="T14" fmla="*/ 0 w 64"/>
                <a:gd name="T15" fmla="*/ 18 h 64"/>
                <a:gd name="T16" fmla="*/ 8 w 64"/>
                <a:gd name="T17" fmla="*/ 11 h 64"/>
                <a:gd name="T18" fmla="*/ 36 w 64"/>
                <a:gd name="T19" fmla="*/ 8 h 64"/>
                <a:gd name="T20" fmla="*/ 44 w 64"/>
                <a:gd name="T21" fmla="*/ 8 h 64"/>
                <a:gd name="T22" fmla="*/ 36 w 64"/>
                <a:gd name="T23" fmla="*/ 8 h 64"/>
                <a:gd name="T24" fmla="*/ 36 w 64"/>
                <a:gd name="T25" fmla="*/ 8 h 64"/>
                <a:gd name="T26" fmla="*/ 55 w 64"/>
                <a:gd name="T27" fmla="*/ 8 h 64"/>
                <a:gd name="T28" fmla="*/ 90 w 64"/>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64"/>
                <a:gd name="T47" fmla="*/ 64 w 64"/>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64">
                  <a:moveTo>
                    <a:pt x="48" y="0"/>
                  </a:moveTo>
                  <a:lnTo>
                    <a:pt x="56" y="8"/>
                  </a:lnTo>
                  <a:lnTo>
                    <a:pt x="64" y="24"/>
                  </a:lnTo>
                  <a:lnTo>
                    <a:pt x="48" y="48"/>
                  </a:lnTo>
                  <a:lnTo>
                    <a:pt x="48" y="56"/>
                  </a:lnTo>
                  <a:lnTo>
                    <a:pt x="32" y="56"/>
                  </a:lnTo>
                  <a:lnTo>
                    <a:pt x="16" y="56"/>
                  </a:lnTo>
                  <a:lnTo>
                    <a:pt x="0" y="64"/>
                  </a:lnTo>
                  <a:lnTo>
                    <a:pt x="8" y="40"/>
                  </a:lnTo>
                  <a:lnTo>
                    <a:pt x="16" y="32"/>
                  </a:lnTo>
                  <a:lnTo>
                    <a:pt x="24" y="16"/>
                  </a:lnTo>
                  <a:lnTo>
                    <a:pt x="16" y="16"/>
                  </a:lnTo>
                  <a:lnTo>
                    <a:pt x="16" y="8"/>
                  </a:lnTo>
                  <a:lnTo>
                    <a:pt x="32" y="8"/>
                  </a:lnTo>
                  <a:lnTo>
                    <a:pt x="48"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3" name="Freeform 211"/>
            <p:cNvSpPr>
              <a:spLocks/>
            </p:cNvSpPr>
            <p:nvPr/>
          </p:nvSpPr>
          <p:spPr bwMode="auto">
            <a:xfrm>
              <a:off x="3806" y="2589"/>
              <a:ext cx="66" cy="60"/>
            </a:xfrm>
            <a:custGeom>
              <a:avLst/>
              <a:gdLst>
                <a:gd name="T0" fmla="*/ 90 w 64"/>
                <a:gd name="T1" fmla="*/ 0 h 64"/>
                <a:gd name="T2" fmla="*/ 103 w 64"/>
                <a:gd name="T3" fmla="*/ 8 h 64"/>
                <a:gd name="T4" fmla="*/ 116 w 64"/>
                <a:gd name="T5" fmla="*/ 8 h 64"/>
                <a:gd name="T6" fmla="*/ 90 w 64"/>
                <a:gd name="T7" fmla="*/ 14 h 64"/>
                <a:gd name="T8" fmla="*/ 90 w 64"/>
                <a:gd name="T9" fmla="*/ 16 h 64"/>
                <a:gd name="T10" fmla="*/ 55 w 64"/>
                <a:gd name="T11" fmla="*/ 16 h 64"/>
                <a:gd name="T12" fmla="*/ 36 w 64"/>
                <a:gd name="T13" fmla="*/ 16 h 64"/>
                <a:gd name="T14" fmla="*/ 0 w 64"/>
                <a:gd name="T15" fmla="*/ 18 h 64"/>
                <a:gd name="T16" fmla="*/ 8 w 64"/>
                <a:gd name="T17" fmla="*/ 11 h 64"/>
                <a:gd name="T18" fmla="*/ 36 w 64"/>
                <a:gd name="T19" fmla="*/ 8 h 64"/>
                <a:gd name="T20" fmla="*/ 44 w 64"/>
                <a:gd name="T21" fmla="*/ 8 h 64"/>
                <a:gd name="T22" fmla="*/ 36 w 64"/>
                <a:gd name="T23" fmla="*/ 8 h 64"/>
                <a:gd name="T24" fmla="*/ 36 w 64"/>
                <a:gd name="T25" fmla="*/ 8 h 64"/>
                <a:gd name="T26" fmla="*/ 55 w 64"/>
                <a:gd name="T27" fmla="*/ 8 h 64"/>
                <a:gd name="T28" fmla="*/ 90 w 64"/>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64"/>
                <a:gd name="T47" fmla="*/ 64 w 64"/>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64">
                  <a:moveTo>
                    <a:pt x="48" y="0"/>
                  </a:moveTo>
                  <a:lnTo>
                    <a:pt x="56" y="8"/>
                  </a:lnTo>
                  <a:lnTo>
                    <a:pt x="64" y="24"/>
                  </a:lnTo>
                  <a:lnTo>
                    <a:pt x="48" y="48"/>
                  </a:lnTo>
                  <a:lnTo>
                    <a:pt x="48" y="56"/>
                  </a:lnTo>
                  <a:lnTo>
                    <a:pt x="32" y="56"/>
                  </a:lnTo>
                  <a:lnTo>
                    <a:pt x="16" y="56"/>
                  </a:lnTo>
                  <a:lnTo>
                    <a:pt x="0" y="64"/>
                  </a:lnTo>
                  <a:lnTo>
                    <a:pt x="8" y="40"/>
                  </a:lnTo>
                  <a:lnTo>
                    <a:pt x="16" y="32"/>
                  </a:lnTo>
                  <a:lnTo>
                    <a:pt x="24" y="16"/>
                  </a:lnTo>
                  <a:lnTo>
                    <a:pt x="16" y="16"/>
                  </a:lnTo>
                  <a:lnTo>
                    <a:pt x="16" y="8"/>
                  </a:lnTo>
                  <a:lnTo>
                    <a:pt x="32" y="8"/>
                  </a:lnTo>
                  <a:lnTo>
                    <a:pt x="48"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4" name="Freeform 212"/>
            <p:cNvSpPr>
              <a:spLocks/>
            </p:cNvSpPr>
            <p:nvPr/>
          </p:nvSpPr>
          <p:spPr bwMode="auto">
            <a:xfrm>
              <a:off x="3642" y="2517"/>
              <a:ext cx="149" cy="88"/>
            </a:xfrm>
            <a:custGeom>
              <a:avLst/>
              <a:gdLst>
                <a:gd name="T0" fmla="*/ 197 w 143"/>
                <a:gd name="T1" fmla="*/ 0 h 95"/>
                <a:gd name="T2" fmla="*/ 232 w 143"/>
                <a:gd name="T3" fmla="*/ 6 h 95"/>
                <a:gd name="T4" fmla="*/ 232 w 143"/>
                <a:gd name="T5" fmla="*/ 6 h 95"/>
                <a:gd name="T6" fmla="*/ 252 w 143"/>
                <a:gd name="T7" fmla="*/ 8 h 95"/>
                <a:gd name="T8" fmla="*/ 326 w 143"/>
                <a:gd name="T9" fmla="*/ 16 h 95"/>
                <a:gd name="T10" fmla="*/ 214 w 143"/>
                <a:gd name="T11" fmla="*/ 16 h 95"/>
                <a:gd name="T12" fmla="*/ 197 w 143"/>
                <a:gd name="T13" fmla="*/ 17 h 95"/>
                <a:gd name="T14" fmla="*/ 159 w 143"/>
                <a:gd name="T15" fmla="*/ 17 h 95"/>
                <a:gd name="T16" fmla="*/ 145 w 143"/>
                <a:gd name="T17" fmla="*/ 16 h 95"/>
                <a:gd name="T18" fmla="*/ 124 w 143"/>
                <a:gd name="T19" fmla="*/ 16 h 95"/>
                <a:gd name="T20" fmla="*/ 108 w 143"/>
                <a:gd name="T21" fmla="*/ 19 h 95"/>
                <a:gd name="T22" fmla="*/ 72 w 143"/>
                <a:gd name="T23" fmla="*/ 20 h 95"/>
                <a:gd name="T24" fmla="*/ 52 w 143"/>
                <a:gd name="T25" fmla="*/ 20 h 95"/>
                <a:gd name="T26" fmla="*/ 8 w 143"/>
                <a:gd name="T27" fmla="*/ 16 h 95"/>
                <a:gd name="T28" fmla="*/ 0 w 143"/>
                <a:gd name="T29" fmla="*/ 14 h 95"/>
                <a:gd name="T30" fmla="*/ 36 w 143"/>
                <a:gd name="T31" fmla="*/ 11 h 95"/>
                <a:gd name="T32" fmla="*/ 108 w 143"/>
                <a:gd name="T33" fmla="*/ 8 h 95"/>
                <a:gd name="T34" fmla="*/ 124 w 143"/>
                <a:gd name="T35" fmla="*/ 6 h 95"/>
                <a:gd name="T36" fmla="*/ 108 w 143"/>
                <a:gd name="T37" fmla="*/ 6 h 95"/>
                <a:gd name="T38" fmla="*/ 159 w 143"/>
                <a:gd name="T39" fmla="*/ 6 h 95"/>
                <a:gd name="T40" fmla="*/ 179 w 143"/>
                <a:gd name="T41" fmla="*/ 6 h 95"/>
                <a:gd name="T42" fmla="*/ 197 w 143"/>
                <a:gd name="T43" fmla="*/ 0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95"/>
                <a:gd name="T68" fmla="*/ 143 w 143"/>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95">
                  <a:moveTo>
                    <a:pt x="87" y="0"/>
                  </a:moveTo>
                  <a:lnTo>
                    <a:pt x="103" y="16"/>
                  </a:lnTo>
                  <a:lnTo>
                    <a:pt x="103" y="32"/>
                  </a:lnTo>
                  <a:lnTo>
                    <a:pt x="111" y="40"/>
                  </a:lnTo>
                  <a:lnTo>
                    <a:pt x="143" y="71"/>
                  </a:lnTo>
                  <a:lnTo>
                    <a:pt x="95" y="71"/>
                  </a:lnTo>
                  <a:lnTo>
                    <a:pt x="87" y="79"/>
                  </a:lnTo>
                  <a:lnTo>
                    <a:pt x="71" y="79"/>
                  </a:lnTo>
                  <a:lnTo>
                    <a:pt x="63" y="71"/>
                  </a:lnTo>
                  <a:lnTo>
                    <a:pt x="55" y="71"/>
                  </a:lnTo>
                  <a:lnTo>
                    <a:pt x="48" y="87"/>
                  </a:lnTo>
                  <a:lnTo>
                    <a:pt x="32" y="95"/>
                  </a:lnTo>
                  <a:lnTo>
                    <a:pt x="24" y="95"/>
                  </a:lnTo>
                  <a:lnTo>
                    <a:pt x="8" y="71"/>
                  </a:lnTo>
                  <a:lnTo>
                    <a:pt x="0" y="63"/>
                  </a:lnTo>
                  <a:lnTo>
                    <a:pt x="16" y="47"/>
                  </a:lnTo>
                  <a:lnTo>
                    <a:pt x="48" y="40"/>
                  </a:lnTo>
                  <a:lnTo>
                    <a:pt x="55" y="32"/>
                  </a:lnTo>
                  <a:lnTo>
                    <a:pt x="48" y="32"/>
                  </a:lnTo>
                  <a:lnTo>
                    <a:pt x="71" y="24"/>
                  </a:lnTo>
                  <a:lnTo>
                    <a:pt x="79" y="8"/>
                  </a:lnTo>
                  <a:lnTo>
                    <a:pt x="87"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5" name="Freeform 213"/>
            <p:cNvSpPr>
              <a:spLocks/>
            </p:cNvSpPr>
            <p:nvPr/>
          </p:nvSpPr>
          <p:spPr bwMode="auto">
            <a:xfrm>
              <a:off x="3642" y="2517"/>
              <a:ext cx="149" cy="88"/>
            </a:xfrm>
            <a:custGeom>
              <a:avLst/>
              <a:gdLst>
                <a:gd name="T0" fmla="*/ 197 w 143"/>
                <a:gd name="T1" fmla="*/ 0 h 95"/>
                <a:gd name="T2" fmla="*/ 232 w 143"/>
                <a:gd name="T3" fmla="*/ 6 h 95"/>
                <a:gd name="T4" fmla="*/ 232 w 143"/>
                <a:gd name="T5" fmla="*/ 6 h 95"/>
                <a:gd name="T6" fmla="*/ 252 w 143"/>
                <a:gd name="T7" fmla="*/ 8 h 95"/>
                <a:gd name="T8" fmla="*/ 326 w 143"/>
                <a:gd name="T9" fmla="*/ 16 h 95"/>
                <a:gd name="T10" fmla="*/ 214 w 143"/>
                <a:gd name="T11" fmla="*/ 16 h 95"/>
                <a:gd name="T12" fmla="*/ 197 w 143"/>
                <a:gd name="T13" fmla="*/ 17 h 95"/>
                <a:gd name="T14" fmla="*/ 159 w 143"/>
                <a:gd name="T15" fmla="*/ 17 h 95"/>
                <a:gd name="T16" fmla="*/ 145 w 143"/>
                <a:gd name="T17" fmla="*/ 16 h 95"/>
                <a:gd name="T18" fmla="*/ 124 w 143"/>
                <a:gd name="T19" fmla="*/ 16 h 95"/>
                <a:gd name="T20" fmla="*/ 108 w 143"/>
                <a:gd name="T21" fmla="*/ 19 h 95"/>
                <a:gd name="T22" fmla="*/ 72 w 143"/>
                <a:gd name="T23" fmla="*/ 20 h 95"/>
                <a:gd name="T24" fmla="*/ 52 w 143"/>
                <a:gd name="T25" fmla="*/ 20 h 95"/>
                <a:gd name="T26" fmla="*/ 8 w 143"/>
                <a:gd name="T27" fmla="*/ 16 h 95"/>
                <a:gd name="T28" fmla="*/ 0 w 143"/>
                <a:gd name="T29" fmla="*/ 14 h 95"/>
                <a:gd name="T30" fmla="*/ 36 w 143"/>
                <a:gd name="T31" fmla="*/ 11 h 95"/>
                <a:gd name="T32" fmla="*/ 108 w 143"/>
                <a:gd name="T33" fmla="*/ 8 h 95"/>
                <a:gd name="T34" fmla="*/ 124 w 143"/>
                <a:gd name="T35" fmla="*/ 6 h 95"/>
                <a:gd name="T36" fmla="*/ 108 w 143"/>
                <a:gd name="T37" fmla="*/ 6 h 95"/>
                <a:gd name="T38" fmla="*/ 159 w 143"/>
                <a:gd name="T39" fmla="*/ 6 h 95"/>
                <a:gd name="T40" fmla="*/ 179 w 143"/>
                <a:gd name="T41" fmla="*/ 6 h 95"/>
                <a:gd name="T42" fmla="*/ 197 w 143"/>
                <a:gd name="T43" fmla="*/ 0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95"/>
                <a:gd name="T68" fmla="*/ 143 w 143"/>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95">
                  <a:moveTo>
                    <a:pt x="87" y="0"/>
                  </a:moveTo>
                  <a:lnTo>
                    <a:pt x="103" y="16"/>
                  </a:lnTo>
                  <a:lnTo>
                    <a:pt x="103" y="32"/>
                  </a:lnTo>
                  <a:lnTo>
                    <a:pt x="111" y="40"/>
                  </a:lnTo>
                  <a:lnTo>
                    <a:pt x="143" y="71"/>
                  </a:lnTo>
                  <a:lnTo>
                    <a:pt x="95" y="71"/>
                  </a:lnTo>
                  <a:lnTo>
                    <a:pt x="87" y="79"/>
                  </a:lnTo>
                  <a:lnTo>
                    <a:pt x="71" y="79"/>
                  </a:lnTo>
                  <a:lnTo>
                    <a:pt x="63" y="71"/>
                  </a:lnTo>
                  <a:lnTo>
                    <a:pt x="55" y="71"/>
                  </a:lnTo>
                  <a:lnTo>
                    <a:pt x="48" y="87"/>
                  </a:lnTo>
                  <a:lnTo>
                    <a:pt x="32" y="95"/>
                  </a:lnTo>
                  <a:lnTo>
                    <a:pt x="24" y="95"/>
                  </a:lnTo>
                  <a:lnTo>
                    <a:pt x="8" y="71"/>
                  </a:lnTo>
                  <a:lnTo>
                    <a:pt x="0" y="63"/>
                  </a:lnTo>
                  <a:lnTo>
                    <a:pt x="16" y="47"/>
                  </a:lnTo>
                  <a:lnTo>
                    <a:pt x="48" y="40"/>
                  </a:lnTo>
                  <a:lnTo>
                    <a:pt x="55" y="32"/>
                  </a:lnTo>
                  <a:lnTo>
                    <a:pt x="48" y="32"/>
                  </a:lnTo>
                  <a:lnTo>
                    <a:pt x="71" y="24"/>
                  </a:lnTo>
                  <a:lnTo>
                    <a:pt x="79" y="8"/>
                  </a:lnTo>
                  <a:lnTo>
                    <a:pt x="87"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6" name="Freeform 214"/>
            <p:cNvSpPr>
              <a:spLocks/>
            </p:cNvSpPr>
            <p:nvPr/>
          </p:nvSpPr>
          <p:spPr bwMode="auto">
            <a:xfrm>
              <a:off x="3642" y="2390"/>
              <a:ext cx="108" cy="169"/>
            </a:xfrm>
            <a:custGeom>
              <a:avLst/>
              <a:gdLst>
                <a:gd name="T0" fmla="*/ 8 w 103"/>
                <a:gd name="T1" fmla="*/ 6 h 183"/>
                <a:gd name="T2" fmla="*/ 8 w 103"/>
                <a:gd name="T3" fmla="*/ 6 h 183"/>
                <a:gd name="T4" fmla="*/ 59 w 103"/>
                <a:gd name="T5" fmla="*/ 8 h 183"/>
                <a:gd name="T6" fmla="*/ 41 w 103"/>
                <a:gd name="T7" fmla="*/ 16 h 183"/>
                <a:gd name="T8" fmla="*/ 0 w 103"/>
                <a:gd name="T9" fmla="*/ 21 h 183"/>
                <a:gd name="T10" fmla="*/ 0 w 103"/>
                <a:gd name="T11" fmla="*/ 22 h 183"/>
                <a:gd name="T12" fmla="*/ 0 w 103"/>
                <a:gd name="T13" fmla="*/ 24 h 183"/>
                <a:gd name="T14" fmla="*/ 0 w 103"/>
                <a:gd name="T15" fmla="*/ 26 h 183"/>
                <a:gd name="T16" fmla="*/ 41 w 103"/>
                <a:gd name="T17" fmla="*/ 30 h 183"/>
                <a:gd name="T18" fmla="*/ 0 w 103"/>
                <a:gd name="T19" fmla="*/ 30 h 183"/>
                <a:gd name="T20" fmla="*/ 0 w 103"/>
                <a:gd name="T21" fmla="*/ 32 h 183"/>
                <a:gd name="T22" fmla="*/ 8 w 103"/>
                <a:gd name="T23" fmla="*/ 34 h 183"/>
                <a:gd name="T24" fmla="*/ 41 w 103"/>
                <a:gd name="T25" fmla="*/ 38 h 183"/>
                <a:gd name="T26" fmla="*/ 124 w 103"/>
                <a:gd name="T27" fmla="*/ 36 h 183"/>
                <a:gd name="T28" fmla="*/ 143 w 103"/>
                <a:gd name="T29" fmla="*/ 34 h 183"/>
                <a:gd name="T30" fmla="*/ 124 w 103"/>
                <a:gd name="T31" fmla="*/ 34 h 183"/>
                <a:gd name="T32" fmla="*/ 183 w 103"/>
                <a:gd name="T33" fmla="*/ 32 h 183"/>
                <a:gd name="T34" fmla="*/ 203 w 103"/>
                <a:gd name="T35" fmla="*/ 30 h 183"/>
                <a:gd name="T36" fmla="*/ 223 w 103"/>
                <a:gd name="T37" fmla="*/ 28 h 183"/>
                <a:gd name="T38" fmla="*/ 245 w 103"/>
                <a:gd name="T39" fmla="*/ 28 h 183"/>
                <a:gd name="T40" fmla="*/ 203 w 103"/>
                <a:gd name="T41" fmla="*/ 24 h 183"/>
                <a:gd name="T42" fmla="*/ 245 w 103"/>
                <a:gd name="T43" fmla="*/ 17 h 183"/>
                <a:gd name="T44" fmla="*/ 265 w 103"/>
                <a:gd name="T45" fmla="*/ 17 h 183"/>
                <a:gd name="T46" fmla="*/ 265 w 103"/>
                <a:gd name="T47" fmla="*/ 10 h 183"/>
                <a:gd name="T48" fmla="*/ 59 w 103"/>
                <a:gd name="T49" fmla="*/ 0 h 183"/>
                <a:gd name="T50" fmla="*/ 8 w 103"/>
                <a:gd name="T51" fmla="*/ 6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183"/>
                <a:gd name="T80" fmla="*/ 103 w 103"/>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183">
                  <a:moveTo>
                    <a:pt x="8" y="8"/>
                  </a:moveTo>
                  <a:lnTo>
                    <a:pt x="8" y="24"/>
                  </a:lnTo>
                  <a:lnTo>
                    <a:pt x="24" y="40"/>
                  </a:lnTo>
                  <a:lnTo>
                    <a:pt x="16" y="80"/>
                  </a:lnTo>
                  <a:lnTo>
                    <a:pt x="0" y="104"/>
                  </a:lnTo>
                  <a:lnTo>
                    <a:pt x="0" y="112"/>
                  </a:lnTo>
                  <a:lnTo>
                    <a:pt x="0" y="120"/>
                  </a:lnTo>
                  <a:lnTo>
                    <a:pt x="0" y="128"/>
                  </a:lnTo>
                  <a:lnTo>
                    <a:pt x="16" y="152"/>
                  </a:lnTo>
                  <a:lnTo>
                    <a:pt x="0" y="152"/>
                  </a:lnTo>
                  <a:lnTo>
                    <a:pt x="0" y="160"/>
                  </a:lnTo>
                  <a:lnTo>
                    <a:pt x="8" y="168"/>
                  </a:lnTo>
                  <a:lnTo>
                    <a:pt x="16" y="183"/>
                  </a:lnTo>
                  <a:lnTo>
                    <a:pt x="48" y="176"/>
                  </a:lnTo>
                  <a:lnTo>
                    <a:pt x="55" y="168"/>
                  </a:lnTo>
                  <a:lnTo>
                    <a:pt x="48" y="168"/>
                  </a:lnTo>
                  <a:lnTo>
                    <a:pt x="71" y="160"/>
                  </a:lnTo>
                  <a:lnTo>
                    <a:pt x="79" y="144"/>
                  </a:lnTo>
                  <a:lnTo>
                    <a:pt x="87" y="136"/>
                  </a:lnTo>
                  <a:lnTo>
                    <a:pt x="95" y="136"/>
                  </a:lnTo>
                  <a:lnTo>
                    <a:pt x="79" y="120"/>
                  </a:lnTo>
                  <a:lnTo>
                    <a:pt x="95" y="88"/>
                  </a:lnTo>
                  <a:lnTo>
                    <a:pt x="103" y="88"/>
                  </a:lnTo>
                  <a:lnTo>
                    <a:pt x="103" y="48"/>
                  </a:lnTo>
                  <a:lnTo>
                    <a:pt x="24" y="0"/>
                  </a:lnTo>
                  <a:lnTo>
                    <a:pt x="8"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7" name="Freeform 215"/>
            <p:cNvSpPr>
              <a:spLocks/>
            </p:cNvSpPr>
            <p:nvPr/>
          </p:nvSpPr>
          <p:spPr bwMode="auto">
            <a:xfrm>
              <a:off x="3642" y="2390"/>
              <a:ext cx="108" cy="169"/>
            </a:xfrm>
            <a:custGeom>
              <a:avLst/>
              <a:gdLst>
                <a:gd name="T0" fmla="*/ 8 w 103"/>
                <a:gd name="T1" fmla="*/ 6 h 183"/>
                <a:gd name="T2" fmla="*/ 8 w 103"/>
                <a:gd name="T3" fmla="*/ 6 h 183"/>
                <a:gd name="T4" fmla="*/ 59 w 103"/>
                <a:gd name="T5" fmla="*/ 8 h 183"/>
                <a:gd name="T6" fmla="*/ 41 w 103"/>
                <a:gd name="T7" fmla="*/ 16 h 183"/>
                <a:gd name="T8" fmla="*/ 0 w 103"/>
                <a:gd name="T9" fmla="*/ 21 h 183"/>
                <a:gd name="T10" fmla="*/ 0 w 103"/>
                <a:gd name="T11" fmla="*/ 22 h 183"/>
                <a:gd name="T12" fmla="*/ 0 w 103"/>
                <a:gd name="T13" fmla="*/ 24 h 183"/>
                <a:gd name="T14" fmla="*/ 0 w 103"/>
                <a:gd name="T15" fmla="*/ 26 h 183"/>
                <a:gd name="T16" fmla="*/ 41 w 103"/>
                <a:gd name="T17" fmla="*/ 30 h 183"/>
                <a:gd name="T18" fmla="*/ 0 w 103"/>
                <a:gd name="T19" fmla="*/ 30 h 183"/>
                <a:gd name="T20" fmla="*/ 0 w 103"/>
                <a:gd name="T21" fmla="*/ 32 h 183"/>
                <a:gd name="T22" fmla="*/ 8 w 103"/>
                <a:gd name="T23" fmla="*/ 34 h 183"/>
                <a:gd name="T24" fmla="*/ 41 w 103"/>
                <a:gd name="T25" fmla="*/ 38 h 183"/>
                <a:gd name="T26" fmla="*/ 124 w 103"/>
                <a:gd name="T27" fmla="*/ 36 h 183"/>
                <a:gd name="T28" fmla="*/ 143 w 103"/>
                <a:gd name="T29" fmla="*/ 34 h 183"/>
                <a:gd name="T30" fmla="*/ 124 w 103"/>
                <a:gd name="T31" fmla="*/ 34 h 183"/>
                <a:gd name="T32" fmla="*/ 183 w 103"/>
                <a:gd name="T33" fmla="*/ 32 h 183"/>
                <a:gd name="T34" fmla="*/ 203 w 103"/>
                <a:gd name="T35" fmla="*/ 30 h 183"/>
                <a:gd name="T36" fmla="*/ 223 w 103"/>
                <a:gd name="T37" fmla="*/ 28 h 183"/>
                <a:gd name="T38" fmla="*/ 245 w 103"/>
                <a:gd name="T39" fmla="*/ 28 h 183"/>
                <a:gd name="T40" fmla="*/ 203 w 103"/>
                <a:gd name="T41" fmla="*/ 24 h 183"/>
                <a:gd name="T42" fmla="*/ 245 w 103"/>
                <a:gd name="T43" fmla="*/ 17 h 183"/>
                <a:gd name="T44" fmla="*/ 265 w 103"/>
                <a:gd name="T45" fmla="*/ 17 h 183"/>
                <a:gd name="T46" fmla="*/ 265 w 103"/>
                <a:gd name="T47" fmla="*/ 10 h 183"/>
                <a:gd name="T48" fmla="*/ 59 w 103"/>
                <a:gd name="T49" fmla="*/ 0 h 183"/>
                <a:gd name="T50" fmla="*/ 8 w 103"/>
                <a:gd name="T51" fmla="*/ 6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183"/>
                <a:gd name="T80" fmla="*/ 103 w 103"/>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183">
                  <a:moveTo>
                    <a:pt x="8" y="8"/>
                  </a:moveTo>
                  <a:lnTo>
                    <a:pt x="8" y="24"/>
                  </a:lnTo>
                  <a:lnTo>
                    <a:pt x="24" y="40"/>
                  </a:lnTo>
                  <a:lnTo>
                    <a:pt x="16" y="80"/>
                  </a:lnTo>
                  <a:lnTo>
                    <a:pt x="0" y="104"/>
                  </a:lnTo>
                  <a:lnTo>
                    <a:pt x="0" y="112"/>
                  </a:lnTo>
                  <a:lnTo>
                    <a:pt x="0" y="120"/>
                  </a:lnTo>
                  <a:lnTo>
                    <a:pt x="0" y="128"/>
                  </a:lnTo>
                  <a:lnTo>
                    <a:pt x="16" y="152"/>
                  </a:lnTo>
                  <a:lnTo>
                    <a:pt x="0" y="152"/>
                  </a:lnTo>
                  <a:lnTo>
                    <a:pt x="0" y="160"/>
                  </a:lnTo>
                  <a:lnTo>
                    <a:pt x="8" y="168"/>
                  </a:lnTo>
                  <a:lnTo>
                    <a:pt x="16" y="183"/>
                  </a:lnTo>
                  <a:lnTo>
                    <a:pt x="48" y="176"/>
                  </a:lnTo>
                  <a:lnTo>
                    <a:pt x="55" y="168"/>
                  </a:lnTo>
                  <a:lnTo>
                    <a:pt x="48" y="168"/>
                  </a:lnTo>
                  <a:lnTo>
                    <a:pt x="71" y="160"/>
                  </a:lnTo>
                  <a:lnTo>
                    <a:pt x="79" y="144"/>
                  </a:lnTo>
                  <a:lnTo>
                    <a:pt x="87" y="136"/>
                  </a:lnTo>
                  <a:lnTo>
                    <a:pt x="95" y="136"/>
                  </a:lnTo>
                  <a:lnTo>
                    <a:pt x="79" y="120"/>
                  </a:lnTo>
                  <a:lnTo>
                    <a:pt x="95" y="88"/>
                  </a:lnTo>
                  <a:lnTo>
                    <a:pt x="103" y="88"/>
                  </a:lnTo>
                  <a:lnTo>
                    <a:pt x="103" y="48"/>
                  </a:lnTo>
                  <a:lnTo>
                    <a:pt x="24" y="0"/>
                  </a:lnTo>
                  <a:lnTo>
                    <a:pt x="8"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8" name="Freeform 216"/>
            <p:cNvSpPr>
              <a:spLocks/>
            </p:cNvSpPr>
            <p:nvPr/>
          </p:nvSpPr>
          <p:spPr bwMode="auto">
            <a:xfrm>
              <a:off x="3493" y="2390"/>
              <a:ext cx="174" cy="127"/>
            </a:xfrm>
            <a:custGeom>
              <a:avLst/>
              <a:gdLst>
                <a:gd name="T0" fmla="*/ 291 w 168"/>
                <a:gd name="T1" fmla="*/ 29 h 136"/>
                <a:gd name="T2" fmla="*/ 291 w 168"/>
                <a:gd name="T3" fmla="*/ 27 h 136"/>
                <a:gd name="T4" fmla="*/ 323 w 168"/>
                <a:gd name="T5" fmla="*/ 20 h 136"/>
                <a:gd name="T6" fmla="*/ 337 w 168"/>
                <a:gd name="T7" fmla="*/ 10 h 136"/>
                <a:gd name="T8" fmla="*/ 307 w 168"/>
                <a:gd name="T9" fmla="*/ 7 h 136"/>
                <a:gd name="T10" fmla="*/ 307 w 168"/>
                <a:gd name="T11" fmla="*/ 7 h 136"/>
                <a:gd name="T12" fmla="*/ 291 w 168"/>
                <a:gd name="T13" fmla="*/ 0 h 136"/>
                <a:gd name="T14" fmla="*/ 240 w 168"/>
                <a:gd name="T15" fmla="*/ 0 h 136"/>
                <a:gd name="T16" fmla="*/ 112 w 168"/>
                <a:gd name="T17" fmla="*/ 13 h 136"/>
                <a:gd name="T18" fmla="*/ 82 w 168"/>
                <a:gd name="T19" fmla="*/ 13 h 136"/>
                <a:gd name="T20" fmla="*/ 82 w 168"/>
                <a:gd name="T21" fmla="*/ 22 h 136"/>
                <a:gd name="T22" fmla="*/ 62 w 168"/>
                <a:gd name="T23" fmla="*/ 22 h 136"/>
                <a:gd name="T24" fmla="*/ 0 w 168"/>
                <a:gd name="T25" fmla="*/ 25 h 136"/>
                <a:gd name="T26" fmla="*/ 0 w 168"/>
                <a:gd name="T27" fmla="*/ 29 h 136"/>
                <a:gd name="T28" fmla="*/ 36 w 168"/>
                <a:gd name="T29" fmla="*/ 33 h 136"/>
                <a:gd name="T30" fmla="*/ 46 w 168"/>
                <a:gd name="T31" fmla="*/ 33 h 136"/>
                <a:gd name="T32" fmla="*/ 46 w 168"/>
                <a:gd name="T33" fmla="*/ 35 h 136"/>
                <a:gd name="T34" fmla="*/ 46 w 168"/>
                <a:gd name="T35" fmla="*/ 33 h 136"/>
                <a:gd name="T36" fmla="*/ 62 w 168"/>
                <a:gd name="T37" fmla="*/ 35 h 136"/>
                <a:gd name="T38" fmla="*/ 62 w 168"/>
                <a:gd name="T39" fmla="*/ 33 h 136"/>
                <a:gd name="T40" fmla="*/ 97 w 168"/>
                <a:gd name="T41" fmla="*/ 29 h 136"/>
                <a:gd name="T42" fmla="*/ 112 w 168"/>
                <a:gd name="T43" fmla="*/ 29 h 136"/>
                <a:gd name="T44" fmla="*/ 147 w 168"/>
                <a:gd name="T45" fmla="*/ 31 h 136"/>
                <a:gd name="T46" fmla="*/ 160 w 168"/>
                <a:gd name="T47" fmla="*/ 31 h 136"/>
                <a:gd name="T48" fmla="*/ 194 w 168"/>
                <a:gd name="T49" fmla="*/ 33 h 136"/>
                <a:gd name="T50" fmla="*/ 209 w 168"/>
                <a:gd name="T51" fmla="*/ 31 h 136"/>
                <a:gd name="T52" fmla="*/ 258 w 168"/>
                <a:gd name="T53" fmla="*/ 31 h 136"/>
                <a:gd name="T54" fmla="*/ 273 w 168"/>
                <a:gd name="T55" fmla="*/ 29 h 136"/>
                <a:gd name="T56" fmla="*/ 291 w 168"/>
                <a:gd name="T57" fmla="*/ 29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8"/>
                <a:gd name="T88" fmla="*/ 0 h 136"/>
                <a:gd name="T89" fmla="*/ 168 w 168"/>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8" h="136">
                  <a:moveTo>
                    <a:pt x="144" y="112"/>
                  </a:moveTo>
                  <a:lnTo>
                    <a:pt x="144" y="104"/>
                  </a:lnTo>
                  <a:lnTo>
                    <a:pt x="160" y="80"/>
                  </a:lnTo>
                  <a:lnTo>
                    <a:pt x="168" y="40"/>
                  </a:lnTo>
                  <a:lnTo>
                    <a:pt x="152" y="24"/>
                  </a:lnTo>
                  <a:lnTo>
                    <a:pt x="152" y="8"/>
                  </a:lnTo>
                  <a:lnTo>
                    <a:pt x="144" y="0"/>
                  </a:lnTo>
                  <a:lnTo>
                    <a:pt x="120" y="0"/>
                  </a:lnTo>
                  <a:lnTo>
                    <a:pt x="56" y="48"/>
                  </a:lnTo>
                  <a:lnTo>
                    <a:pt x="40" y="48"/>
                  </a:lnTo>
                  <a:lnTo>
                    <a:pt x="40" y="88"/>
                  </a:lnTo>
                  <a:lnTo>
                    <a:pt x="32" y="88"/>
                  </a:lnTo>
                  <a:lnTo>
                    <a:pt x="0" y="96"/>
                  </a:lnTo>
                  <a:lnTo>
                    <a:pt x="0" y="112"/>
                  </a:lnTo>
                  <a:lnTo>
                    <a:pt x="16" y="128"/>
                  </a:lnTo>
                  <a:lnTo>
                    <a:pt x="24" y="128"/>
                  </a:lnTo>
                  <a:lnTo>
                    <a:pt x="24" y="136"/>
                  </a:lnTo>
                  <a:lnTo>
                    <a:pt x="24" y="128"/>
                  </a:lnTo>
                  <a:lnTo>
                    <a:pt x="32" y="136"/>
                  </a:lnTo>
                  <a:lnTo>
                    <a:pt x="32" y="128"/>
                  </a:lnTo>
                  <a:lnTo>
                    <a:pt x="48" y="112"/>
                  </a:lnTo>
                  <a:lnTo>
                    <a:pt x="56" y="112"/>
                  </a:lnTo>
                  <a:lnTo>
                    <a:pt x="72" y="120"/>
                  </a:lnTo>
                  <a:lnTo>
                    <a:pt x="80" y="120"/>
                  </a:lnTo>
                  <a:lnTo>
                    <a:pt x="96" y="128"/>
                  </a:lnTo>
                  <a:lnTo>
                    <a:pt x="104" y="120"/>
                  </a:lnTo>
                  <a:lnTo>
                    <a:pt x="128" y="120"/>
                  </a:lnTo>
                  <a:lnTo>
                    <a:pt x="136" y="112"/>
                  </a:lnTo>
                  <a:lnTo>
                    <a:pt x="144" y="11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19" name="Freeform 217"/>
            <p:cNvSpPr>
              <a:spLocks/>
            </p:cNvSpPr>
            <p:nvPr/>
          </p:nvSpPr>
          <p:spPr bwMode="auto">
            <a:xfrm>
              <a:off x="3493" y="2390"/>
              <a:ext cx="174" cy="127"/>
            </a:xfrm>
            <a:custGeom>
              <a:avLst/>
              <a:gdLst>
                <a:gd name="T0" fmla="*/ 291 w 168"/>
                <a:gd name="T1" fmla="*/ 29 h 136"/>
                <a:gd name="T2" fmla="*/ 291 w 168"/>
                <a:gd name="T3" fmla="*/ 27 h 136"/>
                <a:gd name="T4" fmla="*/ 323 w 168"/>
                <a:gd name="T5" fmla="*/ 20 h 136"/>
                <a:gd name="T6" fmla="*/ 337 w 168"/>
                <a:gd name="T7" fmla="*/ 10 h 136"/>
                <a:gd name="T8" fmla="*/ 307 w 168"/>
                <a:gd name="T9" fmla="*/ 7 h 136"/>
                <a:gd name="T10" fmla="*/ 307 w 168"/>
                <a:gd name="T11" fmla="*/ 7 h 136"/>
                <a:gd name="T12" fmla="*/ 291 w 168"/>
                <a:gd name="T13" fmla="*/ 0 h 136"/>
                <a:gd name="T14" fmla="*/ 240 w 168"/>
                <a:gd name="T15" fmla="*/ 0 h 136"/>
                <a:gd name="T16" fmla="*/ 112 w 168"/>
                <a:gd name="T17" fmla="*/ 13 h 136"/>
                <a:gd name="T18" fmla="*/ 82 w 168"/>
                <a:gd name="T19" fmla="*/ 13 h 136"/>
                <a:gd name="T20" fmla="*/ 82 w 168"/>
                <a:gd name="T21" fmla="*/ 22 h 136"/>
                <a:gd name="T22" fmla="*/ 62 w 168"/>
                <a:gd name="T23" fmla="*/ 22 h 136"/>
                <a:gd name="T24" fmla="*/ 0 w 168"/>
                <a:gd name="T25" fmla="*/ 25 h 136"/>
                <a:gd name="T26" fmla="*/ 0 w 168"/>
                <a:gd name="T27" fmla="*/ 29 h 136"/>
                <a:gd name="T28" fmla="*/ 36 w 168"/>
                <a:gd name="T29" fmla="*/ 33 h 136"/>
                <a:gd name="T30" fmla="*/ 46 w 168"/>
                <a:gd name="T31" fmla="*/ 33 h 136"/>
                <a:gd name="T32" fmla="*/ 46 w 168"/>
                <a:gd name="T33" fmla="*/ 35 h 136"/>
                <a:gd name="T34" fmla="*/ 46 w 168"/>
                <a:gd name="T35" fmla="*/ 33 h 136"/>
                <a:gd name="T36" fmla="*/ 62 w 168"/>
                <a:gd name="T37" fmla="*/ 35 h 136"/>
                <a:gd name="T38" fmla="*/ 62 w 168"/>
                <a:gd name="T39" fmla="*/ 33 h 136"/>
                <a:gd name="T40" fmla="*/ 97 w 168"/>
                <a:gd name="T41" fmla="*/ 29 h 136"/>
                <a:gd name="T42" fmla="*/ 112 w 168"/>
                <a:gd name="T43" fmla="*/ 29 h 136"/>
                <a:gd name="T44" fmla="*/ 147 w 168"/>
                <a:gd name="T45" fmla="*/ 31 h 136"/>
                <a:gd name="T46" fmla="*/ 160 w 168"/>
                <a:gd name="T47" fmla="*/ 31 h 136"/>
                <a:gd name="T48" fmla="*/ 194 w 168"/>
                <a:gd name="T49" fmla="*/ 33 h 136"/>
                <a:gd name="T50" fmla="*/ 209 w 168"/>
                <a:gd name="T51" fmla="*/ 31 h 136"/>
                <a:gd name="T52" fmla="*/ 258 w 168"/>
                <a:gd name="T53" fmla="*/ 31 h 136"/>
                <a:gd name="T54" fmla="*/ 273 w 168"/>
                <a:gd name="T55" fmla="*/ 29 h 136"/>
                <a:gd name="T56" fmla="*/ 291 w 168"/>
                <a:gd name="T57" fmla="*/ 29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8"/>
                <a:gd name="T88" fmla="*/ 0 h 136"/>
                <a:gd name="T89" fmla="*/ 168 w 168"/>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8" h="136">
                  <a:moveTo>
                    <a:pt x="144" y="112"/>
                  </a:moveTo>
                  <a:lnTo>
                    <a:pt x="144" y="104"/>
                  </a:lnTo>
                  <a:lnTo>
                    <a:pt x="160" y="80"/>
                  </a:lnTo>
                  <a:lnTo>
                    <a:pt x="168" y="40"/>
                  </a:lnTo>
                  <a:lnTo>
                    <a:pt x="152" y="24"/>
                  </a:lnTo>
                  <a:lnTo>
                    <a:pt x="152" y="8"/>
                  </a:lnTo>
                  <a:lnTo>
                    <a:pt x="144" y="0"/>
                  </a:lnTo>
                  <a:lnTo>
                    <a:pt x="120" y="0"/>
                  </a:lnTo>
                  <a:lnTo>
                    <a:pt x="56" y="48"/>
                  </a:lnTo>
                  <a:lnTo>
                    <a:pt x="40" y="48"/>
                  </a:lnTo>
                  <a:lnTo>
                    <a:pt x="40" y="88"/>
                  </a:lnTo>
                  <a:lnTo>
                    <a:pt x="32" y="88"/>
                  </a:lnTo>
                  <a:lnTo>
                    <a:pt x="0" y="96"/>
                  </a:lnTo>
                  <a:lnTo>
                    <a:pt x="0" y="112"/>
                  </a:lnTo>
                  <a:lnTo>
                    <a:pt x="16" y="128"/>
                  </a:lnTo>
                  <a:lnTo>
                    <a:pt x="24" y="128"/>
                  </a:lnTo>
                  <a:lnTo>
                    <a:pt x="24" y="136"/>
                  </a:lnTo>
                  <a:lnTo>
                    <a:pt x="24" y="128"/>
                  </a:lnTo>
                  <a:lnTo>
                    <a:pt x="32" y="136"/>
                  </a:lnTo>
                  <a:lnTo>
                    <a:pt x="32" y="128"/>
                  </a:lnTo>
                  <a:lnTo>
                    <a:pt x="48" y="112"/>
                  </a:lnTo>
                  <a:lnTo>
                    <a:pt x="56" y="112"/>
                  </a:lnTo>
                  <a:lnTo>
                    <a:pt x="72" y="120"/>
                  </a:lnTo>
                  <a:lnTo>
                    <a:pt x="80" y="120"/>
                  </a:lnTo>
                  <a:lnTo>
                    <a:pt x="96" y="128"/>
                  </a:lnTo>
                  <a:lnTo>
                    <a:pt x="104" y="120"/>
                  </a:lnTo>
                  <a:lnTo>
                    <a:pt x="128" y="120"/>
                  </a:lnTo>
                  <a:lnTo>
                    <a:pt x="136" y="112"/>
                  </a:lnTo>
                  <a:lnTo>
                    <a:pt x="144" y="112"/>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0" name="Freeform 218"/>
            <p:cNvSpPr>
              <a:spLocks/>
            </p:cNvSpPr>
            <p:nvPr/>
          </p:nvSpPr>
          <p:spPr bwMode="auto">
            <a:xfrm>
              <a:off x="3353" y="2374"/>
              <a:ext cx="181" cy="156"/>
            </a:xfrm>
            <a:custGeom>
              <a:avLst/>
              <a:gdLst>
                <a:gd name="T0" fmla="*/ 140 w 176"/>
                <a:gd name="T1" fmla="*/ 0 h 168"/>
                <a:gd name="T2" fmla="*/ 252 w 176"/>
                <a:gd name="T3" fmla="*/ 12 h 168"/>
                <a:gd name="T4" fmla="*/ 266 w 176"/>
                <a:gd name="T5" fmla="*/ 14 h 168"/>
                <a:gd name="T6" fmla="*/ 282 w 176"/>
                <a:gd name="T7" fmla="*/ 16 h 168"/>
                <a:gd name="T8" fmla="*/ 293 w 176"/>
                <a:gd name="T9" fmla="*/ 16 h 168"/>
                <a:gd name="T10" fmla="*/ 307 w 176"/>
                <a:gd name="T11" fmla="*/ 16 h 168"/>
                <a:gd name="T12" fmla="*/ 307 w 176"/>
                <a:gd name="T13" fmla="*/ 24 h 168"/>
                <a:gd name="T14" fmla="*/ 293 w 176"/>
                <a:gd name="T15" fmla="*/ 24 h 168"/>
                <a:gd name="T16" fmla="*/ 238 w 176"/>
                <a:gd name="T17" fmla="*/ 26 h 168"/>
                <a:gd name="T18" fmla="*/ 209 w 176"/>
                <a:gd name="T19" fmla="*/ 26 h 168"/>
                <a:gd name="T20" fmla="*/ 195 w 176"/>
                <a:gd name="T21" fmla="*/ 29 h 168"/>
                <a:gd name="T22" fmla="*/ 167 w 176"/>
                <a:gd name="T23" fmla="*/ 31 h 168"/>
                <a:gd name="T24" fmla="*/ 140 w 176"/>
                <a:gd name="T25" fmla="*/ 34 h 168"/>
                <a:gd name="T26" fmla="*/ 140 w 176"/>
                <a:gd name="T27" fmla="*/ 36 h 168"/>
                <a:gd name="T28" fmla="*/ 124 w 176"/>
                <a:gd name="T29" fmla="*/ 38 h 168"/>
                <a:gd name="T30" fmla="*/ 112 w 176"/>
                <a:gd name="T31" fmla="*/ 36 h 168"/>
                <a:gd name="T32" fmla="*/ 100 w 176"/>
                <a:gd name="T33" fmla="*/ 38 h 168"/>
                <a:gd name="T34" fmla="*/ 83 w 176"/>
                <a:gd name="T35" fmla="*/ 38 h 168"/>
                <a:gd name="T36" fmla="*/ 67 w 176"/>
                <a:gd name="T37" fmla="*/ 32 h 168"/>
                <a:gd name="T38" fmla="*/ 44 w 176"/>
                <a:gd name="T39" fmla="*/ 34 h 168"/>
                <a:gd name="T40" fmla="*/ 8 w 176"/>
                <a:gd name="T41" fmla="*/ 34 h 168"/>
                <a:gd name="T42" fmla="*/ 16 w 176"/>
                <a:gd name="T43" fmla="*/ 32 h 168"/>
                <a:gd name="T44" fmla="*/ 0 w 176"/>
                <a:gd name="T45" fmla="*/ 26 h 168"/>
                <a:gd name="T46" fmla="*/ 16 w 176"/>
                <a:gd name="T47" fmla="*/ 24 h 168"/>
                <a:gd name="T48" fmla="*/ 44 w 176"/>
                <a:gd name="T49" fmla="*/ 26 h 168"/>
                <a:gd name="T50" fmla="*/ 52 w 176"/>
                <a:gd name="T51" fmla="*/ 24 h 168"/>
                <a:gd name="T52" fmla="*/ 140 w 176"/>
                <a:gd name="T53" fmla="*/ 24 h 168"/>
                <a:gd name="T54" fmla="*/ 112 w 176"/>
                <a:gd name="T55" fmla="*/ 0 h 168"/>
                <a:gd name="T56" fmla="*/ 140 w 176"/>
                <a:gd name="T57" fmla="*/ 0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168"/>
                <a:gd name="T89" fmla="*/ 176 w 176"/>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168">
                  <a:moveTo>
                    <a:pt x="80" y="0"/>
                  </a:moveTo>
                  <a:lnTo>
                    <a:pt x="144" y="48"/>
                  </a:lnTo>
                  <a:lnTo>
                    <a:pt x="152" y="56"/>
                  </a:lnTo>
                  <a:lnTo>
                    <a:pt x="160" y="64"/>
                  </a:lnTo>
                  <a:lnTo>
                    <a:pt x="168" y="64"/>
                  </a:lnTo>
                  <a:lnTo>
                    <a:pt x="176" y="64"/>
                  </a:lnTo>
                  <a:lnTo>
                    <a:pt x="176" y="104"/>
                  </a:lnTo>
                  <a:lnTo>
                    <a:pt x="168" y="104"/>
                  </a:lnTo>
                  <a:lnTo>
                    <a:pt x="136" y="112"/>
                  </a:lnTo>
                  <a:lnTo>
                    <a:pt x="120" y="112"/>
                  </a:lnTo>
                  <a:lnTo>
                    <a:pt x="112" y="128"/>
                  </a:lnTo>
                  <a:lnTo>
                    <a:pt x="96" y="136"/>
                  </a:lnTo>
                  <a:lnTo>
                    <a:pt x="80" y="152"/>
                  </a:lnTo>
                  <a:lnTo>
                    <a:pt x="80" y="160"/>
                  </a:lnTo>
                  <a:lnTo>
                    <a:pt x="72" y="168"/>
                  </a:lnTo>
                  <a:lnTo>
                    <a:pt x="64" y="160"/>
                  </a:lnTo>
                  <a:lnTo>
                    <a:pt x="56" y="168"/>
                  </a:lnTo>
                  <a:lnTo>
                    <a:pt x="48" y="168"/>
                  </a:lnTo>
                  <a:lnTo>
                    <a:pt x="40" y="144"/>
                  </a:lnTo>
                  <a:lnTo>
                    <a:pt x="24" y="152"/>
                  </a:lnTo>
                  <a:lnTo>
                    <a:pt x="8" y="152"/>
                  </a:lnTo>
                  <a:lnTo>
                    <a:pt x="16" y="144"/>
                  </a:lnTo>
                  <a:lnTo>
                    <a:pt x="0" y="112"/>
                  </a:lnTo>
                  <a:lnTo>
                    <a:pt x="16" y="104"/>
                  </a:lnTo>
                  <a:lnTo>
                    <a:pt x="24" y="112"/>
                  </a:lnTo>
                  <a:lnTo>
                    <a:pt x="32" y="104"/>
                  </a:lnTo>
                  <a:lnTo>
                    <a:pt x="80" y="104"/>
                  </a:lnTo>
                  <a:lnTo>
                    <a:pt x="64" y="0"/>
                  </a:lnTo>
                  <a:lnTo>
                    <a:pt x="8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1" name="Freeform 219"/>
            <p:cNvSpPr>
              <a:spLocks/>
            </p:cNvSpPr>
            <p:nvPr/>
          </p:nvSpPr>
          <p:spPr bwMode="auto">
            <a:xfrm>
              <a:off x="3353" y="2374"/>
              <a:ext cx="181" cy="156"/>
            </a:xfrm>
            <a:custGeom>
              <a:avLst/>
              <a:gdLst>
                <a:gd name="T0" fmla="*/ 140 w 176"/>
                <a:gd name="T1" fmla="*/ 0 h 168"/>
                <a:gd name="T2" fmla="*/ 252 w 176"/>
                <a:gd name="T3" fmla="*/ 12 h 168"/>
                <a:gd name="T4" fmla="*/ 266 w 176"/>
                <a:gd name="T5" fmla="*/ 14 h 168"/>
                <a:gd name="T6" fmla="*/ 282 w 176"/>
                <a:gd name="T7" fmla="*/ 16 h 168"/>
                <a:gd name="T8" fmla="*/ 293 w 176"/>
                <a:gd name="T9" fmla="*/ 16 h 168"/>
                <a:gd name="T10" fmla="*/ 307 w 176"/>
                <a:gd name="T11" fmla="*/ 16 h 168"/>
                <a:gd name="T12" fmla="*/ 307 w 176"/>
                <a:gd name="T13" fmla="*/ 24 h 168"/>
                <a:gd name="T14" fmla="*/ 293 w 176"/>
                <a:gd name="T15" fmla="*/ 24 h 168"/>
                <a:gd name="T16" fmla="*/ 238 w 176"/>
                <a:gd name="T17" fmla="*/ 26 h 168"/>
                <a:gd name="T18" fmla="*/ 209 w 176"/>
                <a:gd name="T19" fmla="*/ 26 h 168"/>
                <a:gd name="T20" fmla="*/ 195 w 176"/>
                <a:gd name="T21" fmla="*/ 29 h 168"/>
                <a:gd name="T22" fmla="*/ 167 w 176"/>
                <a:gd name="T23" fmla="*/ 31 h 168"/>
                <a:gd name="T24" fmla="*/ 140 w 176"/>
                <a:gd name="T25" fmla="*/ 34 h 168"/>
                <a:gd name="T26" fmla="*/ 140 w 176"/>
                <a:gd name="T27" fmla="*/ 36 h 168"/>
                <a:gd name="T28" fmla="*/ 124 w 176"/>
                <a:gd name="T29" fmla="*/ 38 h 168"/>
                <a:gd name="T30" fmla="*/ 112 w 176"/>
                <a:gd name="T31" fmla="*/ 36 h 168"/>
                <a:gd name="T32" fmla="*/ 100 w 176"/>
                <a:gd name="T33" fmla="*/ 38 h 168"/>
                <a:gd name="T34" fmla="*/ 83 w 176"/>
                <a:gd name="T35" fmla="*/ 38 h 168"/>
                <a:gd name="T36" fmla="*/ 67 w 176"/>
                <a:gd name="T37" fmla="*/ 32 h 168"/>
                <a:gd name="T38" fmla="*/ 44 w 176"/>
                <a:gd name="T39" fmla="*/ 34 h 168"/>
                <a:gd name="T40" fmla="*/ 8 w 176"/>
                <a:gd name="T41" fmla="*/ 34 h 168"/>
                <a:gd name="T42" fmla="*/ 16 w 176"/>
                <a:gd name="T43" fmla="*/ 32 h 168"/>
                <a:gd name="T44" fmla="*/ 0 w 176"/>
                <a:gd name="T45" fmla="*/ 26 h 168"/>
                <a:gd name="T46" fmla="*/ 16 w 176"/>
                <a:gd name="T47" fmla="*/ 24 h 168"/>
                <a:gd name="T48" fmla="*/ 44 w 176"/>
                <a:gd name="T49" fmla="*/ 26 h 168"/>
                <a:gd name="T50" fmla="*/ 52 w 176"/>
                <a:gd name="T51" fmla="*/ 24 h 168"/>
                <a:gd name="T52" fmla="*/ 140 w 176"/>
                <a:gd name="T53" fmla="*/ 24 h 168"/>
                <a:gd name="T54" fmla="*/ 112 w 176"/>
                <a:gd name="T55" fmla="*/ 0 h 168"/>
                <a:gd name="T56" fmla="*/ 140 w 176"/>
                <a:gd name="T57" fmla="*/ 0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168"/>
                <a:gd name="T89" fmla="*/ 176 w 176"/>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168">
                  <a:moveTo>
                    <a:pt x="80" y="0"/>
                  </a:moveTo>
                  <a:lnTo>
                    <a:pt x="144" y="48"/>
                  </a:lnTo>
                  <a:lnTo>
                    <a:pt x="152" y="56"/>
                  </a:lnTo>
                  <a:lnTo>
                    <a:pt x="160" y="64"/>
                  </a:lnTo>
                  <a:lnTo>
                    <a:pt x="168" y="64"/>
                  </a:lnTo>
                  <a:lnTo>
                    <a:pt x="176" y="64"/>
                  </a:lnTo>
                  <a:lnTo>
                    <a:pt x="176" y="104"/>
                  </a:lnTo>
                  <a:lnTo>
                    <a:pt x="168" y="104"/>
                  </a:lnTo>
                  <a:lnTo>
                    <a:pt x="136" y="112"/>
                  </a:lnTo>
                  <a:lnTo>
                    <a:pt x="120" y="112"/>
                  </a:lnTo>
                  <a:lnTo>
                    <a:pt x="112" y="128"/>
                  </a:lnTo>
                  <a:lnTo>
                    <a:pt x="96" y="136"/>
                  </a:lnTo>
                  <a:lnTo>
                    <a:pt x="80" y="152"/>
                  </a:lnTo>
                  <a:lnTo>
                    <a:pt x="80" y="160"/>
                  </a:lnTo>
                  <a:lnTo>
                    <a:pt x="72" y="168"/>
                  </a:lnTo>
                  <a:lnTo>
                    <a:pt x="64" y="160"/>
                  </a:lnTo>
                  <a:lnTo>
                    <a:pt x="56" y="168"/>
                  </a:lnTo>
                  <a:lnTo>
                    <a:pt x="48" y="168"/>
                  </a:lnTo>
                  <a:lnTo>
                    <a:pt x="40" y="144"/>
                  </a:lnTo>
                  <a:lnTo>
                    <a:pt x="24" y="152"/>
                  </a:lnTo>
                  <a:lnTo>
                    <a:pt x="8" y="152"/>
                  </a:lnTo>
                  <a:lnTo>
                    <a:pt x="16" y="144"/>
                  </a:lnTo>
                  <a:lnTo>
                    <a:pt x="0" y="112"/>
                  </a:lnTo>
                  <a:lnTo>
                    <a:pt x="16" y="104"/>
                  </a:lnTo>
                  <a:lnTo>
                    <a:pt x="24" y="112"/>
                  </a:lnTo>
                  <a:lnTo>
                    <a:pt x="32" y="104"/>
                  </a:lnTo>
                  <a:lnTo>
                    <a:pt x="80" y="104"/>
                  </a:lnTo>
                  <a:lnTo>
                    <a:pt x="64" y="0"/>
                  </a:lnTo>
                  <a:lnTo>
                    <a:pt x="80"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2" name="Freeform 220"/>
            <p:cNvSpPr>
              <a:spLocks/>
            </p:cNvSpPr>
            <p:nvPr/>
          </p:nvSpPr>
          <p:spPr bwMode="auto">
            <a:xfrm>
              <a:off x="3312" y="2345"/>
              <a:ext cx="125" cy="133"/>
            </a:xfrm>
            <a:custGeom>
              <a:avLst/>
              <a:gdLst>
                <a:gd name="T0" fmla="*/ 0 w 120"/>
                <a:gd name="T1" fmla="*/ 16 h 144"/>
                <a:gd name="T2" fmla="*/ 0 w 120"/>
                <a:gd name="T3" fmla="*/ 15 h 144"/>
                <a:gd name="T4" fmla="*/ 92 w 120"/>
                <a:gd name="T5" fmla="*/ 15 h 144"/>
                <a:gd name="T6" fmla="*/ 92 w 120"/>
                <a:gd name="T7" fmla="*/ 12 h 144"/>
                <a:gd name="T8" fmla="*/ 108 w 120"/>
                <a:gd name="T9" fmla="*/ 10 h 144"/>
                <a:gd name="T10" fmla="*/ 108 w 120"/>
                <a:gd name="T11" fmla="*/ 6 h 144"/>
                <a:gd name="T12" fmla="*/ 180 w 120"/>
                <a:gd name="T13" fmla="*/ 6 h 144"/>
                <a:gd name="T14" fmla="*/ 180 w 120"/>
                <a:gd name="T15" fmla="*/ 0 h 144"/>
                <a:gd name="T16" fmla="*/ 272 w 120"/>
                <a:gd name="T17" fmla="*/ 6 h 144"/>
                <a:gd name="T18" fmla="*/ 236 w 120"/>
                <a:gd name="T19" fmla="*/ 6 h 144"/>
                <a:gd name="T20" fmla="*/ 272 w 120"/>
                <a:gd name="T21" fmla="*/ 28 h 144"/>
                <a:gd name="T22" fmla="*/ 164 w 120"/>
                <a:gd name="T23" fmla="*/ 28 h 144"/>
                <a:gd name="T24" fmla="*/ 146 w 120"/>
                <a:gd name="T25" fmla="*/ 30 h 144"/>
                <a:gd name="T26" fmla="*/ 128 w 120"/>
                <a:gd name="T27" fmla="*/ 28 h 144"/>
                <a:gd name="T28" fmla="*/ 92 w 120"/>
                <a:gd name="T29" fmla="*/ 30 h 144"/>
                <a:gd name="T30" fmla="*/ 92 w 120"/>
                <a:gd name="T31" fmla="*/ 28 h 144"/>
                <a:gd name="T32" fmla="*/ 36 w 120"/>
                <a:gd name="T33" fmla="*/ 26 h 144"/>
                <a:gd name="T34" fmla="*/ 0 w 120"/>
                <a:gd name="T35" fmla="*/ 26 h 144"/>
                <a:gd name="T36" fmla="*/ 0 w 120"/>
                <a:gd name="T37" fmla="*/ 28 h 144"/>
                <a:gd name="T38" fmla="*/ 0 w 120"/>
                <a:gd name="T39" fmla="*/ 21 h 144"/>
                <a:gd name="T40" fmla="*/ 0 w 120"/>
                <a:gd name="T41" fmla="*/ 19 h 144"/>
                <a:gd name="T42" fmla="*/ 0 w 120"/>
                <a:gd name="T43" fmla="*/ 17 h 144"/>
                <a:gd name="T44" fmla="*/ 0 w 120"/>
                <a:gd name="T45" fmla="*/ 16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144"/>
                <a:gd name="T71" fmla="*/ 120 w 120"/>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144">
                  <a:moveTo>
                    <a:pt x="0" y="80"/>
                  </a:moveTo>
                  <a:lnTo>
                    <a:pt x="0" y="72"/>
                  </a:lnTo>
                  <a:lnTo>
                    <a:pt x="40" y="72"/>
                  </a:lnTo>
                  <a:lnTo>
                    <a:pt x="40" y="56"/>
                  </a:lnTo>
                  <a:lnTo>
                    <a:pt x="48" y="48"/>
                  </a:lnTo>
                  <a:lnTo>
                    <a:pt x="48" y="16"/>
                  </a:lnTo>
                  <a:lnTo>
                    <a:pt x="80" y="16"/>
                  </a:lnTo>
                  <a:lnTo>
                    <a:pt x="80" y="0"/>
                  </a:lnTo>
                  <a:lnTo>
                    <a:pt x="120" y="32"/>
                  </a:lnTo>
                  <a:lnTo>
                    <a:pt x="104" y="32"/>
                  </a:lnTo>
                  <a:lnTo>
                    <a:pt x="120" y="136"/>
                  </a:lnTo>
                  <a:lnTo>
                    <a:pt x="72" y="136"/>
                  </a:lnTo>
                  <a:lnTo>
                    <a:pt x="64" y="144"/>
                  </a:lnTo>
                  <a:lnTo>
                    <a:pt x="56" y="136"/>
                  </a:lnTo>
                  <a:lnTo>
                    <a:pt x="40" y="144"/>
                  </a:lnTo>
                  <a:lnTo>
                    <a:pt x="40" y="136"/>
                  </a:lnTo>
                  <a:lnTo>
                    <a:pt x="16" y="128"/>
                  </a:lnTo>
                  <a:lnTo>
                    <a:pt x="0" y="128"/>
                  </a:lnTo>
                  <a:lnTo>
                    <a:pt x="0" y="136"/>
                  </a:lnTo>
                  <a:lnTo>
                    <a:pt x="0" y="104"/>
                  </a:lnTo>
                  <a:lnTo>
                    <a:pt x="0" y="96"/>
                  </a:lnTo>
                  <a:lnTo>
                    <a:pt x="0" y="88"/>
                  </a:lnTo>
                  <a:lnTo>
                    <a:pt x="0"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3" name="Freeform 221"/>
            <p:cNvSpPr>
              <a:spLocks/>
            </p:cNvSpPr>
            <p:nvPr/>
          </p:nvSpPr>
          <p:spPr bwMode="auto">
            <a:xfrm>
              <a:off x="3312" y="2345"/>
              <a:ext cx="125" cy="133"/>
            </a:xfrm>
            <a:custGeom>
              <a:avLst/>
              <a:gdLst>
                <a:gd name="T0" fmla="*/ 0 w 120"/>
                <a:gd name="T1" fmla="*/ 16 h 144"/>
                <a:gd name="T2" fmla="*/ 0 w 120"/>
                <a:gd name="T3" fmla="*/ 15 h 144"/>
                <a:gd name="T4" fmla="*/ 92 w 120"/>
                <a:gd name="T5" fmla="*/ 15 h 144"/>
                <a:gd name="T6" fmla="*/ 92 w 120"/>
                <a:gd name="T7" fmla="*/ 12 h 144"/>
                <a:gd name="T8" fmla="*/ 108 w 120"/>
                <a:gd name="T9" fmla="*/ 10 h 144"/>
                <a:gd name="T10" fmla="*/ 108 w 120"/>
                <a:gd name="T11" fmla="*/ 6 h 144"/>
                <a:gd name="T12" fmla="*/ 180 w 120"/>
                <a:gd name="T13" fmla="*/ 6 h 144"/>
                <a:gd name="T14" fmla="*/ 180 w 120"/>
                <a:gd name="T15" fmla="*/ 0 h 144"/>
                <a:gd name="T16" fmla="*/ 272 w 120"/>
                <a:gd name="T17" fmla="*/ 6 h 144"/>
                <a:gd name="T18" fmla="*/ 236 w 120"/>
                <a:gd name="T19" fmla="*/ 6 h 144"/>
                <a:gd name="T20" fmla="*/ 272 w 120"/>
                <a:gd name="T21" fmla="*/ 28 h 144"/>
                <a:gd name="T22" fmla="*/ 164 w 120"/>
                <a:gd name="T23" fmla="*/ 28 h 144"/>
                <a:gd name="T24" fmla="*/ 146 w 120"/>
                <a:gd name="T25" fmla="*/ 30 h 144"/>
                <a:gd name="T26" fmla="*/ 128 w 120"/>
                <a:gd name="T27" fmla="*/ 28 h 144"/>
                <a:gd name="T28" fmla="*/ 92 w 120"/>
                <a:gd name="T29" fmla="*/ 30 h 144"/>
                <a:gd name="T30" fmla="*/ 92 w 120"/>
                <a:gd name="T31" fmla="*/ 28 h 144"/>
                <a:gd name="T32" fmla="*/ 36 w 120"/>
                <a:gd name="T33" fmla="*/ 26 h 144"/>
                <a:gd name="T34" fmla="*/ 0 w 120"/>
                <a:gd name="T35" fmla="*/ 26 h 144"/>
                <a:gd name="T36" fmla="*/ 0 w 120"/>
                <a:gd name="T37" fmla="*/ 28 h 144"/>
                <a:gd name="T38" fmla="*/ 0 w 120"/>
                <a:gd name="T39" fmla="*/ 21 h 144"/>
                <a:gd name="T40" fmla="*/ 0 w 120"/>
                <a:gd name="T41" fmla="*/ 19 h 144"/>
                <a:gd name="T42" fmla="*/ 0 w 120"/>
                <a:gd name="T43" fmla="*/ 17 h 144"/>
                <a:gd name="T44" fmla="*/ 0 w 120"/>
                <a:gd name="T45" fmla="*/ 16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144"/>
                <a:gd name="T71" fmla="*/ 120 w 120"/>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144">
                  <a:moveTo>
                    <a:pt x="0" y="80"/>
                  </a:moveTo>
                  <a:lnTo>
                    <a:pt x="0" y="72"/>
                  </a:lnTo>
                  <a:lnTo>
                    <a:pt x="40" y="72"/>
                  </a:lnTo>
                  <a:lnTo>
                    <a:pt x="40" y="56"/>
                  </a:lnTo>
                  <a:lnTo>
                    <a:pt x="48" y="48"/>
                  </a:lnTo>
                  <a:lnTo>
                    <a:pt x="48" y="16"/>
                  </a:lnTo>
                  <a:lnTo>
                    <a:pt x="80" y="16"/>
                  </a:lnTo>
                  <a:lnTo>
                    <a:pt x="80" y="0"/>
                  </a:lnTo>
                  <a:lnTo>
                    <a:pt x="120" y="32"/>
                  </a:lnTo>
                  <a:lnTo>
                    <a:pt x="104" y="32"/>
                  </a:lnTo>
                  <a:lnTo>
                    <a:pt x="120" y="136"/>
                  </a:lnTo>
                  <a:lnTo>
                    <a:pt x="72" y="136"/>
                  </a:lnTo>
                  <a:lnTo>
                    <a:pt x="64" y="144"/>
                  </a:lnTo>
                  <a:lnTo>
                    <a:pt x="56" y="136"/>
                  </a:lnTo>
                  <a:lnTo>
                    <a:pt x="40" y="144"/>
                  </a:lnTo>
                  <a:lnTo>
                    <a:pt x="40" y="136"/>
                  </a:lnTo>
                  <a:lnTo>
                    <a:pt x="16" y="128"/>
                  </a:lnTo>
                  <a:lnTo>
                    <a:pt x="0" y="128"/>
                  </a:lnTo>
                  <a:lnTo>
                    <a:pt x="0" y="136"/>
                  </a:lnTo>
                  <a:lnTo>
                    <a:pt x="0" y="104"/>
                  </a:lnTo>
                  <a:lnTo>
                    <a:pt x="0" y="96"/>
                  </a:lnTo>
                  <a:lnTo>
                    <a:pt x="0" y="88"/>
                  </a:lnTo>
                  <a:lnTo>
                    <a:pt x="0" y="8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4" name="Freeform 222"/>
            <p:cNvSpPr>
              <a:spLocks/>
            </p:cNvSpPr>
            <p:nvPr/>
          </p:nvSpPr>
          <p:spPr bwMode="auto">
            <a:xfrm>
              <a:off x="3312" y="2345"/>
              <a:ext cx="82" cy="74"/>
            </a:xfrm>
            <a:custGeom>
              <a:avLst/>
              <a:gdLst>
                <a:gd name="T0" fmla="*/ 0 w 80"/>
                <a:gd name="T1" fmla="*/ 17 h 80"/>
                <a:gd name="T2" fmla="*/ 0 w 80"/>
                <a:gd name="T3" fmla="*/ 16 h 80"/>
                <a:gd name="T4" fmla="*/ 60 w 80"/>
                <a:gd name="T5" fmla="*/ 16 h 80"/>
                <a:gd name="T6" fmla="*/ 60 w 80"/>
                <a:gd name="T7" fmla="*/ 13 h 80"/>
                <a:gd name="T8" fmla="*/ 75 w 80"/>
                <a:gd name="T9" fmla="*/ 11 h 80"/>
                <a:gd name="T10" fmla="*/ 75 w 80"/>
                <a:gd name="T11" fmla="*/ 6 h 80"/>
                <a:gd name="T12" fmla="*/ 129 w 80"/>
                <a:gd name="T13" fmla="*/ 6 h 80"/>
                <a:gd name="T14" fmla="*/ 129 w 80"/>
                <a:gd name="T15" fmla="*/ 0 h 80"/>
                <a:gd name="T16" fmla="*/ 60 w 80"/>
                <a:gd name="T17" fmla="*/ 0 h 80"/>
                <a:gd name="T18" fmla="*/ 52 w 80"/>
                <a:gd name="T19" fmla="*/ 6 h 80"/>
                <a:gd name="T20" fmla="*/ 44 w 80"/>
                <a:gd name="T21" fmla="*/ 6 h 80"/>
                <a:gd name="T22" fmla="*/ 16 w 80"/>
                <a:gd name="T23" fmla="*/ 8 h 80"/>
                <a:gd name="T24" fmla="*/ 0 w 80"/>
                <a:gd name="T25" fmla="*/ 14 h 80"/>
                <a:gd name="T26" fmla="*/ 0 w 80"/>
                <a:gd name="T27" fmla="*/ 17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80"/>
                <a:gd name="T44" fmla="*/ 80 w 80"/>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80">
                  <a:moveTo>
                    <a:pt x="0" y="80"/>
                  </a:moveTo>
                  <a:lnTo>
                    <a:pt x="0" y="72"/>
                  </a:lnTo>
                  <a:lnTo>
                    <a:pt x="40" y="72"/>
                  </a:lnTo>
                  <a:lnTo>
                    <a:pt x="40" y="56"/>
                  </a:lnTo>
                  <a:lnTo>
                    <a:pt x="48" y="48"/>
                  </a:lnTo>
                  <a:lnTo>
                    <a:pt x="48" y="16"/>
                  </a:lnTo>
                  <a:lnTo>
                    <a:pt x="80" y="16"/>
                  </a:lnTo>
                  <a:lnTo>
                    <a:pt x="80" y="0"/>
                  </a:lnTo>
                  <a:lnTo>
                    <a:pt x="40" y="0"/>
                  </a:lnTo>
                  <a:lnTo>
                    <a:pt x="32" y="8"/>
                  </a:lnTo>
                  <a:lnTo>
                    <a:pt x="24" y="16"/>
                  </a:lnTo>
                  <a:lnTo>
                    <a:pt x="16" y="40"/>
                  </a:lnTo>
                  <a:lnTo>
                    <a:pt x="0" y="64"/>
                  </a:lnTo>
                  <a:lnTo>
                    <a:pt x="0"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5" name="Freeform 223"/>
            <p:cNvSpPr>
              <a:spLocks/>
            </p:cNvSpPr>
            <p:nvPr/>
          </p:nvSpPr>
          <p:spPr bwMode="auto">
            <a:xfrm>
              <a:off x="3312" y="2345"/>
              <a:ext cx="82" cy="74"/>
            </a:xfrm>
            <a:custGeom>
              <a:avLst/>
              <a:gdLst>
                <a:gd name="T0" fmla="*/ 0 w 80"/>
                <a:gd name="T1" fmla="*/ 17 h 80"/>
                <a:gd name="T2" fmla="*/ 0 w 80"/>
                <a:gd name="T3" fmla="*/ 16 h 80"/>
                <a:gd name="T4" fmla="*/ 60 w 80"/>
                <a:gd name="T5" fmla="*/ 16 h 80"/>
                <a:gd name="T6" fmla="*/ 60 w 80"/>
                <a:gd name="T7" fmla="*/ 13 h 80"/>
                <a:gd name="T8" fmla="*/ 75 w 80"/>
                <a:gd name="T9" fmla="*/ 11 h 80"/>
                <a:gd name="T10" fmla="*/ 75 w 80"/>
                <a:gd name="T11" fmla="*/ 6 h 80"/>
                <a:gd name="T12" fmla="*/ 129 w 80"/>
                <a:gd name="T13" fmla="*/ 6 h 80"/>
                <a:gd name="T14" fmla="*/ 129 w 80"/>
                <a:gd name="T15" fmla="*/ 0 h 80"/>
                <a:gd name="T16" fmla="*/ 60 w 80"/>
                <a:gd name="T17" fmla="*/ 0 h 80"/>
                <a:gd name="T18" fmla="*/ 52 w 80"/>
                <a:gd name="T19" fmla="*/ 6 h 80"/>
                <a:gd name="T20" fmla="*/ 44 w 80"/>
                <a:gd name="T21" fmla="*/ 6 h 80"/>
                <a:gd name="T22" fmla="*/ 16 w 80"/>
                <a:gd name="T23" fmla="*/ 8 h 80"/>
                <a:gd name="T24" fmla="*/ 0 w 80"/>
                <a:gd name="T25" fmla="*/ 14 h 80"/>
                <a:gd name="T26" fmla="*/ 0 w 80"/>
                <a:gd name="T27" fmla="*/ 17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80"/>
                <a:gd name="T44" fmla="*/ 80 w 80"/>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80">
                  <a:moveTo>
                    <a:pt x="0" y="80"/>
                  </a:moveTo>
                  <a:lnTo>
                    <a:pt x="0" y="72"/>
                  </a:lnTo>
                  <a:lnTo>
                    <a:pt x="40" y="72"/>
                  </a:lnTo>
                  <a:lnTo>
                    <a:pt x="40" y="56"/>
                  </a:lnTo>
                  <a:lnTo>
                    <a:pt x="48" y="48"/>
                  </a:lnTo>
                  <a:lnTo>
                    <a:pt x="48" y="16"/>
                  </a:lnTo>
                  <a:lnTo>
                    <a:pt x="80" y="16"/>
                  </a:lnTo>
                  <a:lnTo>
                    <a:pt x="80" y="0"/>
                  </a:lnTo>
                  <a:lnTo>
                    <a:pt x="40" y="0"/>
                  </a:lnTo>
                  <a:lnTo>
                    <a:pt x="32" y="8"/>
                  </a:lnTo>
                  <a:lnTo>
                    <a:pt x="24" y="16"/>
                  </a:lnTo>
                  <a:lnTo>
                    <a:pt x="16" y="40"/>
                  </a:lnTo>
                  <a:lnTo>
                    <a:pt x="0" y="64"/>
                  </a:lnTo>
                  <a:lnTo>
                    <a:pt x="0" y="8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6" name="Freeform 224"/>
            <p:cNvSpPr>
              <a:spLocks/>
            </p:cNvSpPr>
            <p:nvPr/>
          </p:nvSpPr>
          <p:spPr bwMode="auto">
            <a:xfrm>
              <a:off x="3304" y="2464"/>
              <a:ext cx="66" cy="44"/>
            </a:xfrm>
            <a:custGeom>
              <a:avLst/>
              <a:gdLst>
                <a:gd name="T0" fmla="*/ 8 w 64"/>
                <a:gd name="T1" fmla="*/ 7 h 48"/>
                <a:gd name="T2" fmla="*/ 44 w 64"/>
                <a:gd name="T3" fmla="*/ 6 h 48"/>
                <a:gd name="T4" fmla="*/ 55 w 64"/>
                <a:gd name="T5" fmla="*/ 7 h 48"/>
                <a:gd name="T6" fmla="*/ 71 w 64"/>
                <a:gd name="T7" fmla="*/ 6 h 48"/>
                <a:gd name="T8" fmla="*/ 44 w 64"/>
                <a:gd name="T9" fmla="*/ 6 h 48"/>
                <a:gd name="T10" fmla="*/ 8 w 64"/>
                <a:gd name="T11" fmla="*/ 6 h 48"/>
                <a:gd name="T12" fmla="*/ 0 w 64"/>
                <a:gd name="T13" fmla="*/ 6 h 48"/>
                <a:gd name="T14" fmla="*/ 8 w 64"/>
                <a:gd name="T15" fmla="*/ 6 h 48"/>
                <a:gd name="T16" fmla="*/ 8 w 64"/>
                <a:gd name="T17" fmla="*/ 0 h 48"/>
                <a:gd name="T18" fmla="*/ 44 w 64"/>
                <a:gd name="T19" fmla="*/ 0 h 48"/>
                <a:gd name="T20" fmla="*/ 90 w 64"/>
                <a:gd name="T21" fmla="*/ 6 h 48"/>
                <a:gd name="T22" fmla="*/ 90 w 64"/>
                <a:gd name="T23" fmla="*/ 6 h 48"/>
                <a:gd name="T24" fmla="*/ 116 w 64"/>
                <a:gd name="T25" fmla="*/ 9 h 48"/>
                <a:gd name="T26" fmla="*/ 71 w 64"/>
                <a:gd name="T27" fmla="*/ 9 h 48"/>
                <a:gd name="T28" fmla="*/ 8 w 64"/>
                <a:gd name="T29" fmla="*/ 9 h 48"/>
                <a:gd name="T30" fmla="*/ 8 w 64"/>
                <a:gd name="T31" fmla="*/ 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48"/>
                <a:gd name="T50" fmla="*/ 64 w 64"/>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48">
                  <a:moveTo>
                    <a:pt x="8" y="40"/>
                  </a:moveTo>
                  <a:lnTo>
                    <a:pt x="24" y="32"/>
                  </a:lnTo>
                  <a:lnTo>
                    <a:pt x="32" y="40"/>
                  </a:lnTo>
                  <a:lnTo>
                    <a:pt x="40" y="32"/>
                  </a:lnTo>
                  <a:lnTo>
                    <a:pt x="24" y="32"/>
                  </a:lnTo>
                  <a:lnTo>
                    <a:pt x="8" y="32"/>
                  </a:lnTo>
                  <a:lnTo>
                    <a:pt x="0" y="16"/>
                  </a:lnTo>
                  <a:lnTo>
                    <a:pt x="8" y="8"/>
                  </a:lnTo>
                  <a:lnTo>
                    <a:pt x="8" y="0"/>
                  </a:lnTo>
                  <a:lnTo>
                    <a:pt x="24" y="0"/>
                  </a:lnTo>
                  <a:lnTo>
                    <a:pt x="48" y="8"/>
                  </a:lnTo>
                  <a:lnTo>
                    <a:pt x="48" y="16"/>
                  </a:lnTo>
                  <a:lnTo>
                    <a:pt x="64" y="48"/>
                  </a:lnTo>
                  <a:lnTo>
                    <a:pt x="40" y="48"/>
                  </a:lnTo>
                  <a:lnTo>
                    <a:pt x="8" y="48"/>
                  </a:lnTo>
                  <a:lnTo>
                    <a:pt x="8" y="4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7" name="Freeform 225"/>
            <p:cNvSpPr>
              <a:spLocks/>
            </p:cNvSpPr>
            <p:nvPr/>
          </p:nvSpPr>
          <p:spPr bwMode="auto">
            <a:xfrm>
              <a:off x="3304" y="2464"/>
              <a:ext cx="66" cy="44"/>
            </a:xfrm>
            <a:custGeom>
              <a:avLst/>
              <a:gdLst>
                <a:gd name="T0" fmla="*/ 8 w 64"/>
                <a:gd name="T1" fmla="*/ 7 h 48"/>
                <a:gd name="T2" fmla="*/ 44 w 64"/>
                <a:gd name="T3" fmla="*/ 6 h 48"/>
                <a:gd name="T4" fmla="*/ 55 w 64"/>
                <a:gd name="T5" fmla="*/ 7 h 48"/>
                <a:gd name="T6" fmla="*/ 71 w 64"/>
                <a:gd name="T7" fmla="*/ 6 h 48"/>
                <a:gd name="T8" fmla="*/ 44 w 64"/>
                <a:gd name="T9" fmla="*/ 6 h 48"/>
                <a:gd name="T10" fmla="*/ 8 w 64"/>
                <a:gd name="T11" fmla="*/ 6 h 48"/>
                <a:gd name="T12" fmla="*/ 0 w 64"/>
                <a:gd name="T13" fmla="*/ 6 h 48"/>
                <a:gd name="T14" fmla="*/ 8 w 64"/>
                <a:gd name="T15" fmla="*/ 6 h 48"/>
                <a:gd name="T16" fmla="*/ 8 w 64"/>
                <a:gd name="T17" fmla="*/ 0 h 48"/>
                <a:gd name="T18" fmla="*/ 44 w 64"/>
                <a:gd name="T19" fmla="*/ 0 h 48"/>
                <a:gd name="T20" fmla="*/ 90 w 64"/>
                <a:gd name="T21" fmla="*/ 6 h 48"/>
                <a:gd name="T22" fmla="*/ 90 w 64"/>
                <a:gd name="T23" fmla="*/ 6 h 48"/>
                <a:gd name="T24" fmla="*/ 116 w 64"/>
                <a:gd name="T25" fmla="*/ 9 h 48"/>
                <a:gd name="T26" fmla="*/ 71 w 64"/>
                <a:gd name="T27" fmla="*/ 9 h 48"/>
                <a:gd name="T28" fmla="*/ 8 w 64"/>
                <a:gd name="T29" fmla="*/ 9 h 48"/>
                <a:gd name="T30" fmla="*/ 8 w 64"/>
                <a:gd name="T31" fmla="*/ 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48"/>
                <a:gd name="T50" fmla="*/ 64 w 64"/>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48">
                  <a:moveTo>
                    <a:pt x="8" y="40"/>
                  </a:moveTo>
                  <a:lnTo>
                    <a:pt x="24" y="32"/>
                  </a:lnTo>
                  <a:lnTo>
                    <a:pt x="32" y="40"/>
                  </a:lnTo>
                  <a:lnTo>
                    <a:pt x="40" y="32"/>
                  </a:lnTo>
                  <a:lnTo>
                    <a:pt x="24" y="32"/>
                  </a:lnTo>
                  <a:lnTo>
                    <a:pt x="8" y="32"/>
                  </a:lnTo>
                  <a:lnTo>
                    <a:pt x="0" y="16"/>
                  </a:lnTo>
                  <a:lnTo>
                    <a:pt x="8" y="8"/>
                  </a:lnTo>
                  <a:lnTo>
                    <a:pt x="8" y="0"/>
                  </a:lnTo>
                  <a:lnTo>
                    <a:pt x="24" y="0"/>
                  </a:lnTo>
                  <a:lnTo>
                    <a:pt x="48" y="8"/>
                  </a:lnTo>
                  <a:lnTo>
                    <a:pt x="48" y="16"/>
                  </a:lnTo>
                  <a:lnTo>
                    <a:pt x="64" y="48"/>
                  </a:lnTo>
                  <a:lnTo>
                    <a:pt x="40" y="48"/>
                  </a:lnTo>
                  <a:lnTo>
                    <a:pt x="8" y="48"/>
                  </a:lnTo>
                  <a:lnTo>
                    <a:pt x="8" y="4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8" name="Freeform 226"/>
            <p:cNvSpPr>
              <a:spLocks/>
            </p:cNvSpPr>
            <p:nvPr/>
          </p:nvSpPr>
          <p:spPr bwMode="auto">
            <a:xfrm>
              <a:off x="3312" y="2495"/>
              <a:ext cx="32" cy="6"/>
            </a:xfrm>
            <a:custGeom>
              <a:avLst/>
              <a:gdLst>
                <a:gd name="T0" fmla="*/ 0 w 32"/>
                <a:gd name="T1" fmla="*/ 2 h 8"/>
                <a:gd name="T2" fmla="*/ 16 w 32"/>
                <a:gd name="T3" fmla="*/ 0 h 8"/>
                <a:gd name="T4" fmla="*/ 24 w 32"/>
                <a:gd name="T5" fmla="*/ 2 h 8"/>
                <a:gd name="T6" fmla="*/ 32 w 32"/>
                <a:gd name="T7" fmla="*/ 0 h 8"/>
                <a:gd name="T8" fmla="*/ 16 w 32"/>
                <a:gd name="T9" fmla="*/ 0 h 8"/>
                <a:gd name="T10" fmla="*/ 0 w 32"/>
                <a:gd name="T11" fmla="*/ 0 h 8"/>
                <a:gd name="T12" fmla="*/ 0 w 32"/>
                <a:gd name="T13" fmla="*/ 2 h 8"/>
                <a:gd name="T14" fmla="*/ 0 60000 65536"/>
                <a:gd name="T15" fmla="*/ 0 60000 65536"/>
                <a:gd name="T16" fmla="*/ 0 60000 65536"/>
                <a:gd name="T17" fmla="*/ 0 60000 65536"/>
                <a:gd name="T18" fmla="*/ 0 60000 65536"/>
                <a:gd name="T19" fmla="*/ 0 60000 65536"/>
                <a:gd name="T20" fmla="*/ 0 60000 65536"/>
                <a:gd name="T21" fmla="*/ 0 w 32"/>
                <a:gd name="T22" fmla="*/ 0 h 8"/>
                <a:gd name="T23" fmla="*/ 32 w 3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8">
                  <a:moveTo>
                    <a:pt x="0" y="8"/>
                  </a:moveTo>
                  <a:lnTo>
                    <a:pt x="16" y="0"/>
                  </a:lnTo>
                  <a:lnTo>
                    <a:pt x="24" y="8"/>
                  </a:lnTo>
                  <a:lnTo>
                    <a:pt x="32" y="0"/>
                  </a:lnTo>
                  <a:lnTo>
                    <a:pt x="16" y="0"/>
                  </a:ln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29" name="Freeform 227"/>
            <p:cNvSpPr>
              <a:spLocks/>
            </p:cNvSpPr>
            <p:nvPr/>
          </p:nvSpPr>
          <p:spPr bwMode="auto">
            <a:xfrm>
              <a:off x="3312" y="2495"/>
              <a:ext cx="32" cy="6"/>
            </a:xfrm>
            <a:custGeom>
              <a:avLst/>
              <a:gdLst>
                <a:gd name="T0" fmla="*/ 0 w 32"/>
                <a:gd name="T1" fmla="*/ 2 h 8"/>
                <a:gd name="T2" fmla="*/ 16 w 32"/>
                <a:gd name="T3" fmla="*/ 0 h 8"/>
                <a:gd name="T4" fmla="*/ 24 w 32"/>
                <a:gd name="T5" fmla="*/ 2 h 8"/>
                <a:gd name="T6" fmla="*/ 32 w 32"/>
                <a:gd name="T7" fmla="*/ 0 h 8"/>
                <a:gd name="T8" fmla="*/ 16 w 32"/>
                <a:gd name="T9" fmla="*/ 0 h 8"/>
                <a:gd name="T10" fmla="*/ 0 w 32"/>
                <a:gd name="T11" fmla="*/ 0 h 8"/>
                <a:gd name="T12" fmla="*/ 0 w 32"/>
                <a:gd name="T13" fmla="*/ 2 h 8"/>
                <a:gd name="T14" fmla="*/ 0 60000 65536"/>
                <a:gd name="T15" fmla="*/ 0 60000 65536"/>
                <a:gd name="T16" fmla="*/ 0 60000 65536"/>
                <a:gd name="T17" fmla="*/ 0 60000 65536"/>
                <a:gd name="T18" fmla="*/ 0 60000 65536"/>
                <a:gd name="T19" fmla="*/ 0 60000 65536"/>
                <a:gd name="T20" fmla="*/ 0 60000 65536"/>
                <a:gd name="T21" fmla="*/ 0 w 32"/>
                <a:gd name="T22" fmla="*/ 0 h 8"/>
                <a:gd name="T23" fmla="*/ 32 w 3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8">
                  <a:moveTo>
                    <a:pt x="0" y="8"/>
                  </a:moveTo>
                  <a:lnTo>
                    <a:pt x="16" y="0"/>
                  </a:lnTo>
                  <a:lnTo>
                    <a:pt x="24" y="8"/>
                  </a:lnTo>
                  <a:lnTo>
                    <a:pt x="32" y="0"/>
                  </a:lnTo>
                  <a:lnTo>
                    <a:pt x="16" y="0"/>
                  </a:ln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0" name="Freeform 228"/>
            <p:cNvSpPr>
              <a:spLocks/>
            </p:cNvSpPr>
            <p:nvPr/>
          </p:nvSpPr>
          <p:spPr bwMode="auto">
            <a:xfrm>
              <a:off x="3312" y="2508"/>
              <a:ext cx="32" cy="17"/>
            </a:xfrm>
            <a:custGeom>
              <a:avLst/>
              <a:gdLst>
                <a:gd name="T0" fmla="*/ 16 w 32"/>
                <a:gd name="T1" fmla="*/ 50 h 16"/>
                <a:gd name="T2" fmla="*/ 32 w 32"/>
                <a:gd name="T3" fmla="*/ 31 h 16"/>
                <a:gd name="T4" fmla="*/ 32 w 32"/>
                <a:gd name="T5" fmla="*/ 0 h 16"/>
                <a:gd name="T6" fmla="*/ 0 w 32"/>
                <a:gd name="T7" fmla="*/ 0 h 16"/>
                <a:gd name="T8" fmla="*/ 8 w 32"/>
                <a:gd name="T9" fmla="*/ 31 h 16"/>
                <a:gd name="T10" fmla="*/ 16 w 32"/>
                <a:gd name="T11" fmla="*/ 50 h 16"/>
                <a:gd name="T12" fmla="*/ 0 60000 65536"/>
                <a:gd name="T13" fmla="*/ 0 60000 65536"/>
                <a:gd name="T14" fmla="*/ 0 60000 65536"/>
                <a:gd name="T15" fmla="*/ 0 60000 65536"/>
                <a:gd name="T16" fmla="*/ 0 60000 65536"/>
                <a:gd name="T17" fmla="*/ 0 60000 65536"/>
                <a:gd name="T18" fmla="*/ 0 w 32"/>
                <a:gd name="T19" fmla="*/ 0 h 16"/>
                <a:gd name="T20" fmla="*/ 32 w 3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2" h="16">
                  <a:moveTo>
                    <a:pt x="16" y="16"/>
                  </a:moveTo>
                  <a:lnTo>
                    <a:pt x="32" y="8"/>
                  </a:lnTo>
                  <a:lnTo>
                    <a:pt x="32" y="0"/>
                  </a:lnTo>
                  <a:lnTo>
                    <a:pt x="0" y="0"/>
                  </a:lnTo>
                  <a:lnTo>
                    <a:pt x="8" y="8"/>
                  </a:lnTo>
                  <a:lnTo>
                    <a:pt x="16"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1" name="Freeform 229"/>
            <p:cNvSpPr>
              <a:spLocks/>
            </p:cNvSpPr>
            <p:nvPr/>
          </p:nvSpPr>
          <p:spPr bwMode="auto">
            <a:xfrm>
              <a:off x="3312" y="2508"/>
              <a:ext cx="32" cy="17"/>
            </a:xfrm>
            <a:custGeom>
              <a:avLst/>
              <a:gdLst>
                <a:gd name="T0" fmla="*/ 16 w 32"/>
                <a:gd name="T1" fmla="*/ 50 h 16"/>
                <a:gd name="T2" fmla="*/ 32 w 32"/>
                <a:gd name="T3" fmla="*/ 31 h 16"/>
                <a:gd name="T4" fmla="*/ 32 w 32"/>
                <a:gd name="T5" fmla="*/ 0 h 16"/>
                <a:gd name="T6" fmla="*/ 0 w 32"/>
                <a:gd name="T7" fmla="*/ 0 h 16"/>
                <a:gd name="T8" fmla="*/ 8 w 32"/>
                <a:gd name="T9" fmla="*/ 31 h 16"/>
                <a:gd name="T10" fmla="*/ 16 w 32"/>
                <a:gd name="T11" fmla="*/ 50 h 16"/>
                <a:gd name="T12" fmla="*/ 0 60000 65536"/>
                <a:gd name="T13" fmla="*/ 0 60000 65536"/>
                <a:gd name="T14" fmla="*/ 0 60000 65536"/>
                <a:gd name="T15" fmla="*/ 0 60000 65536"/>
                <a:gd name="T16" fmla="*/ 0 60000 65536"/>
                <a:gd name="T17" fmla="*/ 0 60000 65536"/>
                <a:gd name="T18" fmla="*/ 0 w 32"/>
                <a:gd name="T19" fmla="*/ 0 h 16"/>
                <a:gd name="T20" fmla="*/ 32 w 3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2" h="16">
                  <a:moveTo>
                    <a:pt x="16" y="16"/>
                  </a:moveTo>
                  <a:lnTo>
                    <a:pt x="32" y="8"/>
                  </a:lnTo>
                  <a:lnTo>
                    <a:pt x="32" y="0"/>
                  </a:lnTo>
                  <a:lnTo>
                    <a:pt x="0" y="0"/>
                  </a:lnTo>
                  <a:lnTo>
                    <a:pt x="8" y="8"/>
                  </a:lnTo>
                  <a:lnTo>
                    <a:pt x="16"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2" name="Freeform 230"/>
            <p:cNvSpPr>
              <a:spLocks/>
            </p:cNvSpPr>
            <p:nvPr/>
          </p:nvSpPr>
          <p:spPr bwMode="auto">
            <a:xfrm>
              <a:off x="3328" y="2508"/>
              <a:ext cx="75" cy="51"/>
            </a:xfrm>
            <a:custGeom>
              <a:avLst/>
              <a:gdLst>
                <a:gd name="T0" fmla="*/ 146 w 72"/>
                <a:gd name="T1" fmla="*/ 13 h 55"/>
                <a:gd name="T2" fmla="*/ 160 w 72"/>
                <a:gd name="T3" fmla="*/ 13 h 55"/>
                <a:gd name="T4" fmla="*/ 160 w 72"/>
                <a:gd name="T5" fmla="*/ 11 h 55"/>
                <a:gd name="T6" fmla="*/ 160 w 72"/>
                <a:gd name="T7" fmla="*/ 9 h 55"/>
                <a:gd name="T8" fmla="*/ 160 w 72"/>
                <a:gd name="T9" fmla="*/ 6 h 55"/>
                <a:gd name="T10" fmla="*/ 160 w 72"/>
                <a:gd name="T11" fmla="*/ 6 h 55"/>
                <a:gd name="T12" fmla="*/ 146 w 72"/>
                <a:gd name="T13" fmla="*/ 0 h 55"/>
                <a:gd name="T14" fmla="*/ 106 w 72"/>
                <a:gd name="T15" fmla="*/ 6 h 55"/>
                <a:gd name="T16" fmla="*/ 71 w 72"/>
                <a:gd name="T17" fmla="*/ 6 h 55"/>
                <a:gd name="T18" fmla="*/ 90 w 72"/>
                <a:gd name="T19" fmla="*/ 0 h 55"/>
                <a:gd name="T20" fmla="*/ 36 w 72"/>
                <a:gd name="T21" fmla="*/ 0 h 55"/>
                <a:gd name="T22" fmla="*/ 36 w 72"/>
                <a:gd name="T23" fmla="*/ 6 h 55"/>
                <a:gd name="T24" fmla="*/ 0 w 72"/>
                <a:gd name="T25" fmla="*/ 6 h 55"/>
                <a:gd name="T26" fmla="*/ 52 w 72"/>
                <a:gd name="T27" fmla="*/ 6 h 55"/>
                <a:gd name="T28" fmla="*/ 52 w 72"/>
                <a:gd name="T29" fmla="*/ 6 h 55"/>
                <a:gd name="T30" fmla="*/ 71 w 72"/>
                <a:gd name="T31" fmla="*/ 6 h 55"/>
                <a:gd name="T32" fmla="*/ 106 w 72"/>
                <a:gd name="T33" fmla="*/ 9 h 55"/>
                <a:gd name="T34" fmla="*/ 106 w 72"/>
                <a:gd name="T35" fmla="*/ 11 h 55"/>
                <a:gd name="T36" fmla="*/ 125 w 72"/>
                <a:gd name="T37" fmla="*/ 9 h 55"/>
                <a:gd name="T38" fmla="*/ 146 w 72"/>
                <a:gd name="T39" fmla="*/ 13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55"/>
                <a:gd name="T62" fmla="*/ 72 w 72"/>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55">
                  <a:moveTo>
                    <a:pt x="64" y="55"/>
                  </a:moveTo>
                  <a:lnTo>
                    <a:pt x="72" y="55"/>
                  </a:lnTo>
                  <a:lnTo>
                    <a:pt x="72" y="48"/>
                  </a:lnTo>
                  <a:lnTo>
                    <a:pt x="72" y="40"/>
                  </a:lnTo>
                  <a:lnTo>
                    <a:pt x="72" y="32"/>
                  </a:lnTo>
                  <a:lnTo>
                    <a:pt x="72" y="24"/>
                  </a:lnTo>
                  <a:lnTo>
                    <a:pt x="64" y="0"/>
                  </a:lnTo>
                  <a:lnTo>
                    <a:pt x="48" y="8"/>
                  </a:lnTo>
                  <a:lnTo>
                    <a:pt x="32" y="8"/>
                  </a:lnTo>
                  <a:lnTo>
                    <a:pt x="40" y="0"/>
                  </a:lnTo>
                  <a:lnTo>
                    <a:pt x="16" y="0"/>
                  </a:lnTo>
                  <a:lnTo>
                    <a:pt x="16" y="8"/>
                  </a:lnTo>
                  <a:lnTo>
                    <a:pt x="0" y="16"/>
                  </a:lnTo>
                  <a:lnTo>
                    <a:pt x="24" y="32"/>
                  </a:lnTo>
                  <a:lnTo>
                    <a:pt x="24" y="24"/>
                  </a:lnTo>
                  <a:lnTo>
                    <a:pt x="32" y="24"/>
                  </a:lnTo>
                  <a:lnTo>
                    <a:pt x="48" y="40"/>
                  </a:lnTo>
                  <a:lnTo>
                    <a:pt x="48" y="48"/>
                  </a:lnTo>
                  <a:lnTo>
                    <a:pt x="56" y="40"/>
                  </a:lnTo>
                  <a:lnTo>
                    <a:pt x="64" y="55"/>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3" name="Freeform 231"/>
            <p:cNvSpPr>
              <a:spLocks/>
            </p:cNvSpPr>
            <p:nvPr/>
          </p:nvSpPr>
          <p:spPr bwMode="auto">
            <a:xfrm>
              <a:off x="3328" y="2508"/>
              <a:ext cx="75" cy="51"/>
            </a:xfrm>
            <a:custGeom>
              <a:avLst/>
              <a:gdLst>
                <a:gd name="T0" fmla="*/ 146 w 72"/>
                <a:gd name="T1" fmla="*/ 13 h 55"/>
                <a:gd name="T2" fmla="*/ 160 w 72"/>
                <a:gd name="T3" fmla="*/ 13 h 55"/>
                <a:gd name="T4" fmla="*/ 160 w 72"/>
                <a:gd name="T5" fmla="*/ 11 h 55"/>
                <a:gd name="T6" fmla="*/ 160 w 72"/>
                <a:gd name="T7" fmla="*/ 9 h 55"/>
                <a:gd name="T8" fmla="*/ 160 w 72"/>
                <a:gd name="T9" fmla="*/ 6 h 55"/>
                <a:gd name="T10" fmla="*/ 160 w 72"/>
                <a:gd name="T11" fmla="*/ 6 h 55"/>
                <a:gd name="T12" fmla="*/ 146 w 72"/>
                <a:gd name="T13" fmla="*/ 0 h 55"/>
                <a:gd name="T14" fmla="*/ 106 w 72"/>
                <a:gd name="T15" fmla="*/ 6 h 55"/>
                <a:gd name="T16" fmla="*/ 71 w 72"/>
                <a:gd name="T17" fmla="*/ 6 h 55"/>
                <a:gd name="T18" fmla="*/ 90 w 72"/>
                <a:gd name="T19" fmla="*/ 0 h 55"/>
                <a:gd name="T20" fmla="*/ 36 w 72"/>
                <a:gd name="T21" fmla="*/ 0 h 55"/>
                <a:gd name="T22" fmla="*/ 36 w 72"/>
                <a:gd name="T23" fmla="*/ 6 h 55"/>
                <a:gd name="T24" fmla="*/ 0 w 72"/>
                <a:gd name="T25" fmla="*/ 6 h 55"/>
                <a:gd name="T26" fmla="*/ 52 w 72"/>
                <a:gd name="T27" fmla="*/ 6 h 55"/>
                <a:gd name="T28" fmla="*/ 52 w 72"/>
                <a:gd name="T29" fmla="*/ 6 h 55"/>
                <a:gd name="T30" fmla="*/ 71 w 72"/>
                <a:gd name="T31" fmla="*/ 6 h 55"/>
                <a:gd name="T32" fmla="*/ 106 w 72"/>
                <a:gd name="T33" fmla="*/ 9 h 55"/>
                <a:gd name="T34" fmla="*/ 106 w 72"/>
                <a:gd name="T35" fmla="*/ 11 h 55"/>
                <a:gd name="T36" fmla="*/ 125 w 72"/>
                <a:gd name="T37" fmla="*/ 9 h 55"/>
                <a:gd name="T38" fmla="*/ 146 w 72"/>
                <a:gd name="T39" fmla="*/ 13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55"/>
                <a:gd name="T62" fmla="*/ 72 w 72"/>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55">
                  <a:moveTo>
                    <a:pt x="64" y="55"/>
                  </a:moveTo>
                  <a:lnTo>
                    <a:pt x="72" y="55"/>
                  </a:lnTo>
                  <a:lnTo>
                    <a:pt x="72" y="48"/>
                  </a:lnTo>
                  <a:lnTo>
                    <a:pt x="72" y="40"/>
                  </a:lnTo>
                  <a:lnTo>
                    <a:pt x="72" y="32"/>
                  </a:lnTo>
                  <a:lnTo>
                    <a:pt x="72" y="24"/>
                  </a:lnTo>
                  <a:lnTo>
                    <a:pt x="64" y="0"/>
                  </a:lnTo>
                  <a:lnTo>
                    <a:pt x="48" y="8"/>
                  </a:lnTo>
                  <a:lnTo>
                    <a:pt x="32" y="8"/>
                  </a:lnTo>
                  <a:lnTo>
                    <a:pt x="40" y="0"/>
                  </a:lnTo>
                  <a:lnTo>
                    <a:pt x="16" y="0"/>
                  </a:lnTo>
                  <a:lnTo>
                    <a:pt x="16" y="8"/>
                  </a:lnTo>
                  <a:lnTo>
                    <a:pt x="0" y="16"/>
                  </a:lnTo>
                  <a:lnTo>
                    <a:pt x="24" y="32"/>
                  </a:lnTo>
                  <a:lnTo>
                    <a:pt x="24" y="24"/>
                  </a:lnTo>
                  <a:lnTo>
                    <a:pt x="32" y="24"/>
                  </a:lnTo>
                  <a:lnTo>
                    <a:pt x="48" y="40"/>
                  </a:lnTo>
                  <a:lnTo>
                    <a:pt x="48" y="48"/>
                  </a:lnTo>
                  <a:lnTo>
                    <a:pt x="56" y="40"/>
                  </a:lnTo>
                  <a:lnTo>
                    <a:pt x="64" y="55"/>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4" name="Freeform 232"/>
            <p:cNvSpPr>
              <a:spLocks/>
            </p:cNvSpPr>
            <p:nvPr/>
          </p:nvSpPr>
          <p:spPr bwMode="auto">
            <a:xfrm>
              <a:off x="3353" y="2530"/>
              <a:ext cx="25" cy="29"/>
            </a:xfrm>
            <a:custGeom>
              <a:avLst/>
              <a:gdLst>
                <a:gd name="T0" fmla="*/ 0 w 24"/>
                <a:gd name="T1" fmla="*/ 7 h 31"/>
                <a:gd name="T2" fmla="*/ 0 w 24"/>
                <a:gd name="T3" fmla="*/ 0 h 31"/>
                <a:gd name="T4" fmla="*/ 8 w 24"/>
                <a:gd name="T5" fmla="*/ 0 h 31"/>
                <a:gd name="T6" fmla="*/ 52 w 24"/>
                <a:gd name="T7" fmla="*/ 7 h 31"/>
                <a:gd name="T8" fmla="*/ 52 w 24"/>
                <a:gd name="T9" fmla="*/ 7 h 31"/>
                <a:gd name="T10" fmla="*/ 8 w 24"/>
                <a:gd name="T11" fmla="*/ 7 h 31"/>
                <a:gd name="T12" fmla="*/ 0 w 24"/>
                <a:gd name="T13" fmla="*/ 7 h 31"/>
                <a:gd name="T14" fmla="*/ 0 w 24"/>
                <a:gd name="T15" fmla="*/ 7 h 31"/>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1"/>
                <a:gd name="T26" fmla="*/ 24 w 2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1">
                  <a:moveTo>
                    <a:pt x="0" y="8"/>
                  </a:moveTo>
                  <a:lnTo>
                    <a:pt x="0" y="0"/>
                  </a:lnTo>
                  <a:lnTo>
                    <a:pt x="8" y="0"/>
                  </a:lnTo>
                  <a:lnTo>
                    <a:pt x="24" y="16"/>
                  </a:lnTo>
                  <a:lnTo>
                    <a:pt x="24" y="24"/>
                  </a:lnTo>
                  <a:lnTo>
                    <a:pt x="8" y="31"/>
                  </a:lnTo>
                  <a:lnTo>
                    <a:pt x="0" y="31"/>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5" name="Freeform 233"/>
            <p:cNvSpPr>
              <a:spLocks/>
            </p:cNvSpPr>
            <p:nvPr/>
          </p:nvSpPr>
          <p:spPr bwMode="auto">
            <a:xfrm>
              <a:off x="3353" y="2530"/>
              <a:ext cx="25" cy="29"/>
            </a:xfrm>
            <a:custGeom>
              <a:avLst/>
              <a:gdLst>
                <a:gd name="T0" fmla="*/ 0 w 24"/>
                <a:gd name="T1" fmla="*/ 7 h 31"/>
                <a:gd name="T2" fmla="*/ 0 w 24"/>
                <a:gd name="T3" fmla="*/ 0 h 31"/>
                <a:gd name="T4" fmla="*/ 8 w 24"/>
                <a:gd name="T5" fmla="*/ 0 h 31"/>
                <a:gd name="T6" fmla="*/ 52 w 24"/>
                <a:gd name="T7" fmla="*/ 7 h 31"/>
                <a:gd name="T8" fmla="*/ 52 w 24"/>
                <a:gd name="T9" fmla="*/ 7 h 31"/>
                <a:gd name="T10" fmla="*/ 8 w 24"/>
                <a:gd name="T11" fmla="*/ 7 h 31"/>
                <a:gd name="T12" fmla="*/ 0 w 24"/>
                <a:gd name="T13" fmla="*/ 7 h 31"/>
                <a:gd name="T14" fmla="*/ 0 w 24"/>
                <a:gd name="T15" fmla="*/ 7 h 31"/>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1"/>
                <a:gd name="T26" fmla="*/ 24 w 2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1">
                  <a:moveTo>
                    <a:pt x="0" y="8"/>
                  </a:moveTo>
                  <a:lnTo>
                    <a:pt x="0" y="0"/>
                  </a:lnTo>
                  <a:lnTo>
                    <a:pt x="8" y="0"/>
                  </a:lnTo>
                  <a:lnTo>
                    <a:pt x="24" y="16"/>
                  </a:lnTo>
                  <a:lnTo>
                    <a:pt x="24" y="24"/>
                  </a:lnTo>
                  <a:lnTo>
                    <a:pt x="8" y="31"/>
                  </a:lnTo>
                  <a:lnTo>
                    <a:pt x="0" y="31"/>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6" name="Freeform 234"/>
            <p:cNvSpPr>
              <a:spLocks/>
            </p:cNvSpPr>
            <p:nvPr/>
          </p:nvSpPr>
          <p:spPr bwMode="auto">
            <a:xfrm>
              <a:off x="3362" y="2545"/>
              <a:ext cx="49" cy="44"/>
            </a:xfrm>
            <a:custGeom>
              <a:avLst/>
              <a:gdLst>
                <a:gd name="T0" fmla="*/ 68 w 48"/>
                <a:gd name="T1" fmla="*/ 13 h 47"/>
                <a:gd name="T2" fmla="*/ 68 w 48"/>
                <a:gd name="T3" fmla="*/ 7 h 47"/>
                <a:gd name="T4" fmla="*/ 52 w 48"/>
                <a:gd name="T5" fmla="*/ 7 h 47"/>
                <a:gd name="T6" fmla="*/ 52 w 48"/>
                <a:gd name="T7" fmla="*/ 7 h 47"/>
                <a:gd name="T8" fmla="*/ 26 w 48"/>
                <a:gd name="T9" fmla="*/ 0 h 47"/>
                <a:gd name="T10" fmla="*/ 16 w 48"/>
                <a:gd name="T11" fmla="*/ 7 h 47"/>
                <a:gd name="T12" fmla="*/ 0 w 48"/>
                <a:gd name="T13" fmla="*/ 7 h 47"/>
                <a:gd name="T14" fmla="*/ 52 w 48"/>
                <a:gd name="T15" fmla="*/ 13 h 47"/>
                <a:gd name="T16" fmla="*/ 68 w 48"/>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7"/>
                <a:gd name="T29" fmla="*/ 48 w 48"/>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7">
                  <a:moveTo>
                    <a:pt x="48" y="47"/>
                  </a:moveTo>
                  <a:lnTo>
                    <a:pt x="48" y="31"/>
                  </a:lnTo>
                  <a:lnTo>
                    <a:pt x="32" y="23"/>
                  </a:lnTo>
                  <a:lnTo>
                    <a:pt x="32" y="15"/>
                  </a:lnTo>
                  <a:lnTo>
                    <a:pt x="24" y="0"/>
                  </a:lnTo>
                  <a:lnTo>
                    <a:pt x="16" y="8"/>
                  </a:lnTo>
                  <a:lnTo>
                    <a:pt x="0" y="15"/>
                  </a:lnTo>
                  <a:lnTo>
                    <a:pt x="32" y="47"/>
                  </a:lnTo>
                  <a:lnTo>
                    <a:pt x="48" y="47"/>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7" name="Freeform 235"/>
            <p:cNvSpPr>
              <a:spLocks/>
            </p:cNvSpPr>
            <p:nvPr/>
          </p:nvSpPr>
          <p:spPr bwMode="auto">
            <a:xfrm>
              <a:off x="3362" y="2545"/>
              <a:ext cx="49" cy="44"/>
            </a:xfrm>
            <a:custGeom>
              <a:avLst/>
              <a:gdLst>
                <a:gd name="T0" fmla="*/ 68 w 48"/>
                <a:gd name="T1" fmla="*/ 13 h 47"/>
                <a:gd name="T2" fmla="*/ 68 w 48"/>
                <a:gd name="T3" fmla="*/ 7 h 47"/>
                <a:gd name="T4" fmla="*/ 52 w 48"/>
                <a:gd name="T5" fmla="*/ 7 h 47"/>
                <a:gd name="T6" fmla="*/ 52 w 48"/>
                <a:gd name="T7" fmla="*/ 7 h 47"/>
                <a:gd name="T8" fmla="*/ 26 w 48"/>
                <a:gd name="T9" fmla="*/ 0 h 47"/>
                <a:gd name="T10" fmla="*/ 16 w 48"/>
                <a:gd name="T11" fmla="*/ 7 h 47"/>
                <a:gd name="T12" fmla="*/ 0 w 48"/>
                <a:gd name="T13" fmla="*/ 7 h 47"/>
                <a:gd name="T14" fmla="*/ 52 w 48"/>
                <a:gd name="T15" fmla="*/ 13 h 47"/>
                <a:gd name="T16" fmla="*/ 68 w 48"/>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7"/>
                <a:gd name="T29" fmla="*/ 48 w 48"/>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7">
                  <a:moveTo>
                    <a:pt x="48" y="47"/>
                  </a:moveTo>
                  <a:lnTo>
                    <a:pt x="48" y="31"/>
                  </a:lnTo>
                  <a:lnTo>
                    <a:pt x="32" y="23"/>
                  </a:lnTo>
                  <a:lnTo>
                    <a:pt x="32" y="15"/>
                  </a:lnTo>
                  <a:lnTo>
                    <a:pt x="24" y="0"/>
                  </a:lnTo>
                  <a:lnTo>
                    <a:pt x="16" y="8"/>
                  </a:lnTo>
                  <a:lnTo>
                    <a:pt x="0" y="15"/>
                  </a:lnTo>
                  <a:lnTo>
                    <a:pt x="32" y="47"/>
                  </a:lnTo>
                  <a:lnTo>
                    <a:pt x="48" y="47"/>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8" name="Freeform 236"/>
            <p:cNvSpPr>
              <a:spLocks/>
            </p:cNvSpPr>
            <p:nvPr/>
          </p:nvSpPr>
          <p:spPr bwMode="auto">
            <a:xfrm>
              <a:off x="3394" y="2525"/>
              <a:ext cx="74" cy="64"/>
            </a:xfrm>
            <a:custGeom>
              <a:avLst/>
              <a:gdLst>
                <a:gd name="T0" fmla="*/ 110 w 72"/>
                <a:gd name="T1" fmla="*/ 8 h 71"/>
                <a:gd name="T2" fmla="*/ 110 w 72"/>
                <a:gd name="T3" fmla="*/ 5 h 71"/>
                <a:gd name="T4" fmla="*/ 122 w 72"/>
                <a:gd name="T5" fmla="*/ 5 h 71"/>
                <a:gd name="T6" fmla="*/ 110 w 72"/>
                <a:gd name="T7" fmla="*/ 5 h 71"/>
                <a:gd name="T8" fmla="*/ 98 w 72"/>
                <a:gd name="T9" fmla="*/ 5 h 71"/>
                <a:gd name="T10" fmla="*/ 65 w 72"/>
                <a:gd name="T11" fmla="*/ 5 h 71"/>
                <a:gd name="T12" fmla="*/ 65 w 72"/>
                <a:gd name="T13" fmla="*/ 0 h 71"/>
                <a:gd name="T14" fmla="*/ 52 w 72"/>
                <a:gd name="T15" fmla="*/ 5 h 71"/>
                <a:gd name="T16" fmla="*/ 44 w 72"/>
                <a:gd name="T17" fmla="*/ 0 h 71"/>
                <a:gd name="T18" fmla="*/ 16 w 72"/>
                <a:gd name="T19" fmla="*/ 5 h 71"/>
                <a:gd name="T20" fmla="*/ 8 w 72"/>
                <a:gd name="T21" fmla="*/ 5 h 71"/>
                <a:gd name="T22" fmla="*/ 8 w 72"/>
                <a:gd name="T23" fmla="*/ 5 h 71"/>
                <a:gd name="T24" fmla="*/ 8 w 72"/>
                <a:gd name="T25" fmla="*/ 5 h 71"/>
                <a:gd name="T26" fmla="*/ 8 w 72"/>
                <a:gd name="T27" fmla="*/ 5 h 71"/>
                <a:gd name="T28" fmla="*/ 8 w 72"/>
                <a:gd name="T29" fmla="*/ 5 h 71"/>
                <a:gd name="T30" fmla="*/ 0 w 72"/>
                <a:gd name="T31" fmla="*/ 5 h 71"/>
                <a:gd name="T32" fmla="*/ 0 w 72"/>
                <a:gd name="T33" fmla="*/ 6 h 71"/>
                <a:gd name="T34" fmla="*/ 16 w 72"/>
                <a:gd name="T35" fmla="*/ 7 h 71"/>
                <a:gd name="T36" fmla="*/ 16 w 72"/>
                <a:gd name="T37" fmla="*/ 10 h 71"/>
                <a:gd name="T38" fmla="*/ 52 w 72"/>
                <a:gd name="T39" fmla="*/ 8 h 71"/>
                <a:gd name="T40" fmla="*/ 81 w 72"/>
                <a:gd name="T41" fmla="*/ 8 h 71"/>
                <a:gd name="T42" fmla="*/ 110 w 72"/>
                <a:gd name="T43" fmla="*/ 8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71"/>
                <a:gd name="T68" fmla="*/ 72 w 7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71">
                  <a:moveTo>
                    <a:pt x="64" y="63"/>
                  </a:moveTo>
                  <a:lnTo>
                    <a:pt x="64" y="39"/>
                  </a:lnTo>
                  <a:lnTo>
                    <a:pt x="72" y="32"/>
                  </a:lnTo>
                  <a:lnTo>
                    <a:pt x="64" y="16"/>
                  </a:lnTo>
                  <a:lnTo>
                    <a:pt x="56" y="8"/>
                  </a:lnTo>
                  <a:lnTo>
                    <a:pt x="40" y="8"/>
                  </a:lnTo>
                  <a:lnTo>
                    <a:pt x="40" y="0"/>
                  </a:lnTo>
                  <a:lnTo>
                    <a:pt x="32" y="8"/>
                  </a:lnTo>
                  <a:lnTo>
                    <a:pt x="24" y="0"/>
                  </a:lnTo>
                  <a:lnTo>
                    <a:pt x="16" y="8"/>
                  </a:lnTo>
                  <a:lnTo>
                    <a:pt x="8" y="8"/>
                  </a:lnTo>
                  <a:lnTo>
                    <a:pt x="8" y="16"/>
                  </a:lnTo>
                  <a:lnTo>
                    <a:pt x="8" y="24"/>
                  </a:lnTo>
                  <a:lnTo>
                    <a:pt x="8" y="32"/>
                  </a:lnTo>
                  <a:lnTo>
                    <a:pt x="8" y="39"/>
                  </a:lnTo>
                  <a:lnTo>
                    <a:pt x="0" y="39"/>
                  </a:lnTo>
                  <a:lnTo>
                    <a:pt x="0" y="47"/>
                  </a:lnTo>
                  <a:lnTo>
                    <a:pt x="16" y="55"/>
                  </a:lnTo>
                  <a:lnTo>
                    <a:pt x="16" y="71"/>
                  </a:lnTo>
                  <a:lnTo>
                    <a:pt x="32" y="63"/>
                  </a:lnTo>
                  <a:lnTo>
                    <a:pt x="48" y="63"/>
                  </a:lnTo>
                  <a:lnTo>
                    <a:pt x="64" y="63"/>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39" name="Freeform 237"/>
            <p:cNvSpPr>
              <a:spLocks/>
            </p:cNvSpPr>
            <p:nvPr/>
          </p:nvSpPr>
          <p:spPr bwMode="auto">
            <a:xfrm>
              <a:off x="3394" y="2525"/>
              <a:ext cx="74" cy="64"/>
            </a:xfrm>
            <a:custGeom>
              <a:avLst/>
              <a:gdLst>
                <a:gd name="T0" fmla="*/ 110 w 72"/>
                <a:gd name="T1" fmla="*/ 8 h 71"/>
                <a:gd name="T2" fmla="*/ 110 w 72"/>
                <a:gd name="T3" fmla="*/ 5 h 71"/>
                <a:gd name="T4" fmla="*/ 122 w 72"/>
                <a:gd name="T5" fmla="*/ 5 h 71"/>
                <a:gd name="T6" fmla="*/ 110 w 72"/>
                <a:gd name="T7" fmla="*/ 5 h 71"/>
                <a:gd name="T8" fmla="*/ 98 w 72"/>
                <a:gd name="T9" fmla="*/ 5 h 71"/>
                <a:gd name="T10" fmla="*/ 65 w 72"/>
                <a:gd name="T11" fmla="*/ 5 h 71"/>
                <a:gd name="T12" fmla="*/ 65 w 72"/>
                <a:gd name="T13" fmla="*/ 0 h 71"/>
                <a:gd name="T14" fmla="*/ 52 w 72"/>
                <a:gd name="T15" fmla="*/ 5 h 71"/>
                <a:gd name="T16" fmla="*/ 44 w 72"/>
                <a:gd name="T17" fmla="*/ 0 h 71"/>
                <a:gd name="T18" fmla="*/ 16 w 72"/>
                <a:gd name="T19" fmla="*/ 5 h 71"/>
                <a:gd name="T20" fmla="*/ 8 w 72"/>
                <a:gd name="T21" fmla="*/ 5 h 71"/>
                <a:gd name="T22" fmla="*/ 8 w 72"/>
                <a:gd name="T23" fmla="*/ 5 h 71"/>
                <a:gd name="T24" fmla="*/ 8 w 72"/>
                <a:gd name="T25" fmla="*/ 5 h 71"/>
                <a:gd name="T26" fmla="*/ 8 w 72"/>
                <a:gd name="T27" fmla="*/ 5 h 71"/>
                <a:gd name="T28" fmla="*/ 8 w 72"/>
                <a:gd name="T29" fmla="*/ 5 h 71"/>
                <a:gd name="T30" fmla="*/ 0 w 72"/>
                <a:gd name="T31" fmla="*/ 5 h 71"/>
                <a:gd name="T32" fmla="*/ 0 w 72"/>
                <a:gd name="T33" fmla="*/ 6 h 71"/>
                <a:gd name="T34" fmla="*/ 16 w 72"/>
                <a:gd name="T35" fmla="*/ 7 h 71"/>
                <a:gd name="T36" fmla="*/ 16 w 72"/>
                <a:gd name="T37" fmla="*/ 10 h 71"/>
                <a:gd name="T38" fmla="*/ 52 w 72"/>
                <a:gd name="T39" fmla="*/ 8 h 71"/>
                <a:gd name="T40" fmla="*/ 81 w 72"/>
                <a:gd name="T41" fmla="*/ 8 h 71"/>
                <a:gd name="T42" fmla="*/ 110 w 72"/>
                <a:gd name="T43" fmla="*/ 8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71"/>
                <a:gd name="T68" fmla="*/ 72 w 7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71">
                  <a:moveTo>
                    <a:pt x="64" y="63"/>
                  </a:moveTo>
                  <a:lnTo>
                    <a:pt x="64" y="39"/>
                  </a:lnTo>
                  <a:lnTo>
                    <a:pt x="72" y="32"/>
                  </a:lnTo>
                  <a:lnTo>
                    <a:pt x="64" y="16"/>
                  </a:lnTo>
                  <a:lnTo>
                    <a:pt x="56" y="8"/>
                  </a:lnTo>
                  <a:lnTo>
                    <a:pt x="40" y="8"/>
                  </a:lnTo>
                  <a:lnTo>
                    <a:pt x="40" y="0"/>
                  </a:lnTo>
                  <a:lnTo>
                    <a:pt x="32" y="8"/>
                  </a:lnTo>
                  <a:lnTo>
                    <a:pt x="24" y="0"/>
                  </a:lnTo>
                  <a:lnTo>
                    <a:pt x="16" y="8"/>
                  </a:lnTo>
                  <a:lnTo>
                    <a:pt x="8" y="8"/>
                  </a:lnTo>
                  <a:lnTo>
                    <a:pt x="8" y="16"/>
                  </a:lnTo>
                  <a:lnTo>
                    <a:pt x="8" y="24"/>
                  </a:lnTo>
                  <a:lnTo>
                    <a:pt x="8" y="32"/>
                  </a:lnTo>
                  <a:lnTo>
                    <a:pt x="8" y="39"/>
                  </a:lnTo>
                  <a:lnTo>
                    <a:pt x="0" y="39"/>
                  </a:lnTo>
                  <a:lnTo>
                    <a:pt x="0" y="47"/>
                  </a:lnTo>
                  <a:lnTo>
                    <a:pt x="16" y="55"/>
                  </a:lnTo>
                  <a:lnTo>
                    <a:pt x="16" y="71"/>
                  </a:lnTo>
                  <a:lnTo>
                    <a:pt x="32" y="63"/>
                  </a:lnTo>
                  <a:lnTo>
                    <a:pt x="48" y="63"/>
                  </a:lnTo>
                  <a:lnTo>
                    <a:pt x="64" y="63"/>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0" name="Freeform 238"/>
            <p:cNvSpPr>
              <a:spLocks/>
            </p:cNvSpPr>
            <p:nvPr/>
          </p:nvSpPr>
          <p:spPr bwMode="auto">
            <a:xfrm>
              <a:off x="3437" y="2478"/>
              <a:ext cx="83" cy="61"/>
            </a:xfrm>
            <a:custGeom>
              <a:avLst/>
              <a:gdLst>
                <a:gd name="T0" fmla="*/ 0 w 80"/>
                <a:gd name="T1" fmla="*/ 20 h 64"/>
                <a:gd name="T2" fmla="*/ 0 w 80"/>
                <a:gd name="T3" fmla="*/ 16 h 64"/>
                <a:gd name="T4" fmla="*/ 36 w 80"/>
                <a:gd name="T5" fmla="*/ 10 h 64"/>
                <a:gd name="T6" fmla="*/ 64 w 80"/>
                <a:gd name="T7" fmla="*/ 10 h 64"/>
                <a:gd name="T8" fmla="*/ 86 w 80"/>
                <a:gd name="T9" fmla="*/ 0 h 64"/>
                <a:gd name="T10" fmla="*/ 115 w 80"/>
                <a:gd name="T11" fmla="*/ 0 h 64"/>
                <a:gd name="T12" fmla="*/ 115 w 80"/>
                <a:gd name="T13" fmla="*/ 10 h 64"/>
                <a:gd name="T14" fmla="*/ 149 w 80"/>
                <a:gd name="T15" fmla="*/ 12 h 64"/>
                <a:gd name="T16" fmla="*/ 166 w 80"/>
                <a:gd name="T17" fmla="*/ 12 h 64"/>
                <a:gd name="T18" fmla="*/ 166 w 80"/>
                <a:gd name="T19" fmla="*/ 16 h 64"/>
                <a:gd name="T20" fmla="*/ 133 w 80"/>
                <a:gd name="T21" fmla="*/ 16 h 64"/>
                <a:gd name="T22" fmla="*/ 99 w 80"/>
                <a:gd name="T23" fmla="*/ 16 h 64"/>
                <a:gd name="T24" fmla="*/ 48 w 80"/>
                <a:gd name="T25" fmla="*/ 16 h 64"/>
                <a:gd name="T26" fmla="*/ 48 w 80"/>
                <a:gd name="T27" fmla="*/ 20 h 64"/>
                <a:gd name="T28" fmla="*/ 48 w 80"/>
                <a:gd name="T29" fmla="*/ 26 h 64"/>
                <a:gd name="T30" fmla="*/ 36 w 80"/>
                <a:gd name="T31" fmla="*/ 23 h 64"/>
                <a:gd name="T32" fmla="*/ 0 w 80"/>
                <a:gd name="T33" fmla="*/ 23 h 64"/>
                <a:gd name="T34" fmla="*/ 0 w 80"/>
                <a:gd name="T35" fmla="*/ 2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64"/>
                <a:gd name="T56" fmla="*/ 80 w 80"/>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64">
                  <a:moveTo>
                    <a:pt x="0" y="48"/>
                  </a:moveTo>
                  <a:lnTo>
                    <a:pt x="0" y="40"/>
                  </a:lnTo>
                  <a:lnTo>
                    <a:pt x="16" y="24"/>
                  </a:lnTo>
                  <a:lnTo>
                    <a:pt x="32" y="16"/>
                  </a:lnTo>
                  <a:lnTo>
                    <a:pt x="40" y="0"/>
                  </a:lnTo>
                  <a:lnTo>
                    <a:pt x="56" y="0"/>
                  </a:lnTo>
                  <a:lnTo>
                    <a:pt x="56" y="16"/>
                  </a:lnTo>
                  <a:lnTo>
                    <a:pt x="72" y="32"/>
                  </a:lnTo>
                  <a:lnTo>
                    <a:pt x="80" y="32"/>
                  </a:lnTo>
                  <a:lnTo>
                    <a:pt x="80" y="40"/>
                  </a:lnTo>
                  <a:lnTo>
                    <a:pt x="64" y="40"/>
                  </a:lnTo>
                  <a:lnTo>
                    <a:pt x="48" y="40"/>
                  </a:lnTo>
                  <a:lnTo>
                    <a:pt x="24" y="40"/>
                  </a:lnTo>
                  <a:lnTo>
                    <a:pt x="24" y="48"/>
                  </a:lnTo>
                  <a:lnTo>
                    <a:pt x="24" y="64"/>
                  </a:lnTo>
                  <a:lnTo>
                    <a:pt x="16" y="56"/>
                  </a:lnTo>
                  <a:lnTo>
                    <a:pt x="0" y="56"/>
                  </a:lnTo>
                  <a:lnTo>
                    <a:pt x="0"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1" name="Freeform 239"/>
            <p:cNvSpPr>
              <a:spLocks/>
            </p:cNvSpPr>
            <p:nvPr/>
          </p:nvSpPr>
          <p:spPr bwMode="auto">
            <a:xfrm>
              <a:off x="3437" y="2478"/>
              <a:ext cx="83" cy="61"/>
            </a:xfrm>
            <a:custGeom>
              <a:avLst/>
              <a:gdLst>
                <a:gd name="T0" fmla="*/ 0 w 80"/>
                <a:gd name="T1" fmla="*/ 20 h 64"/>
                <a:gd name="T2" fmla="*/ 0 w 80"/>
                <a:gd name="T3" fmla="*/ 16 h 64"/>
                <a:gd name="T4" fmla="*/ 36 w 80"/>
                <a:gd name="T5" fmla="*/ 10 h 64"/>
                <a:gd name="T6" fmla="*/ 64 w 80"/>
                <a:gd name="T7" fmla="*/ 10 h 64"/>
                <a:gd name="T8" fmla="*/ 86 w 80"/>
                <a:gd name="T9" fmla="*/ 0 h 64"/>
                <a:gd name="T10" fmla="*/ 115 w 80"/>
                <a:gd name="T11" fmla="*/ 0 h 64"/>
                <a:gd name="T12" fmla="*/ 115 w 80"/>
                <a:gd name="T13" fmla="*/ 10 h 64"/>
                <a:gd name="T14" fmla="*/ 149 w 80"/>
                <a:gd name="T15" fmla="*/ 12 h 64"/>
                <a:gd name="T16" fmla="*/ 166 w 80"/>
                <a:gd name="T17" fmla="*/ 12 h 64"/>
                <a:gd name="T18" fmla="*/ 166 w 80"/>
                <a:gd name="T19" fmla="*/ 16 h 64"/>
                <a:gd name="T20" fmla="*/ 133 w 80"/>
                <a:gd name="T21" fmla="*/ 16 h 64"/>
                <a:gd name="T22" fmla="*/ 99 w 80"/>
                <a:gd name="T23" fmla="*/ 16 h 64"/>
                <a:gd name="T24" fmla="*/ 48 w 80"/>
                <a:gd name="T25" fmla="*/ 16 h 64"/>
                <a:gd name="T26" fmla="*/ 48 w 80"/>
                <a:gd name="T27" fmla="*/ 20 h 64"/>
                <a:gd name="T28" fmla="*/ 48 w 80"/>
                <a:gd name="T29" fmla="*/ 26 h 64"/>
                <a:gd name="T30" fmla="*/ 36 w 80"/>
                <a:gd name="T31" fmla="*/ 23 h 64"/>
                <a:gd name="T32" fmla="*/ 0 w 80"/>
                <a:gd name="T33" fmla="*/ 23 h 64"/>
                <a:gd name="T34" fmla="*/ 0 w 80"/>
                <a:gd name="T35" fmla="*/ 2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64"/>
                <a:gd name="T56" fmla="*/ 80 w 80"/>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64">
                  <a:moveTo>
                    <a:pt x="0" y="48"/>
                  </a:moveTo>
                  <a:lnTo>
                    <a:pt x="0" y="40"/>
                  </a:lnTo>
                  <a:lnTo>
                    <a:pt x="16" y="24"/>
                  </a:lnTo>
                  <a:lnTo>
                    <a:pt x="32" y="16"/>
                  </a:lnTo>
                  <a:lnTo>
                    <a:pt x="40" y="0"/>
                  </a:lnTo>
                  <a:lnTo>
                    <a:pt x="56" y="0"/>
                  </a:lnTo>
                  <a:lnTo>
                    <a:pt x="56" y="16"/>
                  </a:lnTo>
                  <a:lnTo>
                    <a:pt x="72" y="32"/>
                  </a:lnTo>
                  <a:lnTo>
                    <a:pt x="80" y="32"/>
                  </a:lnTo>
                  <a:lnTo>
                    <a:pt x="80" y="40"/>
                  </a:lnTo>
                  <a:lnTo>
                    <a:pt x="64" y="40"/>
                  </a:lnTo>
                  <a:lnTo>
                    <a:pt x="48" y="40"/>
                  </a:lnTo>
                  <a:lnTo>
                    <a:pt x="24" y="40"/>
                  </a:lnTo>
                  <a:lnTo>
                    <a:pt x="24" y="48"/>
                  </a:lnTo>
                  <a:lnTo>
                    <a:pt x="24" y="64"/>
                  </a:lnTo>
                  <a:lnTo>
                    <a:pt x="16" y="56"/>
                  </a:lnTo>
                  <a:lnTo>
                    <a:pt x="0" y="56"/>
                  </a:lnTo>
                  <a:lnTo>
                    <a:pt x="0" y="4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2" name="Freeform 240"/>
            <p:cNvSpPr>
              <a:spLocks/>
            </p:cNvSpPr>
            <p:nvPr/>
          </p:nvSpPr>
          <p:spPr bwMode="auto">
            <a:xfrm>
              <a:off x="3460" y="2517"/>
              <a:ext cx="42" cy="64"/>
            </a:xfrm>
            <a:custGeom>
              <a:avLst/>
              <a:gdLst>
                <a:gd name="T0" fmla="*/ 0 w 40"/>
                <a:gd name="T1" fmla="*/ 5 h 71"/>
                <a:gd name="T2" fmla="*/ 0 w 40"/>
                <a:gd name="T3" fmla="*/ 5 h 71"/>
                <a:gd name="T4" fmla="*/ 0 w 40"/>
                <a:gd name="T5" fmla="*/ 0 h 71"/>
                <a:gd name="T6" fmla="*/ 60 w 40"/>
                <a:gd name="T7" fmla="*/ 0 h 71"/>
                <a:gd name="T8" fmla="*/ 86 w 40"/>
                <a:gd name="T9" fmla="*/ 5 h 71"/>
                <a:gd name="T10" fmla="*/ 104 w 40"/>
                <a:gd name="T11" fmla="*/ 6 h 71"/>
                <a:gd name="T12" fmla="*/ 104 w 40"/>
                <a:gd name="T13" fmla="*/ 7 h 71"/>
                <a:gd name="T14" fmla="*/ 8 w 40"/>
                <a:gd name="T15" fmla="*/ 10 h 71"/>
                <a:gd name="T16" fmla="*/ 0 w 40"/>
                <a:gd name="T17" fmla="*/ 10 h 71"/>
                <a:gd name="T18" fmla="*/ 0 w 40"/>
                <a:gd name="T19" fmla="*/ 6 h 71"/>
                <a:gd name="T20" fmla="*/ 8 w 40"/>
                <a:gd name="T21" fmla="*/ 5 h 71"/>
                <a:gd name="T22" fmla="*/ 0 w 40"/>
                <a:gd name="T23" fmla="*/ 5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71"/>
                <a:gd name="T38" fmla="*/ 40 w 40"/>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71">
                  <a:moveTo>
                    <a:pt x="0" y="24"/>
                  </a:moveTo>
                  <a:lnTo>
                    <a:pt x="0" y="8"/>
                  </a:lnTo>
                  <a:lnTo>
                    <a:pt x="0" y="0"/>
                  </a:lnTo>
                  <a:lnTo>
                    <a:pt x="24" y="0"/>
                  </a:lnTo>
                  <a:lnTo>
                    <a:pt x="32" y="32"/>
                  </a:lnTo>
                  <a:lnTo>
                    <a:pt x="40" y="47"/>
                  </a:lnTo>
                  <a:lnTo>
                    <a:pt x="40" y="55"/>
                  </a:lnTo>
                  <a:lnTo>
                    <a:pt x="8" y="71"/>
                  </a:lnTo>
                  <a:lnTo>
                    <a:pt x="0" y="71"/>
                  </a:lnTo>
                  <a:lnTo>
                    <a:pt x="0" y="47"/>
                  </a:lnTo>
                  <a:lnTo>
                    <a:pt x="8" y="40"/>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3" name="Freeform 241"/>
            <p:cNvSpPr>
              <a:spLocks/>
            </p:cNvSpPr>
            <p:nvPr/>
          </p:nvSpPr>
          <p:spPr bwMode="auto">
            <a:xfrm>
              <a:off x="3460" y="2517"/>
              <a:ext cx="42" cy="64"/>
            </a:xfrm>
            <a:custGeom>
              <a:avLst/>
              <a:gdLst>
                <a:gd name="T0" fmla="*/ 0 w 40"/>
                <a:gd name="T1" fmla="*/ 5 h 71"/>
                <a:gd name="T2" fmla="*/ 0 w 40"/>
                <a:gd name="T3" fmla="*/ 5 h 71"/>
                <a:gd name="T4" fmla="*/ 0 w 40"/>
                <a:gd name="T5" fmla="*/ 0 h 71"/>
                <a:gd name="T6" fmla="*/ 60 w 40"/>
                <a:gd name="T7" fmla="*/ 0 h 71"/>
                <a:gd name="T8" fmla="*/ 86 w 40"/>
                <a:gd name="T9" fmla="*/ 5 h 71"/>
                <a:gd name="T10" fmla="*/ 104 w 40"/>
                <a:gd name="T11" fmla="*/ 6 h 71"/>
                <a:gd name="T12" fmla="*/ 104 w 40"/>
                <a:gd name="T13" fmla="*/ 7 h 71"/>
                <a:gd name="T14" fmla="*/ 8 w 40"/>
                <a:gd name="T15" fmla="*/ 10 h 71"/>
                <a:gd name="T16" fmla="*/ 0 w 40"/>
                <a:gd name="T17" fmla="*/ 10 h 71"/>
                <a:gd name="T18" fmla="*/ 0 w 40"/>
                <a:gd name="T19" fmla="*/ 6 h 71"/>
                <a:gd name="T20" fmla="*/ 8 w 40"/>
                <a:gd name="T21" fmla="*/ 5 h 71"/>
                <a:gd name="T22" fmla="*/ 0 w 40"/>
                <a:gd name="T23" fmla="*/ 5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71"/>
                <a:gd name="T38" fmla="*/ 40 w 40"/>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71">
                  <a:moveTo>
                    <a:pt x="0" y="24"/>
                  </a:moveTo>
                  <a:lnTo>
                    <a:pt x="0" y="8"/>
                  </a:lnTo>
                  <a:lnTo>
                    <a:pt x="0" y="0"/>
                  </a:lnTo>
                  <a:lnTo>
                    <a:pt x="24" y="0"/>
                  </a:lnTo>
                  <a:lnTo>
                    <a:pt x="32" y="32"/>
                  </a:lnTo>
                  <a:lnTo>
                    <a:pt x="40" y="47"/>
                  </a:lnTo>
                  <a:lnTo>
                    <a:pt x="40" y="55"/>
                  </a:lnTo>
                  <a:lnTo>
                    <a:pt x="8" y="71"/>
                  </a:lnTo>
                  <a:lnTo>
                    <a:pt x="0" y="71"/>
                  </a:lnTo>
                  <a:lnTo>
                    <a:pt x="0" y="47"/>
                  </a:lnTo>
                  <a:lnTo>
                    <a:pt x="8" y="40"/>
                  </a:lnTo>
                  <a:lnTo>
                    <a:pt x="0" y="2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4" name="Freeform 242"/>
            <p:cNvSpPr>
              <a:spLocks/>
            </p:cNvSpPr>
            <p:nvPr/>
          </p:nvSpPr>
          <p:spPr bwMode="auto">
            <a:xfrm>
              <a:off x="3486" y="2517"/>
              <a:ext cx="24" cy="51"/>
            </a:xfrm>
            <a:custGeom>
              <a:avLst/>
              <a:gdLst>
                <a:gd name="T0" fmla="*/ 16 w 24"/>
                <a:gd name="T1" fmla="*/ 0 h 55"/>
                <a:gd name="T2" fmla="*/ 0 w 24"/>
                <a:gd name="T3" fmla="*/ 0 h 55"/>
                <a:gd name="T4" fmla="*/ 8 w 24"/>
                <a:gd name="T5" fmla="*/ 6 h 55"/>
                <a:gd name="T6" fmla="*/ 16 w 24"/>
                <a:gd name="T7" fmla="*/ 11 h 55"/>
                <a:gd name="T8" fmla="*/ 16 w 24"/>
                <a:gd name="T9" fmla="*/ 13 h 55"/>
                <a:gd name="T10" fmla="*/ 24 w 24"/>
                <a:gd name="T11" fmla="*/ 13 h 55"/>
                <a:gd name="T12" fmla="*/ 24 w 24"/>
                <a:gd name="T13" fmla="*/ 6 h 55"/>
                <a:gd name="T14" fmla="*/ 24 w 24"/>
                <a:gd name="T15" fmla="*/ 6 h 55"/>
                <a:gd name="T16" fmla="*/ 16 w 24"/>
                <a:gd name="T17" fmla="*/ 6 h 55"/>
                <a:gd name="T18" fmla="*/ 16 w 24"/>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5"/>
                <a:gd name="T32" fmla="*/ 24 w 24"/>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5">
                  <a:moveTo>
                    <a:pt x="16" y="0"/>
                  </a:moveTo>
                  <a:lnTo>
                    <a:pt x="0" y="0"/>
                  </a:lnTo>
                  <a:lnTo>
                    <a:pt x="8" y="32"/>
                  </a:lnTo>
                  <a:lnTo>
                    <a:pt x="16" y="47"/>
                  </a:lnTo>
                  <a:lnTo>
                    <a:pt x="16" y="55"/>
                  </a:lnTo>
                  <a:lnTo>
                    <a:pt x="24" y="55"/>
                  </a:lnTo>
                  <a:lnTo>
                    <a:pt x="24" y="32"/>
                  </a:lnTo>
                  <a:lnTo>
                    <a:pt x="24" y="16"/>
                  </a:lnTo>
                  <a:lnTo>
                    <a:pt x="16" y="8"/>
                  </a:lnTo>
                  <a:lnTo>
                    <a:pt x="1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5" name="Freeform 243"/>
            <p:cNvSpPr>
              <a:spLocks/>
            </p:cNvSpPr>
            <p:nvPr/>
          </p:nvSpPr>
          <p:spPr bwMode="auto">
            <a:xfrm>
              <a:off x="3486" y="2517"/>
              <a:ext cx="24" cy="51"/>
            </a:xfrm>
            <a:custGeom>
              <a:avLst/>
              <a:gdLst>
                <a:gd name="T0" fmla="*/ 16 w 24"/>
                <a:gd name="T1" fmla="*/ 0 h 55"/>
                <a:gd name="T2" fmla="*/ 0 w 24"/>
                <a:gd name="T3" fmla="*/ 0 h 55"/>
                <a:gd name="T4" fmla="*/ 8 w 24"/>
                <a:gd name="T5" fmla="*/ 6 h 55"/>
                <a:gd name="T6" fmla="*/ 16 w 24"/>
                <a:gd name="T7" fmla="*/ 11 h 55"/>
                <a:gd name="T8" fmla="*/ 16 w 24"/>
                <a:gd name="T9" fmla="*/ 13 h 55"/>
                <a:gd name="T10" fmla="*/ 24 w 24"/>
                <a:gd name="T11" fmla="*/ 13 h 55"/>
                <a:gd name="T12" fmla="*/ 24 w 24"/>
                <a:gd name="T13" fmla="*/ 6 h 55"/>
                <a:gd name="T14" fmla="*/ 24 w 24"/>
                <a:gd name="T15" fmla="*/ 6 h 55"/>
                <a:gd name="T16" fmla="*/ 16 w 24"/>
                <a:gd name="T17" fmla="*/ 6 h 55"/>
                <a:gd name="T18" fmla="*/ 16 w 24"/>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5"/>
                <a:gd name="T32" fmla="*/ 24 w 24"/>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5">
                  <a:moveTo>
                    <a:pt x="16" y="0"/>
                  </a:moveTo>
                  <a:lnTo>
                    <a:pt x="0" y="0"/>
                  </a:lnTo>
                  <a:lnTo>
                    <a:pt x="8" y="32"/>
                  </a:lnTo>
                  <a:lnTo>
                    <a:pt x="16" y="47"/>
                  </a:lnTo>
                  <a:lnTo>
                    <a:pt x="16" y="55"/>
                  </a:lnTo>
                  <a:lnTo>
                    <a:pt x="24" y="55"/>
                  </a:lnTo>
                  <a:lnTo>
                    <a:pt x="24" y="32"/>
                  </a:lnTo>
                  <a:lnTo>
                    <a:pt x="24" y="16"/>
                  </a:lnTo>
                  <a:lnTo>
                    <a:pt x="16" y="8"/>
                  </a:lnTo>
                  <a:lnTo>
                    <a:pt x="16"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6" name="Freeform 244"/>
            <p:cNvSpPr>
              <a:spLocks/>
            </p:cNvSpPr>
            <p:nvPr/>
          </p:nvSpPr>
          <p:spPr bwMode="auto">
            <a:xfrm>
              <a:off x="3502" y="2508"/>
              <a:ext cx="25" cy="60"/>
            </a:xfrm>
            <a:custGeom>
              <a:avLst/>
              <a:gdLst>
                <a:gd name="T0" fmla="*/ 36 w 24"/>
                <a:gd name="T1" fmla="*/ 8 h 63"/>
                <a:gd name="T2" fmla="*/ 0 w 24"/>
                <a:gd name="T3" fmla="*/ 8 h 63"/>
                <a:gd name="T4" fmla="*/ 0 w 24"/>
                <a:gd name="T5" fmla="*/ 10 h 63"/>
                <a:gd name="T6" fmla="*/ 8 w 24"/>
                <a:gd name="T7" fmla="*/ 10 h 63"/>
                <a:gd name="T8" fmla="*/ 8 w 24"/>
                <a:gd name="T9" fmla="*/ 15 h 63"/>
                <a:gd name="T10" fmla="*/ 8 w 24"/>
                <a:gd name="T11" fmla="*/ 25 h 63"/>
                <a:gd name="T12" fmla="*/ 36 w 24"/>
                <a:gd name="T13" fmla="*/ 25 h 63"/>
                <a:gd name="T14" fmla="*/ 36 w 24"/>
                <a:gd name="T15" fmla="*/ 19 h 63"/>
                <a:gd name="T16" fmla="*/ 52 w 24"/>
                <a:gd name="T17" fmla="*/ 10 h 63"/>
                <a:gd name="T18" fmla="*/ 52 w 24"/>
                <a:gd name="T19" fmla="*/ 8 h 63"/>
                <a:gd name="T20" fmla="*/ 36 w 24"/>
                <a:gd name="T21" fmla="*/ 0 h 63"/>
                <a:gd name="T22" fmla="*/ 36 w 24"/>
                <a:gd name="T23" fmla="*/ 8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63"/>
                <a:gd name="T38" fmla="*/ 24 w 2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63">
                  <a:moveTo>
                    <a:pt x="16" y="8"/>
                  </a:moveTo>
                  <a:lnTo>
                    <a:pt x="0" y="8"/>
                  </a:lnTo>
                  <a:lnTo>
                    <a:pt x="0" y="16"/>
                  </a:lnTo>
                  <a:lnTo>
                    <a:pt x="8" y="24"/>
                  </a:lnTo>
                  <a:lnTo>
                    <a:pt x="8" y="40"/>
                  </a:lnTo>
                  <a:lnTo>
                    <a:pt x="8" y="63"/>
                  </a:lnTo>
                  <a:lnTo>
                    <a:pt x="16" y="63"/>
                  </a:lnTo>
                  <a:lnTo>
                    <a:pt x="16" y="48"/>
                  </a:lnTo>
                  <a:lnTo>
                    <a:pt x="24" y="16"/>
                  </a:lnTo>
                  <a:lnTo>
                    <a:pt x="24" y="8"/>
                  </a:lnTo>
                  <a:lnTo>
                    <a:pt x="16" y="0"/>
                  </a:lnTo>
                  <a:lnTo>
                    <a:pt x="1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7" name="Freeform 245"/>
            <p:cNvSpPr>
              <a:spLocks/>
            </p:cNvSpPr>
            <p:nvPr/>
          </p:nvSpPr>
          <p:spPr bwMode="auto">
            <a:xfrm>
              <a:off x="3502" y="2508"/>
              <a:ext cx="25" cy="60"/>
            </a:xfrm>
            <a:custGeom>
              <a:avLst/>
              <a:gdLst>
                <a:gd name="T0" fmla="*/ 36 w 24"/>
                <a:gd name="T1" fmla="*/ 8 h 63"/>
                <a:gd name="T2" fmla="*/ 0 w 24"/>
                <a:gd name="T3" fmla="*/ 8 h 63"/>
                <a:gd name="T4" fmla="*/ 0 w 24"/>
                <a:gd name="T5" fmla="*/ 10 h 63"/>
                <a:gd name="T6" fmla="*/ 8 w 24"/>
                <a:gd name="T7" fmla="*/ 10 h 63"/>
                <a:gd name="T8" fmla="*/ 8 w 24"/>
                <a:gd name="T9" fmla="*/ 15 h 63"/>
                <a:gd name="T10" fmla="*/ 8 w 24"/>
                <a:gd name="T11" fmla="*/ 25 h 63"/>
                <a:gd name="T12" fmla="*/ 36 w 24"/>
                <a:gd name="T13" fmla="*/ 25 h 63"/>
                <a:gd name="T14" fmla="*/ 36 w 24"/>
                <a:gd name="T15" fmla="*/ 19 h 63"/>
                <a:gd name="T16" fmla="*/ 52 w 24"/>
                <a:gd name="T17" fmla="*/ 10 h 63"/>
                <a:gd name="T18" fmla="*/ 52 w 24"/>
                <a:gd name="T19" fmla="*/ 8 h 63"/>
                <a:gd name="T20" fmla="*/ 36 w 24"/>
                <a:gd name="T21" fmla="*/ 0 h 63"/>
                <a:gd name="T22" fmla="*/ 36 w 24"/>
                <a:gd name="T23" fmla="*/ 8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63"/>
                <a:gd name="T38" fmla="*/ 24 w 2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63">
                  <a:moveTo>
                    <a:pt x="16" y="8"/>
                  </a:moveTo>
                  <a:lnTo>
                    <a:pt x="0" y="8"/>
                  </a:lnTo>
                  <a:lnTo>
                    <a:pt x="0" y="16"/>
                  </a:lnTo>
                  <a:lnTo>
                    <a:pt x="8" y="24"/>
                  </a:lnTo>
                  <a:lnTo>
                    <a:pt x="8" y="40"/>
                  </a:lnTo>
                  <a:lnTo>
                    <a:pt x="8" y="63"/>
                  </a:lnTo>
                  <a:lnTo>
                    <a:pt x="16" y="63"/>
                  </a:lnTo>
                  <a:lnTo>
                    <a:pt x="16" y="48"/>
                  </a:lnTo>
                  <a:lnTo>
                    <a:pt x="24" y="16"/>
                  </a:lnTo>
                  <a:lnTo>
                    <a:pt x="24" y="8"/>
                  </a:lnTo>
                  <a:lnTo>
                    <a:pt x="16" y="0"/>
                  </a:lnTo>
                  <a:lnTo>
                    <a:pt x="16"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8" name="Freeform 246"/>
            <p:cNvSpPr>
              <a:spLocks/>
            </p:cNvSpPr>
            <p:nvPr/>
          </p:nvSpPr>
          <p:spPr bwMode="auto">
            <a:xfrm>
              <a:off x="3520" y="2495"/>
              <a:ext cx="122" cy="94"/>
            </a:xfrm>
            <a:custGeom>
              <a:avLst/>
              <a:gdLst>
                <a:gd name="T0" fmla="*/ 84 w 120"/>
                <a:gd name="T1" fmla="*/ 15 h 103"/>
                <a:gd name="T2" fmla="*/ 110 w 120"/>
                <a:gd name="T3" fmla="*/ 12 h 103"/>
                <a:gd name="T4" fmla="*/ 126 w 120"/>
                <a:gd name="T5" fmla="*/ 13 h 103"/>
                <a:gd name="T6" fmla="*/ 136 w 120"/>
                <a:gd name="T7" fmla="*/ 12 h 103"/>
                <a:gd name="T8" fmla="*/ 153 w 120"/>
                <a:gd name="T9" fmla="*/ 10 h 103"/>
                <a:gd name="T10" fmla="*/ 165 w 120"/>
                <a:gd name="T11" fmla="*/ 5 h 103"/>
                <a:gd name="T12" fmla="*/ 165 w 120"/>
                <a:gd name="T13" fmla="*/ 5 h 103"/>
                <a:gd name="T14" fmla="*/ 165 w 120"/>
                <a:gd name="T15" fmla="*/ 5 h 103"/>
                <a:gd name="T16" fmla="*/ 165 w 120"/>
                <a:gd name="T17" fmla="*/ 5 h 103"/>
                <a:gd name="T18" fmla="*/ 165 w 120"/>
                <a:gd name="T19" fmla="*/ 0 h 103"/>
                <a:gd name="T20" fmla="*/ 153 w 120"/>
                <a:gd name="T21" fmla="*/ 0 h 103"/>
                <a:gd name="T22" fmla="*/ 144 w 120"/>
                <a:gd name="T23" fmla="*/ 5 h 103"/>
                <a:gd name="T24" fmla="*/ 110 w 120"/>
                <a:gd name="T25" fmla="*/ 5 h 103"/>
                <a:gd name="T26" fmla="*/ 94 w 120"/>
                <a:gd name="T27" fmla="*/ 5 h 103"/>
                <a:gd name="T28" fmla="*/ 76 w 120"/>
                <a:gd name="T29" fmla="*/ 5 h 103"/>
                <a:gd name="T30" fmla="*/ 68 w 120"/>
                <a:gd name="T31" fmla="*/ 5 h 103"/>
                <a:gd name="T32" fmla="*/ 52 w 120"/>
                <a:gd name="T33" fmla="*/ 0 h 103"/>
                <a:gd name="T34" fmla="*/ 24 w 120"/>
                <a:gd name="T35" fmla="*/ 0 h 103"/>
                <a:gd name="T36" fmla="*/ 8 w 120"/>
                <a:gd name="T37" fmla="*/ 5 h 103"/>
                <a:gd name="T38" fmla="*/ 8 w 120"/>
                <a:gd name="T39" fmla="*/ 5 h 103"/>
                <a:gd name="T40" fmla="*/ 8 w 120"/>
                <a:gd name="T41" fmla="*/ 5 h 103"/>
                <a:gd name="T42" fmla="*/ 0 w 120"/>
                <a:gd name="T43" fmla="*/ 11 h 103"/>
                <a:gd name="T44" fmla="*/ 0 w 120"/>
                <a:gd name="T45" fmla="*/ 13 h 103"/>
                <a:gd name="T46" fmla="*/ 24 w 120"/>
                <a:gd name="T47" fmla="*/ 13 h 103"/>
                <a:gd name="T48" fmla="*/ 24 w 120"/>
                <a:gd name="T49" fmla="*/ 14 h 103"/>
                <a:gd name="T50" fmla="*/ 52 w 120"/>
                <a:gd name="T51" fmla="*/ 16 h 103"/>
                <a:gd name="T52" fmla="*/ 60 w 120"/>
                <a:gd name="T53" fmla="*/ 16 h 103"/>
                <a:gd name="T54" fmla="*/ 84 w 120"/>
                <a:gd name="T55" fmla="*/ 16 h 103"/>
                <a:gd name="T56" fmla="*/ 84 w 120"/>
                <a:gd name="T57" fmla="*/ 15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03"/>
                <a:gd name="T89" fmla="*/ 120 w 120"/>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03">
                  <a:moveTo>
                    <a:pt x="64" y="95"/>
                  </a:moveTo>
                  <a:lnTo>
                    <a:pt x="80" y="71"/>
                  </a:lnTo>
                  <a:lnTo>
                    <a:pt x="88" y="79"/>
                  </a:lnTo>
                  <a:lnTo>
                    <a:pt x="96" y="71"/>
                  </a:lnTo>
                  <a:lnTo>
                    <a:pt x="112" y="56"/>
                  </a:lnTo>
                  <a:lnTo>
                    <a:pt x="120" y="32"/>
                  </a:lnTo>
                  <a:lnTo>
                    <a:pt x="120" y="24"/>
                  </a:lnTo>
                  <a:lnTo>
                    <a:pt x="120" y="16"/>
                  </a:lnTo>
                  <a:lnTo>
                    <a:pt x="120" y="8"/>
                  </a:lnTo>
                  <a:lnTo>
                    <a:pt x="120" y="0"/>
                  </a:lnTo>
                  <a:lnTo>
                    <a:pt x="112" y="0"/>
                  </a:lnTo>
                  <a:lnTo>
                    <a:pt x="104" y="8"/>
                  </a:lnTo>
                  <a:lnTo>
                    <a:pt x="80" y="8"/>
                  </a:lnTo>
                  <a:lnTo>
                    <a:pt x="72" y="16"/>
                  </a:lnTo>
                  <a:lnTo>
                    <a:pt x="56" y="8"/>
                  </a:lnTo>
                  <a:lnTo>
                    <a:pt x="48" y="8"/>
                  </a:lnTo>
                  <a:lnTo>
                    <a:pt x="32" y="0"/>
                  </a:lnTo>
                  <a:lnTo>
                    <a:pt x="24" y="0"/>
                  </a:lnTo>
                  <a:lnTo>
                    <a:pt x="8" y="16"/>
                  </a:lnTo>
                  <a:lnTo>
                    <a:pt x="8" y="24"/>
                  </a:lnTo>
                  <a:lnTo>
                    <a:pt x="8" y="32"/>
                  </a:lnTo>
                  <a:lnTo>
                    <a:pt x="0" y="64"/>
                  </a:lnTo>
                  <a:lnTo>
                    <a:pt x="0" y="79"/>
                  </a:lnTo>
                  <a:lnTo>
                    <a:pt x="24" y="79"/>
                  </a:lnTo>
                  <a:lnTo>
                    <a:pt x="24" y="87"/>
                  </a:lnTo>
                  <a:lnTo>
                    <a:pt x="32" y="103"/>
                  </a:lnTo>
                  <a:lnTo>
                    <a:pt x="40" y="103"/>
                  </a:lnTo>
                  <a:lnTo>
                    <a:pt x="64" y="103"/>
                  </a:lnTo>
                  <a:lnTo>
                    <a:pt x="64" y="95"/>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49" name="Freeform 247"/>
            <p:cNvSpPr>
              <a:spLocks/>
            </p:cNvSpPr>
            <p:nvPr/>
          </p:nvSpPr>
          <p:spPr bwMode="auto">
            <a:xfrm>
              <a:off x="3520" y="2495"/>
              <a:ext cx="122" cy="94"/>
            </a:xfrm>
            <a:custGeom>
              <a:avLst/>
              <a:gdLst>
                <a:gd name="T0" fmla="*/ 84 w 120"/>
                <a:gd name="T1" fmla="*/ 15 h 103"/>
                <a:gd name="T2" fmla="*/ 110 w 120"/>
                <a:gd name="T3" fmla="*/ 12 h 103"/>
                <a:gd name="T4" fmla="*/ 126 w 120"/>
                <a:gd name="T5" fmla="*/ 13 h 103"/>
                <a:gd name="T6" fmla="*/ 136 w 120"/>
                <a:gd name="T7" fmla="*/ 12 h 103"/>
                <a:gd name="T8" fmla="*/ 153 w 120"/>
                <a:gd name="T9" fmla="*/ 10 h 103"/>
                <a:gd name="T10" fmla="*/ 165 w 120"/>
                <a:gd name="T11" fmla="*/ 5 h 103"/>
                <a:gd name="T12" fmla="*/ 165 w 120"/>
                <a:gd name="T13" fmla="*/ 5 h 103"/>
                <a:gd name="T14" fmla="*/ 165 w 120"/>
                <a:gd name="T15" fmla="*/ 5 h 103"/>
                <a:gd name="T16" fmla="*/ 165 w 120"/>
                <a:gd name="T17" fmla="*/ 5 h 103"/>
                <a:gd name="T18" fmla="*/ 165 w 120"/>
                <a:gd name="T19" fmla="*/ 0 h 103"/>
                <a:gd name="T20" fmla="*/ 153 w 120"/>
                <a:gd name="T21" fmla="*/ 0 h 103"/>
                <a:gd name="T22" fmla="*/ 144 w 120"/>
                <a:gd name="T23" fmla="*/ 5 h 103"/>
                <a:gd name="T24" fmla="*/ 110 w 120"/>
                <a:gd name="T25" fmla="*/ 5 h 103"/>
                <a:gd name="T26" fmla="*/ 94 w 120"/>
                <a:gd name="T27" fmla="*/ 5 h 103"/>
                <a:gd name="T28" fmla="*/ 76 w 120"/>
                <a:gd name="T29" fmla="*/ 5 h 103"/>
                <a:gd name="T30" fmla="*/ 68 w 120"/>
                <a:gd name="T31" fmla="*/ 5 h 103"/>
                <a:gd name="T32" fmla="*/ 52 w 120"/>
                <a:gd name="T33" fmla="*/ 0 h 103"/>
                <a:gd name="T34" fmla="*/ 24 w 120"/>
                <a:gd name="T35" fmla="*/ 0 h 103"/>
                <a:gd name="T36" fmla="*/ 8 w 120"/>
                <a:gd name="T37" fmla="*/ 5 h 103"/>
                <a:gd name="T38" fmla="*/ 8 w 120"/>
                <a:gd name="T39" fmla="*/ 5 h 103"/>
                <a:gd name="T40" fmla="*/ 8 w 120"/>
                <a:gd name="T41" fmla="*/ 5 h 103"/>
                <a:gd name="T42" fmla="*/ 0 w 120"/>
                <a:gd name="T43" fmla="*/ 11 h 103"/>
                <a:gd name="T44" fmla="*/ 0 w 120"/>
                <a:gd name="T45" fmla="*/ 13 h 103"/>
                <a:gd name="T46" fmla="*/ 24 w 120"/>
                <a:gd name="T47" fmla="*/ 13 h 103"/>
                <a:gd name="T48" fmla="*/ 24 w 120"/>
                <a:gd name="T49" fmla="*/ 14 h 103"/>
                <a:gd name="T50" fmla="*/ 52 w 120"/>
                <a:gd name="T51" fmla="*/ 16 h 103"/>
                <a:gd name="T52" fmla="*/ 60 w 120"/>
                <a:gd name="T53" fmla="*/ 16 h 103"/>
                <a:gd name="T54" fmla="*/ 84 w 120"/>
                <a:gd name="T55" fmla="*/ 16 h 103"/>
                <a:gd name="T56" fmla="*/ 84 w 120"/>
                <a:gd name="T57" fmla="*/ 15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03"/>
                <a:gd name="T89" fmla="*/ 120 w 120"/>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03">
                  <a:moveTo>
                    <a:pt x="64" y="95"/>
                  </a:moveTo>
                  <a:lnTo>
                    <a:pt x="80" y="71"/>
                  </a:lnTo>
                  <a:lnTo>
                    <a:pt x="88" y="79"/>
                  </a:lnTo>
                  <a:lnTo>
                    <a:pt x="96" y="71"/>
                  </a:lnTo>
                  <a:lnTo>
                    <a:pt x="112" y="56"/>
                  </a:lnTo>
                  <a:lnTo>
                    <a:pt x="120" y="32"/>
                  </a:lnTo>
                  <a:lnTo>
                    <a:pt x="120" y="24"/>
                  </a:lnTo>
                  <a:lnTo>
                    <a:pt x="120" y="16"/>
                  </a:lnTo>
                  <a:lnTo>
                    <a:pt x="120" y="8"/>
                  </a:lnTo>
                  <a:lnTo>
                    <a:pt x="120" y="0"/>
                  </a:lnTo>
                  <a:lnTo>
                    <a:pt x="112" y="0"/>
                  </a:lnTo>
                  <a:lnTo>
                    <a:pt x="104" y="8"/>
                  </a:lnTo>
                  <a:lnTo>
                    <a:pt x="80" y="8"/>
                  </a:lnTo>
                  <a:lnTo>
                    <a:pt x="72" y="16"/>
                  </a:lnTo>
                  <a:lnTo>
                    <a:pt x="56" y="8"/>
                  </a:lnTo>
                  <a:lnTo>
                    <a:pt x="48" y="8"/>
                  </a:lnTo>
                  <a:lnTo>
                    <a:pt x="32" y="0"/>
                  </a:lnTo>
                  <a:lnTo>
                    <a:pt x="24" y="0"/>
                  </a:lnTo>
                  <a:lnTo>
                    <a:pt x="8" y="16"/>
                  </a:lnTo>
                  <a:lnTo>
                    <a:pt x="8" y="24"/>
                  </a:lnTo>
                  <a:lnTo>
                    <a:pt x="8" y="32"/>
                  </a:lnTo>
                  <a:lnTo>
                    <a:pt x="0" y="64"/>
                  </a:lnTo>
                  <a:lnTo>
                    <a:pt x="0" y="79"/>
                  </a:lnTo>
                  <a:lnTo>
                    <a:pt x="24" y="79"/>
                  </a:lnTo>
                  <a:lnTo>
                    <a:pt x="24" y="87"/>
                  </a:lnTo>
                  <a:lnTo>
                    <a:pt x="32" y="103"/>
                  </a:lnTo>
                  <a:lnTo>
                    <a:pt x="40" y="103"/>
                  </a:lnTo>
                  <a:lnTo>
                    <a:pt x="64" y="103"/>
                  </a:lnTo>
                  <a:lnTo>
                    <a:pt x="64" y="95"/>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0" name="Freeform 248"/>
            <p:cNvSpPr>
              <a:spLocks/>
            </p:cNvSpPr>
            <p:nvPr/>
          </p:nvSpPr>
          <p:spPr bwMode="auto">
            <a:xfrm>
              <a:off x="3585" y="2501"/>
              <a:ext cx="82" cy="110"/>
            </a:xfrm>
            <a:custGeom>
              <a:avLst/>
              <a:gdLst>
                <a:gd name="T0" fmla="*/ 0 w 80"/>
                <a:gd name="T1" fmla="*/ 18 h 119"/>
                <a:gd name="T2" fmla="*/ 16 w 80"/>
                <a:gd name="T3" fmla="*/ 14 h 119"/>
                <a:gd name="T4" fmla="*/ 44 w 80"/>
                <a:gd name="T5" fmla="*/ 15 h 119"/>
                <a:gd name="T6" fmla="*/ 52 w 80"/>
                <a:gd name="T7" fmla="*/ 14 h 119"/>
                <a:gd name="T8" fmla="*/ 75 w 80"/>
                <a:gd name="T9" fmla="*/ 10 h 119"/>
                <a:gd name="T10" fmla="*/ 91 w 80"/>
                <a:gd name="T11" fmla="*/ 6 h 119"/>
                <a:gd name="T12" fmla="*/ 91 w 80"/>
                <a:gd name="T13" fmla="*/ 6 h 119"/>
                <a:gd name="T14" fmla="*/ 91 w 80"/>
                <a:gd name="T15" fmla="*/ 6 h 119"/>
                <a:gd name="T16" fmla="*/ 91 w 80"/>
                <a:gd name="T17" fmla="*/ 0 h 119"/>
                <a:gd name="T18" fmla="*/ 91 w 80"/>
                <a:gd name="T19" fmla="*/ 6 h 119"/>
                <a:gd name="T20" fmla="*/ 117 w 80"/>
                <a:gd name="T21" fmla="*/ 6 h 119"/>
                <a:gd name="T22" fmla="*/ 91 w 80"/>
                <a:gd name="T23" fmla="*/ 6 h 119"/>
                <a:gd name="T24" fmla="*/ 91 w 80"/>
                <a:gd name="T25" fmla="*/ 8 h 119"/>
                <a:gd name="T26" fmla="*/ 106 w 80"/>
                <a:gd name="T27" fmla="*/ 10 h 119"/>
                <a:gd name="T28" fmla="*/ 117 w 80"/>
                <a:gd name="T29" fmla="*/ 14 h 119"/>
                <a:gd name="T30" fmla="*/ 91 w 80"/>
                <a:gd name="T31" fmla="*/ 17 h 119"/>
                <a:gd name="T32" fmla="*/ 106 w 80"/>
                <a:gd name="T33" fmla="*/ 18 h 119"/>
                <a:gd name="T34" fmla="*/ 129 w 80"/>
                <a:gd name="T35" fmla="*/ 23 h 119"/>
                <a:gd name="T36" fmla="*/ 129 w 80"/>
                <a:gd name="T37" fmla="*/ 25 h 119"/>
                <a:gd name="T38" fmla="*/ 75 w 80"/>
                <a:gd name="T39" fmla="*/ 23 h 119"/>
                <a:gd name="T40" fmla="*/ 44 w 80"/>
                <a:gd name="T41" fmla="*/ 23 h 119"/>
                <a:gd name="T42" fmla="*/ 16 w 80"/>
                <a:gd name="T43" fmla="*/ 23 h 119"/>
                <a:gd name="T44" fmla="*/ 8 w 80"/>
                <a:gd name="T45" fmla="*/ 21 h 119"/>
                <a:gd name="T46" fmla="*/ 0 w 80"/>
                <a:gd name="T47" fmla="*/ 19 h 119"/>
                <a:gd name="T48" fmla="*/ 0 w 80"/>
                <a:gd name="T49" fmla="*/ 1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19"/>
                <a:gd name="T77" fmla="*/ 80 w 80"/>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19">
                  <a:moveTo>
                    <a:pt x="0" y="87"/>
                  </a:moveTo>
                  <a:lnTo>
                    <a:pt x="16" y="63"/>
                  </a:lnTo>
                  <a:lnTo>
                    <a:pt x="24" y="71"/>
                  </a:lnTo>
                  <a:lnTo>
                    <a:pt x="32" y="63"/>
                  </a:lnTo>
                  <a:lnTo>
                    <a:pt x="48" y="48"/>
                  </a:lnTo>
                  <a:lnTo>
                    <a:pt x="56" y="24"/>
                  </a:lnTo>
                  <a:lnTo>
                    <a:pt x="56" y="16"/>
                  </a:lnTo>
                  <a:lnTo>
                    <a:pt x="56" y="8"/>
                  </a:lnTo>
                  <a:lnTo>
                    <a:pt x="56" y="0"/>
                  </a:lnTo>
                  <a:lnTo>
                    <a:pt x="56" y="8"/>
                  </a:lnTo>
                  <a:lnTo>
                    <a:pt x="72" y="32"/>
                  </a:lnTo>
                  <a:lnTo>
                    <a:pt x="56" y="32"/>
                  </a:lnTo>
                  <a:lnTo>
                    <a:pt x="56" y="40"/>
                  </a:lnTo>
                  <a:lnTo>
                    <a:pt x="64" y="48"/>
                  </a:lnTo>
                  <a:lnTo>
                    <a:pt x="72" y="63"/>
                  </a:lnTo>
                  <a:lnTo>
                    <a:pt x="56" y="79"/>
                  </a:lnTo>
                  <a:lnTo>
                    <a:pt x="64" y="87"/>
                  </a:lnTo>
                  <a:lnTo>
                    <a:pt x="80" y="111"/>
                  </a:lnTo>
                  <a:lnTo>
                    <a:pt x="80" y="119"/>
                  </a:lnTo>
                  <a:lnTo>
                    <a:pt x="48" y="111"/>
                  </a:lnTo>
                  <a:lnTo>
                    <a:pt x="24" y="111"/>
                  </a:lnTo>
                  <a:lnTo>
                    <a:pt x="16" y="111"/>
                  </a:lnTo>
                  <a:lnTo>
                    <a:pt x="8" y="103"/>
                  </a:lnTo>
                  <a:lnTo>
                    <a:pt x="0" y="95"/>
                  </a:lnTo>
                  <a:lnTo>
                    <a:pt x="0" y="87"/>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1" name="Freeform 249"/>
            <p:cNvSpPr>
              <a:spLocks/>
            </p:cNvSpPr>
            <p:nvPr/>
          </p:nvSpPr>
          <p:spPr bwMode="auto">
            <a:xfrm>
              <a:off x="3585" y="2501"/>
              <a:ext cx="82" cy="110"/>
            </a:xfrm>
            <a:custGeom>
              <a:avLst/>
              <a:gdLst>
                <a:gd name="T0" fmla="*/ 0 w 80"/>
                <a:gd name="T1" fmla="*/ 18 h 119"/>
                <a:gd name="T2" fmla="*/ 16 w 80"/>
                <a:gd name="T3" fmla="*/ 14 h 119"/>
                <a:gd name="T4" fmla="*/ 44 w 80"/>
                <a:gd name="T5" fmla="*/ 15 h 119"/>
                <a:gd name="T6" fmla="*/ 52 w 80"/>
                <a:gd name="T7" fmla="*/ 14 h 119"/>
                <a:gd name="T8" fmla="*/ 75 w 80"/>
                <a:gd name="T9" fmla="*/ 10 h 119"/>
                <a:gd name="T10" fmla="*/ 91 w 80"/>
                <a:gd name="T11" fmla="*/ 6 h 119"/>
                <a:gd name="T12" fmla="*/ 91 w 80"/>
                <a:gd name="T13" fmla="*/ 6 h 119"/>
                <a:gd name="T14" fmla="*/ 91 w 80"/>
                <a:gd name="T15" fmla="*/ 6 h 119"/>
                <a:gd name="T16" fmla="*/ 91 w 80"/>
                <a:gd name="T17" fmla="*/ 0 h 119"/>
                <a:gd name="T18" fmla="*/ 91 w 80"/>
                <a:gd name="T19" fmla="*/ 6 h 119"/>
                <a:gd name="T20" fmla="*/ 117 w 80"/>
                <a:gd name="T21" fmla="*/ 6 h 119"/>
                <a:gd name="T22" fmla="*/ 91 w 80"/>
                <a:gd name="T23" fmla="*/ 6 h 119"/>
                <a:gd name="T24" fmla="*/ 91 w 80"/>
                <a:gd name="T25" fmla="*/ 8 h 119"/>
                <a:gd name="T26" fmla="*/ 106 w 80"/>
                <a:gd name="T27" fmla="*/ 10 h 119"/>
                <a:gd name="T28" fmla="*/ 117 w 80"/>
                <a:gd name="T29" fmla="*/ 14 h 119"/>
                <a:gd name="T30" fmla="*/ 91 w 80"/>
                <a:gd name="T31" fmla="*/ 17 h 119"/>
                <a:gd name="T32" fmla="*/ 106 w 80"/>
                <a:gd name="T33" fmla="*/ 18 h 119"/>
                <a:gd name="T34" fmla="*/ 129 w 80"/>
                <a:gd name="T35" fmla="*/ 23 h 119"/>
                <a:gd name="T36" fmla="*/ 129 w 80"/>
                <a:gd name="T37" fmla="*/ 25 h 119"/>
                <a:gd name="T38" fmla="*/ 75 w 80"/>
                <a:gd name="T39" fmla="*/ 23 h 119"/>
                <a:gd name="T40" fmla="*/ 44 w 80"/>
                <a:gd name="T41" fmla="*/ 23 h 119"/>
                <a:gd name="T42" fmla="*/ 16 w 80"/>
                <a:gd name="T43" fmla="*/ 23 h 119"/>
                <a:gd name="T44" fmla="*/ 8 w 80"/>
                <a:gd name="T45" fmla="*/ 21 h 119"/>
                <a:gd name="T46" fmla="*/ 0 w 80"/>
                <a:gd name="T47" fmla="*/ 19 h 119"/>
                <a:gd name="T48" fmla="*/ 0 w 80"/>
                <a:gd name="T49" fmla="*/ 1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19"/>
                <a:gd name="T77" fmla="*/ 80 w 80"/>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19">
                  <a:moveTo>
                    <a:pt x="0" y="87"/>
                  </a:moveTo>
                  <a:lnTo>
                    <a:pt x="16" y="63"/>
                  </a:lnTo>
                  <a:lnTo>
                    <a:pt x="24" y="71"/>
                  </a:lnTo>
                  <a:lnTo>
                    <a:pt x="32" y="63"/>
                  </a:lnTo>
                  <a:lnTo>
                    <a:pt x="48" y="48"/>
                  </a:lnTo>
                  <a:lnTo>
                    <a:pt x="56" y="24"/>
                  </a:lnTo>
                  <a:lnTo>
                    <a:pt x="56" y="16"/>
                  </a:lnTo>
                  <a:lnTo>
                    <a:pt x="56" y="8"/>
                  </a:lnTo>
                  <a:lnTo>
                    <a:pt x="56" y="0"/>
                  </a:lnTo>
                  <a:lnTo>
                    <a:pt x="56" y="8"/>
                  </a:lnTo>
                  <a:lnTo>
                    <a:pt x="72" y="32"/>
                  </a:lnTo>
                  <a:lnTo>
                    <a:pt x="56" y="32"/>
                  </a:lnTo>
                  <a:lnTo>
                    <a:pt x="56" y="40"/>
                  </a:lnTo>
                  <a:lnTo>
                    <a:pt x="64" y="48"/>
                  </a:lnTo>
                  <a:lnTo>
                    <a:pt x="72" y="63"/>
                  </a:lnTo>
                  <a:lnTo>
                    <a:pt x="56" y="79"/>
                  </a:lnTo>
                  <a:lnTo>
                    <a:pt x="64" y="87"/>
                  </a:lnTo>
                  <a:lnTo>
                    <a:pt x="80" y="111"/>
                  </a:lnTo>
                  <a:lnTo>
                    <a:pt x="80" y="119"/>
                  </a:lnTo>
                  <a:lnTo>
                    <a:pt x="48" y="111"/>
                  </a:lnTo>
                  <a:lnTo>
                    <a:pt x="24" y="111"/>
                  </a:lnTo>
                  <a:lnTo>
                    <a:pt x="16" y="111"/>
                  </a:lnTo>
                  <a:lnTo>
                    <a:pt x="8" y="103"/>
                  </a:lnTo>
                  <a:lnTo>
                    <a:pt x="0" y="95"/>
                  </a:lnTo>
                  <a:lnTo>
                    <a:pt x="0" y="87"/>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2" name="Freeform 250"/>
            <p:cNvSpPr>
              <a:spLocks/>
            </p:cNvSpPr>
            <p:nvPr/>
          </p:nvSpPr>
          <p:spPr bwMode="auto">
            <a:xfrm>
              <a:off x="3593" y="2605"/>
              <a:ext cx="17" cy="13"/>
            </a:xfrm>
            <a:custGeom>
              <a:avLst/>
              <a:gdLst>
                <a:gd name="T0" fmla="*/ 50 w 16"/>
                <a:gd name="T1" fmla="*/ 0 h 16"/>
                <a:gd name="T2" fmla="*/ 50 w 16"/>
                <a:gd name="T3" fmla="*/ 2 h 16"/>
                <a:gd name="T4" fmla="*/ 31 w 16"/>
                <a:gd name="T5" fmla="*/ 2 h 16"/>
                <a:gd name="T6" fmla="*/ 0 w 16"/>
                <a:gd name="T7" fmla="*/ 2 h 16"/>
                <a:gd name="T8" fmla="*/ 31 w 16"/>
                <a:gd name="T9" fmla="*/ 0 h 16"/>
                <a:gd name="T10" fmla="*/ 50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16" y="0"/>
                  </a:moveTo>
                  <a:lnTo>
                    <a:pt x="16" y="16"/>
                  </a:lnTo>
                  <a:lnTo>
                    <a:pt x="8" y="16"/>
                  </a:lnTo>
                  <a:lnTo>
                    <a:pt x="0" y="16"/>
                  </a:lnTo>
                  <a:lnTo>
                    <a:pt x="8" y="0"/>
                  </a:lnTo>
                  <a:lnTo>
                    <a:pt x="1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3" name="Freeform 251"/>
            <p:cNvSpPr>
              <a:spLocks/>
            </p:cNvSpPr>
            <p:nvPr/>
          </p:nvSpPr>
          <p:spPr bwMode="auto">
            <a:xfrm>
              <a:off x="3593" y="2605"/>
              <a:ext cx="17" cy="13"/>
            </a:xfrm>
            <a:custGeom>
              <a:avLst/>
              <a:gdLst>
                <a:gd name="T0" fmla="*/ 50 w 16"/>
                <a:gd name="T1" fmla="*/ 0 h 16"/>
                <a:gd name="T2" fmla="*/ 50 w 16"/>
                <a:gd name="T3" fmla="*/ 2 h 16"/>
                <a:gd name="T4" fmla="*/ 31 w 16"/>
                <a:gd name="T5" fmla="*/ 2 h 16"/>
                <a:gd name="T6" fmla="*/ 0 w 16"/>
                <a:gd name="T7" fmla="*/ 2 h 16"/>
                <a:gd name="T8" fmla="*/ 31 w 16"/>
                <a:gd name="T9" fmla="*/ 0 h 16"/>
                <a:gd name="T10" fmla="*/ 50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16" y="0"/>
                  </a:moveTo>
                  <a:lnTo>
                    <a:pt x="16" y="16"/>
                  </a:lnTo>
                  <a:lnTo>
                    <a:pt x="8" y="16"/>
                  </a:lnTo>
                  <a:lnTo>
                    <a:pt x="0" y="16"/>
                  </a:lnTo>
                  <a:lnTo>
                    <a:pt x="8" y="0"/>
                  </a:lnTo>
                  <a:lnTo>
                    <a:pt x="16"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4" name="Freeform 252"/>
            <p:cNvSpPr>
              <a:spLocks/>
            </p:cNvSpPr>
            <p:nvPr/>
          </p:nvSpPr>
          <p:spPr bwMode="auto">
            <a:xfrm>
              <a:off x="3585" y="2605"/>
              <a:ext cx="57" cy="67"/>
            </a:xfrm>
            <a:custGeom>
              <a:avLst/>
              <a:gdLst>
                <a:gd name="T0" fmla="*/ 16 w 56"/>
                <a:gd name="T1" fmla="*/ 7 h 72"/>
                <a:gd name="T2" fmla="*/ 24 w 56"/>
                <a:gd name="T3" fmla="*/ 7 h 72"/>
                <a:gd name="T4" fmla="*/ 24 w 56"/>
                <a:gd name="T5" fmla="*/ 0 h 72"/>
                <a:gd name="T6" fmla="*/ 68 w 56"/>
                <a:gd name="T7" fmla="*/ 0 h 72"/>
                <a:gd name="T8" fmla="*/ 68 w 56"/>
                <a:gd name="T9" fmla="*/ 7 h 72"/>
                <a:gd name="T10" fmla="*/ 76 w 56"/>
                <a:gd name="T11" fmla="*/ 7 h 72"/>
                <a:gd name="T12" fmla="*/ 76 w 56"/>
                <a:gd name="T13" fmla="*/ 7 h 72"/>
                <a:gd name="T14" fmla="*/ 76 w 56"/>
                <a:gd name="T15" fmla="*/ 7 h 72"/>
                <a:gd name="T16" fmla="*/ 76 w 56"/>
                <a:gd name="T17" fmla="*/ 12 h 72"/>
                <a:gd name="T18" fmla="*/ 60 w 56"/>
                <a:gd name="T19" fmla="*/ 12 h 72"/>
                <a:gd name="T20" fmla="*/ 52 w 56"/>
                <a:gd name="T21" fmla="*/ 14 h 72"/>
                <a:gd name="T22" fmla="*/ 52 w 56"/>
                <a:gd name="T23" fmla="*/ 16 h 72"/>
                <a:gd name="T24" fmla="*/ 24 w 56"/>
                <a:gd name="T25" fmla="*/ 16 h 72"/>
                <a:gd name="T26" fmla="*/ 24 w 56"/>
                <a:gd name="T27" fmla="*/ 18 h 72"/>
                <a:gd name="T28" fmla="*/ 16 w 56"/>
                <a:gd name="T29" fmla="*/ 14 h 72"/>
                <a:gd name="T30" fmla="*/ 0 w 56"/>
                <a:gd name="T31" fmla="*/ 9 h 72"/>
                <a:gd name="T32" fmla="*/ 8 w 56"/>
                <a:gd name="T33" fmla="*/ 7 h 72"/>
                <a:gd name="T34" fmla="*/ 8 w 56"/>
                <a:gd name="T35" fmla="*/ 7 h 72"/>
                <a:gd name="T36" fmla="*/ 16 w 56"/>
                <a:gd name="T37" fmla="*/ 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72"/>
                <a:gd name="T59" fmla="*/ 56 w 5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72">
                  <a:moveTo>
                    <a:pt x="16" y="16"/>
                  </a:moveTo>
                  <a:lnTo>
                    <a:pt x="24" y="16"/>
                  </a:lnTo>
                  <a:lnTo>
                    <a:pt x="24" y="0"/>
                  </a:lnTo>
                  <a:lnTo>
                    <a:pt x="48" y="0"/>
                  </a:lnTo>
                  <a:lnTo>
                    <a:pt x="48" y="16"/>
                  </a:lnTo>
                  <a:lnTo>
                    <a:pt x="56" y="8"/>
                  </a:lnTo>
                  <a:lnTo>
                    <a:pt x="56" y="16"/>
                  </a:lnTo>
                  <a:lnTo>
                    <a:pt x="56" y="24"/>
                  </a:lnTo>
                  <a:lnTo>
                    <a:pt x="56" y="48"/>
                  </a:lnTo>
                  <a:lnTo>
                    <a:pt x="40" y="48"/>
                  </a:lnTo>
                  <a:lnTo>
                    <a:pt x="32" y="56"/>
                  </a:lnTo>
                  <a:lnTo>
                    <a:pt x="32" y="64"/>
                  </a:lnTo>
                  <a:lnTo>
                    <a:pt x="24" y="64"/>
                  </a:lnTo>
                  <a:lnTo>
                    <a:pt x="24" y="72"/>
                  </a:lnTo>
                  <a:lnTo>
                    <a:pt x="16" y="56"/>
                  </a:lnTo>
                  <a:lnTo>
                    <a:pt x="0" y="40"/>
                  </a:lnTo>
                  <a:lnTo>
                    <a:pt x="8" y="32"/>
                  </a:lnTo>
                  <a:lnTo>
                    <a:pt x="8" y="24"/>
                  </a:lnTo>
                  <a:lnTo>
                    <a:pt x="16"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5" name="Freeform 253"/>
            <p:cNvSpPr>
              <a:spLocks/>
            </p:cNvSpPr>
            <p:nvPr/>
          </p:nvSpPr>
          <p:spPr bwMode="auto">
            <a:xfrm>
              <a:off x="3585" y="2605"/>
              <a:ext cx="57" cy="67"/>
            </a:xfrm>
            <a:custGeom>
              <a:avLst/>
              <a:gdLst>
                <a:gd name="T0" fmla="*/ 16 w 56"/>
                <a:gd name="T1" fmla="*/ 7 h 72"/>
                <a:gd name="T2" fmla="*/ 24 w 56"/>
                <a:gd name="T3" fmla="*/ 7 h 72"/>
                <a:gd name="T4" fmla="*/ 24 w 56"/>
                <a:gd name="T5" fmla="*/ 0 h 72"/>
                <a:gd name="T6" fmla="*/ 68 w 56"/>
                <a:gd name="T7" fmla="*/ 0 h 72"/>
                <a:gd name="T8" fmla="*/ 68 w 56"/>
                <a:gd name="T9" fmla="*/ 7 h 72"/>
                <a:gd name="T10" fmla="*/ 76 w 56"/>
                <a:gd name="T11" fmla="*/ 7 h 72"/>
                <a:gd name="T12" fmla="*/ 76 w 56"/>
                <a:gd name="T13" fmla="*/ 7 h 72"/>
                <a:gd name="T14" fmla="*/ 76 w 56"/>
                <a:gd name="T15" fmla="*/ 7 h 72"/>
                <a:gd name="T16" fmla="*/ 76 w 56"/>
                <a:gd name="T17" fmla="*/ 12 h 72"/>
                <a:gd name="T18" fmla="*/ 60 w 56"/>
                <a:gd name="T19" fmla="*/ 12 h 72"/>
                <a:gd name="T20" fmla="*/ 52 w 56"/>
                <a:gd name="T21" fmla="*/ 14 h 72"/>
                <a:gd name="T22" fmla="*/ 52 w 56"/>
                <a:gd name="T23" fmla="*/ 16 h 72"/>
                <a:gd name="T24" fmla="*/ 24 w 56"/>
                <a:gd name="T25" fmla="*/ 16 h 72"/>
                <a:gd name="T26" fmla="*/ 24 w 56"/>
                <a:gd name="T27" fmla="*/ 18 h 72"/>
                <a:gd name="T28" fmla="*/ 16 w 56"/>
                <a:gd name="T29" fmla="*/ 14 h 72"/>
                <a:gd name="T30" fmla="*/ 0 w 56"/>
                <a:gd name="T31" fmla="*/ 9 h 72"/>
                <a:gd name="T32" fmla="*/ 8 w 56"/>
                <a:gd name="T33" fmla="*/ 7 h 72"/>
                <a:gd name="T34" fmla="*/ 8 w 56"/>
                <a:gd name="T35" fmla="*/ 7 h 72"/>
                <a:gd name="T36" fmla="*/ 16 w 56"/>
                <a:gd name="T37" fmla="*/ 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72"/>
                <a:gd name="T59" fmla="*/ 56 w 5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72">
                  <a:moveTo>
                    <a:pt x="16" y="16"/>
                  </a:moveTo>
                  <a:lnTo>
                    <a:pt x="24" y="16"/>
                  </a:lnTo>
                  <a:lnTo>
                    <a:pt x="24" y="0"/>
                  </a:lnTo>
                  <a:lnTo>
                    <a:pt x="48" y="0"/>
                  </a:lnTo>
                  <a:lnTo>
                    <a:pt x="48" y="16"/>
                  </a:lnTo>
                  <a:lnTo>
                    <a:pt x="56" y="8"/>
                  </a:lnTo>
                  <a:lnTo>
                    <a:pt x="56" y="16"/>
                  </a:lnTo>
                  <a:lnTo>
                    <a:pt x="56" y="24"/>
                  </a:lnTo>
                  <a:lnTo>
                    <a:pt x="56" y="48"/>
                  </a:lnTo>
                  <a:lnTo>
                    <a:pt x="40" y="48"/>
                  </a:lnTo>
                  <a:lnTo>
                    <a:pt x="32" y="56"/>
                  </a:lnTo>
                  <a:lnTo>
                    <a:pt x="32" y="64"/>
                  </a:lnTo>
                  <a:lnTo>
                    <a:pt x="24" y="64"/>
                  </a:lnTo>
                  <a:lnTo>
                    <a:pt x="24" y="72"/>
                  </a:lnTo>
                  <a:lnTo>
                    <a:pt x="16" y="56"/>
                  </a:lnTo>
                  <a:lnTo>
                    <a:pt x="0" y="40"/>
                  </a:lnTo>
                  <a:lnTo>
                    <a:pt x="8" y="32"/>
                  </a:lnTo>
                  <a:lnTo>
                    <a:pt x="8" y="24"/>
                  </a:lnTo>
                  <a:lnTo>
                    <a:pt x="16"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6" name="Freeform 254"/>
            <p:cNvSpPr>
              <a:spLocks/>
            </p:cNvSpPr>
            <p:nvPr/>
          </p:nvSpPr>
          <p:spPr bwMode="auto">
            <a:xfrm>
              <a:off x="3610" y="2598"/>
              <a:ext cx="82" cy="88"/>
            </a:xfrm>
            <a:custGeom>
              <a:avLst/>
              <a:gdLst>
                <a:gd name="T0" fmla="*/ 91 w 80"/>
                <a:gd name="T1" fmla="*/ 6 h 96"/>
                <a:gd name="T2" fmla="*/ 91 w 80"/>
                <a:gd name="T3" fmla="*/ 6 h 96"/>
                <a:gd name="T4" fmla="*/ 44 w 80"/>
                <a:gd name="T5" fmla="*/ 6 h 96"/>
                <a:gd name="T6" fmla="*/ 44 w 80"/>
                <a:gd name="T7" fmla="*/ 6 h 96"/>
                <a:gd name="T8" fmla="*/ 52 w 80"/>
                <a:gd name="T9" fmla="*/ 6 h 96"/>
                <a:gd name="T10" fmla="*/ 52 w 80"/>
                <a:gd name="T11" fmla="*/ 6 h 96"/>
                <a:gd name="T12" fmla="*/ 52 w 80"/>
                <a:gd name="T13" fmla="*/ 6 h 96"/>
                <a:gd name="T14" fmla="*/ 52 w 80"/>
                <a:gd name="T15" fmla="*/ 10 h 96"/>
                <a:gd name="T16" fmla="*/ 16 w 80"/>
                <a:gd name="T17" fmla="*/ 10 h 96"/>
                <a:gd name="T18" fmla="*/ 8 w 80"/>
                <a:gd name="T19" fmla="*/ 12 h 96"/>
                <a:gd name="T20" fmla="*/ 8 w 80"/>
                <a:gd name="T21" fmla="*/ 13 h 96"/>
                <a:gd name="T22" fmla="*/ 0 w 80"/>
                <a:gd name="T23" fmla="*/ 13 h 96"/>
                <a:gd name="T24" fmla="*/ 0 w 80"/>
                <a:gd name="T25" fmla="*/ 14 h 96"/>
                <a:gd name="T26" fmla="*/ 16 w 80"/>
                <a:gd name="T27" fmla="*/ 17 h 96"/>
                <a:gd name="T28" fmla="*/ 16 w 80"/>
                <a:gd name="T29" fmla="*/ 16 h 96"/>
                <a:gd name="T30" fmla="*/ 44 w 80"/>
                <a:gd name="T31" fmla="*/ 16 h 96"/>
                <a:gd name="T32" fmla="*/ 52 w 80"/>
                <a:gd name="T33" fmla="*/ 16 h 96"/>
                <a:gd name="T34" fmla="*/ 75 w 80"/>
                <a:gd name="T35" fmla="*/ 14 h 96"/>
                <a:gd name="T36" fmla="*/ 91 w 80"/>
                <a:gd name="T37" fmla="*/ 10 h 96"/>
                <a:gd name="T38" fmla="*/ 117 w 80"/>
                <a:gd name="T39" fmla="*/ 9 h 96"/>
                <a:gd name="T40" fmla="*/ 129 w 80"/>
                <a:gd name="T41" fmla="*/ 0 h 96"/>
                <a:gd name="T42" fmla="*/ 106 w 80"/>
                <a:gd name="T43" fmla="*/ 6 h 96"/>
                <a:gd name="T44" fmla="*/ 91 w 80"/>
                <a:gd name="T45" fmla="*/ 6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96"/>
                <a:gd name="T71" fmla="*/ 80 w 80"/>
                <a:gd name="T72" fmla="*/ 96 h 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96">
                  <a:moveTo>
                    <a:pt x="56" y="8"/>
                  </a:moveTo>
                  <a:lnTo>
                    <a:pt x="56" y="16"/>
                  </a:lnTo>
                  <a:lnTo>
                    <a:pt x="24" y="8"/>
                  </a:lnTo>
                  <a:lnTo>
                    <a:pt x="24" y="24"/>
                  </a:lnTo>
                  <a:lnTo>
                    <a:pt x="32" y="16"/>
                  </a:lnTo>
                  <a:lnTo>
                    <a:pt x="32" y="24"/>
                  </a:lnTo>
                  <a:lnTo>
                    <a:pt x="32" y="32"/>
                  </a:lnTo>
                  <a:lnTo>
                    <a:pt x="32" y="56"/>
                  </a:lnTo>
                  <a:lnTo>
                    <a:pt x="16" y="56"/>
                  </a:lnTo>
                  <a:lnTo>
                    <a:pt x="8" y="64"/>
                  </a:lnTo>
                  <a:lnTo>
                    <a:pt x="8" y="72"/>
                  </a:lnTo>
                  <a:lnTo>
                    <a:pt x="0" y="72"/>
                  </a:lnTo>
                  <a:lnTo>
                    <a:pt x="0" y="80"/>
                  </a:lnTo>
                  <a:lnTo>
                    <a:pt x="16" y="96"/>
                  </a:lnTo>
                  <a:lnTo>
                    <a:pt x="16" y="88"/>
                  </a:lnTo>
                  <a:lnTo>
                    <a:pt x="24" y="88"/>
                  </a:lnTo>
                  <a:lnTo>
                    <a:pt x="32" y="88"/>
                  </a:lnTo>
                  <a:lnTo>
                    <a:pt x="48" y="80"/>
                  </a:lnTo>
                  <a:lnTo>
                    <a:pt x="56" y="56"/>
                  </a:lnTo>
                  <a:lnTo>
                    <a:pt x="72" y="48"/>
                  </a:lnTo>
                  <a:lnTo>
                    <a:pt x="80" y="0"/>
                  </a:lnTo>
                  <a:lnTo>
                    <a:pt x="64" y="8"/>
                  </a:lnTo>
                  <a:lnTo>
                    <a:pt x="56"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7" name="Freeform 255"/>
            <p:cNvSpPr>
              <a:spLocks/>
            </p:cNvSpPr>
            <p:nvPr/>
          </p:nvSpPr>
          <p:spPr bwMode="auto">
            <a:xfrm>
              <a:off x="3610" y="2598"/>
              <a:ext cx="82" cy="88"/>
            </a:xfrm>
            <a:custGeom>
              <a:avLst/>
              <a:gdLst>
                <a:gd name="T0" fmla="*/ 91 w 80"/>
                <a:gd name="T1" fmla="*/ 6 h 96"/>
                <a:gd name="T2" fmla="*/ 91 w 80"/>
                <a:gd name="T3" fmla="*/ 6 h 96"/>
                <a:gd name="T4" fmla="*/ 44 w 80"/>
                <a:gd name="T5" fmla="*/ 6 h 96"/>
                <a:gd name="T6" fmla="*/ 44 w 80"/>
                <a:gd name="T7" fmla="*/ 6 h 96"/>
                <a:gd name="T8" fmla="*/ 52 w 80"/>
                <a:gd name="T9" fmla="*/ 6 h 96"/>
                <a:gd name="T10" fmla="*/ 52 w 80"/>
                <a:gd name="T11" fmla="*/ 6 h 96"/>
                <a:gd name="T12" fmla="*/ 52 w 80"/>
                <a:gd name="T13" fmla="*/ 6 h 96"/>
                <a:gd name="T14" fmla="*/ 52 w 80"/>
                <a:gd name="T15" fmla="*/ 10 h 96"/>
                <a:gd name="T16" fmla="*/ 16 w 80"/>
                <a:gd name="T17" fmla="*/ 10 h 96"/>
                <a:gd name="T18" fmla="*/ 8 w 80"/>
                <a:gd name="T19" fmla="*/ 12 h 96"/>
                <a:gd name="T20" fmla="*/ 8 w 80"/>
                <a:gd name="T21" fmla="*/ 13 h 96"/>
                <a:gd name="T22" fmla="*/ 0 w 80"/>
                <a:gd name="T23" fmla="*/ 13 h 96"/>
                <a:gd name="T24" fmla="*/ 0 w 80"/>
                <a:gd name="T25" fmla="*/ 14 h 96"/>
                <a:gd name="T26" fmla="*/ 16 w 80"/>
                <a:gd name="T27" fmla="*/ 17 h 96"/>
                <a:gd name="T28" fmla="*/ 16 w 80"/>
                <a:gd name="T29" fmla="*/ 16 h 96"/>
                <a:gd name="T30" fmla="*/ 44 w 80"/>
                <a:gd name="T31" fmla="*/ 16 h 96"/>
                <a:gd name="T32" fmla="*/ 52 w 80"/>
                <a:gd name="T33" fmla="*/ 16 h 96"/>
                <a:gd name="T34" fmla="*/ 75 w 80"/>
                <a:gd name="T35" fmla="*/ 14 h 96"/>
                <a:gd name="T36" fmla="*/ 91 w 80"/>
                <a:gd name="T37" fmla="*/ 10 h 96"/>
                <a:gd name="T38" fmla="*/ 117 w 80"/>
                <a:gd name="T39" fmla="*/ 9 h 96"/>
                <a:gd name="T40" fmla="*/ 129 w 80"/>
                <a:gd name="T41" fmla="*/ 0 h 96"/>
                <a:gd name="T42" fmla="*/ 106 w 80"/>
                <a:gd name="T43" fmla="*/ 6 h 96"/>
                <a:gd name="T44" fmla="*/ 91 w 80"/>
                <a:gd name="T45" fmla="*/ 6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96"/>
                <a:gd name="T71" fmla="*/ 80 w 80"/>
                <a:gd name="T72" fmla="*/ 96 h 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96">
                  <a:moveTo>
                    <a:pt x="56" y="8"/>
                  </a:moveTo>
                  <a:lnTo>
                    <a:pt x="56" y="16"/>
                  </a:lnTo>
                  <a:lnTo>
                    <a:pt x="24" y="8"/>
                  </a:lnTo>
                  <a:lnTo>
                    <a:pt x="24" y="24"/>
                  </a:lnTo>
                  <a:lnTo>
                    <a:pt x="32" y="16"/>
                  </a:lnTo>
                  <a:lnTo>
                    <a:pt x="32" y="24"/>
                  </a:lnTo>
                  <a:lnTo>
                    <a:pt x="32" y="32"/>
                  </a:lnTo>
                  <a:lnTo>
                    <a:pt x="32" y="56"/>
                  </a:lnTo>
                  <a:lnTo>
                    <a:pt x="16" y="56"/>
                  </a:lnTo>
                  <a:lnTo>
                    <a:pt x="8" y="64"/>
                  </a:lnTo>
                  <a:lnTo>
                    <a:pt x="8" y="72"/>
                  </a:lnTo>
                  <a:lnTo>
                    <a:pt x="0" y="72"/>
                  </a:lnTo>
                  <a:lnTo>
                    <a:pt x="0" y="80"/>
                  </a:lnTo>
                  <a:lnTo>
                    <a:pt x="16" y="96"/>
                  </a:lnTo>
                  <a:lnTo>
                    <a:pt x="16" y="88"/>
                  </a:lnTo>
                  <a:lnTo>
                    <a:pt x="24" y="88"/>
                  </a:lnTo>
                  <a:lnTo>
                    <a:pt x="32" y="88"/>
                  </a:lnTo>
                  <a:lnTo>
                    <a:pt x="48" y="80"/>
                  </a:lnTo>
                  <a:lnTo>
                    <a:pt x="56" y="56"/>
                  </a:lnTo>
                  <a:lnTo>
                    <a:pt x="72" y="48"/>
                  </a:lnTo>
                  <a:lnTo>
                    <a:pt x="80" y="0"/>
                  </a:lnTo>
                  <a:lnTo>
                    <a:pt x="64" y="8"/>
                  </a:lnTo>
                  <a:lnTo>
                    <a:pt x="56"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8" name="Freeform 256"/>
            <p:cNvSpPr>
              <a:spLocks/>
            </p:cNvSpPr>
            <p:nvPr/>
          </p:nvSpPr>
          <p:spPr bwMode="auto">
            <a:xfrm>
              <a:off x="3626" y="2581"/>
              <a:ext cx="206" cy="187"/>
            </a:xfrm>
            <a:custGeom>
              <a:avLst/>
              <a:gdLst>
                <a:gd name="T0" fmla="*/ 317 w 199"/>
                <a:gd name="T1" fmla="*/ 0 h 200"/>
                <a:gd name="T2" fmla="*/ 220 w 199"/>
                <a:gd name="T3" fmla="*/ 0 h 200"/>
                <a:gd name="T4" fmla="*/ 206 w 199"/>
                <a:gd name="T5" fmla="*/ 7 h 200"/>
                <a:gd name="T6" fmla="*/ 172 w 199"/>
                <a:gd name="T7" fmla="*/ 7 h 200"/>
                <a:gd name="T8" fmla="*/ 158 w 199"/>
                <a:gd name="T9" fmla="*/ 0 h 200"/>
                <a:gd name="T10" fmla="*/ 143 w 199"/>
                <a:gd name="T11" fmla="*/ 0 h 200"/>
                <a:gd name="T12" fmla="*/ 126 w 199"/>
                <a:gd name="T13" fmla="*/ 7 h 200"/>
                <a:gd name="T14" fmla="*/ 110 w 199"/>
                <a:gd name="T15" fmla="*/ 18 h 200"/>
                <a:gd name="T16" fmla="*/ 79 w 199"/>
                <a:gd name="T17" fmla="*/ 19 h 200"/>
                <a:gd name="T18" fmla="*/ 61 w 199"/>
                <a:gd name="T19" fmla="*/ 26 h 200"/>
                <a:gd name="T20" fmla="*/ 36 w 199"/>
                <a:gd name="T21" fmla="*/ 28 h 200"/>
                <a:gd name="T22" fmla="*/ 8 w 199"/>
                <a:gd name="T23" fmla="*/ 28 h 200"/>
                <a:gd name="T24" fmla="*/ 0 w 199"/>
                <a:gd name="T25" fmla="*/ 30 h 200"/>
                <a:gd name="T26" fmla="*/ 0 w 199"/>
                <a:gd name="T27" fmla="*/ 32 h 200"/>
                <a:gd name="T28" fmla="*/ 36 w 199"/>
                <a:gd name="T29" fmla="*/ 30 h 200"/>
                <a:gd name="T30" fmla="*/ 79 w 199"/>
                <a:gd name="T31" fmla="*/ 30 h 200"/>
                <a:gd name="T32" fmla="*/ 96 w 199"/>
                <a:gd name="T33" fmla="*/ 30 h 200"/>
                <a:gd name="T34" fmla="*/ 96 w 199"/>
                <a:gd name="T35" fmla="*/ 34 h 200"/>
                <a:gd name="T36" fmla="*/ 110 w 199"/>
                <a:gd name="T37" fmla="*/ 38 h 200"/>
                <a:gd name="T38" fmla="*/ 143 w 199"/>
                <a:gd name="T39" fmla="*/ 36 h 200"/>
                <a:gd name="T40" fmla="*/ 143 w 199"/>
                <a:gd name="T41" fmla="*/ 34 h 200"/>
                <a:gd name="T42" fmla="*/ 172 w 199"/>
                <a:gd name="T43" fmla="*/ 34 h 200"/>
                <a:gd name="T44" fmla="*/ 189 w 199"/>
                <a:gd name="T45" fmla="*/ 36 h 200"/>
                <a:gd name="T46" fmla="*/ 189 w 199"/>
                <a:gd name="T47" fmla="*/ 42 h 200"/>
                <a:gd name="T48" fmla="*/ 206 w 199"/>
                <a:gd name="T49" fmla="*/ 42 h 200"/>
                <a:gd name="T50" fmla="*/ 189 w 199"/>
                <a:gd name="T51" fmla="*/ 44 h 200"/>
                <a:gd name="T52" fmla="*/ 189 w 199"/>
                <a:gd name="T53" fmla="*/ 47 h 200"/>
                <a:gd name="T54" fmla="*/ 236 w 199"/>
                <a:gd name="T55" fmla="*/ 44 h 200"/>
                <a:gd name="T56" fmla="*/ 285 w 199"/>
                <a:gd name="T57" fmla="*/ 48 h 200"/>
                <a:gd name="T58" fmla="*/ 301 w 199"/>
                <a:gd name="T59" fmla="*/ 47 h 200"/>
                <a:gd name="T60" fmla="*/ 334 w 199"/>
                <a:gd name="T61" fmla="*/ 50 h 200"/>
                <a:gd name="T62" fmla="*/ 349 w 199"/>
                <a:gd name="T63" fmla="*/ 52 h 200"/>
                <a:gd name="T64" fmla="*/ 349 w 199"/>
                <a:gd name="T65" fmla="*/ 48 h 200"/>
                <a:gd name="T66" fmla="*/ 334 w 199"/>
                <a:gd name="T67" fmla="*/ 48 h 200"/>
                <a:gd name="T68" fmla="*/ 334 w 199"/>
                <a:gd name="T69" fmla="*/ 47 h 200"/>
                <a:gd name="T70" fmla="*/ 334 w 199"/>
                <a:gd name="T71" fmla="*/ 39 h 200"/>
                <a:gd name="T72" fmla="*/ 334 w 199"/>
                <a:gd name="T73" fmla="*/ 38 h 200"/>
                <a:gd name="T74" fmla="*/ 382 w 199"/>
                <a:gd name="T75" fmla="*/ 38 h 200"/>
                <a:gd name="T76" fmla="*/ 349 w 199"/>
                <a:gd name="T77" fmla="*/ 32 h 200"/>
                <a:gd name="T78" fmla="*/ 349 w 199"/>
                <a:gd name="T79" fmla="*/ 28 h 200"/>
                <a:gd name="T80" fmla="*/ 349 w 199"/>
                <a:gd name="T81" fmla="*/ 22 h 200"/>
                <a:gd name="T82" fmla="*/ 349 w 199"/>
                <a:gd name="T83" fmla="*/ 21 h 200"/>
                <a:gd name="T84" fmla="*/ 334 w 199"/>
                <a:gd name="T85" fmla="*/ 21 h 200"/>
                <a:gd name="T86" fmla="*/ 349 w 199"/>
                <a:gd name="T87" fmla="*/ 19 h 200"/>
                <a:gd name="T88" fmla="*/ 364 w 199"/>
                <a:gd name="T89" fmla="*/ 13 h 200"/>
                <a:gd name="T90" fmla="*/ 382 w 199"/>
                <a:gd name="T91" fmla="*/ 11 h 200"/>
                <a:gd name="T92" fmla="*/ 398 w 199"/>
                <a:gd name="T93" fmla="*/ 7 h 200"/>
                <a:gd name="T94" fmla="*/ 382 w 199"/>
                <a:gd name="T95" fmla="*/ 7 h 200"/>
                <a:gd name="T96" fmla="*/ 382 w 199"/>
                <a:gd name="T97" fmla="*/ 7 h 200"/>
                <a:gd name="T98" fmla="*/ 364 w 199"/>
                <a:gd name="T99" fmla="*/ 7 h 200"/>
                <a:gd name="T100" fmla="*/ 334 w 199"/>
                <a:gd name="T101" fmla="*/ 7 h 200"/>
                <a:gd name="T102" fmla="*/ 317 w 19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00"/>
                <a:gd name="T158" fmla="*/ 199 w 19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00">
                  <a:moveTo>
                    <a:pt x="159" y="0"/>
                  </a:moveTo>
                  <a:lnTo>
                    <a:pt x="111" y="0"/>
                  </a:lnTo>
                  <a:lnTo>
                    <a:pt x="103" y="8"/>
                  </a:lnTo>
                  <a:lnTo>
                    <a:pt x="87" y="8"/>
                  </a:lnTo>
                  <a:lnTo>
                    <a:pt x="79" y="0"/>
                  </a:lnTo>
                  <a:lnTo>
                    <a:pt x="71" y="0"/>
                  </a:lnTo>
                  <a:lnTo>
                    <a:pt x="64" y="16"/>
                  </a:lnTo>
                  <a:lnTo>
                    <a:pt x="56" y="64"/>
                  </a:lnTo>
                  <a:lnTo>
                    <a:pt x="40" y="72"/>
                  </a:lnTo>
                  <a:lnTo>
                    <a:pt x="32" y="96"/>
                  </a:lnTo>
                  <a:lnTo>
                    <a:pt x="16" y="104"/>
                  </a:lnTo>
                  <a:lnTo>
                    <a:pt x="8" y="104"/>
                  </a:lnTo>
                  <a:lnTo>
                    <a:pt x="0" y="112"/>
                  </a:lnTo>
                  <a:lnTo>
                    <a:pt x="0" y="120"/>
                  </a:lnTo>
                  <a:lnTo>
                    <a:pt x="16" y="112"/>
                  </a:lnTo>
                  <a:lnTo>
                    <a:pt x="40" y="112"/>
                  </a:lnTo>
                  <a:lnTo>
                    <a:pt x="48" y="112"/>
                  </a:lnTo>
                  <a:lnTo>
                    <a:pt x="48" y="128"/>
                  </a:lnTo>
                  <a:lnTo>
                    <a:pt x="56" y="144"/>
                  </a:lnTo>
                  <a:lnTo>
                    <a:pt x="71" y="136"/>
                  </a:lnTo>
                  <a:lnTo>
                    <a:pt x="71" y="128"/>
                  </a:lnTo>
                  <a:lnTo>
                    <a:pt x="87" y="128"/>
                  </a:lnTo>
                  <a:lnTo>
                    <a:pt x="95" y="136"/>
                  </a:lnTo>
                  <a:lnTo>
                    <a:pt x="95" y="160"/>
                  </a:lnTo>
                  <a:lnTo>
                    <a:pt x="103" y="160"/>
                  </a:lnTo>
                  <a:lnTo>
                    <a:pt x="95" y="168"/>
                  </a:lnTo>
                  <a:lnTo>
                    <a:pt x="95" y="176"/>
                  </a:lnTo>
                  <a:lnTo>
                    <a:pt x="119" y="168"/>
                  </a:lnTo>
                  <a:lnTo>
                    <a:pt x="143" y="184"/>
                  </a:lnTo>
                  <a:lnTo>
                    <a:pt x="151" y="176"/>
                  </a:lnTo>
                  <a:lnTo>
                    <a:pt x="167" y="192"/>
                  </a:lnTo>
                  <a:lnTo>
                    <a:pt x="175" y="200"/>
                  </a:lnTo>
                  <a:lnTo>
                    <a:pt x="175" y="184"/>
                  </a:lnTo>
                  <a:lnTo>
                    <a:pt x="167" y="184"/>
                  </a:lnTo>
                  <a:lnTo>
                    <a:pt x="167" y="176"/>
                  </a:lnTo>
                  <a:lnTo>
                    <a:pt x="167" y="152"/>
                  </a:lnTo>
                  <a:lnTo>
                    <a:pt x="167" y="144"/>
                  </a:lnTo>
                  <a:lnTo>
                    <a:pt x="191" y="144"/>
                  </a:lnTo>
                  <a:lnTo>
                    <a:pt x="175" y="120"/>
                  </a:lnTo>
                  <a:lnTo>
                    <a:pt x="175" y="104"/>
                  </a:lnTo>
                  <a:lnTo>
                    <a:pt x="175" y="88"/>
                  </a:lnTo>
                  <a:lnTo>
                    <a:pt x="175" y="80"/>
                  </a:lnTo>
                  <a:lnTo>
                    <a:pt x="167" y="80"/>
                  </a:lnTo>
                  <a:lnTo>
                    <a:pt x="175" y="72"/>
                  </a:lnTo>
                  <a:lnTo>
                    <a:pt x="183" y="48"/>
                  </a:lnTo>
                  <a:lnTo>
                    <a:pt x="191" y="40"/>
                  </a:lnTo>
                  <a:lnTo>
                    <a:pt x="199" y="24"/>
                  </a:lnTo>
                  <a:lnTo>
                    <a:pt x="191" y="24"/>
                  </a:lnTo>
                  <a:lnTo>
                    <a:pt x="191" y="16"/>
                  </a:lnTo>
                  <a:lnTo>
                    <a:pt x="183" y="8"/>
                  </a:lnTo>
                  <a:lnTo>
                    <a:pt x="167" y="8"/>
                  </a:lnTo>
                  <a:lnTo>
                    <a:pt x="159"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59" name="Freeform 257"/>
            <p:cNvSpPr>
              <a:spLocks/>
            </p:cNvSpPr>
            <p:nvPr/>
          </p:nvSpPr>
          <p:spPr bwMode="auto">
            <a:xfrm>
              <a:off x="3626" y="2581"/>
              <a:ext cx="206" cy="187"/>
            </a:xfrm>
            <a:custGeom>
              <a:avLst/>
              <a:gdLst>
                <a:gd name="T0" fmla="*/ 317 w 199"/>
                <a:gd name="T1" fmla="*/ 0 h 200"/>
                <a:gd name="T2" fmla="*/ 220 w 199"/>
                <a:gd name="T3" fmla="*/ 0 h 200"/>
                <a:gd name="T4" fmla="*/ 206 w 199"/>
                <a:gd name="T5" fmla="*/ 7 h 200"/>
                <a:gd name="T6" fmla="*/ 172 w 199"/>
                <a:gd name="T7" fmla="*/ 7 h 200"/>
                <a:gd name="T8" fmla="*/ 158 w 199"/>
                <a:gd name="T9" fmla="*/ 0 h 200"/>
                <a:gd name="T10" fmla="*/ 143 w 199"/>
                <a:gd name="T11" fmla="*/ 0 h 200"/>
                <a:gd name="T12" fmla="*/ 126 w 199"/>
                <a:gd name="T13" fmla="*/ 7 h 200"/>
                <a:gd name="T14" fmla="*/ 110 w 199"/>
                <a:gd name="T15" fmla="*/ 18 h 200"/>
                <a:gd name="T16" fmla="*/ 79 w 199"/>
                <a:gd name="T17" fmla="*/ 19 h 200"/>
                <a:gd name="T18" fmla="*/ 61 w 199"/>
                <a:gd name="T19" fmla="*/ 26 h 200"/>
                <a:gd name="T20" fmla="*/ 36 w 199"/>
                <a:gd name="T21" fmla="*/ 28 h 200"/>
                <a:gd name="T22" fmla="*/ 8 w 199"/>
                <a:gd name="T23" fmla="*/ 28 h 200"/>
                <a:gd name="T24" fmla="*/ 0 w 199"/>
                <a:gd name="T25" fmla="*/ 30 h 200"/>
                <a:gd name="T26" fmla="*/ 0 w 199"/>
                <a:gd name="T27" fmla="*/ 32 h 200"/>
                <a:gd name="T28" fmla="*/ 36 w 199"/>
                <a:gd name="T29" fmla="*/ 30 h 200"/>
                <a:gd name="T30" fmla="*/ 79 w 199"/>
                <a:gd name="T31" fmla="*/ 30 h 200"/>
                <a:gd name="T32" fmla="*/ 96 w 199"/>
                <a:gd name="T33" fmla="*/ 30 h 200"/>
                <a:gd name="T34" fmla="*/ 96 w 199"/>
                <a:gd name="T35" fmla="*/ 34 h 200"/>
                <a:gd name="T36" fmla="*/ 110 w 199"/>
                <a:gd name="T37" fmla="*/ 38 h 200"/>
                <a:gd name="T38" fmla="*/ 143 w 199"/>
                <a:gd name="T39" fmla="*/ 36 h 200"/>
                <a:gd name="T40" fmla="*/ 143 w 199"/>
                <a:gd name="T41" fmla="*/ 34 h 200"/>
                <a:gd name="T42" fmla="*/ 172 w 199"/>
                <a:gd name="T43" fmla="*/ 34 h 200"/>
                <a:gd name="T44" fmla="*/ 189 w 199"/>
                <a:gd name="T45" fmla="*/ 36 h 200"/>
                <a:gd name="T46" fmla="*/ 189 w 199"/>
                <a:gd name="T47" fmla="*/ 42 h 200"/>
                <a:gd name="T48" fmla="*/ 206 w 199"/>
                <a:gd name="T49" fmla="*/ 42 h 200"/>
                <a:gd name="T50" fmla="*/ 189 w 199"/>
                <a:gd name="T51" fmla="*/ 44 h 200"/>
                <a:gd name="T52" fmla="*/ 189 w 199"/>
                <a:gd name="T53" fmla="*/ 47 h 200"/>
                <a:gd name="T54" fmla="*/ 236 w 199"/>
                <a:gd name="T55" fmla="*/ 44 h 200"/>
                <a:gd name="T56" fmla="*/ 285 w 199"/>
                <a:gd name="T57" fmla="*/ 48 h 200"/>
                <a:gd name="T58" fmla="*/ 301 w 199"/>
                <a:gd name="T59" fmla="*/ 47 h 200"/>
                <a:gd name="T60" fmla="*/ 334 w 199"/>
                <a:gd name="T61" fmla="*/ 50 h 200"/>
                <a:gd name="T62" fmla="*/ 349 w 199"/>
                <a:gd name="T63" fmla="*/ 52 h 200"/>
                <a:gd name="T64" fmla="*/ 349 w 199"/>
                <a:gd name="T65" fmla="*/ 48 h 200"/>
                <a:gd name="T66" fmla="*/ 334 w 199"/>
                <a:gd name="T67" fmla="*/ 48 h 200"/>
                <a:gd name="T68" fmla="*/ 334 w 199"/>
                <a:gd name="T69" fmla="*/ 47 h 200"/>
                <a:gd name="T70" fmla="*/ 334 w 199"/>
                <a:gd name="T71" fmla="*/ 39 h 200"/>
                <a:gd name="T72" fmla="*/ 334 w 199"/>
                <a:gd name="T73" fmla="*/ 38 h 200"/>
                <a:gd name="T74" fmla="*/ 382 w 199"/>
                <a:gd name="T75" fmla="*/ 38 h 200"/>
                <a:gd name="T76" fmla="*/ 349 w 199"/>
                <a:gd name="T77" fmla="*/ 32 h 200"/>
                <a:gd name="T78" fmla="*/ 349 w 199"/>
                <a:gd name="T79" fmla="*/ 28 h 200"/>
                <a:gd name="T80" fmla="*/ 349 w 199"/>
                <a:gd name="T81" fmla="*/ 22 h 200"/>
                <a:gd name="T82" fmla="*/ 349 w 199"/>
                <a:gd name="T83" fmla="*/ 21 h 200"/>
                <a:gd name="T84" fmla="*/ 334 w 199"/>
                <a:gd name="T85" fmla="*/ 21 h 200"/>
                <a:gd name="T86" fmla="*/ 349 w 199"/>
                <a:gd name="T87" fmla="*/ 19 h 200"/>
                <a:gd name="T88" fmla="*/ 364 w 199"/>
                <a:gd name="T89" fmla="*/ 13 h 200"/>
                <a:gd name="T90" fmla="*/ 382 w 199"/>
                <a:gd name="T91" fmla="*/ 11 h 200"/>
                <a:gd name="T92" fmla="*/ 398 w 199"/>
                <a:gd name="T93" fmla="*/ 7 h 200"/>
                <a:gd name="T94" fmla="*/ 382 w 199"/>
                <a:gd name="T95" fmla="*/ 7 h 200"/>
                <a:gd name="T96" fmla="*/ 382 w 199"/>
                <a:gd name="T97" fmla="*/ 7 h 200"/>
                <a:gd name="T98" fmla="*/ 364 w 199"/>
                <a:gd name="T99" fmla="*/ 7 h 200"/>
                <a:gd name="T100" fmla="*/ 334 w 199"/>
                <a:gd name="T101" fmla="*/ 7 h 200"/>
                <a:gd name="T102" fmla="*/ 317 w 19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00"/>
                <a:gd name="T158" fmla="*/ 199 w 19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00">
                  <a:moveTo>
                    <a:pt x="159" y="0"/>
                  </a:moveTo>
                  <a:lnTo>
                    <a:pt x="111" y="0"/>
                  </a:lnTo>
                  <a:lnTo>
                    <a:pt x="103" y="8"/>
                  </a:lnTo>
                  <a:lnTo>
                    <a:pt x="87" y="8"/>
                  </a:lnTo>
                  <a:lnTo>
                    <a:pt x="79" y="0"/>
                  </a:lnTo>
                  <a:lnTo>
                    <a:pt x="71" y="0"/>
                  </a:lnTo>
                  <a:lnTo>
                    <a:pt x="64" y="16"/>
                  </a:lnTo>
                  <a:lnTo>
                    <a:pt x="56" y="64"/>
                  </a:lnTo>
                  <a:lnTo>
                    <a:pt x="40" y="72"/>
                  </a:lnTo>
                  <a:lnTo>
                    <a:pt x="32" y="96"/>
                  </a:lnTo>
                  <a:lnTo>
                    <a:pt x="16" y="104"/>
                  </a:lnTo>
                  <a:lnTo>
                    <a:pt x="8" y="104"/>
                  </a:lnTo>
                  <a:lnTo>
                    <a:pt x="0" y="112"/>
                  </a:lnTo>
                  <a:lnTo>
                    <a:pt x="0" y="120"/>
                  </a:lnTo>
                  <a:lnTo>
                    <a:pt x="16" y="112"/>
                  </a:lnTo>
                  <a:lnTo>
                    <a:pt x="40" y="112"/>
                  </a:lnTo>
                  <a:lnTo>
                    <a:pt x="48" y="112"/>
                  </a:lnTo>
                  <a:lnTo>
                    <a:pt x="48" y="128"/>
                  </a:lnTo>
                  <a:lnTo>
                    <a:pt x="56" y="144"/>
                  </a:lnTo>
                  <a:lnTo>
                    <a:pt x="71" y="136"/>
                  </a:lnTo>
                  <a:lnTo>
                    <a:pt x="71" y="128"/>
                  </a:lnTo>
                  <a:lnTo>
                    <a:pt x="87" y="128"/>
                  </a:lnTo>
                  <a:lnTo>
                    <a:pt x="95" y="136"/>
                  </a:lnTo>
                  <a:lnTo>
                    <a:pt x="95" y="160"/>
                  </a:lnTo>
                  <a:lnTo>
                    <a:pt x="103" y="160"/>
                  </a:lnTo>
                  <a:lnTo>
                    <a:pt x="95" y="168"/>
                  </a:lnTo>
                  <a:lnTo>
                    <a:pt x="95" y="176"/>
                  </a:lnTo>
                  <a:lnTo>
                    <a:pt x="119" y="168"/>
                  </a:lnTo>
                  <a:lnTo>
                    <a:pt x="143" y="184"/>
                  </a:lnTo>
                  <a:lnTo>
                    <a:pt x="151" y="176"/>
                  </a:lnTo>
                  <a:lnTo>
                    <a:pt x="167" y="192"/>
                  </a:lnTo>
                  <a:lnTo>
                    <a:pt x="175" y="200"/>
                  </a:lnTo>
                  <a:lnTo>
                    <a:pt x="175" y="184"/>
                  </a:lnTo>
                  <a:lnTo>
                    <a:pt x="167" y="184"/>
                  </a:lnTo>
                  <a:lnTo>
                    <a:pt x="167" y="176"/>
                  </a:lnTo>
                  <a:lnTo>
                    <a:pt x="167" y="152"/>
                  </a:lnTo>
                  <a:lnTo>
                    <a:pt x="167" y="144"/>
                  </a:lnTo>
                  <a:lnTo>
                    <a:pt x="191" y="144"/>
                  </a:lnTo>
                  <a:lnTo>
                    <a:pt x="175" y="120"/>
                  </a:lnTo>
                  <a:lnTo>
                    <a:pt x="175" y="104"/>
                  </a:lnTo>
                  <a:lnTo>
                    <a:pt x="175" y="88"/>
                  </a:lnTo>
                  <a:lnTo>
                    <a:pt x="175" y="80"/>
                  </a:lnTo>
                  <a:lnTo>
                    <a:pt x="167" y="80"/>
                  </a:lnTo>
                  <a:lnTo>
                    <a:pt x="175" y="72"/>
                  </a:lnTo>
                  <a:lnTo>
                    <a:pt x="183" y="48"/>
                  </a:lnTo>
                  <a:lnTo>
                    <a:pt x="191" y="40"/>
                  </a:lnTo>
                  <a:lnTo>
                    <a:pt x="199" y="24"/>
                  </a:lnTo>
                  <a:lnTo>
                    <a:pt x="191" y="24"/>
                  </a:lnTo>
                  <a:lnTo>
                    <a:pt x="191" y="16"/>
                  </a:lnTo>
                  <a:lnTo>
                    <a:pt x="183" y="8"/>
                  </a:lnTo>
                  <a:lnTo>
                    <a:pt x="167" y="8"/>
                  </a:lnTo>
                  <a:lnTo>
                    <a:pt x="159"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0" name="Freeform 258"/>
            <p:cNvSpPr>
              <a:spLocks/>
            </p:cNvSpPr>
            <p:nvPr/>
          </p:nvSpPr>
          <p:spPr bwMode="auto">
            <a:xfrm>
              <a:off x="3798" y="2641"/>
              <a:ext cx="25" cy="16"/>
            </a:xfrm>
            <a:custGeom>
              <a:avLst/>
              <a:gdLst>
                <a:gd name="T0" fmla="*/ 52 w 24"/>
                <a:gd name="T1" fmla="*/ 16 h 16"/>
                <a:gd name="T2" fmla="*/ 8 w 24"/>
                <a:gd name="T3" fmla="*/ 16 h 16"/>
                <a:gd name="T4" fmla="*/ 0 w 24"/>
                <a:gd name="T5" fmla="*/ 16 h 16"/>
                <a:gd name="T6" fmla="*/ 8 w 24"/>
                <a:gd name="T7" fmla="*/ 8 h 16"/>
                <a:gd name="T8" fmla="*/ 52 w 24"/>
                <a:gd name="T9" fmla="*/ 0 h 16"/>
                <a:gd name="T10" fmla="*/ 52 w 24"/>
                <a:gd name="T11" fmla="*/ 8 h 16"/>
                <a:gd name="T12" fmla="*/ 52 w 24"/>
                <a:gd name="T13" fmla="*/ 16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24" y="16"/>
                  </a:moveTo>
                  <a:lnTo>
                    <a:pt x="8" y="16"/>
                  </a:lnTo>
                  <a:lnTo>
                    <a:pt x="0" y="16"/>
                  </a:lnTo>
                  <a:lnTo>
                    <a:pt x="8" y="8"/>
                  </a:lnTo>
                  <a:lnTo>
                    <a:pt x="24" y="0"/>
                  </a:lnTo>
                  <a:lnTo>
                    <a:pt x="24" y="8"/>
                  </a:lnTo>
                  <a:lnTo>
                    <a:pt x="24"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1" name="Freeform 259"/>
            <p:cNvSpPr>
              <a:spLocks/>
            </p:cNvSpPr>
            <p:nvPr/>
          </p:nvSpPr>
          <p:spPr bwMode="auto">
            <a:xfrm>
              <a:off x="3798" y="2641"/>
              <a:ext cx="25" cy="16"/>
            </a:xfrm>
            <a:custGeom>
              <a:avLst/>
              <a:gdLst>
                <a:gd name="T0" fmla="*/ 52 w 24"/>
                <a:gd name="T1" fmla="*/ 16 h 16"/>
                <a:gd name="T2" fmla="*/ 8 w 24"/>
                <a:gd name="T3" fmla="*/ 16 h 16"/>
                <a:gd name="T4" fmla="*/ 0 w 24"/>
                <a:gd name="T5" fmla="*/ 16 h 16"/>
                <a:gd name="T6" fmla="*/ 8 w 24"/>
                <a:gd name="T7" fmla="*/ 8 h 16"/>
                <a:gd name="T8" fmla="*/ 52 w 24"/>
                <a:gd name="T9" fmla="*/ 0 h 16"/>
                <a:gd name="T10" fmla="*/ 52 w 24"/>
                <a:gd name="T11" fmla="*/ 8 h 16"/>
                <a:gd name="T12" fmla="*/ 52 w 24"/>
                <a:gd name="T13" fmla="*/ 16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24" y="16"/>
                  </a:moveTo>
                  <a:lnTo>
                    <a:pt x="8" y="16"/>
                  </a:lnTo>
                  <a:lnTo>
                    <a:pt x="0" y="16"/>
                  </a:lnTo>
                  <a:lnTo>
                    <a:pt x="8" y="8"/>
                  </a:lnTo>
                  <a:lnTo>
                    <a:pt x="24" y="0"/>
                  </a:lnTo>
                  <a:lnTo>
                    <a:pt x="24" y="8"/>
                  </a:lnTo>
                  <a:lnTo>
                    <a:pt x="24"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2" name="Freeform 260"/>
            <p:cNvSpPr>
              <a:spLocks/>
            </p:cNvSpPr>
            <p:nvPr/>
          </p:nvSpPr>
          <p:spPr bwMode="auto">
            <a:xfrm>
              <a:off x="3806" y="2657"/>
              <a:ext cx="17" cy="21"/>
            </a:xfrm>
            <a:custGeom>
              <a:avLst/>
              <a:gdLst>
                <a:gd name="T0" fmla="*/ 50 w 16"/>
                <a:gd name="T1" fmla="*/ 0 h 24"/>
                <a:gd name="T2" fmla="*/ 50 w 16"/>
                <a:gd name="T3" fmla="*/ 4 h 24"/>
                <a:gd name="T4" fmla="*/ 0 w 16"/>
                <a:gd name="T5" fmla="*/ 4 h 24"/>
                <a:gd name="T6" fmla="*/ 0 w 16"/>
                <a:gd name="T7" fmla="*/ 4 h 24"/>
                <a:gd name="T8" fmla="*/ 0 w 16"/>
                <a:gd name="T9" fmla="*/ 0 h 24"/>
                <a:gd name="T10" fmla="*/ 50 w 16"/>
                <a:gd name="T11" fmla="*/ 0 h 24"/>
                <a:gd name="T12" fmla="*/ 0 60000 65536"/>
                <a:gd name="T13" fmla="*/ 0 60000 65536"/>
                <a:gd name="T14" fmla="*/ 0 60000 65536"/>
                <a:gd name="T15" fmla="*/ 0 60000 65536"/>
                <a:gd name="T16" fmla="*/ 0 60000 65536"/>
                <a:gd name="T17" fmla="*/ 0 60000 65536"/>
                <a:gd name="T18" fmla="*/ 0 w 16"/>
                <a:gd name="T19" fmla="*/ 0 h 24"/>
                <a:gd name="T20" fmla="*/ 16 w 1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6" h="24">
                  <a:moveTo>
                    <a:pt x="16" y="0"/>
                  </a:moveTo>
                  <a:lnTo>
                    <a:pt x="16" y="8"/>
                  </a:lnTo>
                  <a:lnTo>
                    <a:pt x="0" y="24"/>
                  </a:lnTo>
                  <a:lnTo>
                    <a:pt x="0" y="8"/>
                  </a:lnTo>
                  <a:lnTo>
                    <a:pt x="0" y="0"/>
                  </a:lnTo>
                  <a:lnTo>
                    <a:pt x="1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3" name="Freeform 261"/>
            <p:cNvSpPr>
              <a:spLocks/>
            </p:cNvSpPr>
            <p:nvPr/>
          </p:nvSpPr>
          <p:spPr bwMode="auto">
            <a:xfrm>
              <a:off x="3806" y="2657"/>
              <a:ext cx="17" cy="21"/>
            </a:xfrm>
            <a:custGeom>
              <a:avLst/>
              <a:gdLst>
                <a:gd name="T0" fmla="*/ 50 w 16"/>
                <a:gd name="T1" fmla="*/ 0 h 24"/>
                <a:gd name="T2" fmla="*/ 50 w 16"/>
                <a:gd name="T3" fmla="*/ 4 h 24"/>
                <a:gd name="T4" fmla="*/ 0 w 16"/>
                <a:gd name="T5" fmla="*/ 4 h 24"/>
                <a:gd name="T6" fmla="*/ 0 w 16"/>
                <a:gd name="T7" fmla="*/ 4 h 24"/>
                <a:gd name="T8" fmla="*/ 0 w 16"/>
                <a:gd name="T9" fmla="*/ 0 h 24"/>
                <a:gd name="T10" fmla="*/ 50 w 16"/>
                <a:gd name="T11" fmla="*/ 0 h 24"/>
                <a:gd name="T12" fmla="*/ 0 60000 65536"/>
                <a:gd name="T13" fmla="*/ 0 60000 65536"/>
                <a:gd name="T14" fmla="*/ 0 60000 65536"/>
                <a:gd name="T15" fmla="*/ 0 60000 65536"/>
                <a:gd name="T16" fmla="*/ 0 60000 65536"/>
                <a:gd name="T17" fmla="*/ 0 60000 65536"/>
                <a:gd name="T18" fmla="*/ 0 w 16"/>
                <a:gd name="T19" fmla="*/ 0 h 24"/>
                <a:gd name="T20" fmla="*/ 16 w 1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6" h="24">
                  <a:moveTo>
                    <a:pt x="16" y="0"/>
                  </a:moveTo>
                  <a:lnTo>
                    <a:pt x="16" y="8"/>
                  </a:lnTo>
                  <a:lnTo>
                    <a:pt x="0" y="24"/>
                  </a:lnTo>
                  <a:lnTo>
                    <a:pt x="0" y="8"/>
                  </a:lnTo>
                  <a:lnTo>
                    <a:pt x="0" y="0"/>
                  </a:lnTo>
                  <a:lnTo>
                    <a:pt x="16"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4" name="Freeform 262"/>
            <p:cNvSpPr>
              <a:spLocks/>
            </p:cNvSpPr>
            <p:nvPr/>
          </p:nvSpPr>
          <p:spPr bwMode="auto">
            <a:xfrm>
              <a:off x="3806" y="2641"/>
              <a:ext cx="116" cy="104"/>
            </a:xfrm>
            <a:custGeom>
              <a:avLst/>
              <a:gdLst>
                <a:gd name="T0" fmla="*/ 82 w 112"/>
                <a:gd name="T1" fmla="*/ 22 h 112"/>
                <a:gd name="T2" fmla="*/ 46 w 112"/>
                <a:gd name="T3" fmla="*/ 19 h 112"/>
                <a:gd name="T4" fmla="*/ 36 w 112"/>
                <a:gd name="T5" fmla="*/ 19 h 112"/>
                <a:gd name="T6" fmla="*/ 0 w 112"/>
                <a:gd name="T7" fmla="*/ 14 h 112"/>
                <a:gd name="T8" fmla="*/ 0 w 112"/>
                <a:gd name="T9" fmla="*/ 9 h 112"/>
                <a:gd name="T10" fmla="*/ 36 w 112"/>
                <a:gd name="T11" fmla="*/ 7 h 112"/>
                <a:gd name="T12" fmla="*/ 36 w 112"/>
                <a:gd name="T13" fmla="*/ 7 h 112"/>
                <a:gd name="T14" fmla="*/ 36 w 112"/>
                <a:gd name="T15" fmla="*/ 7 h 112"/>
                <a:gd name="T16" fmla="*/ 36 w 112"/>
                <a:gd name="T17" fmla="*/ 0 h 112"/>
                <a:gd name="T18" fmla="*/ 62 w 112"/>
                <a:gd name="T19" fmla="*/ 0 h 112"/>
                <a:gd name="T20" fmla="*/ 97 w 112"/>
                <a:gd name="T21" fmla="*/ 0 h 112"/>
                <a:gd name="T22" fmla="*/ 112 w 112"/>
                <a:gd name="T23" fmla="*/ 0 h 112"/>
                <a:gd name="T24" fmla="*/ 176 w 112"/>
                <a:gd name="T25" fmla="*/ 7 h 112"/>
                <a:gd name="T26" fmla="*/ 176 w 112"/>
                <a:gd name="T27" fmla="*/ 7 h 112"/>
                <a:gd name="T28" fmla="*/ 226 w 112"/>
                <a:gd name="T29" fmla="*/ 9 h 112"/>
                <a:gd name="T30" fmla="*/ 210 w 112"/>
                <a:gd name="T31" fmla="*/ 12 h 112"/>
                <a:gd name="T32" fmla="*/ 226 w 112"/>
                <a:gd name="T33" fmla="*/ 16 h 112"/>
                <a:gd name="T34" fmla="*/ 226 w 112"/>
                <a:gd name="T35" fmla="*/ 20 h 112"/>
                <a:gd name="T36" fmla="*/ 226 w 112"/>
                <a:gd name="T37" fmla="*/ 22 h 112"/>
                <a:gd name="T38" fmla="*/ 210 w 112"/>
                <a:gd name="T39" fmla="*/ 26 h 112"/>
                <a:gd name="T40" fmla="*/ 147 w 112"/>
                <a:gd name="T41" fmla="*/ 26 h 112"/>
                <a:gd name="T42" fmla="*/ 128 w 112"/>
                <a:gd name="T43" fmla="*/ 26 h 112"/>
                <a:gd name="T44" fmla="*/ 112 w 112"/>
                <a:gd name="T45" fmla="*/ 22 h 112"/>
                <a:gd name="T46" fmla="*/ 97 w 112"/>
                <a:gd name="T47" fmla="*/ 22 h 112"/>
                <a:gd name="T48" fmla="*/ 82 w 112"/>
                <a:gd name="T49" fmla="*/ 22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112"/>
                <a:gd name="T77" fmla="*/ 112 w 112"/>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112">
                  <a:moveTo>
                    <a:pt x="40" y="96"/>
                  </a:moveTo>
                  <a:lnTo>
                    <a:pt x="24" y="80"/>
                  </a:lnTo>
                  <a:lnTo>
                    <a:pt x="16" y="80"/>
                  </a:lnTo>
                  <a:lnTo>
                    <a:pt x="0" y="56"/>
                  </a:lnTo>
                  <a:lnTo>
                    <a:pt x="0" y="40"/>
                  </a:lnTo>
                  <a:lnTo>
                    <a:pt x="16" y="24"/>
                  </a:lnTo>
                  <a:lnTo>
                    <a:pt x="16" y="16"/>
                  </a:lnTo>
                  <a:lnTo>
                    <a:pt x="16" y="8"/>
                  </a:lnTo>
                  <a:lnTo>
                    <a:pt x="16" y="0"/>
                  </a:lnTo>
                  <a:lnTo>
                    <a:pt x="32" y="0"/>
                  </a:lnTo>
                  <a:lnTo>
                    <a:pt x="48" y="0"/>
                  </a:lnTo>
                  <a:lnTo>
                    <a:pt x="56" y="0"/>
                  </a:lnTo>
                  <a:lnTo>
                    <a:pt x="88" y="16"/>
                  </a:lnTo>
                  <a:lnTo>
                    <a:pt x="88" y="32"/>
                  </a:lnTo>
                  <a:lnTo>
                    <a:pt x="112" y="40"/>
                  </a:lnTo>
                  <a:lnTo>
                    <a:pt x="104" y="48"/>
                  </a:lnTo>
                  <a:lnTo>
                    <a:pt x="112" y="64"/>
                  </a:lnTo>
                  <a:lnTo>
                    <a:pt x="112" y="88"/>
                  </a:lnTo>
                  <a:lnTo>
                    <a:pt x="112" y="96"/>
                  </a:lnTo>
                  <a:lnTo>
                    <a:pt x="104" y="112"/>
                  </a:lnTo>
                  <a:lnTo>
                    <a:pt x="72" y="112"/>
                  </a:lnTo>
                  <a:lnTo>
                    <a:pt x="64" y="112"/>
                  </a:lnTo>
                  <a:lnTo>
                    <a:pt x="56" y="96"/>
                  </a:lnTo>
                  <a:lnTo>
                    <a:pt x="48" y="96"/>
                  </a:lnTo>
                  <a:lnTo>
                    <a:pt x="40" y="9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5" name="Freeform 263"/>
            <p:cNvSpPr>
              <a:spLocks/>
            </p:cNvSpPr>
            <p:nvPr/>
          </p:nvSpPr>
          <p:spPr bwMode="auto">
            <a:xfrm>
              <a:off x="3806" y="2641"/>
              <a:ext cx="116" cy="104"/>
            </a:xfrm>
            <a:custGeom>
              <a:avLst/>
              <a:gdLst>
                <a:gd name="T0" fmla="*/ 82 w 112"/>
                <a:gd name="T1" fmla="*/ 22 h 112"/>
                <a:gd name="T2" fmla="*/ 46 w 112"/>
                <a:gd name="T3" fmla="*/ 19 h 112"/>
                <a:gd name="T4" fmla="*/ 36 w 112"/>
                <a:gd name="T5" fmla="*/ 19 h 112"/>
                <a:gd name="T6" fmla="*/ 0 w 112"/>
                <a:gd name="T7" fmla="*/ 14 h 112"/>
                <a:gd name="T8" fmla="*/ 0 w 112"/>
                <a:gd name="T9" fmla="*/ 9 h 112"/>
                <a:gd name="T10" fmla="*/ 36 w 112"/>
                <a:gd name="T11" fmla="*/ 7 h 112"/>
                <a:gd name="T12" fmla="*/ 36 w 112"/>
                <a:gd name="T13" fmla="*/ 7 h 112"/>
                <a:gd name="T14" fmla="*/ 36 w 112"/>
                <a:gd name="T15" fmla="*/ 7 h 112"/>
                <a:gd name="T16" fmla="*/ 36 w 112"/>
                <a:gd name="T17" fmla="*/ 0 h 112"/>
                <a:gd name="T18" fmla="*/ 62 w 112"/>
                <a:gd name="T19" fmla="*/ 0 h 112"/>
                <a:gd name="T20" fmla="*/ 97 w 112"/>
                <a:gd name="T21" fmla="*/ 0 h 112"/>
                <a:gd name="T22" fmla="*/ 112 w 112"/>
                <a:gd name="T23" fmla="*/ 0 h 112"/>
                <a:gd name="T24" fmla="*/ 176 w 112"/>
                <a:gd name="T25" fmla="*/ 7 h 112"/>
                <a:gd name="T26" fmla="*/ 176 w 112"/>
                <a:gd name="T27" fmla="*/ 7 h 112"/>
                <a:gd name="T28" fmla="*/ 226 w 112"/>
                <a:gd name="T29" fmla="*/ 9 h 112"/>
                <a:gd name="T30" fmla="*/ 210 w 112"/>
                <a:gd name="T31" fmla="*/ 12 h 112"/>
                <a:gd name="T32" fmla="*/ 226 w 112"/>
                <a:gd name="T33" fmla="*/ 16 h 112"/>
                <a:gd name="T34" fmla="*/ 226 w 112"/>
                <a:gd name="T35" fmla="*/ 20 h 112"/>
                <a:gd name="T36" fmla="*/ 226 w 112"/>
                <a:gd name="T37" fmla="*/ 22 h 112"/>
                <a:gd name="T38" fmla="*/ 210 w 112"/>
                <a:gd name="T39" fmla="*/ 26 h 112"/>
                <a:gd name="T40" fmla="*/ 147 w 112"/>
                <a:gd name="T41" fmla="*/ 26 h 112"/>
                <a:gd name="T42" fmla="*/ 128 w 112"/>
                <a:gd name="T43" fmla="*/ 26 h 112"/>
                <a:gd name="T44" fmla="*/ 112 w 112"/>
                <a:gd name="T45" fmla="*/ 22 h 112"/>
                <a:gd name="T46" fmla="*/ 97 w 112"/>
                <a:gd name="T47" fmla="*/ 22 h 112"/>
                <a:gd name="T48" fmla="*/ 82 w 112"/>
                <a:gd name="T49" fmla="*/ 22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112"/>
                <a:gd name="T77" fmla="*/ 112 w 112"/>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112">
                  <a:moveTo>
                    <a:pt x="40" y="96"/>
                  </a:moveTo>
                  <a:lnTo>
                    <a:pt x="24" y="80"/>
                  </a:lnTo>
                  <a:lnTo>
                    <a:pt x="16" y="80"/>
                  </a:lnTo>
                  <a:lnTo>
                    <a:pt x="0" y="56"/>
                  </a:lnTo>
                  <a:lnTo>
                    <a:pt x="0" y="40"/>
                  </a:lnTo>
                  <a:lnTo>
                    <a:pt x="16" y="24"/>
                  </a:lnTo>
                  <a:lnTo>
                    <a:pt x="16" y="16"/>
                  </a:lnTo>
                  <a:lnTo>
                    <a:pt x="16" y="8"/>
                  </a:lnTo>
                  <a:lnTo>
                    <a:pt x="16" y="0"/>
                  </a:lnTo>
                  <a:lnTo>
                    <a:pt x="32" y="0"/>
                  </a:lnTo>
                  <a:lnTo>
                    <a:pt x="48" y="0"/>
                  </a:lnTo>
                  <a:lnTo>
                    <a:pt x="56" y="0"/>
                  </a:lnTo>
                  <a:lnTo>
                    <a:pt x="88" y="16"/>
                  </a:lnTo>
                  <a:lnTo>
                    <a:pt x="88" y="32"/>
                  </a:lnTo>
                  <a:lnTo>
                    <a:pt x="112" y="40"/>
                  </a:lnTo>
                  <a:lnTo>
                    <a:pt x="104" y="48"/>
                  </a:lnTo>
                  <a:lnTo>
                    <a:pt x="112" y="64"/>
                  </a:lnTo>
                  <a:lnTo>
                    <a:pt x="112" y="88"/>
                  </a:lnTo>
                  <a:lnTo>
                    <a:pt x="112" y="96"/>
                  </a:lnTo>
                  <a:lnTo>
                    <a:pt x="104" y="112"/>
                  </a:lnTo>
                  <a:lnTo>
                    <a:pt x="72" y="112"/>
                  </a:lnTo>
                  <a:lnTo>
                    <a:pt x="64" y="112"/>
                  </a:lnTo>
                  <a:lnTo>
                    <a:pt x="56" y="96"/>
                  </a:lnTo>
                  <a:lnTo>
                    <a:pt x="48" y="96"/>
                  </a:lnTo>
                  <a:lnTo>
                    <a:pt x="40" y="9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6" name="Freeform 264"/>
            <p:cNvSpPr>
              <a:spLocks/>
            </p:cNvSpPr>
            <p:nvPr/>
          </p:nvSpPr>
          <p:spPr bwMode="auto">
            <a:xfrm>
              <a:off x="3724" y="2716"/>
              <a:ext cx="132" cy="97"/>
            </a:xfrm>
            <a:custGeom>
              <a:avLst/>
              <a:gdLst>
                <a:gd name="T0" fmla="*/ 44 w 128"/>
                <a:gd name="T1" fmla="*/ 7 h 104"/>
                <a:gd name="T2" fmla="*/ 90 w 128"/>
                <a:gd name="T3" fmla="*/ 10 h 104"/>
                <a:gd name="T4" fmla="*/ 103 w 128"/>
                <a:gd name="T5" fmla="*/ 7 h 104"/>
                <a:gd name="T6" fmla="*/ 131 w 128"/>
                <a:gd name="T7" fmla="*/ 13 h 104"/>
                <a:gd name="T8" fmla="*/ 147 w 128"/>
                <a:gd name="T9" fmla="*/ 15 h 104"/>
                <a:gd name="T10" fmla="*/ 147 w 128"/>
                <a:gd name="T11" fmla="*/ 10 h 104"/>
                <a:gd name="T12" fmla="*/ 131 w 128"/>
                <a:gd name="T13" fmla="*/ 10 h 104"/>
                <a:gd name="T14" fmla="*/ 131 w 128"/>
                <a:gd name="T15" fmla="*/ 7 h 104"/>
                <a:gd name="T16" fmla="*/ 131 w 128"/>
                <a:gd name="T17" fmla="*/ 7 h 104"/>
                <a:gd name="T18" fmla="*/ 131 w 128"/>
                <a:gd name="T19" fmla="*/ 0 h 104"/>
                <a:gd name="T20" fmla="*/ 176 w 128"/>
                <a:gd name="T21" fmla="*/ 0 h 104"/>
                <a:gd name="T22" fmla="*/ 192 w 128"/>
                <a:gd name="T23" fmla="*/ 0 h 104"/>
                <a:gd name="T24" fmla="*/ 222 w 128"/>
                <a:gd name="T25" fmla="*/ 7 h 104"/>
                <a:gd name="T26" fmla="*/ 235 w 128"/>
                <a:gd name="T27" fmla="*/ 7 h 104"/>
                <a:gd name="T28" fmla="*/ 222 w 128"/>
                <a:gd name="T29" fmla="*/ 7 h 104"/>
                <a:gd name="T30" fmla="*/ 222 w 128"/>
                <a:gd name="T31" fmla="*/ 10 h 104"/>
                <a:gd name="T32" fmla="*/ 207 w 128"/>
                <a:gd name="T33" fmla="*/ 15 h 104"/>
                <a:gd name="T34" fmla="*/ 222 w 128"/>
                <a:gd name="T35" fmla="*/ 17 h 104"/>
                <a:gd name="T36" fmla="*/ 162 w 128"/>
                <a:gd name="T37" fmla="*/ 18 h 104"/>
                <a:gd name="T38" fmla="*/ 162 w 128"/>
                <a:gd name="T39" fmla="*/ 20 h 104"/>
                <a:gd name="T40" fmla="*/ 131 w 128"/>
                <a:gd name="T41" fmla="*/ 20 h 104"/>
                <a:gd name="T42" fmla="*/ 131 w 128"/>
                <a:gd name="T43" fmla="*/ 21 h 104"/>
                <a:gd name="T44" fmla="*/ 103 w 128"/>
                <a:gd name="T45" fmla="*/ 26 h 104"/>
                <a:gd name="T46" fmla="*/ 55 w 128"/>
                <a:gd name="T47" fmla="*/ 26 h 104"/>
                <a:gd name="T48" fmla="*/ 44 w 128"/>
                <a:gd name="T49" fmla="*/ 24 h 104"/>
                <a:gd name="T50" fmla="*/ 36 w 128"/>
                <a:gd name="T51" fmla="*/ 26 h 104"/>
                <a:gd name="T52" fmla="*/ 0 w 128"/>
                <a:gd name="T53" fmla="*/ 21 h 104"/>
                <a:gd name="T54" fmla="*/ 0 w 128"/>
                <a:gd name="T55" fmla="*/ 15 h 104"/>
                <a:gd name="T56" fmla="*/ 55 w 128"/>
                <a:gd name="T57" fmla="*/ 13 h 104"/>
                <a:gd name="T58" fmla="*/ 44 w 128"/>
                <a:gd name="T59" fmla="*/ 7 h 1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
                <a:gd name="T91" fmla="*/ 0 h 104"/>
                <a:gd name="T92" fmla="*/ 128 w 128"/>
                <a:gd name="T93" fmla="*/ 104 h 1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 h="104">
                  <a:moveTo>
                    <a:pt x="24" y="24"/>
                  </a:moveTo>
                  <a:lnTo>
                    <a:pt x="48" y="40"/>
                  </a:lnTo>
                  <a:lnTo>
                    <a:pt x="56" y="32"/>
                  </a:lnTo>
                  <a:lnTo>
                    <a:pt x="72" y="48"/>
                  </a:lnTo>
                  <a:lnTo>
                    <a:pt x="80" y="56"/>
                  </a:lnTo>
                  <a:lnTo>
                    <a:pt x="80" y="40"/>
                  </a:lnTo>
                  <a:lnTo>
                    <a:pt x="72" y="40"/>
                  </a:lnTo>
                  <a:lnTo>
                    <a:pt x="72" y="32"/>
                  </a:lnTo>
                  <a:lnTo>
                    <a:pt x="72" y="8"/>
                  </a:lnTo>
                  <a:lnTo>
                    <a:pt x="72" y="0"/>
                  </a:lnTo>
                  <a:lnTo>
                    <a:pt x="96" y="0"/>
                  </a:lnTo>
                  <a:lnTo>
                    <a:pt x="104" y="0"/>
                  </a:lnTo>
                  <a:lnTo>
                    <a:pt x="120" y="16"/>
                  </a:lnTo>
                  <a:lnTo>
                    <a:pt x="128" y="24"/>
                  </a:lnTo>
                  <a:lnTo>
                    <a:pt x="120" y="32"/>
                  </a:lnTo>
                  <a:lnTo>
                    <a:pt x="120" y="40"/>
                  </a:lnTo>
                  <a:lnTo>
                    <a:pt x="112" y="56"/>
                  </a:lnTo>
                  <a:lnTo>
                    <a:pt x="120" y="64"/>
                  </a:lnTo>
                  <a:lnTo>
                    <a:pt x="88" y="72"/>
                  </a:lnTo>
                  <a:lnTo>
                    <a:pt x="88" y="80"/>
                  </a:lnTo>
                  <a:lnTo>
                    <a:pt x="72" y="80"/>
                  </a:lnTo>
                  <a:lnTo>
                    <a:pt x="72" y="88"/>
                  </a:lnTo>
                  <a:lnTo>
                    <a:pt x="56" y="104"/>
                  </a:lnTo>
                  <a:lnTo>
                    <a:pt x="32" y="104"/>
                  </a:lnTo>
                  <a:lnTo>
                    <a:pt x="24" y="96"/>
                  </a:lnTo>
                  <a:lnTo>
                    <a:pt x="16" y="104"/>
                  </a:lnTo>
                  <a:lnTo>
                    <a:pt x="0" y="88"/>
                  </a:lnTo>
                  <a:lnTo>
                    <a:pt x="0" y="56"/>
                  </a:lnTo>
                  <a:lnTo>
                    <a:pt x="32" y="48"/>
                  </a:lnTo>
                  <a:lnTo>
                    <a:pt x="24"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7" name="Freeform 265"/>
            <p:cNvSpPr>
              <a:spLocks/>
            </p:cNvSpPr>
            <p:nvPr/>
          </p:nvSpPr>
          <p:spPr bwMode="auto">
            <a:xfrm>
              <a:off x="3724" y="2716"/>
              <a:ext cx="132" cy="97"/>
            </a:xfrm>
            <a:custGeom>
              <a:avLst/>
              <a:gdLst>
                <a:gd name="T0" fmla="*/ 44 w 128"/>
                <a:gd name="T1" fmla="*/ 7 h 104"/>
                <a:gd name="T2" fmla="*/ 90 w 128"/>
                <a:gd name="T3" fmla="*/ 10 h 104"/>
                <a:gd name="T4" fmla="*/ 103 w 128"/>
                <a:gd name="T5" fmla="*/ 7 h 104"/>
                <a:gd name="T6" fmla="*/ 131 w 128"/>
                <a:gd name="T7" fmla="*/ 13 h 104"/>
                <a:gd name="T8" fmla="*/ 147 w 128"/>
                <a:gd name="T9" fmla="*/ 15 h 104"/>
                <a:gd name="T10" fmla="*/ 147 w 128"/>
                <a:gd name="T11" fmla="*/ 10 h 104"/>
                <a:gd name="T12" fmla="*/ 131 w 128"/>
                <a:gd name="T13" fmla="*/ 10 h 104"/>
                <a:gd name="T14" fmla="*/ 131 w 128"/>
                <a:gd name="T15" fmla="*/ 7 h 104"/>
                <a:gd name="T16" fmla="*/ 131 w 128"/>
                <a:gd name="T17" fmla="*/ 7 h 104"/>
                <a:gd name="T18" fmla="*/ 131 w 128"/>
                <a:gd name="T19" fmla="*/ 0 h 104"/>
                <a:gd name="T20" fmla="*/ 176 w 128"/>
                <a:gd name="T21" fmla="*/ 0 h 104"/>
                <a:gd name="T22" fmla="*/ 192 w 128"/>
                <a:gd name="T23" fmla="*/ 0 h 104"/>
                <a:gd name="T24" fmla="*/ 222 w 128"/>
                <a:gd name="T25" fmla="*/ 7 h 104"/>
                <a:gd name="T26" fmla="*/ 235 w 128"/>
                <a:gd name="T27" fmla="*/ 7 h 104"/>
                <a:gd name="T28" fmla="*/ 222 w 128"/>
                <a:gd name="T29" fmla="*/ 7 h 104"/>
                <a:gd name="T30" fmla="*/ 222 w 128"/>
                <a:gd name="T31" fmla="*/ 10 h 104"/>
                <a:gd name="T32" fmla="*/ 207 w 128"/>
                <a:gd name="T33" fmla="*/ 15 h 104"/>
                <a:gd name="T34" fmla="*/ 222 w 128"/>
                <a:gd name="T35" fmla="*/ 17 h 104"/>
                <a:gd name="T36" fmla="*/ 162 w 128"/>
                <a:gd name="T37" fmla="*/ 18 h 104"/>
                <a:gd name="T38" fmla="*/ 162 w 128"/>
                <a:gd name="T39" fmla="*/ 20 h 104"/>
                <a:gd name="T40" fmla="*/ 131 w 128"/>
                <a:gd name="T41" fmla="*/ 20 h 104"/>
                <a:gd name="T42" fmla="*/ 131 w 128"/>
                <a:gd name="T43" fmla="*/ 21 h 104"/>
                <a:gd name="T44" fmla="*/ 103 w 128"/>
                <a:gd name="T45" fmla="*/ 26 h 104"/>
                <a:gd name="T46" fmla="*/ 55 w 128"/>
                <a:gd name="T47" fmla="*/ 26 h 104"/>
                <a:gd name="T48" fmla="*/ 44 w 128"/>
                <a:gd name="T49" fmla="*/ 24 h 104"/>
                <a:gd name="T50" fmla="*/ 36 w 128"/>
                <a:gd name="T51" fmla="*/ 26 h 104"/>
                <a:gd name="T52" fmla="*/ 0 w 128"/>
                <a:gd name="T53" fmla="*/ 21 h 104"/>
                <a:gd name="T54" fmla="*/ 0 w 128"/>
                <a:gd name="T55" fmla="*/ 15 h 104"/>
                <a:gd name="T56" fmla="*/ 55 w 128"/>
                <a:gd name="T57" fmla="*/ 13 h 104"/>
                <a:gd name="T58" fmla="*/ 44 w 128"/>
                <a:gd name="T59" fmla="*/ 7 h 1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
                <a:gd name="T91" fmla="*/ 0 h 104"/>
                <a:gd name="T92" fmla="*/ 128 w 128"/>
                <a:gd name="T93" fmla="*/ 104 h 1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 h="104">
                  <a:moveTo>
                    <a:pt x="24" y="24"/>
                  </a:moveTo>
                  <a:lnTo>
                    <a:pt x="48" y="40"/>
                  </a:lnTo>
                  <a:lnTo>
                    <a:pt x="56" y="32"/>
                  </a:lnTo>
                  <a:lnTo>
                    <a:pt x="72" y="48"/>
                  </a:lnTo>
                  <a:lnTo>
                    <a:pt x="80" y="56"/>
                  </a:lnTo>
                  <a:lnTo>
                    <a:pt x="80" y="40"/>
                  </a:lnTo>
                  <a:lnTo>
                    <a:pt x="72" y="40"/>
                  </a:lnTo>
                  <a:lnTo>
                    <a:pt x="72" y="32"/>
                  </a:lnTo>
                  <a:lnTo>
                    <a:pt x="72" y="8"/>
                  </a:lnTo>
                  <a:lnTo>
                    <a:pt x="72" y="0"/>
                  </a:lnTo>
                  <a:lnTo>
                    <a:pt x="96" y="0"/>
                  </a:lnTo>
                  <a:lnTo>
                    <a:pt x="104" y="0"/>
                  </a:lnTo>
                  <a:lnTo>
                    <a:pt x="120" y="16"/>
                  </a:lnTo>
                  <a:lnTo>
                    <a:pt x="128" y="24"/>
                  </a:lnTo>
                  <a:lnTo>
                    <a:pt x="120" y="32"/>
                  </a:lnTo>
                  <a:lnTo>
                    <a:pt x="120" y="40"/>
                  </a:lnTo>
                  <a:lnTo>
                    <a:pt x="112" y="56"/>
                  </a:lnTo>
                  <a:lnTo>
                    <a:pt x="120" y="64"/>
                  </a:lnTo>
                  <a:lnTo>
                    <a:pt x="88" y="72"/>
                  </a:lnTo>
                  <a:lnTo>
                    <a:pt x="88" y="80"/>
                  </a:lnTo>
                  <a:lnTo>
                    <a:pt x="72" y="80"/>
                  </a:lnTo>
                  <a:lnTo>
                    <a:pt x="72" y="88"/>
                  </a:lnTo>
                  <a:lnTo>
                    <a:pt x="56" y="104"/>
                  </a:lnTo>
                  <a:lnTo>
                    <a:pt x="32" y="104"/>
                  </a:lnTo>
                  <a:lnTo>
                    <a:pt x="24" y="96"/>
                  </a:lnTo>
                  <a:lnTo>
                    <a:pt x="16" y="104"/>
                  </a:lnTo>
                  <a:lnTo>
                    <a:pt x="0" y="88"/>
                  </a:lnTo>
                  <a:lnTo>
                    <a:pt x="0" y="56"/>
                  </a:lnTo>
                  <a:lnTo>
                    <a:pt x="32" y="48"/>
                  </a:lnTo>
                  <a:lnTo>
                    <a:pt x="24" y="2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8" name="Freeform 266"/>
            <p:cNvSpPr>
              <a:spLocks/>
            </p:cNvSpPr>
            <p:nvPr/>
          </p:nvSpPr>
          <p:spPr bwMode="auto">
            <a:xfrm>
              <a:off x="3617" y="2805"/>
              <a:ext cx="140" cy="126"/>
            </a:xfrm>
            <a:custGeom>
              <a:avLst/>
              <a:gdLst>
                <a:gd name="T0" fmla="*/ 99 w 135"/>
                <a:gd name="T1" fmla="*/ 30 h 136"/>
                <a:gd name="T2" fmla="*/ 84 w 135"/>
                <a:gd name="T3" fmla="*/ 26 h 136"/>
                <a:gd name="T4" fmla="*/ 47 w 135"/>
                <a:gd name="T5" fmla="*/ 18 h 136"/>
                <a:gd name="T6" fmla="*/ 47 w 135"/>
                <a:gd name="T7" fmla="*/ 15 h 136"/>
                <a:gd name="T8" fmla="*/ 0 w 135"/>
                <a:gd name="T9" fmla="*/ 6 h 136"/>
                <a:gd name="T10" fmla="*/ 0 w 135"/>
                <a:gd name="T11" fmla="*/ 0 h 136"/>
                <a:gd name="T12" fmla="*/ 36 w 135"/>
                <a:gd name="T13" fmla="*/ 0 h 136"/>
                <a:gd name="T14" fmla="*/ 47 w 135"/>
                <a:gd name="T15" fmla="*/ 0 h 136"/>
                <a:gd name="T16" fmla="*/ 133 w 135"/>
                <a:gd name="T17" fmla="*/ 6 h 136"/>
                <a:gd name="T18" fmla="*/ 162 w 135"/>
                <a:gd name="T19" fmla="*/ 6 h 136"/>
                <a:gd name="T20" fmla="*/ 213 w 135"/>
                <a:gd name="T21" fmla="*/ 6 h 136"/>
                <a:gd name="T22" fmla="*/ 246 w 135"/>
                <a:gd name="T23" fmla="*/ 6 h 136"/>
                <a:gd name="T24" fmla="*/ 263 w 135"/>
                <a:gd name="T25" fmla="*/ 0 h 136"/>
                <a:gd name="T26" fmla="*/ 279 w 135"/>
                <a:gd name="T27" fmla="*/ 6 h 136"/>
                <a:gd name="T28" fmla="*/ 263 w 135"/>
                <a:gd name="T29" fmla="*/ 6 h 136"/>
                <a:gd name="T30" fmla="*/ 246 w 135"/>
                <a:gd name="T31" fmla="*/ 6 h 136"/>
                <a:gd name="T32" fmla="*/ 213 w 135"/>
                <a:gd name="T33" fmla="*/ 6 h 136"/>
                <a:gd name="T34" fmla="*/ 198 w 135"/>
                <a:gd name="T35" fmla="*/ 13 h 136"/>
                <a:gd name="T36" fmla="*/ 179 w 135"/>
                <a:gd name="T37" fmla="*/ 15 h 136"/>
                <a:gd name="T38" fmla="*/ 179 w 135"/>
                <a:gd name="T39" fmla="*/ 19 h 136"/>
                <a:gd name="T40" fmla="*/ 179 w 135"/>
                <a:gd name="T41" fmla="*/ 28 h 136"/>
                <a:gd name="T42" fmla="*/ 149 w 135"/>
                <a:gd name="T43" fmla="*/ 30 h 136"/>
                <a:gd name="T44" fmla="*/ 133 w 135"/>
                <a:gd name="T45" fmla="*/ 30 h 136"/>
                <a:gd name="T46" fmla="*/ 115 w 135"/>
                <a:gd name="T47" fmla="*/ 28 h 136"/>
                <a:gd name="T48" fmla="*/ 99 w 135"/>
                <a:gd name="T49" fmla="*/ 30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136"/>
                <a:gd name="T77" fmla="*/ 135 w 135"/>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136">
                  <a:moveTo>
                    <a:pt x="48" y="136"/>
                  </a:moveTo>
                  <a:lnTo>
                    <a:pt x="40" y="120"/>
                  </a:lnTo>
                  <a:lnTo>
                    <a:pt x="24" y="80"/>
                  </a:lnTo>
                  <a:lnTo>
                    <a:pt x="24" y="64"/>
                  </a:lnTo>
                  <a:lnTo>
                    <a:pt x="0" y="8"/>
                  </a:lnTo>
                  <a:lnTo>
                    <a:pt x="0" y="0"/>
                  </a:lnTo>
                  <a:lnTo>
                    <a:pt x="16" y="0"/>
                  </a:lnTo>
                  <a:lnTo>
                    <a:pt x="24" y="0"/>
                  </a:lnTo>
                  <a:lnTo>
                    <a:pt x="64" y="8"/>
                  </a:lnTo>
                  <a:lnTo>
                    <a:pt x="79" y="8"/>
                  </a:lnTo>
                  <a:lnTo>
                    <a:pt x="103" y="16"/>
                  </a:lnTo>
                  <a:lnTo>
                    <a:pt x="119" y="8"/>
                  </a:lnTo>
                  <a:lnTo>
                    <a:pt x="127" y="0"/>
                  </a:lnTo>
                  <a:lnTo>
                    <a:pt x="135" y="8"/>
                  </a:lnTo>
                  <a:lnTo>
                    <a:pt x="127" y="16"/>
                  </a:lnTo>
                  <a:lnTo>
                    <a:pt x="119" y="16"/>
                  </a:lnTo>
                  <a:lnTo>
                    <a:pt x="103" y="16"/>
                  </a:lnTo>
                  <a:lnTo>
                    <a:pt x="95" y="56"/>
                  </a:lnTo>
                  <a:lnTo>
                    <a:pt x="87" y="64"/>
                  </a:lnTo>
                  <a:lnTo>
                    <a:pt x="87" y="88"/>
                  </a:lnTo>
                  <a:lnTo>
                    <a:pt x="87" y="128"/>
                  </a:lnTo>
                  <a:lnTo>
                    <a:pt x="72" y="136"/>
                  </a:lnTo>
                  <a:lnTo>
                    <a:pt x="64" y="136"/>
                  </a:lnTo>
                  <a:lnTo>
                    <a:pt x="56" y="128"/>
                  </a:lnTo>
                  <a:lnTo>
                    <a:pt x="48" y="13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69" name="Freeform 267"/>
            <p:cNvSpPr>
              <a:spLocks/>
            </p:cNvSpPr>
            <p:nvPr/>
          </p:nvSpPr>
          <p:spPr bwMode="auto">
            <a:xfrm>
              <a:off x="3617" y="2805"/>
              <a:ext cx="140" cy="126"/>
            </a:xfrm>
            <a:custGeom>
              <a:avLst/>
              <a:gdLst>
                <a:gd name="T0" fmla="*/ 99 w 135"/>
                <a:gd name="T1" fmla="*/ 30 h 136"/>
                <a:gd name="T2" fmla="*/ 84 w 135"/>
                <a:gd name="T3" fmla="*/ 26 h 136"/>
                <a:gd name="T4" fmla="*/ 47 w 135"/>
                <a:gd name="T5" fmla="*/ 18 h 136"/>
                <a:gd name="T6" fmla="*/ 47 w 135"/>
                <a:gd name="T7" fmla="*/ 15 h 136"/>
                <a:gd name="T8" fmla="*/ 0 w 135"/>
                <a:gd name="T9" fmla="*/ 6 h 136"/>
                <a:gd name="T10" fmla="*/ 0 w 135"/>
                <a:gd name="T11" fmla="*/ 0 h 136"/>
                <a:gd name="T12" fmla="*/ 36 w 135"/>
                <a:gd name="T13" fmla="*/ 0 h 136"/>
                <a:gd name="T14" fmla="*/ 47 w 135"/>
                <a:gd name="T15" fmla="*/ 0 h 136"/>
                <a:gd name="T16" fmla="*/ 133 w 135"/>
                <a:gd name="T17" fmla="*/ 6 h 136"/>
                <a:gd name="T18" fmla="*/ 162 w 135"/>
                <a:gd name="T19" fmla="*/ 6 h 136"/>
                <a:gd name="T20" fmla="*/ 213 w 135"/>
                <a:gd name="T21" fmla="*/ 6 h 136"/>
                <a:gd name="T22" fmla="*/ 246 w 135"/>
                <a:gd name="T23" fmla="*/ 6 h 136"/>
                <a:gd name="T24" fmla="*/ 263 w 135"/>
                <a:gd name="T25" fmla="*/ 0 h 136"/>
                <a:gd name="T26" fmla="*/ 279 w 135"/>
                <a:gd name="T27" fmla="*/ 6 h 136"/>
                <a:gd name="T28" fmla="*/ 263 w 135"/>
                <a:gd name="T29" fmla="*/ 6 h 136"/>
                <a:gd name="T30" fmla="*/ 246 w 135"/>
                <a:gd name="T31" fmla="*/ 6 h 136"/>
                <a:gd name="T32" fmla="*/ 213 w 135"/>
                <a:gd name="T33" fmla="*/ 6 h 136"/>
                <a:gd name="T34" fmla="*/ 198 w 135"/>
                <a:gd name="T35" fmla="*/ 13 h 136"/>
                <a:gd name="T36" fmla="*/ 179 w 135"/>
                <a:gd name="T37" fmla="*/ 15 h 136"/>
                <a:gd name="T38" fmla="*/ 179 w 135"/>
                <a:gd name="T39" fmla="*/ 19 h 136"/>
                <a:gd name="T40" fmla="*/ 179 w 135"/>
                <a:gd name="T41" fmla="*/ 28 h 136"/>
                <a:gd name="T42" fmla="*/ 149 w 135"/>
                <a:gd name="T43" fmla="*/ 30 h 136"/>
                <a:gd name="T44" fmla="*/ 133 w 135"/>
                <a:gd name="T45" fmla="*/ 30 h 136"/>
                <a:gd name="T46" fmla="*/ 115 w 135"/>
                <a:gd name="T47" fmla="*/ 28 h 136"/>
                <a:gd name="T48" fmla="*/ 99 w 135"/>
                <a:gd name="T49" fmla="*/ 30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136"/>
                <a:gd name="T77" fmla="*/ 135 w 135"/>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136">
                  <a:moveTo>
                    <a:pt x="48" y="136"/>
                  </a:moveTo>
                  <a:lnTo>
                    <a:pt x="40" y="120"/>
                  </a:lnTo>
                  <a:lnTo>
                    <a:pt x="24" y="80"/>
                  </a:lnTo>
                  <a:lnTo>
                    <a:pt x="24" y="64"/>
                  </a:lnTo>
                  <a:lnTo>
                    <a:pt x="0" y="8"/>
                  </a:lnTo>
                  <a:lnTo>
                    <a:pt x="0" y="0"/>
                  </a:lnTo>
                  <a:lnTo>
                    <a:pt x="16" y="0"/>
                  </a:lnTo>
                  <a:lnTo>
                    <a:pt x="24" y="0"/>
                  </a:lnTo>
                  <a:lnTo>
                    <a:pt x="64" y="8"/>
                  </a:lnTo>
                  <a:lnTo>
                    <a:pt x="79" y="8"/>
                  </a:lnTo>
                  <a:lnTo>
                    <a:pt x="103" y="16"/>
                  </a:lnTo>
                  <a:lnTo>
                    <a:pt x="119" y="8"/>
                  </a:lnTo>
                  <a:lnTo>
                    <a:pt x="127" y="0"/>
                  </a:lnTo>
                  <a:lnTo>
                    <a:pt x="135" y="8"/>
                  </a:lnTo>
                  <a:lnTo>
                    <a:pt x="127" y="16"/>
                  </a:lnTo>
                  <a:lnTo>
                    <a:pt x="119" y="16"/>
                  </a:lnTo>
                  <a:lnTo>
                    <a:pt x="103" y="16"/>
                  </a:lnTo>
                  <a:lnTo>
                    <a:pt x="95" y="56"/>
                  </a:lnTo>
                  <a:lnTo>
                    <a:pt x="87" y="64"/>
                  </a:lnTo>
                  <a:lnTo>
                    <a:pt x="87" y="88"/>
                  </a:lnTo>
                  <a:lnTo>
                    <a:pt x="87" y="128"/>
                  </a:lnTo>
                  <a:lnTo>
                    <a:pt x="72" y="136"/>
                  </a:lnTo>
                  <a:lnTo>
                    <a:pt x="64" y="136"/>
                  </a:lnTo>
                  <a:lnTo>
                    <a:pt x="56" y="128"/>
                  </a:lnTo>
                  <a:lnTo>
                    <a:pt x="48" y="13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0" name="Freeform 268"/>
            <p:cNvSpPr>
              <a:spLocks/>
            </p:cNvSpPr>
            <p:nvPr/>
          </p:nvSpPr>
          <p:spPr bwMode="auto">
            <a:xfrm>
              <a:off x="3617" y="2686"/>
              <a:ext cx="140" cy="134"/>
            </a:xfrm>
            <a:custGeom>
              <a:avLst/>
              <a:gdLst>
                <a:gd name="T0" fmla="*/ 0 w 135"/>
                <a:gd name="T1" fmla="*/ 31 h 144"/>
                <a:gd name="T2" fmla="*/ 36 w 135"/>
                <a:gd name="T3" fmla="*/ 31 h 144"/>
                <a:gd name="T4" fmla="*/ 47 w 135"/>
                <a:gd name="T5" fmla="*/ 31 h 144"/>
                <a:gd name="T6" fmla="*/ 133 w 135"/>
                <a:gd name="T7" fmla="*/ 32 h 144"/>
                <a:gd name="T8" fmla="*/ 162 w 135"/>
                <a:gd name="T9" fmla="*/ 32 h 144"/>
                <a:gd name="T10" fmla="*/ 213 w 135"/>
                <a:gd name="T11" fmla="*/ 34 h 144"/>
                <a:gd name="T12" fmla="*/ 246 w 135"/>
                <a:gd name="T13" fmla="*/ 32 h 144"/>
                <a:gd name="T14" fmla="*/ 213 w 135"/>
                <a:gd name="T15" fmla="*/ 29 h 144"/>
                <a:gd name="T16" fmla="*/ 213 w 135"/>
                <a:gd name="T17" fmla="*/ 20 h 144"/>
                <a:gd name="T18" fmla="*/ 279 w 135"/>
                <a:gd name="T19" fmla="*/ 19 h 144"/>
                <a:gd name="T20" fmla="*/ 263 w 135"/>
                <a:gd name="T21" fmla="*/ 14 h 144"/>
                <a:gd name="T22" fmla="*/ 213 w 135"/>
                <a:gd name="T23" fmla="*/ 16 h 144"/>
                <a:gd name="T24" fmla="*/ 213 w 135"/>
                <a:gd name="T25" fmla="*/ 14 h 144"/>
                <a:gd name="T26" fmla="*/ 229 w 135"/>
                <a:gd name="T27" fmla="*/ 12 h 144"/>
                <a:gd name="T28" fmla="*/ 213 w 135"/>
                <a:gd name="T29" fmla="*/ 12 h 144"/>
                <a:gd name="T30" fmla="*/ 213 w 135"/>
                <a:gd name="T31" fmla="*/ 7 h 144"/>
                <a:gd name="T32" fmla="*/ 198 w 135"/>
                <a:gd name="T33" fmla="*/ 7 h 144"/>
                <a:gd name="T34" fmla="*/ 162 w 135"/>
                <a:gd name="T35" fmla="*/ 7 h 144"/>
                <a:gd name="T36" fmla="*/ 162 w 135"/>
                <a:gd name="T37" fmla="*/ 7 h 144"/>
                <a:gd name="T38" fmla="*/ 133 w 135"/>
                <a:gd name="T39" fmla="*/ 7 h 144"/>
                <a:gd name="T40" fmla="*/ 115 w 135"/>
                <a:gd name="T41" fmla="*/ 7 h 144"/>
                <a:gd name="T42" fmla="*/ 115 w 135"/>
                <a:gd name="T43" fmla="*/ 0 h 144"/>
                <a:gd name="T44" fmla="*/ 99 w 135"/>
                <a:gd name="T45" fmla="*/ 0 h 144"/>
                <a:gd name="T46" fmla="*/ 47 w 135"/>
                <a:gd name="T47" fmla="*/ 0 h 144"/>
                <a:gd name="T48" fmla="*/ 8 w 135"/>
                <a:gd name="T49" fmla="*/ 7 h 144"/>
                <a:gd name="T50" fmla="*/ 36 w 135"/>
                <a:gd name="T51" fmla="*/ 7 h 144"/>
                <a:gd name="T52" fmla="*/ 36 w 135"/>
                <a:gd name="T53" fmla="*/ 9 h 144"/>
                <a:gd name="T54" fmla="*/ 47 w 135"/>
                <a:gd name="T55" fmla="*/ 16 h 144"/>
                <a:gd name="T56" fmla="*/ 47 w 135"/>
                <a:gd name="T57" fmla="*/ 19 h 144"/>
                <a:gd name="T58" fmla="*/ 8 w 135"/>
                <a:gd name="T59" fmla="*/ 20 h 144"/>
                <a:gd name="T60" fmla="*/ 0 w 135"/>
                <a:gd name="T61" fmla="*/ 27 h 144"/>
                <a:gd name="T62" fmla="*/ 0 w 135"/>
                <a:gd name="T63" fmla="*/ 31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
                <a:gd name="T97" fmla="*/ 0 h 144"/>
                <a:gd name="T98" fmla="*/ 135 w 135"/>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 h="144">
                  <a:moveTo>
                    <a:pt x="0" y="128"/>
                  </a:moveTo>
                  <a:lnTo>
                    <a:pt x="16" y="128"/>
                  </a:lnTo>
                  <a:lnTo>
                    <a:pt x="24" y="128"/>
                  </a:lnTo>
                  <a:lnTo>
                    <a:pt x="64" y="136"/>
                  </a:lnTo>
                  <a:lnTo>
                    <a:pt x="79" y="136"/>
                  </a:lnTo>
                  <a:lnTo>
                    <a:pt x="103" y="144"/>
                  </a:lnTo>
                  <a:lnTo>
                    <a:pt x="119" y="136"/>
                  </a:lnTo>
                  <a:lnTo>
                    <a:pt x="103" y="120"/>
                  </a:lnTo>
                  <a:lnTo>
                    <a:pt x="103" y="88"/>
                  </a:lnTo>
                  <a:lnTo>
                    <a:pt x="135" y="80"/>
                  </a:lnTo>
                  <a:lnTo>
                    <a:pt x="127" y="56"/>
                  </a:lnTo>
                  <a:lnTo>
                    <a:pt x="103" y="64"/>
                  </a:lnTo>
                  <a:lnTo>
                    <a:pt x="103" y="56"/>
                  </a:lnTo>
                  <a:lnTo>
                    <a:pt x="111" y="48"/>
                  </a:lnTo>
                  <a:lnTo>
                    <a:pt x="103" y="48"/>
                  </a:lnTo>
                  <a:lnTo>
                    <a:pt x="103" y="24"/>
                  </a:lnTo>
                  <a:lnTo>
                    <a:pt x="95" y="16"/>
                  </a:lnTo>
                  <a:lnTo>
                    <a:pt x="79" y="16"/>
                  </a:lnTo>
                  <a:lnTo>
                    <a:pt x="79" y="24"/>
                  </a:lnTo>
                  <a:lnTo>
                    <a:pt x="64" y="32"/>
                  </a:lnTo>
                  <a:lnTo>
                    <a:pt x="56" y="16"/>
                  </a:lnTo>
                  <a:lnTo>
                    <a:pt x="56" y="0"/>
                  </a:lnTo>
                  <a:lnTo>
                    <a:pt x="48" y="0"/>
                  </a:lnTo>
                  <a:lnTo>
                    <a:pt x="24" y="0"/>
                  </a:lnTo>
                  <a:lnTo>
                    <a:pt x="8" y="8"/>
                  </a:lnTo>
                  <a:lnTo>
                    <a:pt x="16" y="32"/>
                  </a:lnTo>
                  <a:lnTo>
                    <a:pt x="16" y="40"/>
                  </a:lnTo>
                  <a:lnTo>
                    <a:pt x="24" y="64"/>
                  </a:lnTo>
                  <a:lnTo>
                    <a:pt x="24" y="80"/>
                  </a:lnTo>
                  <a:lnTo>
                    <a:pt x="8" y="88"/>
                  </a:lnTo>
                  <a:lnTo>
                    <a:pt x="0" y="112"/>
                  </a:lnTo>
                  <a:lnTo>
                    <a:pt x="0" y="12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1" name="Freeform 269"/>
            <p:cNvSpPr>
              <a:spLocks/>
            </p:cNvSpPr>
            <p:nvPr/>
          </p:nvSpPr>
          <p:spPr bwMode="auto">
            <a:xfrm>
              <a:off x="3617" y="2686"/>
              <a:ext cx="140" cy="134"/>
            </a:xfrm>
            <a:custGeom>
              <a:avLst/>
              <a:gdLst>
                <a:gd name="T0" fmla="*/ 0 w 135"/>
                <a:gd name="T1" fmla="*/ 31 h 144"/>
                <a:gd name="T2" fmla="*/ 36 w 135"/>
                <a:gd name="T3" fmla="*/ 31 h 144"/>
                <a:gd name="T4" fmla="*/ 47 w 135"/>
                <a:gd name="T5" fmla="*/ 31 h 144"/>
                <a:gd name="T6" fmla="*/ 133 w 135"/>
                <a:gd name="T7" fmla="*/ 32 h 144"/>
                <a:gd name="T8" fmla="*/ 162 w 135"/>
                <a:gd name="T9" fmla="*/ 32 h 144"/>
                <a:gd name="T10" fmla="*/ 213 w 135"/>
                <a:gd name="T11" fmla="*/ 34 h 144"/>
                <a:gd name="T12" fmla="*/ 246 w 135"/>
                <a:gd name="T13" fmla="*/ 32 h 144"/>
                <a:gd name="T14" fmla="*/ 213 w 135"/>
                <a:gd name="T15" fmla="*/ 29 h 144"/>
                <a:gd name="T16" fmla="*/ 213 w 135"/>
                <a:gd name="T17" fmla="*/ 20 h 144"/>
                <a:gd name="T18" fmla="*/ 279 w 135"/>
                <a:gd name="T19" fmla="*/ 19 h 144"/>
                <a:gd name="T20" fmla="*/ 263 w 135"/>
                <a:gd name="T21" fmla="*/ 14 h 144"/>
                <a:gd name="T22" fmla="*/ 213 w 135"/>
                <a:gd name="T23" fmla="*/ 16 h 144"/>
                <a:gd name="T24" fmla="*/ 213 w 135"/>
                <a:gd name="T25" fmla="*/ 14 h 144"/>
                <a:gd name="T26" fmla="*/ 229 w 135"/>
                <a:gd name="T27" fmla="*/ 12 h 144"/>
                <a:gd name="T28" fmla="*/ 213 w 135"/>
                <a:gd name="T29" fmla="*/ 12 h 144"/>
                <a:gd name="T30" fmla="*/ 213 w 135"/>
                <a:gd name="T31" fmla="*/ 7 h 144"/>
                <a:gd name="T32" fmla="*/ 198 w 135"/>
                <a:gd name="T33" fmla="*/ 7 h 144"/>
                <a:gd name="T34" fmla="*/ 162 w 135"/>
                <a:gd name="T35" fmla="*/ 7 h 144"/>
                <a:gd name="T36" fmla="*/ 162 w 135"/>
                <a:gd name="T37" fmla="*/ 7 h 144"/>
                <a:gd name="T38" fmla="*/ 133 w 135"/>
                <a:gd name="T39" fmla="*/ 7 h 144"/>
                <a:gd name="T40" fmla="*/ 115 w 135"/>
                <a:gd name="T41" fmla="*/ 7 h 144"/>
                <a:gd name="T42" fmla="*/ 115 w 135"/>
                <a:gd name="T43" fmla="*/ 0 h 144"/>
                <a:gd name="T44" fmla="*/ 99 w 135"/>
                <a:gd name="T45" fmla="*/ 0 h 144"/>
                <a:gd name="T46" fmla="*/ 47 w 135"/>
                <a:gd name="T47" fmla="*/ 0 h 144"/>
                <a:gd name="T48" fmla="*/ 8 w 135"/>
                <a:gd name="T49" fmla="*/ 7 h 144"/>
                <a:gd name="T50" fmla="*/ 36 w 135"/>
                <a:gd name="T51" fmla="*/ 7 h 144"/>
                <a:gd name="T52" fmla="*/ 36 w 135"/>
                <a:gd name="T53" fmla="*/ 9 h 144"/>
                <a:gd name="T54" fmla="*/ 47 w 135"/>
                <a:gd name="T55" fmla="*/ 16 h 144"/>
                <a:gd name="T56" fmla="*/ 47 w 135"/>
                <a:gd name="T57" fmla="*/ 19 h 144"/>
                <a:gd name="T58" fmla="*/ 8 w 135"/>
                <a:gd name="T59" fmla="*/ 20 h 144"/>
                <a:gd name="T60" fmla="*/ 0 w 135"/>
                <a:gd name="T61" fmla="*/ 27 h 144"/>
                <a:gd name="T62" fmla="*/ 0 w 135"/>
                <a:gd name="T63" fmla="*/ 31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
                <a:gd name="T97" fmla="*/ 0 h 144"/>
                <a:gd name="T98" fmla="*/ 135 w 135"/>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 h="144">
                  <a:moveTo>
                    <a:pt x="0" y="128"/>
                  </a:moveTo>
                  <a:lnTo>
                    <a:pt x="16" y="128"/>
                  </a:lnTo>
                  <a:lnTo>
                    <a:pt x="24" y="128"/>
                  </a:lnTo>
                  <a:lnTo>
                    <a:pt x="64" y="136"/>
                  </a:lnTo>
                  <a:lnTo>
                    <a:pt x="79" y="136"/>
                  </a:lnTo>
                  <a:lnTo>
                    <a:pt x="103" y="144"/>
                  </a:lnTo>
                  <a:lnTo>
                    <a:pt x="119" y="136"/>
                  </a:lnTo>
                  <a:lnTo>
                    <a:pt x="103" y="120"/>
                  </a:lnTo>
                  <a:lnTo>
                    <a:pt x="103" y="88"/>
                  </a:lnTo>
                  <a:lnTo>
                    <a:pt x="135" y="80"/>
                  </a:lnTo>
                  <a:lnTo>
                    <a:pt x="127" y="56"/>
                  </a:lnTo>
                  <a:lnTo>
                    <a:pt x="103" y="64"/>
                  </a:lnTo>
                  <a:lnTo>
                    <a:pt x="103" y="56"/>
                  </a:lnTo>
                  <a:lnTo>
                    <a:pt x="111" y="48"/>
                  </a:lnTo>
                  <a:lnTo>
                    <a:pt x="103" y="48"/>
                  </a:lnTo>
                  <a:lnTo>
                    <a:pt x="103" y="24"/>
                  </a:lnTo>
                  <a:lnTo>
                    <a:pt x="95" y="16"/>
                  </a:lnTo>
                  <a:lnTo>
                    <a:pt x="79" y="16"/>
                  </a:lnTo>
                  <a:lnTo>
                    <a:pt x="79" y="24"/>
                  </a:lnTo>
                  <a:lnTo>
                    <a:pt x="64" y="32"/>
                  </a:lnTo>
                  <a:lnTo>
                    <a:pt x="56" y="16"/>
                  </a:lnTo>
                  <a:lnTo>
                    <a:pt x="56" y="0"/>
                  </a:lnTo>
                  <a:lnTo>
                    <a:pt x="48" y="0"/>
                  </a:lnTo>
                  <a:lnTo>
                    <a:pt x="24" y="0"/>
                  </a:lnTo>
                  <a:lnTo>
                    <a:pt x="8" y="8"/>
                  </a:lnTo>
                  <a:lnTo>
                    <a:pt x="16" y="32"/>
                  </a:lnTo>
                  <a:lnTo>
                    <a:pt x="16" y="40"/>
                  </a:lnTo>
                  <a:lnTo>
                    <a:pt x="24" y="64"/>
                  </a:lnTo>
                  <a:lnTo>
                    <a:pt x="24" y="80"/>
                  </a:lnTo>
                  <a:lnTo>
                    <a:pt x="8" y="88"/>
                  </a:lnTo>
                  <a:lnTo>
                    <a:pt x="0" y="112"/>
                  </a:lnTo>
                  <a:lnTo>
                    <a:pt x="0" y="12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2" name="Freeform 270"/>
            <p:cNvSpPr>
              <a:spLocks/>
            </p:cNvSpPr>
            <p:nvPr/>
          </p:nvSpPr>
          <p:spPr bwMode="auto">
            <a:xfrm>
              <a:off x="3626" y="2678"/>
              <a:ext cx="9" cy="8"/>
            </a:xfrm>
            <a:custGeom>
              <a:avLst/>
              <a:gdLst>
                <a:gd name="T0" fmla="*/ 78 w 8"/>
                <a:gd name="T1" fmla="*/ 0 h 8"/>
                <a:gd name="T2" fmla="*/ 0 w 8"/>
                <a:gd name="T3" fmla="*/ 8 h 8"/>
                <a:gd name="T4" fmla="*/ 0 w 8"/>
                <a:gd name="T5" fmla="*/ 0 h 8"/>
                <a:gd name="T6" fmla="*/ 7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0" y="8"/>
                  </a:lnTo>
                  <a:lnTo>
                    <a:pt x="0" y="0"/>
                  </a:lnTo>
                  <a:lnTo>
                    <a:pt x="8"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3" name="Freeform 271"/>
            <p:cNvSpPr>
              <a:spLocks/>
            </p:cNvSpPr>
            <p:nvPr/>
          </p:nvSpPr>
          <p:spPr bwMode="auto">
            <a:xfrm>
              <a:off x="3626" y="2678"/>
              <a:ext cx="9" cy="8"/>
            </a:xfrm>
            <a:custGeom>
              <a:avLst/>
              <a:gdLst>
                <a:gd name="T0" fmla="*/ 78 w 8"/>
                <a:gd name="T1" fmla="*/ 0 h 8"/>
                <a:gd name="T2" fmla="*/ 0 w 8"/>
                <a:gd name="T3" fmla="*/ 8 h 8"/>
                <a:gd name="T4" fmla="*/ 0 w 8"/>
                <a:gd name="T5" fmla="*/ 0 h 8"/>
                <a:gd name="T6" fmla="*/ 7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0" y="8"/>
                  </a:lnTo>
                  <a:lnTo>
                    <a:pt x="0" y="0"/>
                  </a:lnTo>
                  <a:lnTo>
                    <a:pt x="8"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4" name="Freeform 272"/>
            <p:cNvSpPr>
              <a:spLocks/>
            </p:cNvSpPr>
            <p:nvPr/>
          </p:nvSpPr>
          <p:spPr bwMode="auto">
            <a:xfrm>
              <a:off x="3667" y="2857"/>
              <a:ext cx="173" cy="141"/>
            </a:xfrm>
            <a:custGeom>
              <a:avLst/>
              <a:gdLst>
                <a:gd name="T0" fmla="*/ 322 w 167"/>
                <a:gd name="T1" fmla="*/ 6 h 152"/>
                <a:gd name="T2" fmla="*/ 338 w 167"/>
                <a:gd name="T3" fmla="*/ 11 h 152"/>
                <a:gd name="T4" fmla="*/ 322 w 167"/>
                <a:gd name="T5" fmla="*/ 11 h 152"/>
                <a:gd name="T6" fmla="*/ 306 w 167"/>
                <a:gd name="T7" fmla="*/ 13 h 152"/>
                <a:gd name="T8" fmla="*/ 322 w 167"/>
                <a:gd name="T9" fmla="*/ 13 h 152"/>
                <a:gd name="T10" fmla="*/ 338 w 167"/>
                <a:gd name="T11" fmla="*/ 13 h 152"/>
                <a:gd name="T12" fmla="*/ 338 w 167"/>
                <a:gd name="T13" fmla="*/ 18 h 152"/>
                <a:gd name="T14" fmla="*/ 322 w 167"/>
                <a:gd name="T15" fmla="*/ 19 h 152"/>
                <a:gd name="T16" fmla="*/ 289 w 167"/>
                <a:gd name="T17" fmla="*/ 23 h 152"/>
                <a:gd name="T18" fmla="*/ 259 w 167"/>
                <a:gd name="T19" fmla="*/ 29 h 152"/>
                <a:gd name="T20" fmla="*/ 225 w 167"/>
                <a:gd name="T21" fmla="*/ 32 h 152"/>
                <a:gd name="T22" fmla="*/ 175 w 167"/>
                <a:gd name="T23" fmla="*/ 32 h 152"/>
                <a:gd name="T24" fmla="*/ 158 w 167"/>
                <a:gd name="T25" fmla="*/ 32 h 152"/>
                <a:gd name="T26" fmla="*/ 110 w 167"/>
                <a:gd name="T27" fmla="*/ 32 h 152"/>
                <a:gd name="T28" fmla="*/ 79 w 167"/>
                <a:gd name="T29" fmla="*/ 33 h 152"/>
                <a:gd name="T30" fmla="*/ 60 w 167"/>
                <a:gd name="T31" fmla="*/ 33 h 152"/>
                <a:gd name="T32" fmla="*/ 46 w 167"/>
                <a:gd name="T33" fmla="*/ 32 h 152"/>
                <a:gd name="T34" fmla="*/ 36 w 167"/>
                <a:gd name="T35" fmla="*/ 29 h 152"/>
                <a:gd name="T36" fmla="*/ 36 w 167"/>
                <a:gd name="T37" fmla="*/ 27 h 152"/>
                <a:gd name="T38" fmla="*/ 8 w 167"/>
                <a:gd name="T39" fmla="*/ 18 h 152"/>
                <a:gd name="T40" fmla="*/ 0 w 167"/>
                <a:gd name="T41" fmla="*/ 18 h 152"/>
                <a:gd name="T42" fmla="*/ 8 w 167"/>
                <a:gd name="T43" fmla="*/ 17 h 152"/>
                <a:gd name="T44" fmla="*/ 36 w 167"/>
                <a:gd name="T45" fmla="*/ 18 h 152"/>
                <a:gd name="T46" fmla="*/ 46 w 167"/>
                <a:gd name="T47" fmla="*/ 18 h 152"/>
                <a:gd name="T48" fmla="*/ 79 w 167"/>
                <a:gd name="T49" fmla="*/ 17 h 152"/>
                <a:gd name="T50" fmla="*/ 79 w 167"/>
                <a:gd name="T51" fmla="*/ 6 h 152"/>
                <a:gd name="T52" fmla="*/ 95 w 167"/>
                <a:gd name="T53" fmla="*/ 9 h 152"/>
                <a:gd name="T54" fmla="*/ 95 w 167"/>
                <a:gd name="T55" fmla="*/ 13 h 152"/>
                <a:gd name="T56" fmla="*/ 110 w 167"/>
                <a:gd name="T57" fmla="*/ 13 h 152"/>
                <a:gd name="T58" fmla="*/ 158 w 167"/>
                <a:gd name="T59" fmla="*/ 9 h 152"/>
                <a:gd name="T60" fmla="*/ 175 w 167"/>
                <a:gd name="T61" fmla="*/ 11 h 152"/>
                <a:gd name="T62" fmla="*/ 175 w 167"/>
                <a:gd name="T63" fmla="*/ 9 h 152"/>
                <a:gd name="T64" fmla="*/ 241 w 167"/>
                <a:gd name="T65" fmla="*/ 6 h 152"/>
                <a:gd name="T66" fmla="*/ 273 w 167"/>
                <a:gd name="T67" fmla="*/ 0 h 152"/>
                <a:gd name="T68" fmla="*/ 306 w 167"/>
                <a:gd name="T69" fmla="*/ 6 h 152"/>
                <a:gd name="T70" fmla="*/ 322 w 167"/>
                <a:gd name="T71" fmla="*/ 6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7"/>
                <a:gd name="T109" fmla="*/ 0 h 152"/>
                <a:gd name="T110" fmla="*/ 167 w 167"/>
                <a:gd name="T111" fmla="*/ 152 h 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7" h="152">
                  <a:moveTo>
                    <a:pt x="159" y="8"/>
                  </a:moveTo>
                  <a:lnTo>
                    <a:pt x="167" y="48"/>
                  </a:lnTo>
                  <a:lnTo>
                    <a:pt x="159" y="48"/>
                  </a:lnTo>
                  <a:lnTo>
                    <a:pt x="151" y="56"/>
                  </a:lnTo>
                  <a:lnTo>
                    <a:pt x="159" y="56"/>
                  </a:lnTo>
                  <a:lnTo>
                    <a:pt x="167" y="56"/>
                  </a:lnTo>
                  <a:lnTo>
                    <a:pt x="167" y="80"/>
                  </a:lnTo>
                  <a:lnTo>
                    <a:pt x="159" y="88"/>
                  </a:lnTo>
                  <a:lnTo>
                    <a:pt x="143" y="104"/>
                  </a:lnTo>
                  <a:lnTo>
                    <a:pt x="127" y="128"/>
                  </a:lnTo>
                  <a:lnTo>
                    <a:pt x="111" y="144"/>
                  </a:lnTo>
                  <a:lnTo>
                    <a:pt x="87" y="144"/>
                  </a:lnTo>
                  <a:lnTo>
                    <a:pt x="79" y="144"/>
                  </a:lnTo>
                  <a:lnTo>
                    <a:pt x="55" y="144"/>
                  </a:lnTo>
                  <a:lnTo>
                    <a:pt x="39" y="152"/>
                  </a:lnTo>
                  <a:lnTo>
                    <a:pt x="31" y="152"/>
                  </a:lnTo>
                  <a:lnTo>
                    <a:pt x="24" y="144"/>
                  </a:lnTo>
                  <a:lnTo>
                    <a:pt x="16" y="128"/>
                  </a:lnTo>
                  <a:lnTo>
                    <a:pt x="16" y="120"/>
                  </a:lnTo>
                  <a:lnTo>
                    <a:pt x="8" y="80"/>
                  </a:lnTo>
                  <a:lnTo>
                    <a:pt x="0" y="80"/>
                  </a:lnTo>
                  <a:lnTo>
                    <a:pt x="8" y="72"/>
                  </a:lnTo>
                  <a:lnTo>
                    <a:pt x="16" y="80"/>
                  </a:lnTo>
                  <a:lnTo>
                    <a:pt x="24" y="80"/>
                  </a:lnTo>
                  <a:lnTo>
                    <a:pt x="39" y="72"/>
                  </a:lnTo>
                  <a:lnTo>
                    <a:pt x="39" y="32"/>
                  </a:lnTo>
                  <a:lnTo>
                    <a:pt x="47" y="40"/>
                  </a:lnTo>
                  <a:lnTo>
                    <a:pt x="47" y="56"/>
                  </a:lnTo>
                  <a:lnTo>
                    <a:pt x="55" y="56"/>
                  </a:lnTo>
                  <a:lnTo>
                    <a:pt x="79" y="40"/>
                  </a:lnTo>
                  <a:lnTo>
                    <a:pt x="87" y="48"/>
                  </a:lnTo>
                  <a:lnTo>
                    <a:pt x="87" y="40"/>
                  </a:lnTo>
                  <a:lnTo>
                    <a:pt x="119" y="8"/>
                  </a:lnTo>
                  <a:lnTo>
                    <a:pt x="135" y="0"/>
                  </a:lnTo>
                  <a:lnTo>
                    <a:pt x="151" y="8"/>
                  </a:lnTo>
                  <a:lnTo>
                    <a:pt x="159"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5" name="Freeform 273"/>
            <p:cNvSpPr>
              <a:spLocks/>
            </p:cNvSpPr>
            <p:nvPr/>
          </p:nvSpPr>
          <p:spPr bwMode="auto">
            <a:xfrm>
              <a:off x="3707" y="2813"/>
              <a:ext cx="99" cy="95"/>
            </a:xfrm>
            <a:custGeom>
              <a:avLst/>
              <a:gdLst>
                <a:gd name="T0" fmla="*/ 0 w 96"/>
                <a:gd name="T1" fmla="*/ 14 h 104"/>
                <a:gd name="T2" fmla="*/ 8 w 96"/>
                <a:gd name="T3" fmla="*/ 15 h 104"/>
                <a:gd name="T4" fmla="*/ 8 w 96"/>
                <a:gd name="T5" fmla="*/ 16 h 104"/>
                <a:gd name="T6" fmla="*/ 36 w 96"/>
                <a:gd name="T7" fmla="*/ 16 h 104"/>
                <a:gd name="T8" fmla="*/ 72 w 96"/>
                <a:gd name="T9" fmla="*/ 15 h 104"/>
                <a:gd name="T10" fmla="*/ 92 w 96"/>
                <a:gd name="T11" fmla="*/ 16 h 104"/>
                <a:gd name="T12" fmla="*/ 92 w 96"/>
                <a:gd name="T13" fmla="*/ 15 h 104"/>
                <a:gd name="T14" fmla="*/ 150 w 96"/>
                <a:gd name="T15" fmla="*/ 10 h 104"/>
                <a:gd name="T16" fmla="*/ 176 w 96"/>
                <a:gd name="T17" fmla="*/ 8 h 104"/>
                <a:gd name="T18" fmla="*/ 162 w 96"/>
                <a:gd name="T19" fmla="*/ 8 h 104"/>
                <a:gd name="T20" fmla="*/ 150 w 96"/>
                <a:gd name="T21" fmla="*/ 5 h 104"/>
                <a:gd name="T22" fmla="*/ 117 w 96"/>
                <a:gd name="T23" fmla="*/ 5 h 104"/>
                <a:gd name="T24" fmla="*/ 92 w 96"/>
                <a:gd name="T25" fmla="*/ 0 h 104"/>
                <a:gd name="T26" fmla="*/ 72 w 96"/>
                <a:gd name="T27" fmla="*/ 5 h 104"/>
                <a:gd name="T28" fmla="*/ 56 w 96"/>
                <a:gd name="T29" fmla="*/ 5 h 104"/>
                <a:gd name="T30" fmla="*/ 36 w 96"/>
                <a:gd name="T31" fmla="*/ 5 h 104"/>
                <a:gd name="T32" fmla="*/ 8 w 96"/>
                <a:gd name="T33" fmla="*/ 8 h 104"/>
                <a:gd name="T34" fmla="*/ 0 w 96"/>
                <a:gd name="T35" fmla="*/ 10 h 104"/>
                <a:gd name="T36" fmla="*/ 0 w 96"/>
                <a:gd name="T37" fmla="*/ 14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104"/>
                <a:gd name="T59" fmla="*/ 96 w 96"/>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104">
                  <a:moveTo>
                    <a:pt x="0" y="80"/>
                  </a:moveTo>
                  <a:lnTo>
                    <a:pt x="8" y="88"/>
                  </a:lnTo>
                  <a:lnTo>
                    <a:pt x="8" y="104"/>
                  </a:lnTo>
                  <a:lnTo>
                    <a:pt x="16" y="104"/>
                  </a:lnTo>
                  <a:lnTo>
                    <a:pt x="40" y="88"/>
                  </a:lnTo>
                  <a:lnTo>
                    <a:pt x="48" y="96"/>
                  </a:lnTo>
                  <a:lnTo>
                    <a:pt x="48" y="88"/>
                  </a:lnTo>
                  <a:lnTo>
                    <a:pt x="80" y="56"/>
                  </a:lnTo>
                  <a:lnTo>
                    <a:pt x="96" y="48"/>
                  </a:lnTo>
                  <a:lnTo>
                    <a:pt x="88" y="48"/>
                  </a:lnTo>
                  <a:lnTo>
                    <a:pt x="80" y="32"/>
                  </a:lnTo>
                  <a:lnTo>
                    <a:pt x="64" y="16"/>
                  </a:lnTo>
                  <a:lnTo>
                    <a:pt x="48" y="0"/>
                  </a:lnTo>
                  <a:lnTo>
                    <a:pt x="40" y="8"/>
                  </a:lnTo>
                  <a:lnTo>
                    <a:pt x="32" y="8"/>
                  </a:lnTo>
                  <a:lnTo>
                    <a:pt x="16" y="8"/>
                  </a:lnTo>
                  <a:lnTo>
                    <a:pt x="8" y="48"/>
                  </a:lnTo>
                  <a:lnTo>
                    <a:pt x="0" y="56"/>
                  </a:lnTo>
                  <a:lnTo>
                    <a:pt x="0"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6" name="Freeform 274"/>
            <p:cNvSpPr>
              <a:spLocks/>
            </p:cNvSpPr>
            <p:nvPr/>
          </p:nvSpPr>
          <p:spPr bwMode="auto">
            <a:xfrm>
              <a:off x="3707" y="2813"/>
              <a:ext cx="99" cy="95"/>
            </a:xfrm>
            <a:custGeom>
              <a:avLst/>
              <a:gdLst>
                <a:gd name="T0" fmla="*/ 0 w 96"/>
                <a:gd name="T1" fmla="*/ 14 h 104"/>
                <a:gd name="T2" fmla="*/ 8 w 96"/>
                <a:gd name="T3" fmla="*/ 15 h 104"/>
                <a:gd name="T4" fmla="*/ 8 w 96"/>
                <a:gd name="T5" fmla="*/ 16 h 104"/>
                <a:gd name="T6" fmla="*/ 36 w 96"/>
                <a:gd name="T7" fmla="*/ 16 h 104"/>
                <a:gd name="T8" fmla="*/ 72 w 96"/>
                <a:gd name="T9" fmla="*/ 15 h 104"/>
                <a:gd name="T10" fmla="*/ 92 w 96"/>
                <a:gd name="T11" fmla="*/ 16 h 104"/>
                <a:gd name="T12" fmla="*/ 92 w 96"/>
                <a:gd name="T13" fmla="*/ 15 h 104"/>
                <a:gd name="T14" fmla="*/ 150 w 96"/>
                <a:gd name="T15" fmla="*/ 10 h 104"/>
                <a:gd name="T16" fmla="*/ 176 w 96"/>
                <a:gd name="T17" fmla="*/ 8 h 104"/>
                <a:gd name="T18" fmla="*/ 162 w 96"/>
                <a:gd name="T19" fmla="*/ 8 h 104"/>
                <a:gd name="T20" fmla="*/ 150 w 96"/>
                <a:gd name="T21" fmla="*/ 5 h 104"/>
                <a:gd name="T22" fmla="*/ 117 w 96"/>
                <a:gd name="T23" fmla="*/ 5 h 104"/>
                <a:gd name="T24" fmla="*/ 92 w 96"/>
                <a:gd name="T25" fmla="*/ 0 h 104"/>
                <a:gd name="T26" fmla="*/ 72 w 96"/>
                <a:gd name="T27" fmla="*/ 5 h 104"/>
                <a:gd name="T28" fmla="*/ 56 w 96"/>
                <a:gd name="T29" fmla="*/ 5 h 104"/>
                <a:gd name="T30" fmla="*/ 36 w 96"/>
                <a:gd name="T31" fmla="*/ 5 h 104"/>
                <a:gd name="T32" fmla="*/ 8 w 96"/>
                <a:gd name="T33" fmla="*/ 8 h 104"/>
                <a:gd name="T34" fmla="*/ 0 w 96"/>
                <a:gd name="T35" fmla="*/ 10 h 104"/>
                <a:gd name="T36" fmla="*/ 0 w 96"/>
                <a:gd name="T37" fmla="*/ 14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104"/>
                <a:gd name="T59" fmla="*/ 96 w 96"/>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104">
                  <a:moveTo>
                    <a:pt x="0" y="80"/>
                  </a:moveTo>
                  <a:lnTo>
                    <a:pt x="8" y="88"/>
                  </a:lnTo>
                  <a:lnTo>
                    <a:pt x="8" y="104"/>
                  </a:lnTo>
                  <a:lnTo>
                    <a:pt x="16" y="104"/>
                  </a:lnTo>
                  <a:lnTo>
                    <a:pt x="40" y="88"/>
                  </a:lnTo>
                  <a:lnTo>
                    <a:pt x="48" y="96"/>
                  </a:lnTo>
                  <a:lnTo>
                    <a:pt x="48" y="88"/>
                  </a:lnTo>
                  <a:lnTo>
                    <a:pt x="80" y="56"/>
                  </a:lnTo>
                  <a:lnTo>
                    <a:pt x="96" y="48"/>
                  </a:lnTo>
                  <a:lnTo>
                    <a:pt x="88" y="48"/>
                  </a:lnTo>
                  <a:lnTo>
                    <a:pt x="80" y="32"/>
                  </a:lnTo>
                  <a:lnTo>
                    <a:pt x="64" y="16"/>
                  </a:lnTo>
                  <a:lnTo>
                    <a:pt x="48" y="0"/>
                  </a:lnTo>
                  <a:lnTo>
                    <a:pt x="40" y="8"/>
                  </a:lnTo>
                  <a:lnTo>
                    <a:pt x="32" y="8"/>
                  </a:lnTo>
                  <a:lnTo>
                    <a:pt x="16" y="8"/>
                  </a:lnTo>
                  <a:lnTo>
                    <a:pt x="8" y="48"/>
                  </a:lnTo>
                  <a:lnTo>
                    <a:pt x="0" y="56"/>
                  </a:lnTo>
                  <a:lnTo>
                    <a:pt x="0" y="8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7" name="Freeform 275"/>
            <p:cNvSpPr>
              <a:spLocks/>
            </p:cNvSpPr>
            <p:nvPr/>
          </p:nvSpPr>
          <p:spPr bwMode="auto">
            <a:xfrm>
              <a:off x="3757" y="2789"/>
              <a:ext cx="90" cy="75"/>
            </a:xfrm>
            <a:custGeom>
              <a:avLst/>
              <a:gdLst>
                <a:gd name="T0" fmla="*/ 86 w 88"/>
                <a:gd name="T1" fmla="*/ 0 h 80"/>
                <a:gd name="T2" fmla="*/ 60 w 88"/>
                <a:gd name="T3" fmla="*/ 0 h 80"/>
                <a:gd name="T4" fmla="*/ 60 w 88"/>
                <a:gd name="T5" fmla="*/ 8 h 80"/>
                <a:gd name="T6" fmla="*/ 44 w 88"/>
                <a:gd name="T7" fmla="*/ 8 h 80"/>
                <a:gd name="T8" fmla="*/ 0 w 88"/>
                <a:gd name="T9" fmla="*/ 8 h 80"/>
                <a:gd name="T10" fmla="*/ 16 w 88"/>
                <a:gd name="T11" fmla="*/ 11 h 80"/>
                <a:gd name="T12" fmla="*/ 52 w 88"/>
                <a:gd name="T13" fmla="*/ 16 h 80"/>
                <a:gd name="T14" fmla="*/ 60 w 88"/>
                <a:gd name="T15" fmla="*/ 20 h 80"/>
                <a:gd name="T16" fmla="*/ 70 w 88"/>
                <a:gd name="T17" fmla="*/ 20 h 80"/>
                <a:gd name="T18" fmla="*/ 102 w 88"/>
                <a:gd name="T19" fmla="*/ 22 h 80"/>
                <a:gd name="T20" fmla="*/ 113 w 88"/>
                <a:gd name="T21" fmla="*/ 22 h 80"/>
                <a:gd name="T22" fmla="*/ 124 w 88"/>
                <a:gd name="T23" fmla="*/ 14 h 80"/>
                <a:gd name="T24" fmla="*/ 136 w 88"/>
                <a:gd name="T25" fmla="*/ 8 h 80"/>
                <a:gd name="T26" fmla="*/ 124 w 88"/>
                <a:gd name="T27" fmla="*/ 8 h 80"/>
                <a:gd name="T28" fmla="*/ 113 w 88"/>
                <a:gd name="T29" fmla="*/ 0 h 80"/>
                <a:gd name="T30" fmla="*/ 86 w 88"/>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56" y="0"/>
                  </a:moveTo>
                  <a:lnTo>
                    <a:pt x="40" y="0"/>
                  </a:lnTo>
                  <a:lnTo>
                    <a:pt x="40" y="8"/>
                  </a:lnTo>
                  <a:lnTo>
                    <a:pt x="24" y="24"/>
                  </a:lnTo>
                  <a:lnTo>
                    <a:pt x="0" y="24"/>
                  </a:lnTo>
                  <a:lnTo>
                    <a:pt x="16" y="40"/>
                  </a:lnTo>
                  <a:lnTo>
                    <a:pt x="32" y="56"/>
                  </a:lnTo>
                  <a:lnTo>
                    <a:pt x="40" y="72"/>
                  </a:lnTo>
                  <a:lnTo>
                    <a:pt x="48" y="72"/>
                  </a:lnTo>
                  <a:lnTo>
                    <a:pt x="64" y="80"/>
                  </a:lnTo>
                  <a:lnTo>
                    <a:pt x="72" y="80"/>
                  </a:lnTo>
                  <a:lnTo>
                    <a:pt x="80" y="48"/>
                  </a:lnTo>
                  <a:lnTo>
                    <a:pt x="88" y="24"/>
                  </a:lnTo>
                  <a:lnTo>
                    <a:pt x="80" y="8"/>
                  </a:lnTo>
                  <a:lnTo>
                    <a:pt x="72" y="0"/>
                  </a:lnTo>
                  <a:lnTo>
                    <a:pt x="56"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8" name="Freeform 276"/>
            <p:cNvSpPr>
              <a:spLocks/>
            </p:cNvSpPr>
            <p:nvPr/>
          </p:nvSpPr>
          <p:spPr bwMode="auto">
            <a:xfrm>
              <a:off x="3757" y="2789"/>
              <a:ext cx="90" cy="75"/>
            </a:xfrm>
            <a:custGeom>
              <a:avLst/>
              <a:gdLst>
                <a:gd name="T0" fmla="*/ 86 w 88"/>
                <a:gd name="T1" fmla="*/ 0 h 80"/>
                <a:gd name="T2" fmla="*/ 60 w 88"/>
                <a:gd name="T3" fmla="*/ 0 h 80"/>
                <a:gd name="T4" fmla="*/ 60 w 88"/>
                <a:gd name="T5" fmla="*/ 8 h 80"/>
                <a:gd name="T6" fmla="*/ 44 w 88"/>
                <a:gd name="T7" fmla="*/ 8 h 80"/>
                <a:gd name="T8" fmla="*/ 0 w 88"/>
                <a:gd name="T9" fmla="*/ 8 h 80"/>
                <a:gd name="T10" fmla="*/ 16 w 88"/>
                <a:gd name="T11" fmla="*/ 11 h 80"/>
                <a:gd name="T12" fmla="*/ 52 w 88"/>
                <a:gd name="T13" fmla="*/ 16 h 80"/>
                <a:gd name="T14" fmla="*/ 60 w 88"/>
                <a:gd name="T15" fmla="*/ 20 h 80"/>
                <a:gd name="T16" fmla="*/ 70 w 88"/>
                <a:gd name="T17" fmla="*/ 20 h 80"/>
                <a:gd name="T18" fmla="*/ 102 w 88"/>
                <a:gd name="T19" fmla="*/ 22 h 80"/>
                <a:gd name="T20" fmla="*/ 113 w 88"/>
                <a:gd name="T21" fmla="*/ 22 h 80"/>
                <a:gd name="T22" fmla="*/ 124 w 88"/>
                <a:gd name="T23" fmla="*/ 14 h 80"/>
                <a:gd name="T24" fmla="*/ 136 w 88"/>
                <a:gd name="T25" fmla="*/ 8 h 80"/>
                <a:gd name="T26" fmla="*/ 124 w 88"/>
                <a:gd name="T27" fmla="*/ 8 h 80"/>
                <a:gd name="T28" fmla="*/ 113 w 88"/>
                <a:gd name="T29" fmla="*/ 0 h 80"/>
                <a:gd name="T30" fmla="*/ 86 w 88"/>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56" y="0"/>
                  </a:moveTo>
                  <a:lnTo>
                    <a:pt x="40" y="0"/>
                  </a:lnTo>
                  <a:lnTo>
                    <a:pt x="40" y="8"/>
                  </a:lnTo>
                  <a:lnTo>
                    <a:pt x="24" y="24"/>
                  </a:lnTo>
                  <a:lnTo>
                    <a:pt x="0" y="24"/>
                  </a:lnTo>
                  <a:lnTo>
                    <a:pt x="16" y="40"/>
                  </a:lnTo>
                  <a:lnTo>
                    <a:pt x="32" y="56"/>
                  </a:lnTo>
                  <a:lnTo>
                    <a:pt x="40" y="72"/>
                  </a:lnTo>
                  <a:lnTo>
                    <a:pt x="48" y="72"/>
                  </a:lnTo>
                  <a:lnTo>
                    <a:pt x="64" y="80"/>
                  </a:lnTo>
                  <a:lnTo>
                    <a:pt x="72" y="80"/>
                  </a:lnTo>
                  <a:lnTo>
                    <a:pt x="80" y="48"/>
                  </a:lnTo>
                  <a:lnTo>
                    <a:pt x="88" y="24"/>
                  </a:lnTo>
                  <a:lnTo>
                    <a:pt x="80" y="8"/>
                  </a:lnTo>
                  <a:lnTo>
                    <a:pt x="72" y="0"/>
                  </a:lnTo>
                  <a:lnTo>
                    <a:pt x="56"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79" name="Freeform 277"/>
            <p:cNvSpPr>
              <a:spLocks/>
            </p:cNvSpPr>
            <p:nvPr/>
          </p:nvSpPr>
          <p:spPr bwMode="auto">
            <a:xfrm>
              <a:off x="3814" y="2731"/>
              <a:ext cx="116" cy="177"/>
            </a:xfrm>
            <a:custGeom>
              <a:avLst/>
              <a:gdLst>
                <a:gd name="T0" fmla="*/ 46 w 112"/>
                <a:gd name="T1" fmla="*/ 38 h 192"/>
                <a:gd name="T2" fmla="*/ 46 w 112"/>
                <a:gd name="T3" fmla="*/ 37 h 192"/>
                <a:gd name="T4" fmla="*/ 46 w 112"/>
                <a:gd name="T5" fmla="*/ 34 h 192"/>
                <a:gd name="T6" fmla="*/ 112 w 112"/>
                <a:gd name="T7" fmla="*/ 33 h 192"/>
                <a:gd name="T8" fmla="*/ 128 w 112"/>
                <a:gd name="T9" fmla="*/ 31 h 192"/>
                <a:gd name="T10" fmla="*/ 128 w 112"/>
                <a:gd name="T11" fmla="*/ 29 h 192"/>
                <a:gd name="T12" fmla="*/ 97 w 112"/>
                <a:gd name="T13" fmla="*/ 22 h 192"/>
                <a:gd name="T14" fmla="*/ 147 w 112"/>
                <a:gd name="T15" fmla="*/ 17 h 192"/>
                <a:gd name="T16" fmla="*/ 194 w 112"/>
                <a:gd name="T17" fmla="*/ 16 h 192"/>
                <a:gd name="T18" fmla="*/ 226 w 112"/>
                <a:gd name="T19" fmla="*/ 12 h 192"/>
                <a:gd name="T20" fmla="*/ 210 w 112"/>
                <a:gd name="T21" fmla="*/ 0 h 192"/>
                <a:gd name="T22" fmla="*/ 194 w 112"/>
                <a:gd name="T23" fmla="*/ 6 h 192"/>
                <a:gd name="T24" fmla="*/ 128 w 112"/>
                <a:gd name="T25" fmla="*/ 6 h 192"/>
                <a:gd name="T26" fmla="*/ 112 w 112"/>
                <a:gd name="T27" fmla="*/ 6 h 192"/>
                <a:gd name="T28" fmla="*/ 97 w 112"/>
                <a:gd name="T29" fmla="*/ 6 h 192"/>
                <a:gd name="T30" fmla="*/ 112 w 112"/>
                <a:gd name="T31" fmla="*/ 8 h 192"/>
                <a:gd name="T32" fmla="*/ 128 w 112"/>
                <a:gd name="T33" fmla="*/ 10 h 192"/>
                <a:gd name="T34" fmla="*/ 128 w 112"/>
                <a:gd name="T35" fmla="*/ 13 h 192"/>
                <a:gd name="T36" fmla="*/ 112 w 112"/>
                <a:gd name="T37" fmla="*/ 16 h 192"/>
                <a:gd name="T38" fmla="*/ 97 w 112"/>
                <a:gd name="T39" fmla="*/ 13 h 192"/>
                <a:gd name="T40" fmla="*/ 97 w 112"/>
                <a:gd name="T41" fmla="*/ 10 h 192"/>
                <a:gd name="T42" fmla="*/ 82 w 112"/>
                <a:gd name="T43" fmla="*/ 10 h 192"/>
                <a:gd name="T44" fmla="*/ 62 w 112"/>
                <a:gd name="T45" fmla="*/ 10 h 192"/>
                <a:gd name="T46" fmla="*/ 0 w 112"/>
                <a:gd name="T47" fmla="*/ 12 h 192"/>
                <a:gd name="T48" fmla="*/ 0 w 112"/>
                <a:gd name="T49" fmla="*/ 13 h 192"/>
                <a:gd name="T50" fmla="*/ 36 w 112"/>
                <a:gd name="T51" fmla="*/ 13 h 192"/>
                <a:gd name="T52" fmla="*/ 46 w 112"/>
                <a:gd name="T53" fmla="*/ 15 h 192"/>
                <a:gd name="T54" fmla="*/ 62 w 112"/>
                <a:gd name="T55" fmla="*/ 17 h 192"/>
                <a:gd name="T56" fmla="*/ 46 w 112"/>
                <a:gd name="T57" fmla="*/ 22 h 192"/>
                <a:gd name="T58" fmla="*/ 36 w 112"/>
                <a:gd name="T59" fmla="*/ 29 h 192"/>
                <a:gd name="T60" fmla="*/ 46 w 112"/>
                <a:gd name="T61" fmla="*/ 37 h 192"/>
                <a:gd name="T62" fmla="*/ 46 w 112"/>
                <a:gd name="T63" fmla="*/ 38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192"/>
                <a:gd name="T98" fmla="*/ 112 w 112"/>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192">
                  <a:moveTo>
                    <a:pt x="24" y="192"/>
                  </a:moveTo>
                  <a:lnTo>
                    <a:pt x="24" y="184"/>
                  </a:lnTo>
                  <a:lnTo>
                    <a:pt x="24" y="176"/>
                  </a:lnTo>
                  <a:lnTo>
                    <a:pt x="56" y="168"/>
                  </a:lnTo>
                  <a:lnTo>
                    <a:pt x="64" y="160"/>
                  </a:lnTo>
                  <a:lnTo>
                    <a:pt x="64" y="144"/>
                  </a:lnTo>
                  <a:lnTo>
                    <a:pt x="48" y="112"/>
                  </a:lnTo>
                  <a:lnTo>
                    <a:pt x="72" y="88"/>
                  </a:lnTo>
                  <a:lnTo>
                    <a:pt x="96" y="80"/>
                  </a:lnTo>
                  <a:lnTo>
                    <a:pt x="112" y="56"/>
                  </a:lnTo>
                  <a:lnTo>
                    <a:pt x="104" y="0"/>
                  </a:lnTo>
                  <a:lnTo>
                    <a:pt x="96" y="16"/>
                  </a:lnTo>
                  <a:lnTo>
                    <a:pt x="64" y="16"/>
                  </a:lnTo>
                  <a:lnTo>
                    <a:pt x="56" y="16"/>
                  </a:lnTo>
                  <a:lnTo>
                    <a:pt x="48" y="24"/>
                  </a:lnTo>
                  <a:lnTo>
                    <a:pt x="56" y="40"/>
                  </a:lnTo>
                  <a:lnTo>
                    <a:pt x="64" y="48"/>
                  </a:lnTo>
                  <a:lnTo>
                    <a:pt x="64" y="64"/>
                  </a:lnTo>
                  <a:lnTo>
                    <a:pt x="56" y="80"/>
                  </a:lnTo>
                  <a:lnTo>
                    <a:pt x="48" y="64"/>
                  </a:lnTo>
                  <a:lnTo>
                    <a:pt x="48" y="48"/>
                  </a:lnTo>
                  <a:lnTo>
                    <a:pt x="40" y="48"/>
                  </a:lnTo>
                  <a:lnTo>
                    <a:pt x="32" y="48"/>
                  </a:lnTo>
                  <a:lnTo>
                    <a:pt x="0" y="56"/>
                  </a:lnTo>
                  <a:lnTo>
                    <a:pt x="0" y="64"/>
                  </a:lnTo>
                  <a:lnTo>
                    <a:pt x="16" y="64"/>
                  </a:lnTo>
                  <a:lnTo>
                    <a:pt x="24" y="72"/>
                  </a:lnTo>
                  <a:lnTo>
                    <a:pt x="32" y="88"/>
                  </a:lnTo>
                  <a:lnTo>
                    <a:pt x="24" y="112"/>
                  </a:lnTo>
                  <a:lnTo>
                    <a:pt x="16" y="144"/>
                  </a:lnTo>
                  <a:lnTo>
                    <a:pt x="24" y="184"/>
                  </a:lnTo>
                  <a:lnTo>
                    <a:pt x="24" y="19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0" name="Freeform 278"/>
            <p:cNvSpPr>
              <a:spLocks/>
            </p:cNvSpPr>
            <p:nvPr/>
          </p:nvSpPr>
          <p:spPr bwMode="auto">
            <a:xfrm>
              <a:off x="3814" y="2731"/>
              <a:ext cx="116" cy="177"/>
            </a:xfrm>
            <a:custGeom>
              <a:avLst/>
              <a:gdLst>
                <a:gd name="T0" fmla="*/ 46 w 112"/>
                <a:gd name="T1" fmla="*/ 38 h 192"/>
                <a:gd name="T2" fmla="*/ 46 w 112"/>
                <a:gd name="T3" fmla="*/ 37 h 192"/>
                <a:gd name="T4" fmla="*/ 46 w 112"/>
                <a:gd name="T5" fmla="*/ 34 h 192"/>
                <a:gd name="T6" fmla="*/ 112 w 112"/>
                <a:gd name="T7" fmla="*/ 33 h 192"/>
                <a:gd name="T8" fmla="*/ 128 w 112"/>
                <a:gd name="T9" fmla="*/ 31 h 192"/>
                <a:gd name="T10" fmla="*/ 128 w 112"/>
                <a:gd name="T11" fmla="*/ 29 h 192"/>
                <a:gd name="T12" fmla="*/ 97 w 112"/>
                <a:gd name="T13" fmla="*/ 22 h 192"/>
                <a:gd name="T14" fmla="*/ 147 w 112"/>
                <a:gd name="T15" fmla="*/ 17 h 192"/>
                <a:gd name="T16" fmla="*/ 194 w 112"/>
                <a:gd name="T17" fmla="*/ 16 h 192"/>
                <a:gd name="T18" fmla="*/ 226 w 112"/>
                <a:gd name="T19" fmla="*/ 12 h 192"/>
                <a:gd name="T20" fmla="*/ 210 w 112"/>
                <a:gd name="T21" fmla="*/ 0 h 192"/>
                <a:gd name="T22" fmla="*/ 194 w 112"/>
                <a:gd name="T23" fmla="*/ 6 h 192"/>
                <a:gd name="T24" fmla="*/ 128 w 112"/>
                <a:gd name="T25" fmla="*/ 6 h 192"/>
                <a:gd name="T26" fmla="*/ 112 w 112"/>
                <a:gd name="T27" fmla="*/ 6 h 192"/>
                <a:gd name="T28" fmla="*/ 97 w 112"/>
                <a:gd name="T29" fmla="*/ 6 h 192"/>
                <a:gd name="T30" fmla="*/ 112 w 112"/>
                <a:gd name="T31" fmla="*/ 8 h 192"/>
                <a:gd name="T32" fmla="*/ 128 w 112"/>
                <a:gd name="T33" fmla="*/ 10 h 192"/>
                <a:gd name="T34" fmla="*/ 128 w 112"/>
                <a:gd name="T35" fmla="*/ 13 h 192"/>
                <a:gd name="T36" fmla="*/ 112 w 112"/>
                <a:gd name="T37" fmla="*/ 16 h 192"/>
                <a:gd name="T38" fmla="*/ 97 w 112"/>
                <a:gd name="T39" fmla="*/ 13 h 192"/>
                <a:gd name="T40" fmla="*/ 97 w 112"/>
                <a:gd name="T41" fmla="*/ 10 h 192"/>
                <a:gd name="T42" fmla="*/ 82 w 112"/>
                <a:gd name="T43" fmla="*/ 10 h 192"/>
                <a:gd name="T44" fmla="*/ 62 w 112"/>
                <a:gd name="T45" fmla="*/ 10 h 192"/>
                <a:gd name="T46" fmla="*/ 0 w 112"/>
                <a:gd name="T47" fmla="*/ 12 h 192"/>
                <a:gd name="T48" fmla="*/ 0 w 112"/>
                <a:gd name="T49" fmla="*/ 13 h 192"/>
                <a:gd name="T50" fmla="*/ 36 w 112"/>
                <a:gd name="T51" fmla="*/ 13 h 192"/>
                <a:gd name="T52" fmla="*/ 46 w 112"/>
                <a:gd name="T53" fmla="*/ 15 h 192"/>
                <a:gd name="T54" fmla="*/ 62 w 112"/>
                <a:gd name="T55" fmla="*/ 17 h 192"/>
                <a:gd name="T56" fmla="*/ 46 w 112"/>
                <a:gd name="T57" fmla="*/ 22 h 192"/>
                <a:gd name="T58" fmla="*/ 36 w 112"/>
                <a:gd name="T59" fmla="*/ 29 h 192"/>
                <a:gd name="T60" fmla="*/ 46 w 112"/>
                <a:gd name="T61" fmla="*/ 37 h 192"/>
                <a:gd name="T62" fmla="*/ 46 w 112"/>
                <a:gd name="T63" fmla="*/ 38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192"/>
                <a:gd name="T98" fmla="*/ 112 w 112"/>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192">
                  <a:moveTo>
                    <a:pt x="24" y="192"/>
                  </a:moveTo>
                  <a:lnTo>
                    <a:pt x="24" y="184"/>
                  </a:lnTo>
                  <a:lnTo>
                    <a:pt x="24" y="176"/>
                  </a:lnTo>
                  <a:lnTo>
                    <a:pt x="56" y="168"/>
                  </a:lnTo>
                  <a:lnTo>
                    <a:pt x="64" y="160"/>
                  </a:lnTo>
                  <a:lnTo>
                    <a:pt x="64" y="144"/>
                  </a:lnTo>
                  <a:lnTo>
                    <a:pt x="48" y="112"/>
                  </a:lnTo>
                  <a:lnTo>
                    <a:pt x="72" y="88"/>
                  </a:lnTo>
                  <a:lnTo>
                    <a:pt x="96" y="80"/>
                  </a:lnTo>
                  <a:lnTo>
                    <a:pt x="112" y="56"/>
                  </a:lnTo>
                  <a:lnTo>
                    <a:pt x="104" y="0"/>
                  </a:lnTo>
                  <a:lnTo>
                    <a:pt x="96" y="16"/>
                  </a:lnTo>
                  <a:lnTo>
                    <a:pt x="64" y="16"/>
                  </a:lnTo>
                  <a:lnTo>
                    <a:pt x="56" y="16"/>
                  </a:lnTo>
                  <a:lnTo>
                    <a:pt x="48" y="24"/>
                  </a:lnTo>
                  <a:lnTo>
                    <a:pt x="56" y="40"/>
                  </a:lnTo>
                  <a:lnTo>
                    <a:pt x="64" y="48"/>
                  </a:lnTo>
                  <a:lnTo>
                    <a:pt x="64" y="64"/>
                  </a:lnTo>
                  <a:lnTo>
                    <a:pt x="56" y="80"/>
                  </a:lnTo>
                  <a:lnTo>
                    <a:pt x="48" y="64"/>
                  </a:lnTo>
                  <a:lnTo>
                    <a:pt x="48" y="48"/>
                  </a:lnTo>
                  <a:lnTo>
                    <a:pt x="40" y="48"/>
                  </a:lnTo>
                  <a:lnTo>
                    <a:pt x="32" y="48"/>
                  </a:lnTo>
                  <a:lnTo>
                    <a:pt x="0" y="56"/>
                  </a:lnTo>
                  <a:lnTo>
                    <a:pt x="0" y="64"/>
                  </a:lnTo>
                  <a:lnTo>
                    <a:pt x="16" y="64"/>
                  </a:lnTo>
                  <a:lnTo>
                    <a:pt x="24" y="72"/>
                  </a:lnTo>
                  <a:lnTo>
                    <a:pt x="32" y="88"/>
                  </a:lnTo>
                  <a:lnTo>
                    <a:pt x="24" y="112"/>
                  </a:lnTo>
                  <a:lnTo>
                    <a:pt x="16" y="144"/>
                  </a:lnTo>
                  <a:lnTo>
                    <a:pt x="24" y="184"/>
                  </a:lnTo>
                  <a:lnTo>
                    <a:pt x="24" y="192"/>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1" name="Freeform 279"/>
            <p:cNvSpPr>
              <a:spLocks/>
            </p:cNvSpPr>
            <p:nvPr/>
          </p:nvSpPr>
          <p:spPr bwMode="auto">
            <a:xfrm>
              <a:off x="3840" y="2731"/>
              <a:ext cx="41" cy="74"/>
            </a:xfrm>
            <a:custGeom>
              <a:avLst/>
              <a:gdLst>
                <a:gd name="T0" fmla="*/ 8 w 40"/>
                <a:gd name="T1" fmla="*/ 11 h 80"/>
                <a:gd name="T2" fmla="*/ 0 w 40"/>
                <a:gd name="T3" fmla="*/ 8 h 80"/>
                <a:gd name="T4" fmla="*/ 8 w 40"/>
                <a:gd name="T5" fmla="*/ 6 h 80"/>
                <a:gd name="T6" fmla="*/ 8 w 40"/>
                <a:gd name="T7" fmla="*/ 6 h 80"/>
                <a:gd name="T8" fmla="*/ 16 w 40"/>
                <a:gd name="T9" fmla="*/ 6 h 80"/>
                <a:gd name="T10" fmla="*/ 8 w 40"/>
                <a:gd name="T11" fmla="*/ 0 h 80"/>
                <a:gd name="T12" fmla="*/ 16 w 40"/>
                <a:gd name="T13" fmla="*/ 0 h 80"/>
                <a:gd name="T14" fmla="*/ 44 w 40"/>
                <a:gd name="T15" fmla="*/ 0 h 80"/>
                <a:gd name="T16" fmla="*/ 52 w 40"/>
                <a:gd name="T17" fmla="*/ 6 h 80"/>
                <a:gd name="T18" fmla="*/ 44 w 40"/>
                <a:gd name="T19" fmla="*/ 6 h 80"/>
                <a:gd name="T20" fmla="*/ 52 w 40"/>
                <a:gd name="T21" fmla="*/ 8 h 80"/>
                <a:gd name="T22" fmla="*/ 60 w 40"/>
                <a:gd name="T23" fmla="*/ 11 h 80"/>
                <a:gd name="T24" fmla="*/ 60 w 40"/>
                <a:gd name="T25" fmla="*/ 14 h 80"/>
                <a:gd name="T26" fmla="*/ 52 w 40"/>
                <a:gd name="T27" fmla="*/ 17 h 80"/>
                <a:gd name="T28" fmla="*/ 44 w 40"/>
                <a:gd name="T29" fmla="*/ 14 h 80"/>
                <a:gd name="T30" fmla="*/ 44 w 40"/>
                <a:gd name="T31" fmla="*/ 11 h 80"/>
                <a:gd name="T32" fmla="*/ 16 w 40"/>
                <a:gd name="T33" fmla="*/ 11 h 80"/>
                <a:gd name="T34" fmla="*/ 8 w 40"/>
                <a:gd name="T35" fmla="*/ 11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80"/>
                <a:gd name="T56" fmla="*/ 40 w 40"/>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80">
                  <a:moveTo>
                    <a:pt x="8" y="48"/>
                  </a:moveTo>
                  <a:lnTo>
                    <a:pt x="0" y="40"/>
                  </a:lnTo>
                  <a:lnTo>
                    <a:pt x="8" y="24"/>
                  </a:lnTo>
                  <a:lnTo>
                    <a:pt x="8" y="16"/>
                  </a:lnTo>
                  <a:lnTo>
                    <a:pt x="16" y="8"/>
                  </a:lnTo>
                  <a:lnTo>
                    <a:pt x="8" y="0"/>
                  </a:lnTo>
                  <a:lnTo>
                    <a:pt x="16" y="0"/>
                  </a:lnTo>
                  <a:lnTo>
                    <a:pt x="24" y="0"/>
                  </a:lnTo>
                  <a:lnTo>
                    <a:pt x="32" y="16"/>
                  </a:lnTo>
                  <a:lnTo>
                    <a:pt x="24" y="24"/>
                  </a:lnTo>
                  <a:lnTo>
                    <a:pt x="32" y="40"/>
                  </a:lnTo>
                  <a:lnTo>
                    <a:pt x="40" y="48"/>
                  </a:lnTo>
                  <a:lnTo>
                    <a:pt x="40" y="64"/>
                  </a:lnTo>
                  <a:lnTo>
                    <a:pt x="32" y="80"/>
                  </a:lnTo>
                  <a:lnTo>
                    <a:pt x="24" y="64"/>
                  </a:lnTo>
                  <a:lnTo>
                    <a:pt x="24" y="48"/>
                  </a:lnTo>
                  <a:lnTo>
                    <a:pt x="16" y="48"/>
                  </a:lnTo>
                  <a:lnTo>
                    <a:pt x="8"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2" name="Freeform 280"/>
            <p:cNvSpPr>
              <a:spLocks/>
            </p:cNvSpPr>
            <p:nvPr/>
          </p:nvSpPr>
          <p:spPr bwMode="auto">
            <a:xfrm>
              <a:off x="3840" y="2731"/>
              <a:ext cx="41" cy="74"/>
            </a:xfrm>
            <a:custGeom>
              <a:avLst/>
              <a:gdLst>
                <a:gd name="T0" fmla="*/ 8 w 40"/>
                <a:gd name="T1" fmla="*/ 11 h 80"/>
                <a:gd name="T2" fmla="*/ 0 w 40"/>
                <a:gd name="T3" fmla="*/ 8 h 80"/>
                <a:gd name="T4" fmla="*/ 8 w 40"/>
                <a:gd name="T5" fmla="*/ 6 h 80"/>
                <a:gd name="T6" fmla="*/ 8 w 40"/>
                <a:gd name="T7" fmla="*/ 6 h 80"/>
                <a:gd name="T8" fmla="*/ 16 w 40"/>
                <a:gd name="T9" fmla="*/ 6 h 80"/>
                <a:gd name="T10" fmla="*/ 8 w 40"/>
                <a:gd name="T11" fmla="*/ 0 h 80"/>
                <a:gd name="T12" fmla="*/ 16 w 40"/>
                <a:gd name="T13" fmla="*/ 0 h 80"/>
                <a:gd name="T14" fmla="*/ 44 w 40"/>
                <a:gd name="T15" fmla="*/ 0 h 80"/>
                <a:gd name="T16" fmla="*/ 52 w 40"/>
                <a:gd name="T17" fmla="*/ 6 h 80"/>
                <a:gd name="T18" fmla="*/ 44 w 40"/>
                <a:gd name="T19" fmla="*/ 6 h 80"/>
                <a:gd name="T20" fmla="*/ 52 w 40"/>
                <a:gd name="T21" fmla="*/ 8 h 80"/>
                <a:gd name="T22" fmla="*/ 60 w 40"/>
                <a:gd name="T23" fmla="*/ 11 h 80"/>
                <a:gd name="T24" fmla="*/ 60 w 40"/>
                <a:gd name="T25" fmla="*/ 14 h 80"/>
                <a:gd name="T26" fmla="*/ 52 w 40"/>
                <a:gd name="T27" fmla="*/ 17 h 80"/>
                <a:gd name="T28" fmla="*/ 44 w 40"/>
                <a:gd name="T29" fmla="*/ 14 h 80"/>
                <a:gd name="T30" fmla="*/ 44 w 40"/>
                <a:gd name="T31" fmla="*/ 11 h 80"/>
                <a:gd name="T32" fmla="*/ 16 w 40"/>
                <a:gd name="T33" fmla="*/ 11 h 80"/>
                <a:gd name="T34" fmla="*/ 8 w 40"/>
                <a:gd name="T35" fmla="*/ 11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80"/>
                <a:gd name="T56" fmla="*/ 40 w 40"/>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80">
                  <a:moveTo>
                    <a:pt x="8" y="48"/>
                  </a:moveTo>
                  <a:lnTo>
                    <a:pt x="0" y="40"/>
                  </a:lnTo>
                  <a:lnTo>
                    <a:pt x="8" y="24"/>
                  </a:lnTo>
                  <a:lnTo>
                    <a:pt x="8" y="16"/>
                  </a:lnTo>
                  <a:lnTo>
                    <a:pt x="16" y="8"/>
                  </a:lnTo>
                  <a:lnTo>
                    <a:pt x="8" y="0"/>
                  </a:lnTo>
                  <a:lnTo>
                    <a:pt x="16" y="0"/>
                  </a:lnTo>
                  <a:lnTo>
                    <a:pt x="24" y="0"/>
                  </a:lnTo>
                  <a:lnTo>
                    <a:pt x="32" y="16"/>
                  </a:lnTo>
                  <a:lnTo>
                    <a:pt x="24" y="24"/>
                  </a:lnTo>
                  <a:lnTo>
                    <a:pt x="32" y="40"/>
                  </a:lnTo>
                  <a:lnTo>
                    <a:pt x="40" y="48"/>
                  </a:lnTo>
                  <a:lnTo>
                    <a:pt x="40" y="64"/>
                  </a:lnTo>
                  <a:lnTo>
                    <a:pt x="32" y="80"/>
                  </a:lnTo>
                  <a:lnTo>
                    <a:pt x="24" y="64"/>
                  </a:lnTo>
                  <a:lnTo>
                    <a:pt x="24" y="48"/>
                  </a:lnTo>
                  <a:lnTo>
                    <a:pt x="16" y="48"/>
                  </a:lnTo>
                  <a:lnTo>
                    <a:pt x="8" y="4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3" name="Freeform 281"/>
            <p:cNvSpPr>
              <a:spLocks/>
            </p:cNvSpPr>
            <p:nvPr/>
          </p:nvSpPr>
          <p:spPr bwMode="auto">
            <a:xfrm>
              <a:off x="2578" y="2390"/>
              <a:ext cx="107" cy="45"/>
            </a:xfrm>
            <a:custGeom>
              <a:avLst/>
              <a:gdLst>
                <a:gd name="T0" fmla="*/ 0 w 104"/>
                <a:gd name="T1" fmla="*/ 8 h 48"/>
                <a:gd name="T2" fmla="*/ 16 w 104"/>
                <a:gd name="T3" fmla="*/ 8 h 48"/>
                <a:gd name="T4" fmla="*/ 52 w 104"/>
                <a:gd name="T5" fmla="*/ 8 h 48"/>
                <a:gd name="T6" fmla="*/ 44 w 104"/>
                <a:gd name="T7" fmla="*/ 8 h 48"/>
                <a:gd name="T8" fmla="*/ 52 w 104"/>
                <a:gd name="T9" fmla="*/ 8 h 48"/>
                <a:gd name="T10" fmla="*/ 100 w 104"/>
                <a:gd name="T11" fmla="*/ 8 h 48"/>
                <a:gd name="T12" fmla="*/ 112 w 104"/>
                <a:gd name="T13" fmla="*/ 12 h 48"/>
                <a:gd name="T14" fmla="*/ 140 w 104"/>
                <a:gd name="T15" fmla="*/ 12 h 48"/>
                <a:gd name="T16" fmla="*/ 124 w 104"/>
                <a:gd name="T17" fmla="*/ 14 h 48"/>
                <a:gd name="T18" fmla="*/ 183 w 104"/>
                <a:gd name="T19" fmla="*/ 14 h 48"/>
                <a:gd name="T20" fmla="*/ 169 w 104"/>
                <a:gd name="T21" fmla="*/ 12 h 48"/>
                <a:gd name="T22" fmla="*/ 156 w 104"/>
                <a:gd name="T23" fmla="*/ 12 h 48"/>
                <a:gd name="T24" fmla="*/ 156 w 104"/>
                <a:gd name="T25" fmla="*/ 8 h 48"/>
                <a:gd name="T26" fmla="*/ 112 w 104"/>
                <a:gd name="T27" fmla="*/ 8 h 48"/>
                <a:gd name="T28" fmla="*/ 52 w 104"/>
                <a:gd name="T29" fmla="*/ 0 h 48"/>
                <a:gd name="T30" fmla="*/ 8 w 104"/>
                <a:gd name="T31" fmla="*/ 8 h 48"/>
                <a:gd name="T32" fmla="*/ 0 w 104"/>
                <a:gd name="T33" fmla="*/ 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48"/>
                <a:gd name="T53" fmla="*/ 104 w 10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48">
                  <a:moveTo>
                    <a:pt x="0" y="24"/>
                  </a:moveTo>
                  <a:lnTo>
                    <a:pt x="16" y="8"/>
                  </a:lnTo>
                  <a:lnTo>
                    <a:pt x="32" y="16"/>
                  </a:lnTo>
                  <a:lnTo>
                    <a:pt x="24" y="16"/>
                  </a:lnTo>
                  <a:lnTo>
                    <a:pt x="32" y="16"/>
                  </a:lnTo>
                  <a:lnTo>
                    <a:pt x="56" y="24"/>
                  </a:lnTo>
                  <a:lnTo>
                    <a:pt x="64" y="40"/>
                  </a:lnTo>
                  <a:lnTo>
                    <a:pt x="80" y="40"/>
                  </a:lnTo>
                  <a:lnTo>
                    <a:pt x="72" y="48"/>
                  </a:lnTo>
                  <a:lnTo>
                    <a:pt x="104" y="48"/>
                  </a:lnTo>
                  <a:lnTo>
                    <a:pt x="96" y="40"/>
                  </a:lnTo>
                  <a:lnTo>
                    <a:pt x="88" y="40"/>
                  </a:lnTo>
                  <a:lnTo>
                    <a:pt x="88" y="32"/>
                  </a:lnTo>
                  <a:lnTo>
                    <a:pt x="64" y="16"/>
                  </a:lnTo>
                  <a:lnTo>
                    <a:pt x="32" y="0"/>
                  </a:lnTo>
                  <a:lnTo>
                    <a:pt x="8" y="8"/>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4" name="Freeform 282"/>
            <p:cNvSpPr>
              <a:spLocks/>
            </p:cNvSpPr>
            <p:nvPr/>
          </p:nvSpPr>
          <p:spPr bwMode="auto">
            <a:xfrm>
              <a:off x="2578" y="2390"/>
              <a:ext cx="107" cy="45"/>
            </a:xfrm>
            <a:custGeom>
              <a:avLst/>
              <a:gdLst>
                <a:gd name="T0" fmla="*/ 0 w 104"/>
                <a:gd name="T1" fmla="*/ 8 h 48"/>
                <a:gd name="T2" fmla="*/ 16 w 104"/>
                <a:gd name="T3" fmla="*/ 8 h 48"/>
                <a:gd name="T4" fmla="*/ 52 w 104"/>
                <a:gd name="T5" fmla="*/ 8 h 48"/>
                <a:gd name="T6" fmla="*/ 44 w 104"/>
                <a:gd name="T7" fmla="*/ 8 h 48"/>
                <a:gd name="T8" fmla="*/ 52 w 104"/>
                <a:gd name="T9" fmla="*/ 8 h 48"/>
                <a:gd name="T10" fmla="*/ 100 w 104"/>
                <a:gd name="T11" fmla="*/ 8 h 48"/>
                <a:gd name="T12" fmla="*/ 112 w 104"/>
                <a:gd name="T13" fmla="*/ 12 h 48"/>
                <a:gd name="T14" fmla="*/ 140 w 104"/>
                <a:gd name="T15" fmla="*/ 12 h 48"/>
                <a:gd name="T16" fmla="*/ 124 w 104"/>
                <a:gd name="T17" fmla="*/ 14 h 48"/>
                <a:gd name="T18" fmla="*/ 183 w 104"/>
                <a:gd name="T19" fmla="*/ 14 h 48"/>
                <a:gd name="T20" fmla="*/ 169 w 104"/>
                <a:gd name="T21" fmla="*/ 12 h 48"/>
                <a:gd name="T22" fmla="*/ 156 w 104"/>
                <a:gd name="T23" fmla="*/ 12 h 48"/>
                <a:gd name="T24" fmla="*/ 156 w 104"/>
                <a:gd name="T25" fmla="*/ 8 h 48"/>
                <a:gd name="T26" fmla="*/ 112 w 104"/>
                <a:gd name="T27" fmla="*/ 8 h 48"/>
                <a:gd name="T28" fmla="*/ 52 w 104"/>
                <a:gd name="T29" fmla="*/ 0 h 48"/>
                <a:gd name="T30" fmla="*/ 8 w 104"/>
                <a:gd name="T31" fmla="*/ 8 h 48"/>
                <a:gd name="T32" fmla="*/ 0 w 104"/>
                <a:gd name="T33" fmla="*/ 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48"/>
                <a:gd name="T53" fmla="*/ 104 w 10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48">
                  <a:moveTo>
                    <a:pt x="0" y="24"/>
                  </a:moveTo>
                  <a:lnTo>
                    <a:pt x="16" y="8"/>
                  </a:lnTo>
                  <a:lnTo>
                    <a:pt x="32" y="16"/>
                  </a:lnTo>
                  <a:lnTo>
                    <a:pt x="24" y="16"/>
                  </a:lnTo>
                  <a:lnTo>
                    <a:pt x="32" y="16"/>
                  </a:lnTo>
                  <a:lnTo>
                    <a:pt x="56" y="24"/>
                  </a:lnTo>
                  <a:lnTo>
                    <a:pt x="64" y="40"/>
                  </a:lnTo>
                  <a:lnTo>
                    <a:pt x="80" y="40"/>
                  </a:lnTo>
                  <a:lnTo>
                    <a:pt x="72" y="48"/>
                  </a:lnTo>
                  <a:lnTo>
                    <a:pt x="104" y="48"/>
                  </a:lnTo>
                  <a:lnTo>
                    <a:pt x="96" y="40"/>
                  </a:lnTo>
                  <a:lnTo>
                    <a:pt x="88" y="40"/>
                  </a:lnTo>
                  <a:lnTo>
                    <a:pt x="88" y="32"/>
                  </a:lnTo>
                  <a:lnTo>
                    <a:pt x="64" y="16"/>
                  </a:lnTo>
                  <a:lnTo>
                    <a:pt x="32" y="0"/>
                  </a:lnTo>
                  <a:lnTo>
                    <a:pt x="8" y="8"/>
                  </a:lnTo>
                  <a:lnTo>
                    <a:pt x="0" y="24"/>
                  </a:lnTo>
                </a:path>
              </a:pathLst>
            </a:custGeom>
            <a:solidFill>
              <a:schemeClr val="accent4">
                <a:lumMod val="40000"/>
                <a:lumOff val="6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85" name="Freeform 283"/>
            <p:cNvSpPr>
              <a:spLocks/>
            </p:cNvSpPr>
            <p:nvPr/>
          </p:nvSpPr>
          <p:spPr bwMode="auto">
            <a:xfrm>
              <a:off x="2543" y="1745"/>
              <a:ext cx="76" cy="74"/>
            </a:xfrm>
            <a:custGeom>
              <a:avLst/>
              <a:gdLst>
                <a:gd name="T0" fmla="*/ 0 w 72"/>
                <a:gd name="T1" fmla="*/ 14 h 80"/>
                <a:gd name="T2" fmla="*/ 44 w 72"/>
                <a:gd name="T3" fmla="*/ 14 h 80"/>
                <a:gd name="T4" fmla="*/ 44 w 72"/>
                <a:gd name="T5" fmla="*/ 17 h 80"/>
                <a:gd name="T6" fmla="*/ 94 w 72"/>
                <a:gd name="T7" fmla="*/ 17 h 80"/>
                <a:gd name="T8" fmla="*/ 116 w 72"/>
                <a:gd name="T9" fmla="*/ 13 h 80"/>
                <a:gd name="T10" fmla="*/ 141 w 72"/>
                <a:gd name="T11" fmla="*/ 13 h 80"/>
                <a:gd name="T12" fmla="*/ 188 w 72"/>
                <a:gd name="T13" fmla="*/ 16 h 80"/>
                <a:gd name="T14" fmla="*/ 209 w 72"/>
                <a:gd name="T15" fmla="*/ 13 h 80"/>
                <a:gd name="T16" fmla="*/ 188 w 72"/>
                <a:gd name="T17" fmla="*/ 13 h 80"/>
                <a:gd name="T18" fmla="*/ 141 w 72"/>
                <a:gd name="T19" fmla="*/ 8 h 80"/>
                <a:gd name="T20" fmla="*/ 94 w 72"/>
                <a:gd name="T21" fmla="*/ 6 h 80"/>
                <a:gd name="T22" fmla="*/ 68 w 72"/>
                <a:gd name="T23" fmla="*/ 0 h 80"/>
                <a:gd name="T24" fmla="*/ 44 w 72"/>
                <a:gd name="T25" fmla="*/ 6 h 80"/>
                <a:gd name="T26" fmla="*/ 8 w 72"/>
                <a:gd name="T27" fmla="*/ 6 h 80"/>
                <a:gd name="T28" fmla="*/ 44 w 72"/>
                <a:gd name="T29" fmla="*/ 13 h 80"/>
                <a:gd name="T30" fmla="*/ 0 w 72"/>
                <a:gd name="T31" fmla="*/ 14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80"/>
                <a:gd name="T50" fmla="*/ 72 w 72"/>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80">
                  <a:moveTo>
                    <a:pt x="0" y="64"/>
                  </a:moveTo>
                  <a:lnTo>
                    <a:pt x="16" y="64"/>
                  </a:lnTo>
                  <a:lnTo>
                    <a:pt x="16" y="80"/>
                  </a:lnTo>
                  <a:lnTo>
                    <a:pt x="32" y="80"/>
                  </a:lnTo>
                  <a:lnTo>
                    <a:pt x="40" y="56"/>
                  </a:lnTo>
                  <a:lnTo>
                    <a:pt x="48" y="56"/>
                  </a:lnTo>
                  <a:lnTo>
                    <a:pt x="64" y="72"/>
                  </a:lnTo>
                  <a:lnTo>
                    <a:pt x="72" y="56"/>
                  </a:lnTo>
                  <a:lnTo>
                    <a:pt x="64" y="56"/>
                  </a:lnTo>
                  <a:lnTo>
                    <a:pt x="48" y="40"/>
                  </a:lnTo>
                  <a:lnTo>
                    <a:pt x="32" y="16"/>
                  </a:lnTo>
                  <a:lnTo>
                    <a:pt x="24" y="0"/>
                  </a:lnTo>
                  <a:lnTo>
                    <a:pt x="16" y="16"/>
                  </a:lnTo>
                  <a:lnTo>
                    <a:pt x="8" y="24"/>
                  </a:lnTo>
                  <a:lnTo>
                    <a:pt x="16" y="56"/>
                  </a:lnTo>
                  <a:lnTo>
                    <a:pt x="0"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6" name="Freeform 284"/>
            <p:cNvSpPr>
              <a:spLocks/>
            </p:cNvSpPr>
            <p:nvPr/>
          </p:nvSpPr>
          <p:spPr bwMode="auto">
            <a:xfrm>
              <a:off x="2543" y="1745"/>
              <a:ext cx="76" cy="74"/>
            </a:xfrm>
            <a:custGeom>
              <a:avLst/>
              <a:gdLst>
                <a:gd name="T0" fmla="*/ 0 w 72"/>
                <a:gd name="T1" fmla="*/ 14 h 80"/>
                <a:gd name="T2" fmla="*/ 44 w 72"/>
                <a:gd name="T3" fmla="*/ 14 h 80"/>
                <a:gd name="T4" fmla="*/ 44 w 72"/>
                <a:gd name="T5" fmla="*/ 17 h 80"/>
                <a:gd name="T6" fmla="*/ 94 w 72"/>
                <a:gd name="T7" fmla="*/ 17 h 80"/>
                <a:gd name="T8" fmla="*/ 116 w 72"/>
                <a:gd name="T9" fmla="*/ 13 h 80"/>
                <a:gd name="T10" fmla="*/ 141 w 72"/>
                <a:gd name="T11" fmla="*/ 13 h 80"/>
                <a:gd name="T12" fmla="*/ 188 w 72"/>
                <a:gd name="T13" fmla="*/ 16 h 80"/>
                <a:gd name="T14" fmla="*/ 209 w 72"/>
                <a:gd name="T15" fmla="*/ 13 h 80"/>
                <a:gd name="T16" fmla="*/ 188 w 72"/>
                <a:gd name="T17" fmla="*/ 13 h 80"/>
                <a:gd name="T18" fmla="*/ 141 w 72"/>
                <a:gd name="T19" fmla="*/ 8 h 80"/>
                <a:gd name="T20" fmla="*/ 94 w 72"/>
                <a:gd name="T21" fmla="*/ 6 h 80"/>
                <a:gd name="T22" fmla="*/ 68 w 72"/>
                <a:gd name="T23" fmla="*/ 0 h 80"/>
                <a:gd name="T24" fmla="*/ 44 w 72"/>
                <a:gd name="T25" fmla="*/ 6 h 80"/>
                <a:gd name="T26" fmla="*/ 8 w 72"/>
                <a:gd name="T27" fmla="*/ 6 h 80"/>
                <a:gd name="T28" fmla="*/ 44 w 72"/>
                <a:gd name="T29" fmla="*/ 13 h 80"/>
                <a:gd name="T30" fmla="*/ 0 w 72"/>
                <a:gd name="T31" fmla="*/ 14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80"/>
                <a:gd name="T50" fmla="*/ 72 w 72"/>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80">
                  <a:moveTo>
                    <a:pt x="0" y="64"/>
                  </a:moveTo>
                  <a:lnTo>
                    <a:pt x="16" y="64"/>
                  </a:lnTo>
                  <a:lnTo>
                    <a:pt x="16" y="80"/>
                  </a:lnTo>
                  <a:lnTo>
                    <a:pt x="32" y="80"/>
                  </a:lnTo>
                  <a:lnTo>
                    <a:pt x="40" y="56"/>
                  </a:lnTo>
                  <a:lnTo>
                    <a:pt x="48" y="56"/>
                  </a:lnTo>
                  <a:lnTo>
                    <a:pt x="64" y="72"/>
                  </a:lnTo>
                  <a:lnTo>
                    <a:pt x="72" y="56"/>
                  </a:lnTo>
                  <a:lnTo>
                    <a:pt x="64" y="56"/>
                  </a:lnTo>
                  <a:lnTo>
                    <a:pt x="48" y="40"/>
                  </a:lnTo>
                  <a:lnTo>
                    <a:pt x="32" y="16"/>
                  </a:lnTo>
                  <a:lnTo>
                    <a:pt x="24" y="0"/>
                  </a:lnTo>
                  <a:lnTo>
                    <a:pt x="16" y="16"/>
                  </a:lnTo>
                  <a:lnTo>
                    <a:pt x="8" y="24"/>
                  </a:lnTo>
                  <a:lnTo>
                    <a:pt x="16" y="56"/>
                  </a:lnTo>
                  <a:lnTo>
                    <a:pt x="0" y="64"/>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87" name="Freeform 285"/>
            <p:cNvSpPr>
              <a:spLocks/>
            </p:cNvSpPr>
            <p:nvPr/>
          </p:nvSpPr>
          <p:spPr bwMode="auto">
            <a:xfrm>
              <a:off x="2661" y="1692"/>
              <a:ext cx="17" cy="30"/>
            </a:xfrm>
            <a:custGeom>
              <a:avLst/>
              <a:gdLst>
                <a:gd name="T0" fmla="*/ 0 w 16"/>
                <a:gd name="T1" fmla="*/ 8 h 32"/>
                <a:gd name="T2" fmla="*/ 0 w 16"/>
                <a:gd name="T3" fmla="*/ 8 h 32"/>
                <a:gd name="T4" fmla="*/ 31 w 16"/>
                <a:gd name="T5" fmla="*/ 8 h 32"/>
                <a:gd name="T6" fmla="*/ 50 w 16"/>
                <a:gd name="T7" fmla="*/ 8 h 32"/>
                <a:gd name="T8" fmla="*/ 50 w 16"/>
                <a:gd name="T9" fmla="*/ 8 h 32"/>
                <a:gd name="T10" fmla="*/ 50 w 16"/>
                <a:gd name="T11" fmla="*/ 0 h 32"/>
                <a:gd name="T12" fmla="*/ 0 w 16"/>
                <a:gd name="T13" fmla="*/ 0 h 32"/>
                <a:gd name="T14" fmla="*/ 0 w 16"/>
                <a:gd name="T15" fmla="*/ 8 h 3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32"/>
                <a:gd name="T26" fmla="*/ 16 w 16"/>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32">
                  <a:moveTo>
                    <a:pt x="0" y="16"/>
                  </a:moveTo>
                  <a:lnTo>
                    <a:pt x="0" y="32"/>
                  </a:lnTo>
                  <a:lnTo>
                    <a:pt x="8" y="24"/>
                  </a:lnTo>
                  <a:lnTo>
                    <a:pt x="16" y="16"/>
                  </a:lnTo>
                  <a:lnTo>
                    <a:pt x="16" y="8"/>
                  </a:lnTo>
                  <a:lnTo>
                    <a:pt x="16" y="0"/>
                  </a:lnTo>
                  <a:lnTo>
                    <a:pt x="0" y="0"/>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88" name="Freeform 286"/>
            <p:cNvSpPr>
              <a:spLocks/>
            </p:cNvSpPr>
            <p:nvPr/>
          </p:nvSpPr>
          <p:spPr bwMode="auto">
            <a:xfrm>
              <a:off x="2661" y="1692"/>
              <a:ext cx="17" cy="30"/>
            </a:xfrm>
            <a:custGeom>
              <a:avLst/>
              <a:gdLst>
                <a:gd name="T0" fmla="*/ 0 w 16"/>
                <a:gd name="T1" fmla="*/ 8 h 32"/>
                <a:gd name="T2" fmla="*/ 0 w 16"/>
                <a:gd name="T3" fmla="*/ 8 h 32"/>
                <a:gd name="T4" fmla="*/ 31 w 16"/>
                <a:gd name="T5" fmla="*/ 8 h 32"/>
                <a:gd name="T6" fmla="*/ 50 w 16"/>
                <a:gd name="T7" fmla="*/ 8 h 32"/>
                <a:gd name="T8" fmla="*/ 50 w 16"/>
                <a:gd name="T9" fmla="*/ 8 h 32"/>
                <a:gd name="T10" fmla="*/ 50 w 16"/>
                <a:gd name="T11" fmla="*/ 0 h 32"/>
                <a:gd name="T12" fmla="*/ 0 w 16"/>
                <a:gd name="T13" fmla="*/ 0 h 32"/>
                <a:gd name="T14" fmla="*/ 0 w 16"/>
                <a:gd name="T15" fmla="*/ 8 h 3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32"/>
                <a:gd name="T26" fmla="*/ 16 w 16"/>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32">
                  <a:moveTo>
                    <a:pt x="0" y="16"/>
                  </a:moveTo>
                  <a:lnTo>
                    <a:pt x="0" y="32"/>
                  </a:lnTo>
                  <a:lnTo>
                    <a:pt x="8" y="24"/>
                  </a:lnTo>
                  <a:lnTo>
                    <a:pt x="16" y="16"/>
                  </a:lnTo>
                  <a:lnTo>
                    <a:pt x="16" y="8"/>
                  </a:lnTo>
                  <a:lnTo>
                    <a:pt x="16" y="0"/>
                  </a:lnTo>
                  <a:lnTo>
                    <a:pt x="0" y="0"/>
                  </a:lnTo>
                  <a:lnTo>
                    <a:pt x="0" y="16"/>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89" name="Freeform 287"/>
            <p:cNvSpPr>
              <a:spLocks/>
            </p:cNvSpPr>
            <p:nvPr/>
          </p:nvSpPr>
          <p:spPr bwMode="auto">
            <a:xfrm>
              <a:off x="2520" y="1522"/>
              <a:ext cx="305" cy="319"/>
            </a:xfrm>
            <a:custGeom>
              <a:avLst/>
              <a:gdLst>
                <a:gd name="T0" fmla="*/ 44 w 296"/>
                <a:gd name="T1" fmla="*/ 29 h 343"/>
                <a:gd name="T2" fmla="*/ 145 w 296"/>
                <a:gd name="T3" fmla="*/ 31 h 343"/>
                <a:gd name="T4" fmla="*/ 188 w 296"/>
                <a:gd name="T5" fmla="*/ 33 h 343"/>
                <a:gd name="T6" fmla="*/ 218 w 296"/>
                <a:gd name="T7" fmla="*/ 29 h 343"/>
                <a:gd name="T8" fmla="*/ 261 w 296"/>
                <a:gd name="T9" fmla="*/ 35 h 343"/>
                <a:gd name="T10" fmla="*/ 277 w 296"/>
                <a:gd name="T11" fmla="*/ 38 h 343"/>
                <a:gd name="T12" fmla="*/ 320 w 296"/>
                <a:gd name="T13" fmla="*/ 45 h 343"/>
                <a:gd name="T14" fmla="*/ 291 w 296"/>
                <a:gd name="T15" fmla="*/ 56 h 343"/>
                <a:gd name="T16" fmla="*/ 291 w 296"/>
                <a:gd name="T17" fmla="*/ 61 h 343"/>
                <a:gd name="T18" fmla="*/ 232 w 296"/>
                <a:gd name="T19" fmla="*/ 64 h 343"/>
                <a:gd name="T20" fmla="*/ 218 w 296"/>
                <a:gd name="T21" fmla="*/ 68 h 343"/>
                <a:gd name="T22" fmla="*/ 261 w 296"/>
                <a:gd name="T23" fmla="*/ 68 h 343"/>
                <a:gd name="T24" fmla="*/ 337 w 296"/>
                <a:gd name="T25" fmla="*/ 70 h 343"/>
                <a:gd name="T26" fmla="*/ 394 w 296"/>
                <a:gd name="T27" fmla="*/ 76 h 343"/>
                <a:gd name="T28" fmla="*/ 454 w 296"/>
                <a:gd name="T29" fmla="*/ 80 h 343"/>
                <a:gd name="T30" fmla="*/ 394 w 296"/>
                <a:gd name="T31" fmla="*/ 73 h 343"/>
                <a:gd name="T32" fmla="*/ 468 w 296"/>
                <a:gd name="T33" fmla="*/ 76 h 343"/>
                <a:gd name="T34" fmla="*/ 482 w 296"/>
                <a:gd name="T35" fmla="*/ 70 h 343"/>
                <a:gd name="T36" fmla="*/ 468 w 296"/>
                <a:gd name="T37" fmla="*/ 68 h 343"/>
                <a:gd name="T38" fmla="*/ 420 w 296"/>
                <a:gd name="T39" fmla="*/ 59 h 343"/>
                <a:gd name="T40" fmla="*/ 468 w 296"/>
                <a:gd name="T41" fmla="*/ 59 h 343"/>
                <a:gd name="T42" fmla="*/ 497 w 296"/>
                <a:gd name="T43" fmla="*/ 64 h 343"/>
                <a:gd name="T44" fmla="*/ 524 w 296"/>
                <a:gd name="T45" fmla="*/ 60 h 343"/>
                <a:gd name="T46" fmla="*/ 468 w 296"/>
                <a:gd name="T47" fmla="*/ 45 h 343"/>
                <a:gd name="T48" fmla="*/ 407 w 296"/>
                <a:gd name="T49" fmla="*/ 41 h 343"/>
                <a:gd name="T50" fmla="*/ 436 w 296"/>
                <a:gd name="T51" fmla="*/ 35 h 343"/>
                <a:gd name="T52" fmla="*/ 420 w 296"/>
                <a:gd name="T53" fmla="*/ 31 h 343"/>
                <a:gd name="T54" fmla="*/ 380 w 296"/>
                <a:gd name="T55" fmla="*/ 25 h 343"/>
                <a:gd name="T56" fmla="*/ 320 w 296"/>
                <a:gd name="T57" fmla="*/ 19 h 343"/>
                <a:gd name="T58" fmla="*/ 291 w 296"/>
                <a:gd name="T59" fmla="*/ 12 h 343"/>
                <a:gd name="T60" fmla="*/ 232 w 296"/>
                <a:gd name="T61" fmla="*/ 9 h 343"/>
                <a:gd name="T62" fmla="*/ 174 w 296"/>
                <a:gd name="T63" fmla="*/ 12 h 343"/>
                <a:gd name="T64" fmla="*/ 174 w 296"/>
                <a:gd name="T65" fmla="*/ 9 h 343"/>
                <a:gd name="T66" fmla="*/ 160 w 296"/>
                <a:gd name="T67" fmla="*/ 7 h 343"/>
                <a:gd name="T68" fmla="*/ 129 w 296"/>
                <a:gd name="T69" fmla="*/ 0 h 343"/>
                <a:gd name="T70" fmla="*/ 70 w 296"/>
                <a:gd name="T71" fmla="*/ 14 h 343"/>
                <a:gd name="T72" fmla="*/ 54 w 296"/>
                <a:gd name="T73" fmla="*/ 16 h 343"/>
                <a:gd name="T74" fmla="*/ 87 w 296"/>
                <a:gd name="T75" fmla="*/ 7 h 343"/>
                <a:gd name="T76" fmla="*/ 44 w 296"/>
                <a:gd name="T77" fmla="*/ 0 h 343"/>
                <a:gd name="T78" fmla="*/ 0 w 296"/>
                <a:gd name="T79" fmla="*/ 14 h 3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6"/>
                <a:gd name="T121" fmla="*/ 0 h 343"/>
                <a:gd name="T122" fmla="*/ 296 w 296"/>
                <a:gd name="T123" fmla="*/ 343 h 3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6" h="343">
                  <a:moveTo>
                    <a:pt x="0" y="71"/>
                  </a:moveTo>
                  <a:lnTo>
                    <a:pt x="24" y="119"/>
                  </a:lnTo>
                  <a:lnTo>
                    <a:pt x="40" y="127"/>
                  </a:lnTo>
                  <a:lnTo>
                    <a:pt x="80" y="135"/>
                  </a:lnTo>
                  <a:lnTo>
                    <a:pt x="88" y="135"/>
                  </a:lnTo>
                  <a:lnTo>
                    <a:pt x="104" y="143"/>
                  </a:lnTo>
                  <a:lnTo>
                    <a:pt x="112" y="143"/>
                  </a:lnTo>
                  <a:lnTo>
                    <a:pt x="120" y="119"/>
                  </a:lnTo>
                  <a:lnTo>
                    <a:pt x="128" y="135"/>
                  </a:lnTo>
                  <a:lnTo>
                    <a:pt x="144" y="151"/>
                  </a:lnTo>
                  <a:lnTo>
                    <a:pt x="136" y="167"/>
                  </a:lnTo>
                  <a:lnTo>
                    <a:pt x="152" y="159"/>
                  </a:lnTo>
                  <a:lnTo>
                    <a:pt x="160" y="175"/>
                  </a:lnTo>
                  <a:lnTo>
                    <a:pt x="176" y="191"/>
                  </a:lnTo>
                  <a:lnTo>
                    <a:pt x="176" y="207"/>
                  </a:lnTo>
                  <a:lnTo>
                    <a:pt x="160" y="239"/>
                  </a:lnTo>
                  <a:lnTo>
                    <a:pt x="168" y="255"/>
                  </a:lnTo>
                  <a:lnTo>
                    <a:pt x="160" y="263"/>
                  </a:lnTo>
                  <a:lnTo>
                    <a:pt x="128" y="255"/>
                  </a:lnTo>
                  <a:lnTo>
                    <a:pt x="128" y="271"/>
                  </a:lnTo>
                  <a:lnTo>
                    <a:pt x="120" y="271"/>
                  </a:lnTo>
                  <a:lnTo>
                    <a:pt x="120" y="287"/>
                  </a:lnTo>
                  <a:lnTo>
                    <a:pt x="136" y="287"/>
                  </a:lnTo>
                  <a:lnTo>
                    <a:pt x="144" y="287"/>
                  </a:lnTo>
                  <a:lnTo>
                    <a:pt x="160" y="287"/>
                  </a:lnTo>
                  <a:lnTo>
                    <a:pt x="184" y="303"/>
                  </a:lnTo>
                  <a:lnTo>
                    <a:pt x="184" y="311"/>
                  </a:lnTo>
                  <a:lnTo>
                    <a:pt x="216" y="327"/>
                  </a:lnTo>
                  <a:lnTo>
                    <a:pt x="224" y="335"/>
                  </a:lnTo>
                  <a:lnTo>
                    <a:pt x="248" y="343"/>
                  </a:lnTo>
                  <a:lnTo>
                    <a:pt x="248" y="335"/>
                  </a:lnTo>
                  <a:lnTo>
                    <a:pt x="216" y="311"/>
                  </a:lnTo>
                  <a:lnTo>
                    <a:pt x="216" y="295"/>
                  </a:lnTo>
                  <a:lnTo>
                    <a:pt x="256" y="327"/>
                  </a:lnTo>
                  <a:lnTo>
                    <a:pt x="264" y="327"/>
                  </a:lnTo>
                  <a:lnTo>
                    <a:pt x="264" y="303"/>
                  </a:lnTo>
                  <a:lnTo>
                    <a:pt x="256" y="295"/>
                  </a:lnTo>
                  <a:lnTo>
                    <a:pt x="256" y="287"/>
                  </a:lnTo>
                  <a:lnTo>
                    <a:pt x="240" y="263"/>
                  </a:lnTo>
                  <a:lnTo>
                    <a:pt x="232" y="247"/>
                  </a:lnTo>
                  <a:lnTo>
                    <a:pt x="240" y="239"/>
                  </a:lnTo>
                  <a:lnTo>
                    <a:pt x="256" y="247"/>
                  </a:lnTo>
                  <a:lnTo>
                    <a:pt x="256" y="263"/>
                  </a:lnTo>
                  <a:lnTo>
                    <a:pt x="272" y="271"/>
                  </a:lnTo>
                  <a:lnTo>
                    <a:pt x="272" y="255"/>
                  </a:lnTo>
                  <a:lnTo>
                    <a:pt x="288" y="255"/>
                  </a:lnTo>
                  <a:lnTo>
                    <a:pt x="296" y="231"/>
                  </a:lnTo>
                  <a:lnTo>
                    <a:pt x="256" y="191"/>
                  </a:lnTo>
                  <a:lnTo>
                    <a:pt x="240" y="191"/>
                  </a:lnTo>
                  <a:lnTo>
                    <a:pt x="224" y="175"/>
                  </a:lnTo>
                  <a:lnTo>
                    <a:pt x="224" y="159"/>
                  </a:lnTo>
                  <a:lnTo>
                    <a:pt x="240" y="151"/>
                  </a:lnTo>
                  <a:lnTo>
                    <a:pt x="224" y="143"/>
                  </a:lnTo>
                  <a:lnTo>
                    <a:pt x="232" y="135"/>
                  </a:lnTo>
                  <a:lnTo>
                    <a:pt x="224" y="111"/>
                  </a:lnTo>
                  <a:lnTo>
                    <a:pt x="208" y="103"/>
                  </a:lnTo>
                  <a:lnTo>
                    <a:pt x="192" y="87"/>
                  </a:lnTo>
                  <a:lnTo>
                    <a:pt x="176" y="79"/>
                  </a:lnTo>
                  <a:lnTo>
                    <a:pt x="168" y="71"/>
                  </a:lnTo>
                  <a:lnTo>
                    <a:pt x="160" y="47"/>
                  </a:lnTo>
                  <a:lnTo>
                    <a:pt x="144" y="47"/>
                  </a:lnTo>
                  <a:lnTo>
                    <a:pt x="128" y="39"/>
                  </a:lnTo>
                  <a:lnTo>
                    <a:pt x="112" y="47"/>
                  </a:lnTo>
                  <a:lnTo>
                    <a:pt x="96" y="47"/>
                  </a:lnTo>
                  <a:lnTo>
                    <a:pt x="88" y="55"/>
                  </a:lnTo>
                  <a:lnTo>
                    <a:pt x="96" y="39"/>
                  </a:lnTo>
                  <a:lnTo>
                    <a:pt x="88" y="23"/>
                  </a:lnTo>
                  <a:lnTo>
                    <a:pt x="88" y="8"/>
                  </a:lnTo>
                  <a:lnTo>
                    <a:pt x="88" y="0"/>
                  </a:lnTo>
                  <a:lnTo>
                    <a:pt x="72" y="0"/>
                  </a:lnTo>
                  <a:lnTo>
                    <a:pt x="48" y="31"/>
                  </a:lnTo>
                  <a:lnTo>
                    <a:pt x="40" y="55"/>
                  </a:lnTo>
                  <a:lnTo>
                    <a:pt x="48" y="79"/>
                  </a:lnTo>
                  <a:lnTo>
                    <a:pt x="32" y="63"/>
                  </a:lnTo>
                  <a:lnTo>
                    <a:pt x="32" y="31"/>
                  </a:lnTo>
                  <a:lnTo>
                    <a:pt x="48" y="8"/>
                  </a:lnTo>
                  <a:lnTo>
                    <a:pt x="56" y="0"/>
                  </a:lnTo>
                  <a:lnTo>
                    <a:pt x="24" y="0"/>
                  </a:lnTo>
                  <a:lnTo>
                    <a:pt x="8" y="23"/>
                  </a:lnTo>
                  <a:lnTo>
                    <a:pt x="0" y="55"/>
                  </a:lnTo>
                  <a:lnTo>
                    <a:pt x="0" y="71"/>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90" name="Freeform 288"/>
            <p:cNvSpPr>
              <a:spLocks/>
            </p:cNvSpPr>
            <p:nvPr/>
          </p:nvSpPr>
          <p:spPr bwMode="auto">
            <a:xfrm>
              <a:off x="2520" y="1522"/>
              <a:ext cx="305" cy="319"/>
            </a:xfrm>
            <a:custGeom>
              <a:avLst/>
              <a:gdLst>
                <a:gd name="T0" fmla="*/ 44 w 296"/>
                <a:gd name="T1" fmla="*/ 29 h 343"/>
                <a:gd name="T2" fmla="*/ 145 w 296"/>
                <a:gd name="T3" fmla="*/ 31 h 343"/>
                <a:gd name="T4" fmla="*/ 188 w 296"/>
                <a:gd name="T5" fmla="*/ 33 h 343"/>
                <a:gd name="T6" fmla="*/ 218 w 296"/>
                <a:gd name="T7" fmla="*/ 29 h 343"/>
                <a:gd name="T8" fmla="*/ 261 w 296"/>
                <a:gd name="T9" fmla="*/ 35 h 343"/>
                <a:gd name="T10" fmla="*/ 277 w 296"/>
                <a:gd name="T11" fmla="*/ 38 h 343"/>
                <a:gd name="T12" fmla="*/ 320 w 296"/>
                <a:gd name="T13" fmla="*/ 45 h 343"/>
                <a:gd name="T14" fmla="*/ 291 w 296"/>
                <a:gd name="T15" fmla="*/ 56 h 343"/>
                <a:gd name="T16" fmla="*/ 291 w 296"/>
                <a:gd name="T17" fmla="*/ 61 h 343"/>
                <a:gd name="T18" fmla="*/ 232 w 296"/>
                <a:gd name="T19" fmla="*/ 64 h 343"/>
                <a:gd name="T20" fmla="*/ 218 w 296"/>
                <a:gd name="T21" fmla="*/ 68 h 343"/>
                <a:gd name="T22" fmla="*/ 261 w 296"/>
                <a:gd name="T23" fmla="*/ 68 h 343"/>
                <a:gd name="T24" fmla="*/ 337 w 296"/>
                <a:gd name="T25" fmla="*/ 70 h 343"/>
                <a:gd name="T26" fmla="*/ 394 w 296"/>
                <a:gd name="T27" fmla="*/ 76 h 343"/>
                <a:gd name="T28" fmla="*/ 454 w 296"/>
                <a:gd name="T29" fmla="*/ 80 h 343"/>
                <a:gd name="T30" fmla="*/ 394 w 296"/>
                <a:gd name="T31" fmla="*/ 73 h 343"/>
                <a:gd name="T32" fmla="*/ 468 w 296"/>
                <a:gd name="T33" fmla="*/ 76 h 343"/>
                <a:gd name="T34" fmla="*/ 482 w 296"/>
                <a:gd name="T35" fmla="*/ 70 h 343"/>
                <a:gd name="T36" fmla="*/ 468 w 296"/>
                <a:gd name="T37" fmla="*/ 68 h 343"/>
                <a:gd name="T38" fmla="*/ 420 w 296"/>
                <a:gd name="T39" fmla="*/ 59 h 343"/>
                <a:gd name="T40" fmla="*/ 468 w 296"/>
                <a:gd name="T41" fmla="*/ 59 h 343"/>
                <a:gd name="T42" fmla="*/ 497 w 296"/>
                <a:gd name="T43" fmla="*/ 64 h 343"/>
                <a:gd name="T44" fmla="*/ 524 w 296"/>
                <a:gd name="T45" fmla="*/ 60 h 343"/>
                <a:gd name="T46" fmla="*/ 468 w 296"/>
                <a:gd name="T47" fmla="*/ 45 h 343"/>
                <a:gd name="T48" fmla="*/ 407 w 296"/>
                <a:gd name="T49" fmla="*/ 41 h 343"/>
                <a:gd name="T50" fmla="*/ 436 w 296"/>
                <a:gd name="T51" fmla="*/ 35 h 343"/>
                <a:gd name="T52" fmla="*/ 420 w 296"/>
                <a:gd name="T53" fmla="*/ 31 h 343"/>
                <a:gd name="T54" fmla="*/ 380 w 296"/>
                <a:gd name="T55" fmla="*/ 25 h 343"/>
                <a:gd name="T56" fmla="*/ 320 w 296"/>
                <a:gd name="T57" fmla="*/ 19 h 343"/>
                <a:gd name="T58" fmla="*/ 291 w 296"/>
                <a:gd name="T59" fmla="*/ 12 h 343"/>
                <a:gd name="T60" fmla="*/ 232 w 296"/>
                <a:gd name="T61" fmla="*/ 9 h 343"/>
                <a:gd name="T62" fmla="*/ 174 w 296"/>
                <a:gd name="T63" fmla="*/ 12 h 343"/>
                <a:gd name="T64" fmla="*/ 174 w 296"/>
                <a:gd name="T65" fmla="*/ 9 h 343"/>
                <a:gd name="T66" fmla="*/ 160 w 296"/>
                <a:gd name="T67" fmla="*/ 7 h 343"/>
                <a:gd name="T68" fmla="*/ 129 w 296"/>
                <a:gd name="T69" fmla="*/ 0 h 343"/>
                <a:gd name="T70" fmla="*/ 70 w 296"/>
                <a:gd name="T71" fmla="*/ 14 h 343"/>
                <a:gd name="T72" fmla="*/ 54 w 296"/>
                <a:gd name="T73" fmla="*/ 16 h 343"/>
                <a:gd name="T74" fmla="*/ 87 w 296"/>
                <a:gd name="T75" fmla="*/ 7 h 343"/>
                <a:gd name="T76" fmla="*/ 44 w 296"/>
                <a:gd name="T77" fmla="*/ 0 h 343"/>
                <a:gd name="T78" fmla="*/ 0 w 296"/>
                <a:gd name="T79" fmla="*/ 14 h 3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6"/>
                <a:gd name="T121" fmla="*/ 0 h 343"/>
                <a:gd name="T122" fmla="*/ 296 w 296"/>
                <a:gd name="T123" fmla="*/ 343 h 3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6" h="343">
                  <a:moveTo>
                    <a:pt x="0" y="71"/>
                  </a:moveTo>
                  <a:lnTo>
                    <a:pt x="24" y="119"/>
                  </a:lnTo>
                  <a:lnTo>
                    <a:pt x="40" y="127"/>
                  </a:lnTo>
                  <a:lnTo>
                    <a:pt x="80" y="135"/>
                  </a:lnTo>
                  <a:lnTo>
                    <a:pt x="88" y="135"/>
                  </a:lnTo>
                  <a:lnTo>
                    <a:pt x="104" y="143"/>
                  </a:lnTo>
                  <a:lnTo>
                    <a:pt x="112" y="143"/>
                  </a:lnTo>
                  <a:lnTo>
                    <a:pt x="120" y="119"/>
                  </a:lnTo>
                  <a:lnTo>
                    <a:pt x="128" y="135"/>
                  </a:lnTo>
                  <a:lnTo>
                    <a:pt x="144" y="151"/>
                  </a:lnTo>
                  <a:lnTo>
                    <a:pt x="136" y="167"/>
                  </a:lnTo>
                  <a:lnTo>
                    <a:pt x="152" y="159"/>
                  </a:lnTo>
                  <a:lnTo>
                    <a:pt x="160" y="175"/>
                  </a:lnTo>
                  <a:lnTo>
                    <a:pt x="176" y="191"/>
                  </a:lnTo>
                  <a:lnTo>
                    <a:pt x="176" y="207"/>
                  </a:lnTo>
                  <a:lnTo>
                    <a:pt x="160" y="239"/>
                  </a:lnTo>
                  <a:lnTo>
                    <a:pt x="168" y="255"/>
                  </a:lnTo>
                  <a:lnTo>
                    <a:pt x="160" y="263"/>
                  </a:lnTo>
                  <a:lnTo>
                    <a:pt x="128" y="255"/>
                  </a:lnTo>
                  <a:lnTo>
                    <a:pt x="128" y="271"/>
                  </a:lnTo>
                  <a:lnTo>
                    <a:pt x="120" y="271"/>
                  </a:lnTo>
                  <a:lnTo>
                    <a:pt x="120" y="287"/>
                  </a:lnTo>
                  <a:lnTo>
                    <a:pt x="136" y="287"/>
                  </a:lnTo>
                  <a:lnTo>
                    <a:pt x="144" y="287"/>
                  </a:lnTo>
                  <a:lnTo>
                    <a:pt x="160" y="287"/>
                  </a:lnTo>
                  <a:lnTo>
                    <a:pt x="184" y="303"/>
                  </a:lnTo>
                  <a:lnTo>
                    <a:pt x="184" y="311"/>
                  </a:lnTo>
                  <a:lnTo>
                    <a:pt x="216" y="327"/>
                  </a:lnTo>
                  <a:lnTo>
                    <a:pt x="224" y="335"/>
                  </a:lnTo>
                  <a:lnTo>
                    <a:pt x="248" y="343"/>
                  </a:lnTo>
                  <a:lnTo>
                    <a:pt x="248" y="335"/>
                  </a:lnTo>
                  <a:lnTo>
                    <a:pt x="216" y="311"/>
                  </a:lnTo>
                  <a:lnTo>
                    <a:pt x="216" y="295"/>
                  </a:lnTo>
                  <a:lnTo>
                    <a:pt x="256" y="327"/>
                  </a:lnTo>
                  <a:lnTo>
                    <a:pt x="264" y="327"/>
                  </a:lnTo>
                  <a:lnTo>
                    <a:pt x="264" y="303"/>
                  </a:lnTo>
                  <a:lnTo>
                    <a:pt x="256" y="295"/>
                  </a:lnTo>
                  <a:lnTo>
                    <a:pt x="256" y="287"/>
                  </a:lnTo>
                  <a:lnTo>
                    <a:pt x="240" y="263"/>
                  </a:lnTo>
                  <a:lnTo>
                    <a:pt x="232" y="247"/>
                  </a:lnTo>
                  <a:lnTo>
                    <a:pt x="240" y="239"/>
                  </a:lnTo>
                  <a:lnTo>
                    <a:pt x="256" y="247"/>
                  </a:lnTo>
                  <a:lnTo>
                    <a:pt x="256" y="263"/>
                  </a:lnTo>
                  <a:lnTo>
                    <a:pt x="272" y="271"/>
                  </a:lnTo>
                  <a:lnTo>
                    <a:pt x="272" y="255"/>
                  </a:lnTo>
                  <a:lnTo>
                    <a:pt x="288" y="255"/>
                  </a:lnTo>
                  <a:lnTo>
                    <a:pt x="296" y="231"/>
                  </a:lnTo>
                  <a:lnTo>
                    <a:pt x="256" y="191"/>
                  </a:lnTo>
                  <a:lnTo>
                    <a:pt x="240" y="191"/>
                  </a:lnTo>
                  <a:lnTo>
                    <a:pt x="224" y="175"/>
                  </a:lnTo>
                  <a:lnTo>
                    <a:pt x="224" y="159"/>
                  </a:lnTo>
                  <a:lnTo>
                    <a:pt x="240" y="151"/>
                  </a:lnTo>
                  <a:lnTo>
                    <a:pt x="224" y="143"/>
                  </a:lnTo>
                  <a:lnTo>
                    <a:pt x="232" y="135"/>
                  </a:lnTo>
                  <a:lnTo>
                    <a:pt x="224" y="111"/>
                  </a:lnTo>
                  <a:lnTo>
                    <a:pt x="208" y="103"/>
                  </a:lnTo>
                  <a:lnTo>
                    <a:pt x="192" y="87"/>
                  </a:lnTo>
                  <a:lnTo>
                    <a:pt x="176" y="79"/>
                  </a:lnTo>
                  <a:lnTo>
                    <a:pt x="168" y="71"/>
                  </a:lnTo>
                  <a:lnTo>
                    <a:pt x="160" y="47"/>
                  </a:lnTo>
                  <a:lnTo>
                    <a:pt x="144" y="47"/>
                  </a:lnTo>
                  <a:lnTo>
                    <a:pt x="128" y="39"/>
                  </a:lnTo>
                  <a:lnTo>
                    <a:pt x="112" y="47"/>
                  </a:lnTo>
                  <a:lnTo>
                    <a:pt x="96" y="47"/>
                  </a:lnTo>
                  <a:lnTo>
                    <a:pt x="88" y="55"/>
                  </a:lnTo>
                  <a:lnTo>
                    <a:pt x="96" y="39"/>
                  </a:lnTo>
                  <a:lnTo>
                    <a:pt x="88" y="23"/>
                  </a:lnTo>
                  <a:lnTo>
                    <a:pt x="88" y="8"/>
                  </a:lnTo>
                  <a:lnTo>
                    <a:pt x="88" y="0"/>
                  </a:lnTo>
                  <a:lnTo>
                    <a:pt x="72" y="0"/>
                  </a:lnTo>
                  <a:lnTo>
                    <a:pt x="48" y="31"/>
                  </a:lnTo>
                  <a:lnTo>
                    <a:pt x="40" y="55"/>
                  </a:lnTo>
                  <a:lnTo>
                    <a:pt x="48" y="79"/>
                  </a:lnTo>
                  <a:lnTo>
                    <a:pt x="32" y="63"/>
                  </a:lnTo>
                  <a:lnTo>
                    <a:pt x="32" y="31"/>
                  </a:lnTo>
                  <a:lnTo>
                    <a:pt x="48" y="8"/>
                  </a:lnTo>
                  <a:lnTo>
                    <a:pt x="56" y="0"/>
                  </a:lnTo>
                  <a:lnTo>
                    <a:pt x="24" y="0"/>
                  </a:lnTo>
                  <a:lnTo>
                    <a:pt x="8" y="23"/>
                  </a:lnTo>
                  <a:lnTo>
                    <a:pt x="0" y="55"/>
                  </a:lnTo>
                  <a:lnTo>
                    <a:pt x="0" y="71"/>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1" name="Freeform 289"/>
            <p:cNvSpPr>
              <a:spLocks/>
            </p:cNvSpPr>
            <p:nvPr/>
          </p:nvSpPr>
          <p:spPr bwMode="auto">
            <a:xfrm>
              <a:off x="2619" y="1522"/>
              <a:ext cx="42" cy="29"/>
            </a:xfrm>
            <a:custGeom>
              <a:avLst/>
              <a:gdLst>
                <a:gd name="T0" fmla="*/ 0 w 40"/>
                <a:gd name="T1" fmla="*/ 0 h 31"/>
                <a:gd name="T2" fmla="*/ 0 w 40"/>
                <a:gd name="T3" fmla="*/ 7 h 31"/>
                <a:gd name="T4" fmla="*/ 0 w 40"/>
                <a:gd name="T5" fmla="*/ 7 h 31"/>
                <a:gd name="T6" fmla="*/ 41 w 40"/>
                <a:gd name="T7" fmla="*/ 7 h 31"/>
                <a:gd name="T8" fmla="*/ 60 w 40"/>
                <a:gd name="T9" fmla="*/ 7 h 31"/>
                <a:gd name="T10" fmla="*/ 104 w 40"/>
                <a:gd name="T11" fmla="*/ 7 h 31"/>
                <a:gd name="T12" fmla="*/ 104 w 40"/>
                <a:gd name="T13" fmla="*/ 7 h 31"/>
                <a:gd name="T14" fmla="*/ 104 w 40"/>
                <a:gd name="T15" fmla="*/ 7 h 31"/>
                <a:gd name="T16" fmla="*/ 86 w 40"/>
                <a:gd name="T17" fmla="*/ 0 h 31"/>
                <a:gd name="T18" fmla="*/ 8 w 40"/>
                <a:gd name="T19" fmla="*/ 0 h 31"/>
                <a:gd name="T20" fmla="*/ 0 w 40"/>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1"/>
                <a:gd name="T35" fmla="*/ 40 w 40"/>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1">
                  <a:moveTo>
                    <a:pt x="0" y="0"/>
                  </a:moveTo>
                  <a:lnTo>
                    <a:pt x="0" y="8"/>
                  </a:lnTo>
                  <a:lnTo>
                    <a:pt x="0" y="31"/>
                  </a:lnTo>
                  <a:lnTo>
                    <a:pt x="16" y="31"/>
                  </a:lnTo>
                  <a:lnTo>
                    <a:pt x="24" y="31"/>
                  </a:lnTo>
                  <a:lnTo>
                    <a:pt x="40" y="31"/>
                  </a:lnTo>
                  <a:lnTo>
                    <a:pt x="40" y="23"/>
                  </a:lnTo>
                  <a:lnTo>
                    <a:pt x="40" y="8"/>
                  </a:lnTo>
                  <a:lnTo>
                    <a:pt x="32" y="0"/>
                  </a:ln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92" name="Freeform 290"/>
            <p:cNvSpPr>
              <a:spLocks/>
            </p:cNvSpPr>
            <p:nvPr/>
          </p:nvSpPr>
          <p:spPr bwMode="auto">
            <a:xfrm>
              <a:off x="2619" y="1522"/>
              <a:ext cx="42" cy="29"/>
            </a:xfrm>
            <a:custGeom>
              <a:avLst/>
              <a:gdLst>
                <a:gd name="T0" fmla="*/ 0 w 40"/>
                <a:gd name="T1" fmla="*/ 0 h 31"/>
                <a:gd name="T2" fmla="*/ 0 w 40"/>
                <a:gd name="T3" fmla="*/ 7 h 31"/>
                <a:gd name="T4" fmla="*/ 0 w 40"/>
                <a:gd name="T5" fmla="*/ 7 h 31"/>
                <a:gd name="T6" fmla="*/ 41 w 40"/>
                <a:gd name="T7" fmla="*/ 7 h 31"/>
                <a:gd name="T8" fmla="*/ 60 w 40"/>
                <a:gd name="T9" fmla="*/ 7 h 31"/>
                <a:gd name="T10" fmla="*/ 104 w 40"/>
                <a:gd name="T11" fmla="*/ 7 h 31"/>
                <a:gd name="T12" fmla="*/ 104 w 40"/>
                <a:gd name="T13" fmla="*/ 7 h 31"/>
                <a:gd name="T14" fmla="*/ 104 w 40"/>
                <a:gd name="T15" fmla="*/ 7 h 31"/>
                <a:gd name="T16" fmla="*/ 86 w 40"/>
                <a:gd name="T17" fmla="*/ 0 h 31"/>
                <a:gd name="T18" fmla="*/ 8 w 40"/>
                <a:gd name="T19" fmla="*/ 0 h 31"/>
                <a:gd name="T20" fmla="*/ 0 w 40"/>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1"/>
                <a:gd name="T35" fmla="*/ 40 w 40"/>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1">
                  <a:moveTo>
                    <a:pt x="0" y="0"/>
                  </a:moveTo>
                  <a:lnTo>
                    <a:pt x="0" y="8"/>
                  </a:lnTo>
                  <a:lnTo>
                    <a:pt x="0" y="31"/>
                  </a:lnTo>
                  <a:lnTo>
                    <a:pt x="16" y="31"/>
                  </a:lnTo>
                  <a:lnTo>
                    <a:pt x="24" y="31"/>
                  </a:lnTo>
                  <a:lnTo>
                    <a:pt x="40" y="31"/>
                  </a:lnTo>
                  <a:lnTo>
                    <a:pt x="40" y="23"/>
                  </a:lnTo>
                  <a:lnTo>
                    <a:pt x="40" y="8"/>
                  </a:lnTo>
                  <a:lnTo>
                    <a:pt x="32" y="0"/>
                  </a:lnTo>
                  <a:lnTo>
                    <a:pt x="8" y="0"/>
                  </a:lnTo>
                  <a:lnTo>
                    <a:pt x="0" y="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3" name="Freeform 291"/>
            <p:cNvSpPr>
              <a:spLocks/>
            </p:cNvSpPr>
            <p:nvPr/>
          </p:nvSpPr>
          <p:spPr bwMode="auto">
            <a:xfrm>
              <a:off x="2700" y="981"/>
              <a:ext cx="662" cy="905"/>
            </a:xfrm>
            <a:custGeom>
              <a:avLst/>
              <a:gdLst>
                <a:gd name="T0" fmla="*/ 62 w 639"/>
                <a:gd name="T1" fmla="*/ 91 h 974"/>
                <a:gd name="T2" fmla="*/ 36 w 639"/>
                <a:gd name="T3" fmla="*/ 103 h 974"/>
                <a:gd name="T4" fmla="*/ 82 w 639"/>
                <a:gd name="T5" fmla="*/ 112 h 974"/>
                <a:gd name="T6" fmla="*/ 243 w 639"/>
                <a:gd name="T7" fmla="*/ 112 h 974"/>
                <a:gd name="T8" fmla="*/ 340 w 639"/>
                <a:gd name="T9" fmla="*/ 128 h 974"/>
                <a:gd name="T10" fmla="*/ 357 w 639"/>
                <a:gd name="T11" fmla="*/ 144 h 974"/>
                <a:gd name="T12" fmla="*/ 372 w 639"/>
                <a:gd name="T13" fmla="*/ 153 h 974"/>
                <a:gd name="T14" fmla="*/ 422 w 639"/>
                <a:gd name="T15" fmla="*/ 155 h 974"/>
                <a:gd name="T16" fmla="*/ 406 w 639"/>
                <a:gd name="T17" fmla="*/ 158 h 974"/>
                <a:gd name="T18" fmla="*/ 406 w 639"/>
                <a:gd name="T19" fmla="*/ 168 h 974"/>
                <a:gd name="T20" fmla="*/ 486 w 639"/>
                <a:gd name="T21" fmla="*/ 168 h 974"/>
                <a:gd name="T22" fmla="*/ 406 w 639"/>
                <a:gd name="T23" fmla="*/ 177 h 974"/>
                <a:gd name="T24" fmla="*/ 454 w 639"/>
                <a:gd name="T25" fmla="*/ 200 h 974"/>
                <a:gd name="T26" fmla="*/ 565 w 639"/>
                <a:gd name="T27" fmla="*/ 220 h 974"/>
                <a:gd name="T28" fmla="*/ 647 w 639"/>
                <a:gd name="T29" fmla="*/ 214 h 974"/>
                <a:gd name="T30" fmla="*/ 696 w 639"/>
                <a:gd name="T31" fmla="*/ 200 h 974"/>
                <a:gd name="T32" fmla="*/ 714 w 639"/>
                <a:gd name="T33" fmla="*/ 193 h 974"/>
                <a:gd name="T34" fmla="*/ 875 w 639"/>
                <a:gd name="T35" fmla="*/ 177 h 974"/>
                <a:gd name="T36" fmla="*/ 1056 w 639"/>
                <a:gd name="T37" fmla="*/ 166 h 974"/>
                <a:gd name="T38" fmla="*/ 989 w 639"/>
                <a:gd name="T39" fmla="*/ 164 h 974"/>
                <a:gd name="T40" fmla="*/ 1003 w 639"/>
                <a:gd name="T41" fmla="*/ 155 h 974"/>
                <a:gd name="T42" fmla="*/ 1056 w 639"/>
                <a:gd name="T43" fmla="*/ 162 h 974"/>
                <a:gd name="T44" fmla="*/ 1034 w 639"/>
                <a:gd name="T45" fmla="*/ 144 h 974"/>
                <a:gd name="T46" fmla="*/ 1056 w 639"/>
                <a:gd name="T47" fmla="*/ 140 h 974"/>
                <a:gd name="T48" fmla="*/ 1117 w 639"/>
                <a:gd name="T49" fmla="*/ 133 h 974"/>
                <a:gd name="T50" fmla="*/ 1149 w 639"/>
                <a:gd name="T51" fmla="*/ 125 h 974"/>
                <a:gd name="T52" fmla="*/ 1117 w 639"/>
                <a:gd name="T53" fmla="*/ 112 h 974"/>
                <a:gd name="T54" fmla="*/ 1117 w 639"/>
                <a:gd name="T55" fmla="*/ 103 h 974"/>
                <a:gd name="T56" fmla="*/ 1135 w 639"/>
                <a:gd name="T57" fmla="*/ 91 h 974"/>
                <a:gd name="T58" fmla="*/ 1217 w 639"/>
                <a:gd name="T59" fmla="*/ 59 h 974"/>
                <a:gd name="T60" fmla="*/ 1197 w 639"/>
                <a:gd name="T61" fmla="*/ 37 h 974"/>
                <a:gd name="T62" fmla="*/ 1068 w 639"/>
                <a:gd name="T63" fmla="*/ 50 h 974"/>
                <a:gd name="T64" fmla="*/ 1102 w 639"/>
                <a:gd name="T65" fmla="*/ 37 h 974"/>
                <a:gd name="T66" fmla="*/ 1034 w 639"/>
                <a:gd name="T67" fmla="*/ 38 h 974"/>
                <a:gd name="T68" fmla="*/ 906 w 639"/>
                <a:gd name="T69" fmla="*/ 31 h 974"/>
                <a:gd name="T70" fmla="*/ 1084 w 639"/>
                <a:gd name="T71" fmla="*/ 28 h 974"/>
                <a:gd name="T72" fmla="*/ 1034 w 639"/>
                <a:gd name="T73" fmla="*/ 16 h 974"/>
                <a:gd name="T74" fmla="*/ 795 w 639"/>
                <a:gd name="T75" fmla="*/ 0 h 974"/>
                <a:gd name="T76" fmla="*/ 548 w 639"/>
                <a:gd name="T77" fmla="*/ 26 h 974"/>
                <a:gd name="T78" fmla="*/ 406 w 639"/>
                <a:gd name="T79" fmla="*/ 28 h 974"/>
                <a:gd name="T80" fmla="*/ 243 w 639"/>
                <a:gd name="T81" fmla="*/ 43 h 974"/>
                <a:gd name="T82" fmla="*/ 128 w 639"/>
                <a:gd name="T83" fmla="*/ 58 h 974"/>
                <a:gd name="T84" fmla="*/ 177 w 639"/>
                <a:gd name="T85" fmla="*/ 69 h 974"/>
                <a:gd name="T86" fmla="*/ 0 w 639"/>
                <a:gd name="T87" fmla="*/ 83 h 9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9"/>
                <a:gd name="T133" fmla="*/ 0 h 974"/>
                <a:gd name="T134" fmla="*/ 639 w 639"/>
                <a:gd name="T135" fmla="*/ 974 h 9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9" h="974">
                  <a:moveTo>
                    <a:pt x="0" y="391"/>
                  </a:moveTo>
                  <a:lnTo>
                    <a:pt x="16" y="407"/>
                  </a:lnTo>
                  <a:lnTo>
                    <a:pt x="32" y="399"/>
                  </a:lnTo>
                  <a:lnTo>
                    <a:pt x="32" y="415"/>
                  </a:lnTo>
                  <a:lnTo>
                    <a:pt x="48" y="431"/>
                  </a:lnTo>
                  <a:lnTo>
                    <a:pt x="16" y="447"/>
                  </a:lnTo>
                  <a:lnTo>
                    <a:pt x="40" y="463"/>
                  </a:lnTo>
                  <a:lnTo>
                    <a:pt x="40" y="471"/>
                  </a:lnTo>
                  <a:lnTo>
                    <a:pt x="40" y="487"/>
                  </a:lnTo>
                  <a:lnTo>
                    <a:pt x="72" y="495"/>
                  </a:lnTo>
                  <a:lnTo>
                    <a:pt x="80" y="487"/>
                  </a:lnTo>
                  <a:lnTo>
                    <a:pt x="120" y="487"/>
                  </a:lnTo>
                  <a:lnTo>
                    <a:pt x="160" y="503"/>
                  </a:lnTo>
                  <a:lnTo>
                    <a:pt x="160" y="519"/>
                  </a:lnTo>
                  <a:lnTo>
                    <a:pt x="168" y="551"/>
                  </a:lnTo>
                  <a:lnTo>
                    <a:pt x="168" y="575"/>
                  </a:lnTo>
                  <a:lnTo>
                    <a:pt x="184" y="591"/>
                  </a:lnTo>
                  <a:lnTo>
                    <a:pt x="176" y="630"/>
                  </a:lnTo>
                  <a:lnTo>
                    <a:pt x="184" y="638"/>
                  </a:lnTo>
                  <a:lnTo>
                    <a:pt x="184" y="654"/>
                  </a:lnTo>
                  <a:lnTo>
                    <a:pt x="184" y="670"/>
                  </a:lnTo>
                  <a:lnTo>
                    <a:pt x="200" y="670"/>
                  </a:lnTo>
                  <a:lnTo>
                    <a:pt x="200" y="654"/>
                  </a:lnTo>
                  <a:lnTo>
                    <a:pt x="208" y="678"/>
                  </a:lnTo>
                  <a:lnTo>
                    <a:pt x="224" y="678"/>
                  </a:lnTo>
                  <a:lnTo>
                    <a:pt x="232" y="694"/>
                  </a:lnTo>
                  <a:lnTo>
                    <a:pt x="200" y="686"/>
                  </a:lnTo>
                  <a:lnTo>
                    <a:pt x="192" y="702"/>
                  </a:lnTo>
                  <a:lnTo>
                    <a:pt x="192" y="726"/>
                  </a:lnTo>
                  <a:lnTo>
                    <a:pt x="200" y="734"/>
                  </a:lnTo>
                  <a:lnTo>
                    <a:pt x="216" y="726"/>
                  </a:lnTo>
                  <a:lnTo>
                    <a:pt x="232" y="718"/>
                  </a:lnTo>
                  <a:lnTo>
                    <a:pt x="239" y="734"/>
                  </a:lnTo>
                  <a:lnTo>
                    <a:pt x="232" y="758"/>
                  </a:lnTo>
                  <a:lnTo>
                    <a:pt x="216" y="758"/>
                  </a:lnTo>
                  <a:lnTo>
                    <a:pt x="200" y="774"/>
                  </a:lnTo>
                  <a:lnTo>
                    <a:pt x="200" y="822"/>
                  </a:lnTo>
                  <a:lnTo>
                    <a:pt x="216" y="838"/>
                  </a:lnTo>
                  <a:lnTo>
                    <a:pt x="224" y="870"/>
                  </a:lnTo>
                  <a:lnTo>
                    <a:pt x="247" y="942"/>
                  </a:lnTo>
                  <a:lnTo>
                    <a:pt x="263" y="958"/>
                  </a:lnTo>
                  <a:lnTo>
                    <a:pt x="279" y="958"/>
                  </a:lnTo>
                  <a:lnTo>
                    <a:pt x="303" y="974"/>
                  </a:lnTo>
                  <a:lnTo>
                    <a:pt x="311" y="966"/>
                  </a:lnTo>
                  <a:lnTo>
                    <a:pt x="319" y="926"/>
                  </a:lnTo>
                  <a:lnTo>
                    <a:pt x="319" y="910"/>
                  </a:lnTo>
                  <a:lnTo>
                    <a:pt x="335" y="894"/>
                  </a:lnTo>
                  <a:lnTo>
                    <a:pt x="343" y="870"/>
                  </a:lnTo>
                  <a:lnTo>
                    <a:pt x="335" y="854"/>
                  </a:lnTo>
                  <a:lnTo>
                    <a:pt x="343" y="854"/>
                  </a:lnTo>
                  <a:lnTo>
                    <a:pt x="351" y="838"/>
                  </a:lnTo>
                  <a:lnTo>
                    <a:pt x="375" y="838"/>
                  </a:lnTo>
                  <a:lnTo>
                    <a:pt x="391" y="822"/>
                  </a:lnTo>
                  <a:lnTo>
                    <a:pt x="431" y="774"/>
                  </a:lnTo>
                  <a:lnTo>
                    <a:pt x="447" y="774"/>
                  </a:lnTo>
                  <a:lnTo>
                    <a:pt x="471" y="758"/>
                  </a:lnTo>
                  <a:lnTo>
                    <a:pt x="519" y="726"/>
                  </a:lnTo>
                  <a:lnTo>
                    <a:pt x="527" y="710"/>
                  </a:lnTo>
                  <a:lnTo>
                    <a:pt x="503" y="702"/>
                  </a:lnTo>
                  <a:lnTo>
                    <a:pt x="487" y="710"/>
                  </a:lnTo>
                  <a:lnTo>
                    <a:pt x="487" y="702"/>
                  </a:lnTo>
                  <a:lnTo>
                    <a:pt x="503" y="686"/>
                  </a:lnTo>
                  <a:lnTo>
                    <a:pt x="495" y="678"/>
                  </a:lnTo>
                  <a:lnTo>
                    <a:pt x="511" y="670"/>
                  </a:lnTo>
                  <a:lnTo>
                    <a:pt x="511" y="694"/>
                  </a:lnTo>
                  <a:lnTo>
                    <a:pt x="519" y="702"/>
                  </a:lnTo>
                  <a:lnTo>
                    <a:pt x="535" y="694"/>
                  </a:lnTo>
                  <a:lnTo>
                    <a:pt x="535" y="670"/>
                  </a:lnTo>
                  <a:lnTo>
                    <a:pt x="511" y="630"/>
                  </a:lnTo>
                  <a:lnTo>
                    <a:pt x="535" y="638"/>
                  </a:lnTo>
                  <a:lnTo>
                    <a:pt x="535" y="614"/>
                  </a:lnTo>
                  <a:lnTo>
                    <a:pt x="519" y="606"/>
                  </a:lnTo>
                  <a:lnTo>
                    <a:pt x="543" y="591"/>
                  </a:lnTo>
                  <a:lnTo>
                    <a:pt x="551" y="591"/>
                  </a:lnTo>
                  <a:lnTo>
                    <a:pt x="551" y="583"/>
                  </a:lnTo>
                  <a:lnTo>
                    <a:pt x="543" y="575"/>
                  </a:lnTo>
                  <a:lnTo>
                    <a:pt x="559" y="567"/>
                  </a:lnTo>
                  <a:lnTo>
                    <a:pt x="567" y="543"/>
                  </a:lnTo>
                  <a:lnTo>
                    <a:pt x="551" y="543"/>
                  </a:lnTo>
                  <a:lnTo>
                    <a:pt x="559" y="527"/>
                  </a:lnTo>
                  <a:lnTo>
                    <a:pt x="551" y="487"/>
                  </a:lnTo>
                  <a:lnTo>
                    <a:pt x="543" y="479"/>
                  </a:lnTo>
                  <a:lnTo>
                    <a:pt x="543" y="455"/>
                  </a:lnTo>
                  <a:lnTo>
                    <a:pt x="551" y="447"/>
                  </a:lnTo>
                  <a:lnTo>
                    <a:pt x="567" y="455"/>
                  </a:lnTo>
                  <a:lnTo>
                    <a:pt x="575" y="447"/>
                  </a:lnTo>
                  <a:lnTo>
                    <a:pt x="559" y="399"/>
                  </a:lnTo>
                  <a:lnTo>
                    <a:pt x="559" y="375"/>
                  </a:lnTo>
                  <a:lnTo>
                    <a:pt x="559" y="351"/>
                  </a:lnTo>
                  <a:lnTo>
                    <a:pt x="599" y="255"/>
                  </a:lnTo>
                  <a:lnTo>
                    <a:pt x="639" y="191"/>
                  </a:lnTo>
                  <a:lnTo>
                    <a:pt x="631" y="175"/>
                  </a:lnTo>
                  <a:lnTo>
                    <a:pt x="591" y="159"/>
                  </a:lnTo>
                  <a:lnTo>
                    <a:pt x="575" y="183"/>
                  </a:lnTo>
                  <a:lnTo>
                    <a:pt x="559" y="175"/>
                  </a:lnTo>
                  <a:lnTo>
                    <a:pt x="527" y="215"/>
                  </a:lnTo>
                  <a:lnTo>
                    <a:pt x="503" y="223"/>
                  </a:lnTo>
                  <a:lnTo>
                    <a:pt x="511" y="191"/>
                  </a:lnTo>
                  <a:lnTo>
                    <a:pt x="543" y="159"/>
                  </a:lnTo>
                  <a:lnTo>
                    <a:pt x="535" y="135"/>
                  </a:lnTo>
                  <a:lnTo>
                    <a:pt x="511" y="143"/>
                  </a:lnTo>
                  <a:lnTo>
                    <a:pt x="511" y="167"/>
                  </a:lnTo>
                  <a:lnTo>
                    <a:pt x="503" y="175"/>
                  </a:lnTo>
                  <a:lnTo>
                    <a:pt x="503" y="135"/>
                  </a:lnTo>
                  <a:lnTo>
                    <a:pt x="447" y="135"/>
                  </a:lnTo>
                  <a:lnTo>
                    <a:pt x="471" y="127"/>
                  </a:lnTo>
                  <a:lnTo>
                    <a:pt x="495" y="127"/>
                  </a:lnTo>
                  <a:lnTo>
                    <a:pt x="535" y="119"/>
                  </a:lnTo>
                  <a:lnTo>
                    <a:pt x="551" y="95"/>
                  </a:lnTo>
                  <a:lnTo>
                    <a:pt x="535" y="79"/>
                  </a:lnTo>
                  <a:lnTo>
                    <a:pt x="511" y="63"/>
                  </a:lnTo>
                  <a:lnTo>
                    <a:pt x="503" y="40"/>
                  </a:lnTo>
                  <a:lnTo>
                    <a:pt x="471" y="16"/>
                  </a:lnTo>
                  <a:lnTo>
                    <a:pt x="391" y="0"/>
                  </a:lnTo>
                  <a:lnTo>
                    <a:pt x="303" y="40"/>
                  </a:lnTo>
                  <a:lnTo>
                    <a:pt x="279" y="79"/>
                  </a:lnTo>
                  <a:lnTo>
                    <a:pt x="271" y="111"/>
                  </a:lnTo>
                  <a:lnTo>
                    <a:pt x="239" y="111"/>
                  </a:lnTo>
                  <a:lnTo>
                    <a:pt x="232" y="143"/>
                  </a:lnTo>
                  <a:lnTo>
                    <a:pt x="200" y="119"/>
                  </a:lnTo>
                  <a:lnTo>
                    <a:pt x="144" y="135"/>
                  </a:lnTo>
                  <a:lnTo>
                    <a:pt x="120" y="167"/>
                  </a:lnTo>
                  <a:lnTo>
                    <a:pt x="120" y="183"/>
                  </a:lnTo>
                  <a:lnTo>
                    <a:pt x="120" y="207"/>
                  </a:lnTo>
                  <a:lnTo>
                    <a:pt x="96" y="207"/>
                  </a:lnTo>
                  <a:lnTo>
                    <a:pt x="64" y="247"/>
                  </a:lnTo>
                  <a:lnTo>
                    <a:pt x="56" y="279"/>
                  </a:lnTo>
                  <a:lnTo>
                    <a:pt x="80" y="279"/>
                  </a:lnTo>
                  <a:lnTo>
                    <a:pt x="88" y="303"/>
                  </a:lnTo>
                  <a:lnTo>
                    <a:pt x="80" y="327"/>
                  </a:lnTo>
                  <a:lnTo>
                    <a:pt x="40" y="343"/>
                  </a:lnTo>
                  <a:lnTo>
                    <a:pt x="0" y="359"/>
                  </a:lnTo>
                  <a:lnTo>
                    <a:pt x="0" y="391"/>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94" name="Freeform 292"/>
            <p:cNvSpPr>
              <a:spLocks/>
            </p:cNvSpPr>
            <p:nvPr/>
          </p:nvSpPr>
          <p:spPr bwMode="auto">
            <a:xfrm>
              <a:off x="2700" y="981"/>
              <a:ext cx="662" cy="905"/>
            </a:xfrm>
            <a:custGeom>
              <a:avLst/>
              <a:gdLst>
                <a:gd name="T0" fmla="*/ 62 w 639"/>
                <a:gd name="T1" fmla="*/ 91 h 974"/>
                <a:gd name="T2" fmla="*/ 36 w 639"/>
                <a:gd name="T3" fmla="*/ 103 h 974"/>
                <a:gd name="T4" fmla="*/ 82 w 639"/>
                <a:gd name="T5" fmla="*/ 112 h 974"/>
                <a:gd name="T6" fmla="*/ 243 w 639"/>
                <a:gd name="T7" fmla="*/ 112 h 974"/>
                <a:gd name="T8" fmla="*/ 340 w 639"/>
                <a:gd name="T9" fmla="*/ 128 h 974"/>
                <a:gd name="T10" fmla="*/ 357 w 639"/>
                <a:gd name="T11" fmla="*/ 144 h 974"/>
                <a:gd name="T12" fmla="*/ 372 w 639"/>
                <a:gd name="T13" fmla="*/ 153 h 974"/>
                <a:gd name="T14" fmla="*/ 422 w 639"/>
                <a:gd name="T15" fmla="*/ 155 h 974"/>
                <a:gd name="T16" fmla="*/ 406 w 639"/>
                <a:gd name="T17" fmla="*/ 158 h 974"/>
                <a:gd name="T18" fmla="*/ 406 w 639"/>
                <a:gd name="T19" fmla="*/ 168 h 974"/>
                <a:gd name="T20" fmla="*/ 486 w 639"/>
                <a:gd name="T21" fmla="*/ 168 h 974"/>
                <a:gd name="T22" fmla="*/ 406 w 639"/>
                <a:gd name="T23" fmla="*/ 177 h 974"/>
                <a:gd name="T24" fmla="*/ 454 w 639"/>
                <a:gd name="T25" fmla="*/ 200 h 974"/>
                <a:gd name="T26" fmla="*/ 565 w 639"/>
                <a:gd name="T27" fmla="*/ 220 h 974"/>
                <a:gd name="T28" fmla="*/ 647 w 639"/>
                <a:gd name="T29" fmla="*/ 214 h 974"/>
                <a:gd name="T30" fmla="*/ 696 w 639"/>
                <a:gd name="T31" fmla="*/ 200 h 974"/>
                <a:gd name="T32" fmla="*/ 714 w 639"/>
                <a:gd name="T33" fmla="*/ 193 h 974"/>
                <a:gd name="T34" fmla="*/ 875 w 639"/>
                <a:gd name="T35" fmla="*/ 177 h 974"/>
                <a:gd name="T36" fmla="*/ 1056 w 639"/>
                <a:gd name="T37" fmla="*/ 166 h 974"/>
                <a:gd name="T38" fmla="*/ 989 w 639"/>
                <a:gd name="T39" fmla="*/ 164 h 974"/>
                <a:gd name="T40" fmla="*/ 1003 w 639"/>
                <a:gd name="T41" fmla="*/ 155 h 974"/>
                <a:gd name="T42" fmla="*/ 1056 w 639"/>
                <a:gd name="T43" fmla="*/ 162 h 974"/>
                <a:gd name="T44" fmla="*/ 1034 w 639"/>
                <a:gd name="T45" fmla="*/ 144 h 974"/>
                <a:gd name="T46" fmla="*/ 1056 w 639"/>
                <a:gd name="T47" fmla="*/ 140 h 974"/>
                <a:gd name="T48" fmla="*/ 1117 w 639"/>
                <a:gd name="T49" fmla="*/ 133 h 974"/>
                <a:gd name="T50" fmla="*/ 1149 w 639"/>
                <a:gd name="T51" fmla="*/ 125 h 974"/>
                <a:gd name="T52" fmla="*/ 1117 w 639"/>
                <a:gd name="T53" fmla="*/ 112 h 974"/>
                <a:gd name="T54" fmla="*/ 1117 w 639"/>
                <a:gd name="T55" fmla="*/ 103 h 974"/>
                <a:gd name="T56" fmla="*/ 1135 w 639"/>
                <a:gd name="T57" fmla="*/ 91 h 974"/>
                <a:gd name="T58" fmla="*/ 1217 w 639"/>
                <a:gd name="T59" fmla="*/ 59 h 974"/>
                <a:gd name="T60" fmla="*/ 1197 w 639"/>
                <a:gd name="T61" fmla="*/ 37 h 974"/>
                <a:gd name="T62" fmla="*/ 1068 w 639"/>
                <a:gd name="T63" fmla="*/ 50 h 974"/>
                <a:gd name="T64" fmla="*/ 1102 w 639"/>
                <a:gd name="T65" fmla="*/ 37 h 974"/>
                <a:gd name="T66" fmla="*/ 1034 w 639"/>
                <a:gd name="T67" fmla="*/ 38 h 974"/>
                <a:gd name="T68" fmla="*/ 906 w 639"/>
                <a:gd name="T69" fmla="*/ 31 h 974"/>
                <a:gd name="T70" fmla="*/ 1084 w 639"/>
                <a:gd name="T71" fmla="*/ 28 h 974"/>
                <a:gd name="T72" fmla="*/ 1034 w 639"/>
                <a:gd name="T73" fmla="*/ 16 h 974"/>
                <a:gd name="T74" fmla="*/ 795 w 639"/>
                <a:gd name="T75" fmla="*/ 0 h 974"/>
                <a:gd name="T76" fmla="*/ 548 w 639"/>
                <a:gd name="T77" fmla="*/ 26 h 974"/>
                <a:gd name="T78" fmla="*/ 406 w 639"/>
                <a:gd name="T79" fmla="*/ 28 h 974"/>
                <a:gd name="T80" fmla="*/ 243 w 639"/>
                <a:gd name="T81" fmla="*/ 43 h 974"/>
                <a:gd name="T82" fmla="*/ 128 w 639"/>
                <a:gd name="T83" fmla="*/ 58 h 974"/>
                <a:gd name="T84" fmla="*/ 177 w 639"/>
                <a:gd name="T85" fmla="*/ 69 h 974"/>
                <a:gd name="T86" fmla="*/ 0 w 639"/>
                <a:gd name="T87" fmla="*/ 83 h 9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9"/>
                <a:gd name="T133" fmla="*/ 0 h 974"/>
                <a:gd name="T134" fmla="*/ 639 w 639"/>
                <a:gd name="T135" fmla="*/ 974 h 9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9" h="974">
                  <a:moveTo>
                    <a:pt x="0" y="391"/>
                  </a:moveTo>
                  <a:lnTo>
                    <a:pt x="16" y="407"/>
                  </a:lnTo>
                  <a:lnTo>
                    <a:pt x="32" y="399"/>
                  </a:lnTo>
                  <a:lnTo>
                    <a:pt x="32" y="415"/>
                  </a:lnTo>
                  <a:lnTo>
                    <a:pt x="48" y="431"/>
                  </a:lnTo>
                  <a:lnTo>
                    <a:pt x="16" y="447"/>
                  </a:lnTo>
                  <a:lnTo>
                    <a:pt x="40" y="463"/>
                  </a:lnTo>
                  <a:lnTo>
                    <a:pt x="40" y="471"/>
                  </a:lnTo>
                  <a:lnTo>
                    <a:pt x="40" y="487"/>
                  </a:lnTo>
                  <a:lnTo>
                    <a:pt x="72" y="495"/>
                  </a:lnTo>
                  <a:lnTo>
                    <a:pt x="80" y="487"/>
                  </a:lnTo>
                  <a:lnTo>
                    <a:pt x="120" y="487"/>
                  </a:lnTo>
                  <a:lnTo>
                    <a:pt x="160" y="503"/>
                  </a:lnTo>
                  <a:lnTo>
                    <a:pt x="160" y="519"/>
                  </a:lnTo>
                  <a:lnTo>
                    <a:pt x="168" y="551"/>
                  </a:lnTo>
                  <a:lnTo>
                    <a:pt x="168" y="575"/>
                  </a:lnTo>
                  <a:lnTo>
                    <a:pt x="184" y="591"/>
                  </a:lnTo>
                  <a:lnTo>
                    <a:pt x="176" y="630"/>
                  </a:lnTo>
                  <a:lnTo>
                    <a:pt x="184" y="638"/>
                  </a:lnTo>
                  <a:lnTo>
                    <a:pt x="184" y="654"/>
                  </a:lnTo>
                  <a:lnTo>
                    <a:pt x="184" y="670"/>
                  </a:lnTo>
                  <a:lnTo>
                    <a:pt x="200" y="670"/>
                  </a:lnTo>
                  <a:lnTo>
                    <a:pt x="200" y="654"/>
                  </a:lnTo>
                  <a:lnTo>
                    <a:pt x="208" y="678"/>
                  </a:lnTo>
                  <a:lnTo>
                    <a:pt x="224" y="678"/>
                  </a:lnTo>
                  <a:lnTo>
                    <a:pt x="232" y="694"/>
                  </a:lnTo>
                  <a:lnTo>
                    <a:pt x="200" y="686"/>
                  </a:lnTo>
                  <a:lnTo>
                    <a:pt x="192" y="702"/>
                  </a:lnTo>
                  <a:lnTo>
                    <a:pt x="192" y="726"/>
                  </a:lnTo>
                  <a:lnTo>
                    <a:pt x="200" y="734"/>
                  </a:lnTo>
                  <a:lnTo>
                    <a:pt x="216" y="726"/>
                  </a:lnTo>
                  <a:lnTo>
                    <a:pt x="232" y="718"/>
                  </a:lnTo>
                  <a:lnTo>
                    <a:pt x="239" y="734"/>
                  </a:lnTo>
                  <a:lnTo>
                    <a:pt x="232" y="758"/>
                  </a:lnTo>
                  <a:lnTo>
                    <a:pt x="216" y="758"/>
                  </a:lnTo>
                  <a:lnTo>
                    <a:pt x="200" y="774"/>
                  </a:lnTo>
                  <a:lnTo>
                    <a:pt x="200" y="822"/>
                  </a:lnTo>
                  <a:lnTo>
                    <a:pt x="216" y="838"/>
                  </a:lnTo>
                  <a:lnTo>
                    <a:pt x="224" y="870"/>
                  </a:lnTo>
                  <a:lnTo>
                    <a:pt x="247" y="942"/>
                  </a:lnTo>
                  <a:lnTo>
                    <a:pt x="263" y="958"/>
                  </a:lnTo>
                  <a:lnTo>
                    <a:pt x="279" y="958"/>
                  </a:lnTo>
                  <a:lnTo>
                    <a:pt x="303" y="974"/>
                  </a:lnTo>
                  <a:lnTo>
                    <a:pt x="311" y="966"/>
                  </a:lnTo>
                  <a:lnTo>
                    <a:pt x="319" y="926"/>
                  </a:lnTo>
                  <a:lnTo>
                    <a:pt x="319" y="910"/>
                  </a:lnTo>
                  <a:lnTo>
                    <a:pt x="335" y="894"/>
                  </a:lnTo>
                  <a:lnTo>
                    <a:pt x="343" y="870"/>
                  </a:lnTo>
                  <a:lnTo>
                    <a:pt x="335" y="854"/>
                  </a:lnTo>
                  <a:lnTo>
                    <a:pt x="343" y="854"/>
                  </a:lnTo>
                  <a:lnTo>
                    <a:pt x="351" y="838"/>
                  </a:lnTo>
                  <a:lnTo>
                    <a:pt x="375" y="838"/>
                  </a:lnTo>
                  <a:lnTo>
                    <a:pt x="391" y="822"/>
                  </a:lnTo>
                  <a:lnTo>
                    <a:pt x="431" y="774"/>
                  </a:lnTo>
                  <a:lnTo>
                    <a:pt x="447" y="774"/>
                  </a:lnTo>
                  <a:lnTo>
                    <a:pt x="471" y="758"/>
                  </a:lnTo>
                  <a:lnTo>
                    <a:pt x="519" y="726"/>
                  </a:lnTo>
                  <a:lnTo>
                    <a:pt x="527" y="710"/>
                  </a:lnTo>
                  <a:lnTo>
                    <a:pt x="503" y="702"/>
                  </a:lnTo>
                  <a:lnTo>
                    <a:pt x="487" y="710"/>
                  </a:lnTo>
                  <a:lnTo>
                    <a:pt x="487" y="702"/>
                  </a:lnTo>
                  <a:lnTo>
                    <a:pt x="503" y="686"/>
                  </a:lnTo>
                  <a:lnTo>
                    <a:pt x="495" y="678"/>
                  </a:lnTo>
                  <a:lnTo>
                    <a:pt x="511" y="670"/>
                  </a:lnTo>
                  <a:lnTo>
                    <a:pt x="511" y="694"/>
                  </a:lnTo>
                  <a:lnTo>
                    <a:pt x="519" y="702"/>
                  </a:lnTo>
                  <a:lnTo>
                    <a:pt x="535" y="694"/>
                  </a:lnTo>
                  <a:lnTo>
                    <a:pt x="535" y="670"/>
                  </a:lnTo>
                  <a:lnTo>
                    <a:pt x="511" y="630"/>
                  </a:lnTo>
                  <a:lnTo>
                    <a:pt x="535" y="638"/>
                  </a:lnTo>
                  <a:lnTo>
                    <a:pt x="535" y="614"/>
                  </a:lnTo>
                  <a:lnTo>
                    <a:pt x="519" y="606"/>
                  </a:lnTo>
                  <a:lnTo>
                    <a:pt x="543" y="591"/>
                  </a:lnTo>
                  <a:lnTo>
                    <a:pt x="551" y="591"/>
                  </a:lnTo>
                  <a:lnTo>
                    <a:pt x="551" y="583"/>
                  </a:lnTo>
                  <a:lnTo>
                    <a:pt x="543" y="575"/>
                  </a:lnTo>
                  <a:lnTo>
                    <a:pt x="559" y="567"/>
                  </a:lnTo>
                  <a:lnTo>
                    <a:pt x="567" y="543"/>
                  </a:lnTo>
                  <a:lnTo>
                    <a:pt x="551" y="543"/>
                  </a:lnTo>
                  <a:lnTo>
                    <a:pt x="559" y="527"/>
                  </a:lnTo>
                  <a:lnTo>
                    <a:pt x="551" y="487"/>
                  </a:lnTo>
                  <a:lnTo>
                    <a:pt x="543" y="479"/>
                  </a:lnTo>
                  <a:lnTo>
                    <a:pt x="543" y="455"/>
                  </a:lnTo>
                  <a:lnTo>
                    <a:pt x="551" y="447"/>
                  </a:lnTo>
                  <a:lnTo>
                    <a:pt x="567" y="455"/>
                  </a:lnTo>
                  <a:lnTo>
                    <a:pt x="575" y="447"/>
                  </a:lnTo>
                  <a:lnTo>
                    <a:pt x="559" y="399"/>
                  </a:lnTo>
                  <a:lnTo>
                    <a:pt x="559" y="375"/>
                  </a:lnTo>
                  <a:lnTo>
                    <a:pt x="559" y="351"/>
                  </a:lnTo>
                  <a:lnTo>
                    <a:pt x="599" y="255"/>
                  </a:lnTo>
                  <a:lnTo>
                    <a:pt x="639" y="191"/>
                  </a:lnTo>
                  <a:lnTo>
                    <a:pt x="631" y="175"/>
                  </a:lnTo>
                  <a:lnTo>
                    <a:pt x="591" y="159"/>
                  </a:lnTo>
                  <a:lnTo>
                    <a:pt x="575" y="183"/>
                  </a:lnTo>
                  <a:lnTo>
                    <a:pt x="559" y="175"/>
                  </a:lnTo>
                  <a:lnTo>
                    <a:pt x="527" y="215"/>
                  </a:lnTo>
                  <a:lnTo>
                    <a:pt x="503" y="223"/>
                  </a:lnTo>
                  <a:lnTo>
                    <a:pt x="511" y="191"/>
                  </a:lnTo>
                  <a:lnTo>
                    <a:pt x="543" y="159"/>
                  </a:lnTo>
                  <a:lnTo>
                    <a:pt x="535" y="135"/>
                  </a:lnTo>
                  <a:lnTo>
                    <a:pt x="511" y="143"/>
                  </a:lnTo>
                  <a:lnTo>
                    <a:pt x="511" y="167"/>
                  </a:lnTo>
                  <a:lnTo>
                    <a:pt x="503" y="175"/>
                  </a:lnTo>
                  <a:lnTo>
                    <a:pt x="503" y="135"/>
                  </a:lnTo>
                  <a:lnTo>
                    <a:pt x="447" y="135"/>
                  </a:lnTo>
                  <a:lnTo>
                    <a:pt x="471" y="127"/>
                  </a:lnTo>
                  <a:lnTo>
                    <a:pt x="495" y="127"/>
                  </a:lnTo>
                  <a:lnTo>
                    <a:pt x="535" y="119"/>
                  </a:lnTo>
                  <a:lnTo>
                    <a:pt x="551" y="95"/>
                  </a:lnTo>
                  <a:lnTo>
                    <a:pt x="535" y="79"/>
                  </a:lnTo>
                  <a:lnTo>
                    <a:pt x="511" y="63"/>
                  </a:lnTo>
                  <a:lnTo>
                    <a:pt x="503" y="40"/>
                  </a:lnTo>
                  <a:lnTo>
                    <a:pt x="471" y="16"/>
                  </a:lnTo>
                  <a:lnTo>
                    <a:pt x="391" y="0"/>
                  </a:lnTo>
                  <a:lnTo>
                    <a:pt x="303" y="40"/>
                  </a:lnTo>
                  <a:lnTo>
                    <a:pt x="279" y="79"/>
                  </a:lnTo>
                  <a:lnTo>
                    <a:pt x="271" y="111"/>
                  </a:lnTo>
                  <a:lnTo>
                    <a:pt x="239" y="111"/>
                  </a:lnTo>
                  <a:lnTo>
                    <a:pt x="232" y="143"/>
                  </a:lnTo>
                  <a:lnTo>
                    <a:pt x="200" y="119"/>
                  </a:lnTo>
                  <a:lnTo>
                    <a:pt x="144" y="135"/>
                  </a:lnTo>
                  <a:lnTo>
                    <a:pt x="120" y="167"/>
                  </a:lnTo>
                  <a:lnTo>
                    <a:pt x="120" y="183"/>
                  </a:lnTo>
                  <a:lnTo>
                    <a:pt x="120" y="207"/>
                  </a:lnTo>
                  <a:lnTo>
                    <a:pt x="96" y="207"/>
                  </a:lnTo>
                  <a:lnTo>
                    <a:pt x="64" y="247"/>
                  </a:lnTo>
                  <a:lnTo>
                    <a:pt x="56" y="279"/>
                  </a:lnTo>
                  <a:lnTo>
                    <a:pt x="80" y="279"/>
                  </a:lnTo>
                  <a:lnTo>
                    <a:pt x="88" y="303"/>
                  </a:lnTo>
                  <a:lnTo>
                    <a:pt x="80" y="327"/>
                  </a:lnTo>
                  <a:lnTo>
                    <a:pt x="40" y="343"/>
                  </a:lnTo>
                  <a:lnTo>
                    <a:pt x="0" y="359"/>
                  </a:lnTo>
                  <a:lnTo>
                    <a:pt x="0" y="391"/>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5" name="Freeform 293"/>
            <p:cNvSpPr>
              <a:spLocks/>
            </p:cNvSpPr>
            <p:nvPr/>
          </p:nvSpPr>
          <p:spPr bwMode="auto">
            <a:xfrm>
              <a:off x="2446" y="1456"/>
              <a:ext cx="33" cy="30"/>
            </a:xfrm>
            <a:custGeom>
              <a:avLst/>
              <a:gdLst>
                <a:gd name="T0" fmla="*/ 0 w 32"/>
                <a:gd name="T1" fmla="*/ 8 h 32"/>
                <a:gd name="T2" fmla="*/ 55 w 32"/>
                <a:gd name="T3" fmla="*/ 8 h 32"/>
                <a:gd name="T4" fmla="*/ 55 w 32"/>
                <a:gd name="T5" fmla="*/ 8 h 32"/>
                <a:gd name="T6" fmla="*/ 36 w 32"/>
                <a:gd name="T7" fmla="*/ 0 h 32"/>
                <a:gd name="T8" fmla="*/ 8 w 32"/>
                <a:gd name="T9" fmla="*/ 0 h 32"/>
                <a:gd name="T10" fmla="*/ 0 w 32"/>
                <a:gd name="T11" fmla="*/ 8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24"/>
                  </a:moveTo>
                  <a:lnTo>
                    <a:pt x="32" y="32"/>
                  </a:lnTo>
                  <a:lnTo>
                    <a:pt x="32" y="16"/>
                  </a:lnTo>
                  <a:lnTo>
                    <a:pt x="16" y="0"/>
                  </a:lnTo>
                  <a:lnTo>
                    <a:pt x="8" y="0"/>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96" name="Freeform 294"/>
            <p:cNvSpPr>
              <a:spLocks/>
            </p:cNvSpPr>
            <p:nvPr/>
          </p:nvSpPr>
          <p:spPr bwMode="auto">
            <a:xfrm>
              <a:off x="2446" y="1456"/>
              <a:ext cx="33" cy="30"/>
            </a:xfrm>
            <a:custGeom>
              <a:avLst/>
              <a:gdLst>
                <a:gd name="T0" fmla="*/ 0 w 32"/>
                <a:gd name="T1" fmla="*/ 8 h 32"/>
                <a:gd name="T2" fmla="*/ 55 w 32"/>
                <a:gd name="T3" fmla="*/ 8 h 32"/>
                <a:gd name="T4" fmla="*/ 55 w 32"/>
                <a:gd name="T5" fmla="*/ 8 h 32"/>
                <a:gd name="T6" fmla="*/ 36 w 32"/>
                <a:gd name="T7" fmla="*/ 0 h 32"/>
                <a:gd name="T8" fmla="*/ 8 w 32"/>
                <a:gd name="T9" fmla="*/ 0 h 32"/>
                <a:gd name="T10" fmla="*/ 0 w 32"/>
                <a:gd name="T11" fmla="*/ 8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24"/>
                  </a:moveTo>
                  <a:lnTo>
                    <a:pt x="32" y="32"/>
                  </a:lnTo>
                  <a:lnTo>
                    <a:pt x="32" y="16"/>
                  </a:lnTo>
                  <a:lnTo>
                    <a:pt x="16" y="0"/>
                  </a:lnTo>
                  <a:lnTo>
                    <a:pt x="8" y="0"/>
                  </a:lnTo>
                  <a:lnTo>
                    <a:pt x="0" y="24"/>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7" name="Freeform 295"/>
            <p:cNvSpPr>
              <a:spLocks/>
            </p:cNvSpPr>
            <p:nvPr/>
          </p:nvSpPr>
          <p:spPr bwMode="auto">
            <a:xfrm>
              <a:off x="2454" y="1397"/>
              <a:ext cx="174" cy="103"/>
            </a:xfrm>
            <a:custGeom>
              <a:avLst/>
              <a:gdLst>
                <a:gd name="T0" fmla="*/ 0 w 168"/>
                <a:gd name="T1" fmla="*/ 0 h 112"/>
                <a:gd name="T2" fmla="*/ 0 w 168"/>
                <a:gd name="T3" fmla="*/ 6 h 112"/>
                <a:gd name="T4" fmla="*/ 8 w 168"/>
                <a:gd name="T5" fmla="*/ 6 h 112"/>
                <a:gd name="T6" fmla="*/ 46 w 168"/>
                <a:gd name="T7" fmla="*/ 6 h 112"/>
                <a:gd name="T8" fmla="*/ 82 w 168"/>
                <a:gd name="T9" fmla="*/ 7 h 112"/>
                <a:gd name="T10" fmla="*/ 82 w 168"/>
                <a:gd name="T11" fmla="*/ 17 h 112"/>
                <a:gd name="T12" fmla="*/ 194 w 168"/>
                <a:gd name="T13" fmla="*/ 21 h 112"/>
                <a:gd name="T14" fmla="*/ 240 w 168"/>
                <a:gd name="T15" fmla="*/ 21 h 112"/>
                <a:gd name="T16" fmla="*/ 258 w 168"/>
                <a:gd name="T17" fmla="*/ 17 h 112"/>
                <a:gd name="T18" fmla="*/ 291 w 168"/>
                <a:gd name="T19" fmla="*/ 19 h 112"/>
                <a:gd name="T20" fmla="*/ 323 w 168"/>
                <a:gd name="T21" fmla="*/ 17 h 112"/>
                <a:gd name="T22" fmla="*/ 337 w 168"/>
                <a:gd name="T23" fmla="*/ 13 h 112"/>
                <a:gd name="T24" fmla="*/ 307 w 168"/>
                <a:gd name="T25" fmla="*/ 11 h 112"/>
                <a:gd name="T26" fmla="*/ 240 w 168"/>
                <a:gd name="T27" fmla="*/ 9 h 112"/>
                <a:gd name="T28" fmla="*/ 194 w 168"/>
                <a:gd name="T29" fmla="*/ 13 h 112"/>
                <a:gd name="T30" fmla="*/ 160 w 168"/>
                <a:gd name="T31" fmla="*/ 11 h 112"/>
                <a:gd name="T32" fmla="*/ 112 w 168"/>
                <a:gd name="T33" fmla="*/ 9 h 112"/>
                <a:gd name="T34" fmla="*/ 128 w 168"/>
                <a:gd name="T35" fmla="*/ 7 h 112"/>
                <a:gd name="T36" fmla="*/ 97 w 168"/>
                <a:gd name="T37" fmla="*/ 6 h 112"/>
                <a:gd name="T38" fmla="*/ 62 w 168"/>
                <a:gd name="T39" fmla="*/ 6 h 112"/>
                <a:gd name="T40" fmla="*/ 36 w 168"/>
                <a:gd name="T41" fmla="*/ 0 h 112"/>
                <a:gd name="T42" fmla="*/ 0 w 168"/>
                <a:gd name="T43" fmla="*/ 0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112"/>
                <a:gd name="T68" fmla="*/ 168 w 168"/>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112">
                  <a:moveTo>
                    <a:pt x="0" y="0"/>
                  </a:moveTo>
                  <a:lnTo>
                    <a:pt x="0" y="8"/>
                  </a:lnTo>
                  <a:lnTo>
                    <a:pt x="8" y="32"/>
                  </a:lnTo>
                  <a:lnTo>
                    <a:pt x="24" y="32"/>
                  </a:lnTo>
                  <a:lnTo>
                    <a:pt x="40" y="40"/>
                  </a:lnTo>
                  <a:lnTo>
                    <a:pt x="40" y="96"/>
                  </a:lnTo>
                  <a:lnTo>
                    <a:pt x="96" y="112"/>
                  </a:lnTo>
                  <a:lnTo>
                    <a:pt x="120" y="112"/>
                  </a:lnTo>
                  <a:lnTo>
                    <a:pt x="128" y="96"/>
                  </a:lnTo>
                  <a:lnTo>
                    <a:pt x="144" y="104"/>
                  </a:lnTo>
                  <a:lnTo>
                    <a:pt x="160" y="96"/>
                  </a:lnTo>
                  <a:lnTo>
                    <a:pt x="168" y="64"/>
                  </a:lnTo>
                  <a:lnTo>
                    <a:pt x="152" y="56"/>
                  </a:lnTo>
                  <a:lnTo>
                    <a:pt x="120" y="48"/>
                  </a:lnTo>
                  <a:lnTo>
                    <a:pt x="96" y="64"/>
                  </a:lnTo>
                  <a:lnTo>
                    <a:pt x="80" y="56"/>
                  </a:lnTo>
                  <a:lnTo>
                    <a:pt x="56" y="48"/>
                  </a:lnTo>
                  <a:lnTo>
                    <a:pt x="64" y="40"/>
                  </a:lnTo>
                  <a:lnTo>
                    <a:pt x="48" y="16"/>
                  </a:lnTo>
                  <a:lnTo>
                    <a:pt x="32" y="16"/>
                  </a:lnTo>
                  <a:lnTo>
                    <a:pt x="16"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298" name="Freeform 296"/>
            <p:cNvSpPr>
              <a:spLocks/>
            </p:cNvSpPr>
            <p:nvPr/>
          </p:nvSpPr>
          <p:spPr bwMode="auto">
            <a:xfrm>
              <a:off x="2454" y="1397"/>
              <a:ext cx="174" cy="103"/>
            </a:xfrm>
            <a:custGeom>
              <a:avLst/>
              <a:gdLst>
                <a:gd name="T0" fmla="*/ 0 w 168"/>
                <a:gd name="T1" fmla="*/ 0 h 112"/>
                <a:gd name="T2" fmla="*/ 0 w 168"/>
                <a:gd name="T3" fmla="*/ 6 h 112"/>
                <a:gd name="T4" fmla="*/ 8 w 168"/>
                <a:gd name="T5" fmla="*/ 6 h 112"/>
                <a:gd name="T6" fmla="*/ 46 w 168"/>
                <a:gd name="T7" fmla="*/ 6 h 112"/>
                <a:gd name="T8" fmla="*/ 82 w 168"/>
                <a:gd name="T9" fmla="*/ 7 h 112"/>
                <a:gd name="T10" fmla="*/ 82 w 168"/>
                <a:gd name="T11" fmla="*/ 17 h 112"/>
                <a:gd name="T12" fmla="*/ 194 w 168"/>
                <a:gd name="T13" fmla="*/ 21 h 112"/>
                <a:gd name="T14" fmla="*/ 240 w 168"/>
                <a:gd name="T15" fmla="*/ 21 h 112"/>
                <a:gd name="T16" fmla="*/ 258 w 168"/>
                <a:gd name="T17" fmla="*/ 17 h 112"/>
                <a:gd name="T18" fmla="*/ 291 w 168"/>
                <a:gd name="T19" fmla="*/ 19 h 112"/>
                <a:gd name="T20" fmla="*/ 323 w 168"/>
                <a:gd name="T21" fmla="*/ 17 h 112"/>
                <a:gd name="T22" fmla="*/ 337 w 168"/>
                <a:gd name="T23" fmla="*/ 13 h 112"/>
                <a:gd name="T24" fmla="*/ 307 w 168"/>
                <a:gd name="T25" fmla="*/ 11 h 112"/>
                <a:gd name="T26" fmla="*/ 240 w 168"/>
                <a:gd name="T27" fmla="*/ 9 h 112"/>
                <a:gd name="T28" fmla="*/ 194 w 168"/>
                <a:gd name="T29" fmla="*/ 13 h 112"/>
                <a:gd name="T30" fmla="*/ 160 w 168"/>
                <a:gd name="T31" fmla="*/ 11 h 112"/>
                <a:gd name="T32" fmla="*/ 112 w 168"/>
                <a:gd name="T33" fmla="*/ 9 h 112"/>
                <a:gd name="T34" fmla="*/ 128 w 168"/>
                <a:gd name="T35" fmla="*/ 7 h 112"/>
                <a:gd name="T36" fmla="*/ 97 w 168"/>
                <a:gd name="T37" fmla="*/ 6 h 112"/>
                <a:gd name="T38" fmla="*/ 62 w 168"/>
                <a:gd name="T39" fmla="*/ 6 h 112"/>
                <a:gd name="T40" fmla="*/ 36 w 168"/>
                <a:gd name="T41" fmla="*/ 0 h 112"/>
                <a:gd name="T42" fmla="*/ 0 w 168"/>
                <a:gd name="T43" fmla="*/ 0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112"/>
                <a:gd name="T68" fmla="*/ 168 w 168"/>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112">
                  <a:moveTo>
                    <a:pt x="0" y="0"/>
                  </a:moveTo>
                  <a:lnTo>
                    <a:pt x="0" y="8"/>
                  </a:lnTo>
                  <a:lnTo>
                    <a:pt x="8" y="32"/>
                  </a:lnTo>
                  <a:lnTo>
                    <a:pt x="24" y="32"/>
                  </a:lnTo>
                  <a:lnTo>
                    <a:pt x="40" y="40"/>
                  </a:lnTo>
                  <a:lnTo>
                    <a:pt x="40" y="96"/>
                  </a:lnTo>
                  <a:lnTo>
                    <a:pt x="96" y="112"/>
                  </a:lnTo>
                  <a:lnTo>
                    <a:pt x="120" y="112"/>
                  </a:lnTo>
                  <a:lnTo>
                    <a:pt x="128" y="96"/>
                  </a:lnTo>
                  <a:lnTo>
                    <a:pt x="144" y="104"/>
                  </a:lnTo>
                  <a:lnTo>
                    <a:pt x="160" y="96"/>
                  </a:lnTo>
                  <a:lnTo>
                    <a:pt x="168" y="64"/>
                  </a:lnTo>
                  <a:lnTo>
                    <a:pt x="152" y="56"/>
                  </a:lnTo>
                  <a:lnTo>
                    <a:pt x="120" y="48"/>
                  </a:lnTo>
                  <a:lnTo>
                    <a:pt x="96" y="64"/>
                  </a:lnTo>
                  <a:lnTo>
                    <a:pt x="80" y="56"/>
                  </a:lnTo>
                  <a:lnTo>
                    <a:pt x="56" y="48"/>
                  </a:lnTo>
                  <a:lnTo>
                    <a:pt x="64" y="40"/>
                  </a:lnTo>
                  <a:lnTo>
                    <a:pt x="48" y="16"/>
                  </a:lnTo>
                  <a:lnTo>
                    <a:pt x="32" y="16"/>
                  </a:lnTo>
                  <a:lnTo>
                    <a:pt x="16" y="0"/>
                  </a:lnTo>
                  <a:lnTo>
                    <a:pt x="0" y="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299" name="Freeform 297"/>
            <p:cNvSpPr>
              <a:spLocks/>
            </p:cNvSpPr>
            <p:nvPr/>
          </p:nvSpPr>
          <p:spPr bwMode="auto">
            <a:xfrm>
              <a:off x="2462" y="1165"/>
              <a:ext cx="99" cy="179"/>
            </a:xfrm>
            <a:custGeom>
              <a:avLst/>
              <a:gdLst>
                <a:gd name="T0" fmla="*/ 0 w 96"/>
                <a:gd name="T1" fmla="*/ 20 h 192"/>
                <a:gd name="T2" fmla="*/ 44 w 96"/>
                <a:gd name="T3" fmla="*/ 30 h 192"/>
                <a:gd name="T4" fmla="*/ 36 w 96"/>
                <a:gd name="T5" fmla="*/ 35 h 192"/>
                <a:gd name="T6" fmla="*/ 36 w 96"/>
                <a:gd name="T7" fmla="*/ 42 h 192"/>
                <a:gd name="T8" fmla="*/ 56 w 96"/>
                <a:gd name="T9" fmla="*/ 47 h 192"/>
                <a:gd name="T10" fmla="*/ 117 w 96"/>
                <a:gd name="T11" fmla="*/ 47 h 192"/>
                <a:gd name="T12" fmla="*/ 150 w 96"/>
                <a:gd name="T13" fmla="*/ 35 h 192"/>
                <a:gd name="T14" fmla="*/ 176 w 96"/>
                <a:gd name="T15" fmla="*/ 32 h 192"/>
                <a:gd name="T16" fmla="*/ 176 w 96"/>
                <a:gd name="T17" fmla="*/ 28 h 192"/>
                <a:gd name="T18" fmla="*/ 133 w 96"/>
                <a:gd name="T19" fmla="*/ 26 h 192"/>
                <a:gd name="T20" fmla="*/ 150 w 96"/>
                <a:gd name="T21" fmla="*/ 18 h 192"/>
                <a:gd name="T22" fmla="*/ 133 w 96"/>
                <a:gd name="T23" fmla="*/ 15 h 192"/>
                <a:gd name="T24" fmla="*/ 92 w 96"/>
                <a:gd name="T25" fmla="*/ 15 h 192"/>
                <a:gd name="T26" fmla="*/ 56 w 96"/>
                <a:gd name="T27" fmla="*/ 7 h 192"/>
                <a:gd name="T28" fmla="*/ 56 w 96"/>
                <a:gd name="T29" fmla="*/ 0 h 192"/>
                <a:gd name="T30" fmla="*/ 36 w 96"/>
                <a:gd name="T31" fmla="*/ 0 h 192"/>
                <a:gd name="T32" fmla="*/ 36 w 96"/>
                <a:gd name="T33" fmla="*/ 7 h 192"/>
                <a:gd name="T34" fmla="*/ 0 w 96"/>
                <a:gd name="T35" fmla="*/ 15 h 192"/>
                <a:gd name="T36" fmla="*/ 0 w 96"/>
                <a:gd name="T37" fmla="*/ 2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192"/>
                <a:gd name="T59" fmla="*/ 96 w 96"/>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192">
                  <a:moveTo>
                    <a:pt x="0" y="80"/>
                  </a:moveTo>
                  <a:lnTo>
                    <a:pt x="24" y="120"/>
                  </a:lnTo>
                  <a:lnTo>
                    <a:pt x="16" y="144"/>
                  </a:lnTo>
                  <a:lnTo>
                    <a:pt x="16" y="168"/>
                  </a:lnTo>
                  <a:lnTo>
                    <a:pt x="32" y="192"/>
                  </a:lnTo>
                  <a:lnTo>
                    <a:pt x="64" y="192"/>
                  </a:lnTo>
                  <a:lnTo>
                    <a:pt x="80" y="144"/>
                  </a:lnTo>
                  <a:lnTo>
                    <a:pt x="96" y="128"/>
                  </a:lnTo>
                  <a:lnTo>
                    <a:pt x="96" y="112"/>
                  </a:lnTo>
                  <a:lnTo>
                    <a:pt x="72" y="104"/>
                  </a:lnTo>
                  <a:lnTo>
                    <a:pt x="80" y="72"/>
                  </a:lnTo>
                  <a:lnTo>
                    <a:pt x="72" y="56"/>
                  </a:lnTo>
                  <a:lnTo>
                    <a:pt x="48" y="56"/>
                  </a:lnTo>
                  <a:lnTo>
                    <a:pt x="32" y="32"/>
                  </a:lnTo>
                  <a:lnTo>
                    <a:pt x="32" y="0"/>
                  </a:lnTo>
                  <a:lnTo>
                    <a:pt x="16" y="0"/>
                  </a:lnTo>
                  <a:lnTo>
                    <a:pt x="16" y="32"/>
                  </a:lnTo>
                  <a:lnTo>
                    <a:pt x="0" y="56"/>
                  </a:lnTo>
                  <a:lnTo>
                    <a:pt x="0" y="8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00" name="Freeform 298"/>
            <p:cNvSpPr>
              <a:spLocks/>
            </p:cNvSpPr>
            <p:nvPr/>
          </p:nvSpPr>
          <p:spPr bwMode="auto">
            <a:xfrm>
              <a:off x="2462" y="1165"/>
              <a:ext cx="99" cy="179"/>
            </a:xfrm>
            <a:custGeom>
              <a:avLst/>
              <a:gdLst>
                <a:gd name="T0" fmla="*/ 0 w 96"/>
                <a:gd name="T1" fmla="*/ 20 h 192"/>
                <a:gd name="T2" fmla="*/ 44 w 96"/>
                <a:gd name="T3" fmla="*/ 30 h 192"/>
                <a:gd name="T4" fmla="*/ 36 w 96"/>
                <a:gd name="T5" fmla="*/ 35 h 192"/>
                <a:gd name="T6" fmla="*/ 36 w 96"/>
                <a:gd name="T7" fmla="*/ 42 h 192"/>
                <a:gd name="T8" fmla="*/ 56 w 96"/>
                <a:gd name="T9" fmla="*/ 47 h 192"/>
                <a:gd name="T10" fmla="*/ 117 w 96"/>
                <a:gd name="T11" fmla="*/ 47 h 192"/>
                <a:gd name="T12" fmla="*/ 150 w 96"/>
                <a:gd name="T13" fmla="*/ 35 h 192"/>
                <a:gd name="T14" fmla="*/ 176 w 96"/>
                <a:gd name="T15" fmla="*/ 32 h 192"/>
                <a:gd name="T16" fmla="*/ 176 w 96"/>
                <a:gd name="T17" fmla="*/ 28 h 192"/>
                <a:gd name="T18" fmla="*/ 133 w 96"/>
                <a:gd name="T19" fmla="*/ 26 h 192"/>
                <a:gd name="T20" fmla="*/ 150 w 96"/>
                <a:gd name="T21" fmla="*/ 18 h 192"/>
                <a:gd name="T22" fmla="*/ 133 w 96"/>
                <a:gd name="T23" fmla="*/ 15 h 192"/>
                <a:gd name="T24" fmla="*/ 92 w 96"/>
                <a:gd name="T25" fmla="*/ 15 h 192"/>
                <a:gd name="T26" fmla="*/ 56 w 96"/>
                <a:gd name="T27" fmla="*/ 7 h 192"/>
                <a:gd name="T28" fmla="*/ 56 w 96"/>
                <a:gd name="T29" fmla="*/ 0 h 192"/>
                <a:gd name="T30" fmla="*/ 36 w 96"/>
                <a:gd name="T31" fmla="*/ 0 h 192"/>
                <a:gd name="T32" fmla="*/ 36 w 96"/>
                <a:gd name="T33" fmla="*/ 7 h 192"/>
                <a:gd name="T34" fmla="*/ 0 w 96"/>
                <a:gd name="T35" fmla="*/ 15 h 192"/>
                <a:gd name="T36" fmla="*/ 0 w 96"/>
                <a:gd name="T37" fmla="*/ 2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192"/>
                <a:gd name="T59" fmla="*/ 96 w 96"/>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192">
                  <a:moveTo>
                    <a:pt x="0" y="80"/>
                  </a:moveTo>
                  <a:lnTo>
                    <a:pt x="24" y="120"/>
                  </a:lnTo>
                  <a:lnTo>
                    <a:pt x="16" y="144"/>
                  </a:lnTo>
                  <a:lnTo>
                    <a:pt x="16" y="168"/>
                  </a:lnTo>
                  <a:lnTo>
                    <a:pt x="32" y="192"/>
                  </a:lnTo>
                  <a:lnTo>
                    <a:pt x="64" y="192"/>
                  </a:lnTo>
                  <a:lnTo>
                    <a:pt x="80" y="144"/>
                  </a:lnTo>
                  <a:lnTo>
                    <a:pt x="96" y="128"/>
                  </a:lnTo>
                  <a:lnTo>
                    <a:pt x="96" y="112"/>
                  </a:lnTo>
                  <a:lnTo>
                    <a:pt x="72" y="104"/>
                  </a:lnTo>
                  <a:lnTo>
                    <a:pt x="80" y="72"/>
                  </a:lnTo>
                  <a:lnTo>
                    <a:pt x="72" y="56"/>
                  </a:lnTo>
                  <a:lnTo>
                    <a:pt x="48" y="56"/>
                  </a:lnTo>
                  <a:lnTo>
                    <a:pt x="32" y="32"/>
                  </a:lnTo>
                  <a:lnTo>
                    <a:pt x="32" y="0"/>
                  </a:lnTo>
                  <a:lnTo>
                    <a:pt x="16" y="0"/>
                  </a:lnTo>
                  <a:lnTo>
                    <a:pt x="16" y="32"/>
                  </a:lnTo>
                  <a:lnTo>
                    <a:pt x="0" y="56"/>
                  </a:lnTo>
                  <a:lnTo>
                    <a:pt x="0" y="8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01" name="Freeform 299"/>
            <p:cNvSpPr>
              <a:spLocks/>
            </p:cNvSpPr>
            <p:nvPr/>
          </p:nvSpPr>
          <p:spPr bwMode="auto">
            <a:xfrm>
              <a:off x="2337" y="1277"/>
              <a:ext cx="117" cy="83"/>
            </a:xfrm>
            <a:custGeom>
              <a:avLst/>
              <a:gdLst>
                <a:gd name="T0" fmla="*/ 0 w 112"/>
                <a:gd name="T1" fmla="*/ 8 h 88"/>
                <a:gd name="T2" fmla="*/ 0 w 112"/>
                <a:gd name="T3" fmla="*/ 8 h 88"/>
                <a:gd name="T4" fmla="*/ 54 w 112"/>
                <a:gd name="T5" fmla="*/ 9 h 88"/>
                <a:gd name="T6" fmla="*/ 38 w 112"/>
                <a:gd name="T7" fmla="*/ 16 h 88"/>
                <a:gd name="T8" fmla="*/ 54 w 112"/>
                <a:gd name="T9" fmla="*/ 21 h 88"/>
                <a:gd name="T10" fmla="*/ 134 w 112"/>
                <a:gd name="T11" fmla="*/ 23 h 88"/>
                <a:gd name="T12" fmla="*/ 171 w 112"/>
                <a:gd name="T13" fmla="*/ 27 h 88"/>
                <a:gd name="T14" fmla="*/ 193 w 112"/>
                <a:gd name="T15" fmla="*/ 25 h 88"/>
                <a:gd name="T16" fmla="*/ 266 w 112"/>
                <a:gd name="T17" fmla="*/ 25 h 88"/>
                <a:gd name="T18" fmla="*/ 266 w 112"/>
                <a:gd name="T19" fmla="*/ 21 h 88"/>
                <a:gd name="T20" fmla="*/ 266 w 112"/>
                <a:gd name="T21" fmla="*/ 16 h 88"/>
                <a:gd name="T22" fmla="*/ 211 w 112"/>
                <a:gd name="T23" fmla="*/ 9 h 88"/>
                <a:gd name="T24" fmla="*/ 193 w 112"/>
                <a:gd name="T25" fmla="*/ 23 h 88"/>
                <a:gd name="T26" fmla="*/ 171 w 112"/>
                <a:gd name="T27" fmla="*/ 23 h 88"/>
                <a:gd name="T28" fmla="*/ 171 w 112"/>
                <a:gd name="T29" fmla="*/ 9 h 88"/>
                <a:gd name="T30" fmla="*/ 134 w 112"/>
                <a:gd name="T31" fmla="*/ 8 h 88"/>
                <a:gd name="T32" fmla="*/ 8 w 112"/>
                <a:gd name="T33" fmla="*/ 0 h 88"/>
                <a:gd name="T34" fmla="*/ 0 w 112"/>
                <a:gd name="T35" fmla="*/ 8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88"/>
                <a:gd name="T56" fmla="*/ 112 w 112"/>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88">
                  <a:moveTo>
                    <a:pt x="0" y="8"/>
                  </a:moveTo>
                  <a:lnTo>
                    <a:pt x="0" y="24"/>
                  </a:lnTo>
                  <a:lnTo>
                    <a:pt x="24" y="32"/>
                  </a:lnTo>
                  <a:lnTo>
                    <a:pt x="16" y="48"/>
                  </a:lnTo>
                  <a:lnTo>
                    <a:pt x="24" y="64"/>
                  </a:lnTo>
                  <a:lnTo>
                    <a:pt x="56" y="72"/>
                  </a:lnTo>
                  <a:lnTo>
                    <a:pt x="72" y="88"/>
                  </a:lnTo>
                  <a:lnTo>
                    <a:pt x="80" y="80"/>
                  </a:lnTo>
                  <a:lnTo>
                    <a:pt x="112" y="80"/>
                  </a:lnTo>
                  <a:lnTo>
                    <a:pt x="112" y="64"/>
                  </a:lnTo>
                  <a:lnTo>
                    <a:pt x="112" y="48"/>
                  </a:lnTo>
                  <a:lnTo>
                    <a:pt x="88" y="32"/>
                  </a:lnTo>
                  <a:lnTo>
                    <a:pt x="80" y="72"/>
                  </a:lnTo>
                  <a:lnTo>
                    <a:pt x="72" y="72"/>
                  </a:lnTo>
                  <a:lnTo>
                    <a:pt x="72" y="32"/>
                  </a:lnTo>
                  <a:lnTo>
                    <a:pt x="56" y="8"/>
                  </a:lnTo>
                  <a:lnTo>
                    <a:pt x="8"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02" name="Freeform 300"/>
            <p:cNvSpPr>
              <a:spLocks/>
            </p:cNvSpPr>
            <p:nvPr/>
          </p:nvSpPr>
          <p:spPr bwMode="auto">
            <a:xfrm>
              <a:off x="2337" y="1277"/>
              <a:ext cx="117" cy="83"/>
            </a:xfrm>
            <a:custGeom>
              <a:avLst/>
              <a:gdLst>
                <a:gd name="T0" fmla="*/ 0 w 112"/>
                <a:gd name="T1" fmla="*/ 8 h 88"/>
                <a:gd name="T2" fmla="*/ 0 w 112"/>
                <a:gd name="T3" fmla="*/ 8 h 88"/>
                <a:gd name="T4" fmla="*/ 54 w 112"/>
                <a:gd name="T5" fmla="*/ 9 h 88"/>
                <a:gd name="T6" fmla="*/ 38 w 112"/>
                <a:gd name="T7" fmla="*/ 16 h 88"/>
                <a:gd name="T8" fmla="*/ 54 w 112"/>
                <a:gd name="T9" fmla="*/ 21 h 88"/>
                <a:gd name="T10" fmla="*/ 134 w 112"/>
                <a:gd name="T11" fmla="*/ 23 h 88"/>
                <a:gd name="T12" fmla="*/ 171 w 112"/>
                <a:gd name="T13" fmla="*/ 27 h 88"/>
                <a:gd name="T14" fmla="*/ 193 w 112"/>
                <a:gd name="T15" fmla="*/ 25 h 88"/>
                <a:gd name="T16" fmla="*/ 266 w 112"/>
                <a:gd name="T17" fmla="*/ 25 h 88"/>
                <a:gd name="T18" fmla="*/ 266 w 112"/>
                <a:gd name="T19" fmla="*/ 21 h 88"/>
                <a:gd name="T20" fmla="*/ 266 w 112"/>
                <a:gd name="T21" fmla="*/ 16 h 88"/>
                <a:gd name="T22" fmla="*/ 211 w 112"/>
                <a:gd name="T23" fmla="*/ 9 h 88"/>
                <a:gd name="T24" fmla="*/ 193 w 112"/>
                <a:gd name="T25" fmla="*/ 23 h 88"/>
                <a:gd name="T26" fmla="*/ 171 w 112"/>
                <a:gd name="T27" fmla="*/ 23 h 88"/>
                <a:gd name="T28" fmla="*/ 171 w 112"/>
                <a:gd name="T29" fmla="*/ 9 h 88"/>
                <a:gd name="T30" fmla="*/ 134 w 112"/>
                <a:gd name="T31" fmla="*/ 8 h 88"/>
                <a:gd name="T32" fmla="*/ 8 w 112"/>
                <a:gd name="T33" fmla="*/ 0 h 88"/>
                <a:gd name="T34" fmla="*/ 0 w 112"/>
                <a:gd name="T35" fmla="*/ 8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88"/>
                <a:gd name="T56" fmla="*/ 112 w 112"/>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88">
                  <a:moveTo>
                    <a:pt x="0" y="8"/>
                  </a:moveTo>
                  <a:lnTo>
                    <a:pt x="0" y="24"/>
                  </a:lnTo>
                  <a:lnTo>
                    <a:pt x="24" y="32"/>
                  </a:lnTo>
                  <a:lnTo>
                    <a:pt x="16" y="48"/>
                  </a:lnTo>
                  <a:lnTo>
                    <a:pt x="24" y="64"/>
                  </a:lnTo>
                  <a:lnTo>
                    <a:pt x="56" y="72"/>
                  </a:lnTo>
                  <a:lnTo>
                    <a:pt x="72" y="88"/>
                  </a:lnTo>
                  <a:lnTo>
                    <a:pt x="80" y="80"/>
                  </a:lnTo>
                  <a:lnTo>
                    <a:pt x="112" y="80"/>
                  </a:lnTo>
                  <a:lnTo>
                    <a:pt x="112" y="64"/>
                  </a:lnTo>
                  <a:lnTo>
                    <a:pt x="112" y="48"/>
                  </a:lnTo>
                  <a:lnTo>
                    <a:pt x="88" y="32"/>
                  </a:lnTo>
                  <a:lnTo>
                    <a:pt x="80" y="72"/>
                  </a:lnTo>
                  <a:lnTo>
                    <a:pt x="72" y="72"/>
                  </a:lnTo>
                  <a:lnTo>
                    <a:pt x="72" y="32"/>
                  </a:lnTo>
                  <a:lnTo>
                    <a:pt x="56" y="8"/>
                  </a:lnTo>
                  <a:lnTo>
                    <a:pt x="8" y="0"/>
                  </a:lnTo>
                  <a:lnTo>
                    <a:pt x="0" y="8"/>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03" name="Freeform 301"/>
            <p:cNvSpPr>
              <a:spLocks/>
            </p:cNvSpPr>
            <p:nvPr/>
          </p:nvSpPr>
          <p:spPr bwMode="auto">
            <a:xfrm>
              <a:off x="2446" y="1360"/>
              <a:ext cx="49" cy="22"/>
            </a:xfrm>
            <a:custGeom>
              <a:avLst/>
              <a:gdLst>
                <a:gd name="T0" fmla="*/ 0 w 48"/>
                <a:gd name="T1" fmla="*/ 0 h 24"/>
                <a:gd name="T2" fmla="*/ 60 w 48"/>
                <a:gd name="T3" fmla="*/ 6 h 24"/>
                <a:gd name="T4" fmla="*/ 68 w 48"/>
                <a:gd name="T5" fmla="*/ 6 h 24"/>
                <a:gd name="T6" fmla="*/ 68 w 48"/>
                <a:gd name="T7" fmla="*/ 0 h 24"/>
                <a:gd name="T8" fmla="*/ 16 w 48"/>
                <a:gd name="T9" fmla="*/ 0 h 24"/>
                <a:gd name="T10" fmla="*/ 0 w 48"/>
                <a:gd name="T11" fmla="*/ 0 h 24"/>
                <a:gd name="T12" fmla="*/ 0 60000 65536"/>
                <a:gd name="T13" fmla="*/ 0 60000 65536"/>
                <a:gd name="T14" fmla="*/ 0 60000 65536"/>
                <a:gd name="T15" fmla="*/ 0 60000 65536"/>
                <a:gd name="T16" fmla="*/ 0 60000 65536"/>
                <a:gd name="T17" fmla="*/ 0 60000 65536"/>
                <a:gd name="T18" fmla="*/ 0 w 48"/>
                <a:gd name="T19" fmla="*/ 0 h 24"/>
                <a:gd name="T20" fmla="*/ 48 w 4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8" h="24">
                  <a:moveTo>
                    <a:pt x="0" y="0"/>
                  </a:moveTo>
                  <a:lnTo>
                    <a:pt x="40" y="24"/>
                  </a:lnTo>
                  <a:lnTo>
                    <a:pt x="48" y="8"/>
                  </a:lnTo>
                  <a:lnTo>
                    <a:pt x="48" y="0"/>
                  </a:lnTo>
                  <a:lnTo>
                    <a:pt x="16"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04" name="Freeform 302"/>
            <p:cNvSpPr>
              <a:spLocks/>
            </p:cNvSpPr>
            <p:nvPr/>
          </p:nvSpPr>
          <p:spPr bwMode="auto">
            <a:xfrm>
              <a:off x="2446" y="1360"/>
              <a:ext cx="49" cy="22"/>
            </a:xfrm>
            <a:custGeom>
              <a:avLst/>
              <a:gdLst>
                <a:gd name="T0" fmla="*/ 0 w 48"/>
                <a:gd name="T1" fmla="*/ 0 h 24"/>
                <a:gd name="T2" fmla="*/ 60 w 48"/>
                <a:gd name="T3" fmla="*/ 6 h 24"/>
                <a:gd name="T4" fmla="*/ 68 w 48"/>
                <a:gd name="T5" fmla="*/ 6 h 24"/>
                <a:gd name="T6" fmla="*/ 68 w 48"/>
                <a:gd name="T7" fmla="*/ 0 h 24"/>
                <a:gd name="T8" fmla="*/ 16 w 48"/>
                <a:gd name="T9" fmla="*/ 0 h 24"/>
                <a:gd name="T10" fmla="*/ 0 w 48"/>
                <a:gd name="T11" fmla="*/ 0 h 24"/>
                <a:gd name="T12" fmla="*/ 0 60000 65536"/>
                <a:gd name="T13" fmla="*/ 0 60000 65536"/>
                <a:gd name="T14" fmla="*/ 0 60000 65536"/>
                <a:gd name="T15" fmla="*/ 0 60000 65536"/>
                <a:gd name="T16" fmla="*/ 0 60000 65536"/>
                <a:gd name="T17" fmla="*/ 0 60000 65536"/>
                <a:gd name="T18" fmla="*/ 0 w 48"/>
                <a:gd name="T19" fmla="*/ 0 h 24"/>
                <a:gd name="T20" fmla="*/ 48 w 4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8" h="24">
                  <a:moveTo>
                    <a:pt x="0" y="0"/>
                  </a:moveTo>
                  <a:lnTo>
                    <a:pt x="40" y="24"/>
                  </a:lnTo>
                  <a:lnTo>
                    <a:pt x="48" y="8"/>
                  </a:lnTo>
                  <a:lnTo>
                    <a:pt x="48" y="0"/>
                  </a:lnTo>
                  <a:lnTo>
                    <a:pt x="16" y="0"/>
                  </a:lnTo>
                  <a:lnTo>
                    <a:pt x="0" y="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05" name="Freeform 303"/>
            <p:cNvSpPr>
              <a:spLocks/>
            </p:cNvSpPr>
            <p:nvPr/>
          </p:nvSpPr>
          <p:spPr bwMode="auto">
            <a:xfrm>
              <a:off x="2346" y="1360"/>
              <a:ext cx="25" cy="37"/>
            </a:xfrm>
            <a:custGeom>
              <a:avLst/>
              <a:gdLst>
                <a:gd name="T0" fmla="*/ 0 w 24"/>
                <a:gd name="T1" fmla="*/ 0 h 40"/>
                <a:gd name="T2" fmla="*/ 0 w 24"/>
                <a:gd name="T3" fmla="*/ 6 h 40"/>
                <a:gd name="T4" fmla="*/ 52 w 24"/>
                <a:gd name="T5" fmla="*/ 8 h 40"/>
                <a:gd name="T6" fmla="*/ 8 w 24"/>
                <a:gd name="T7" fmla="*/ 0 h 40"/>
                <a:gd name="T8" fmla="*/ 0 w 24"/>
                <a:gd name="T9" fmla="*/ 0 h 40"/>
                <a:gd name="T10" fmla="*/ 0 60000 65536"/>
                <a:gd name="T11" fmla="*/ 0 60000 65536"/>
                <a:gd name="T12" fmla="*/ 0 60000 65536"/>
                <a:gd name="T13" fmla="*/ 0 60000 65536"/>
                <a:gd name="T14" fmla="*/ 0 60000 65536"/>
                <a:gd name="T15" fmla="*/ 0 w 24"/>
                <a:gd name="T16" fmla="*/ 0 h 40"/>
                <a:gd name="T17" fmla="*/ 24 w 24"/>
                <a:gd name="T18" fmla="*/ 40 h 40"/>
              </a:gdLst>
              <a:ahLst/>
              <a:cxnLst>
                <a:cxn ang="T10">
                  <a:pos x="T0" y="T1"/>
                </a:cxn>
                <a:cxn ang="T11">
                  <a:pos x="T2" y="T3"/>
                </a:cxn>
                <a:cxn ang="T12">
                  <a:pos x="T4" y="T5"/>
                </a:cxn>
                <a:cxn ang="T13">
                  <a:pos x="T6" y="T7"/>
                </a:cxn>
                <a:cxn ang="T14">
                  <a:pos x="T8" y="T9"/>
                </a:cxn>
              </a:cxnLst>
              <a:rect l="T15" t="T16" r="T17" b="T18"/>
              <a:pathLst>
                <a:path w="24" h="40">
                  <a:moveTo>
                    <a:pt x="0" y="0"/>
                  </a:moveTo>
                  <a:lnTo>
                    <a:pt x="0" y="32"/>
                  </a:lnTo>
                  <a:lnTo>
                    <a:pt x="24" y="40"/>
                  </a:ln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06" name="Freeform 304"/>
            <p:cNvSpPr>
              <a:spLocks/>
            </p:cNvSpPr>
            <p:nvPr/>
          </p:nvSpPr>
          <p:spPr bwMode="auto">
            <a:xfrm>
              <a:off x="2346" y="1360"/>
              <a:ext cx="25" cy="37"/>
            </a:xfrm>
            <a:custGeom>
              <a:avLst/>
              <a:gdLst>
                <a:gd name="T0" fmla="*/ 0 w 24"/>
                <a:gd name="T1" fmla="*/ 0 h 40"/>
                <a:gd name="T2" fmla="*/ 0 w 24"/>
                <a:gd name="T3" fmla="*/ 6 h 40"/>
                <a:gd name="T4" fmla="*/ 52 w 24"/>
                <a:gd name="T5" fmla="*/ 8 h 40"/>
                <a:gd name="T6" fmla="*/ 8 w 24"/>
                <a:gd name="T7" fmla="*/ 0 h 40"/>
                <a:gd name="T8" fmla="*/ 0 w 24"/>
                <a:gd name="T9" fmla="*/ 0 h 40"/>
                <a:gd name="T10" fmla="*/ 0 60000 65536"/>
                <a:gd name="T11" fmla="*/ 0 60000 65536"/>
                <a:gd name="T12" fmla="*/ 0 60000 65536"/>
                <a:gd name="T13" fmla="*/ 0 60000 65536"/>
                <a:gd name="T14" fmla="*/ 0 60000 65536"/>
                <a:gd name="T15" fmla="*/ 0 w 24"/>
                <a:gd name="T16" fmla="*/ 0 h 40"/>
                <a:gd name="T17" fmla="*/ 24 w 24"/>
                <a:gd name="T18" fmla="*/ 40 h 40"/>
              </a:gdLst>
              <a:ahLst/>
              <a:cxnLst>
                <a:cxn ang="T10">
                  <a:pos x="T0" y="T1"/>
                </a:cxn>
                <a:cxn ang="T11">
                  <a:pos x="T2" y="T3"/>
                </a:cxn>
                <a:cxn ang="T12">
                  <a:pos x="T4" y="T5"/>
                </a:cxn>
                <a:cxn ang="T13">
                  <a:pos x="T6" y="T7"/>
                </a:cxn>
                <a:cxn ang="T14">
                  <a:pos x="T8" y="T9"/>
                </a:cxn>
              </a:cxnLst>
              <a:rect l="T15" t="T16" r="T17" b="T18"/>
              <a:pathLst>
                <a:path w="24" h="40">
                  <a:moveTo>
                    <a:pt x="0" y="0"/>
                  </a:moveTo>
                  <a:lnTo>
                    <a:pt x="0" y="32"/>
                  </a:lnTo>
                  <a:lnTo>
                    <a:pt x="24" y="40"/>
                  </a:lnTo>
                  <a:lnTo>
                    <a:pt x="8" y="0"/>
                  </a:lnTo>
                  <a:lnTo>
                    <a:pt x="0" y="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07" name="Freeform 305"/>
            <p:cNvSpPr>
              <a:spLocks/>
            </p:cNvSpPr>
            <p:nvPr/>
          </p:nvSpPr>
          <p:spPr bwMode="auto">
            <a:xfrm>
              <a:off x="2355" y="1404"/>
              <a:ext cx="74" cy="74"/>
            </a:xfrm>
            <a:custGeom>
              <a:avLst/>
              <a:gdLst>
                <a:gd name="T0" fmla="*/ 0 w 72"/>
                <a:gd name="T1" fmla="*/ 6 h 80"/>
                <a:gd name="T2" fmla="*/ 16 w 72"/>
                <a:gd name="T3" fmla="*/ 14 h 80"/>
                <a:gd name="T4" fmla="*/ 52 w 72"/>
                <a:gd name="T5" fmla="*/ 11 h 80"/>
                <a:gd name="T6" fmla="*/ 81 w 72"/>
                <a:gd name="T7" fmla="*/ 17 h 80"/>
                <a:gd name="T8" fmla="*/ 110 w 72"/>
                <a:gd name="T9" fmla="*/ 17 h 80"/>
                <a:gd name="T10" fmla="*/ 122 w 72"/>
                <a:gd name="T11" fmla="*/ 13 h 80"/>
                <a:gd name="T12" fmla="*/ 122 w 72"/>
                <a:gd name="T13" fmla="*/ 6 h 80"/>
                <a:gd name="T14" fmla="*/ 98 w 72"/>
                <a:gd name="T15" fmla="*/ 0 h 80"/>
                <a:gd name="T16" fmla="*/ 65 w 72"/>
                <a:gd name="T17" fmla="*/ 0 h 80"/>
                <a:gd name="T18" fmla="*/ 52 w 72"/>
                <a:gd name="T19" fmla="*/ 8 h 80"/>
                <a:gd name="T20" fmla="*/ 16 w 72"/>
                <a:gd name="T21" fmla="*/ 6 h 80"/>
                <a:gd name="T22" fmla="*/ 0 w 72"/>
                <a:gd name="T23" fmla="*/ 6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80"/>
                <a:gd name="T38" fmla="*/ 72 w 72"/>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80">
                  <a:moveTo>
                    <a:pt x="0" y="8"/>
                  </a:moveTo>
                  <a:lnTo>
                    <a:pt x="16" y="64"/>
                  </a:lnTo>
                  <a:lnTo>
                    <a:pt x="32" y="48"/>
                  </a:lnTo>
                  <a:lnTo>
                    <a:pt x="48" y="80"/>
                  </a:lnTo>
                  <a:lnTo>
                    <a:pt x="64" y="80"/>
                  </a:lnTo>
                  <a:lnTo>
                    <a:pt x="72" y="56"/>
                  </a:lnTo>
                  <a:lnTo>
                    <a:pt x="72" y="16"/>
                  </a:lnTo>
                  <a:lnTo>
                    <a:pt x="56" y="0"/>
                  </a:lnTo>
                  <a:lnTo>
                    <a:pt x="40" y="0"/>
                  </a:lnTo>
                  <a:lnTo>
                    <a:pt x="32" y="40"/>
                  </a:lnTo>
                  <a:lnTo>
                    <a:pt x="16" y="8"/>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08" name="Freeform 306"/>
            <p:cNvSpPr>
              <a:spLocks/>
            </p:cNvSpPr>
            <p:nvPr/>
          </p:nvSpPr>
          <p:spPr bwMode="auto">
            <a:xfrm>
              <a:off x="2355" y="1404"/>
              <a:ext cx="74" cy="74"/>
            </a:xfrm>
            <a:custGeom>
              <a:avLst/>
              <a:gdLst>
                <a:gd name="T0" fmla="*/ 0 w 72"/>
                <a:gd name="T1" fmla="*/ 6 h 80"/>
                <a:gd name="T2" fmla="*/ 16 w 72"/>
                <a:gd name="T3" fmla="*/ 14 h 80"/>
                <a:gd name="T4" fmla="*/ 52 w 72"/>
                <a:gd name="T5" fmla="*/ 11 h 80"/>
                <a:gd name="T6" fmla="*/ 81 w 72"/>
                <a:gd name="T7" fmla="*/ 17 h 80"/>
                <a:gd name="T8" fmla="*/ 110 w 72"/>
                <a:gd name="T9" fmla="*/ 17 h 80"/>
                <a:gd name="T10" fmla="*/ 122 w 72"/>
                <a:gd name="T11" fmla="*/ 13 h 80"/>
                <a:gd name="T12" fmla="*/ 122 w 72"/>
                <a:gd name="T13" fmla="*/ 6 h 80"/>
                <a:gd name="T14" fmla="*/ 98 w 72"/>
                <a:gd name="T15" fmla="*/ 0 h 80"/>
                <a:gd name="T16" fmla="*/ 65 w 72"/>
                <a:gd name="T17" fmla="*/ 0 h 80"/>
                <a:gd name="T18" fmla="*/ 52 w 72"/>
                <a:gd name="T19" fmla="*/ 8 h 80"/>
                <a:gd name="T20" fmla="*/ 16 w 72"/>
                <a:gd name="T21" fmla="*/ 6 h 80"/>
                <a:gd name="T22" fmla="*/ 0 w 72"/>
                <a:gd name="T23" fmla="*/ 6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80"/>
                <a:gd name="T38" fmla="*/ 72 w 72"/>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80">
                  <a:moveTo>
                    <a:pt x="0" y="8"/>
                  </a:moveTo>
                  <a:lnTo>
                    <a:pt x="16" y="64"/>
                  </a:lnTo>
                  <a:lnTo>
                    <a:pt x="32" y="48"/>
                  </a:lnTo>
                  <a:lnTo>
                    <a:pt x="48" y="80"/>
                  </a:lnTo>
                  <a:lnTo>
                    <a:pt x="64" y="80"/>
                  </a:lnTo>
                  <a:lnTo>
                    <a:pt x="72" y="56"/>
                  </a:lnTo>
                  <a:lnTo>
                    <a:pt x="72" y="16"/>
                  </a:lnTo>
                  <a:lnTo>
                    <a:pt x="56" y="0"/>
                  </a:lnTo>
                  <a:lnTo>
                    <a:pt x="40" y="0"/>
                  </a:lnTo>
                  <a:lnTo>
                    <a:pt x="32" y="40"/>
                  </a:lnTo>
                  <a:lnTo>
                    <a:pt x="16" y="8"/>
                  </a:lnTo>
                  <a:lnTo>
                    <a:pt x="0" y="8"/>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09" name="Freeform 307"/>
            <p:cNvSpPr>
              <a:spLocks/>
            </p:cNvSpPr>
            <p:nvPr/>
          </p:nvSpPr>
          <p:spPr bwMode="auto">
            <a:xfrm>
              <a:off x="2257" y="1314"/>
              <a:ext cx="55" cy="22"/>
            </a:xfrm>
            <a:custGeom>
              <a:avLst/>
              <a:gdLst>
                <a:gd name="T0" fmla="*/ 0 w 56"/>
                <a:gd name="T1" fmla="*/ 6 h 24"/>
                <a:gd name="T2" fmla="*/ 28 w 56"/>
                <a:gd name="T3" fmla="*/ 6 h 24"/>
                <a:gd name="T4" fmla="*/ 36 w 56"/>
                <a:gd name="T5" fmla="*/ 6 h 24"/>
                <a:gd name="T6" fmla="*/ 28 w 56"/>
                <a:gd name="T7" fmla="*/ 0 h 24"/>
                <a:gd name="T8" fmla="*/ 8 w 56"/>
                <a:gd name="T9" fmla="*/ 6 h 24"/>
                <a:gd name="T10" fmla="*/ 0 w 56"/>
                <a:gd name="T11" fmla="*/ 6 h 24"/>
                <a:gd name="T12" fmla="*/ 0 60000 65536"/>
                <a:gd name="T13" fmla="*/ 0 60000 65536"/>
                <a:gd name="T14" fmla="*/ 0 60000 65536"/>
                <a:gd name="T15" fmla="*/ 0 60000 65536"/>
                <a:gd name="T16" fmla="*/ 0 60000 65536"/>
                <a:gd name="T17" fmla="*/ 0 60000 65536"/>
                <a:gd name="T18" fmla="*/ 0 w 56"/>
                <a:gd name="T19" fmla="*/ 0 h 24"/>
                <a:gd name="T20" fmla="*/ 56 w 5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 h="24">
                  <a:moveTo>
                    <a:pt x="0" y="24"/>
                  </a:moveTo>
                  <a:lnTo>
                    <a:pt x="48" y="24"/>
                  </a:lnTo>
                  <a:lnTo>
                    <a:pt x="56" y="16"/>
                  </a:lnTo>
                  <a:lnTo>
                    <a:pt x="32" y="0"/>
                  </a:lnTo>
                  <a:lnTo>
                    <a:pt x="8" y="8"/>
                  </a:lnTo>
                  <a:lnTo>
                    <a:pt x="0" y="24"/>
                  </a:lnTo>
                  <a:close/>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0" name="Freeform 308"/>
            <p:cNvSpPr>
              <a:spLocks/>
            </p:cNvSpPr>
            <p:nvPr/>
          </p:nvSpPr>
          <p:spPr bwMode="auto">
            <a:xfrm>
              <a:off x="2257" y="1314"/>
              <a:ext cx="55" cy="22"/>
            </a:xfrm>
            <a:custGeom>
              <a:avLst/>
              <a:gdLst>
                <a:gd name="T0" fmla="*/ 0 w 56"/>
                <a:gd name="T1" fmla="*/ 6 h 24"/>
                <a:gd name="T2" fmla="*/ 28 w 56"/>
                <a:gd name="T3" fmla="*/ 6 h 24"/>
                <a:gd name="T4" fmla="*/ 36 w 56"/>
                <a:gd name="T5" fmla="*/ 6 h 24"/>
                <a:gd name="T6" fmla="*/ 28 w 56"/>
                <a:gd name="T7" fmla="*/ 0 h 24"/>
                <a:gd name="T8" fmla="*/ 8 w 56"/>
                <a:gd name="T9" fmla="*/ 6 h 24"/>
                <a:gd name="T10" fmla="*/ 0 w 56"/>
                <a:gd name="T11" fmla="*/ 6 h 24"/>
                <a:gd name="T12" fmla="*/ 0 60000 65536"/>
                <a:gd name="T13" fmla="*/ 0 60000 65536"/>
                <a:gd name="T14" fmla="*/ 0 60000 65536"/>
                <a:gd name="T15" fmla="*/ 0 60000 65536"/>
                <a:gd name="T16" fmla="*/ 0 60000 65536"/>
                <a:gd name="T17" fmla="*/ 0 60000 65536"/>
                <a:gd name="T18" fmla="*/ 0 w 56"/>
                <a:gd name="T19" fmla="*/ 0 h 24"/>
                <a:gd name="T20" fmla="*/ 56 w 5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 h="24">
                  <a:moveTo>
                    <a:pt x="0" y="24"/>
                  </a:moveTo>
                  <a:lnTo>
                    <a:pt x="48" y="24"/>
                  </a:lnTo>
                  <a:lnTo>
                    <a:pt x="56" y="16"/>
                  </a:lnTo>
                  <a:lnTo>
                    <a:pt x="32" y="0"/>
                  </a:lnTo>
                  <a:lnTo>
                    <a:pt x="8" y="8"/>
                  </a:lnTo>
                  <a:lnTo>
                    <a:pt x="0" y="24"/>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1" name="Freeform 309"/>
            <p:cNvSpPr>
              <a:spLocks/>
            </p:cNvSpPr>
            <p:nvPr/>
          </p:nvSpPr>
          <p:spPr bwMode="auto">
            <a:xfrm>
              <a:off x="2239" y="1344"/>
              <a:ext cx="18" cy="16"/>
            </a:xfrm>
            <a:custGeom>
              <a:avLst/>
              <a:gdLst>
                <a:gd name="T0" fmla="*/ 0 w 16"/>
                <a:gd name="T1" fmla="*/ 8 h 16"/>
                <a:gd name="T2" fmla="*/ 78 w 16"/>
                <a:gd name="T3" fmla="*/ 16 h 16"/>
                <a:gd name="T4" fmla="*/ 160 w 16"/>
                <a:gd name="T5" fmla="*/ 16 h 16"/>
                <a:gd name="T6" fmla="*/ 160 w 16"/>
                <a:gd name="T7" fmla="*/ 0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16"/>
                  </a:lnTo>
                  <a:lnTo>
                    <a:pt x="16" y="16"/>
                  </a:lnTo>
                  <a:lnTo>
                    <a:pt x="16"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12" name="Freeform 310"/>
            <p:cNvSpPr>
              <a:spLocks/>
            </p:cNvSpPr>
            <p:nvPr/>
          </p:nvSpPr>
          <p:spPr bwMode="auto">
            <a:xfrm>
              <a:off x="2239" y="1344"/>
              <a:ext cx="18" cy="16"/>
            </a:xfrm>
            <a:custGeom>
              <a:avLst/>
              <a:gdLst>
                <a:gd name="T0" fmla="*/ 0 w 16"/>
                <a:gd name="T1" fmla="*/ 8 h 16"/>
                <a:gd name="T2" fmla="*/ 78 w 16"/>
                <a:gd name="T3" fmla="*/ 16 h 16"/>
                <a:gd name="T4" fmla="*/ 160 w 16"/>
                <a:gd name="T5" fmla="*/ 16 h 16"/>
                <a:gd name="T6" fmla="*/ 160 w 16"/>
                <a:gd name="T7" fmla="*/ 0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16"/>
                  </a:lnTo>
                  <a:lnTo>
                    <a:pt x="16" y="16"/>
                  </a:lnTo>
                  <a:lnTo>
                    <a:pt x="16" y="0"/>
                  </a:lnTo>
                  <a:lnTo>
                    <a:pt x="0" y="8"/>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3" name="Freeform 311"/>
            <p:cNvSpPr>
              <a:spLocks/>
            </p:cNvSpPr>
            <p:nvPr/>
          </p:nvSpPr>
          <p:spPr bwMode="auto">
            <a:xfrm>
              <a:off x="2257" y="1351"/>
              <a:ext cx="40" cy="31"/>
            </a:xfrm>
            <a:custGeom>
              <a:avLst/>
              <a:gdLst>
                <a:gd name="T0" fmla="*/ 0 w 40"/>
                <a:gd name="T1" fmla="*/ 8 h 32"/>
                <a:gd name="T2" fmla="*/ 8 w 40"/>
                <a:gd name="T3" fmla="*/ 16 h 32"/>
                <a:gd name="T4" fmla="*/ 24 w 40"/>
                <a:gd name="T5" fmla="*/ 16 h 32"/>
                <a:gd name="T6" fmla="*/ 40 w 40"/>
                <a:gd name="T7" fmla="*/ 16 h 32"/>
                <a:gd name="T8" fmla="*/ 40 w 40"/>
                <a:gd name="T9" fmla="*/ 0 h 32"/>
                <a:gd name="T10" fmla="*/ 0 w 40"/>
                <a:gd name="T11" fmla="*/ 8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0" y="8"/>
                  </a:moveTo>
                  <a:lnTo>
                    <a:pt x="8" y="24"/>
                  </a:lnTo>
                  <a:lnTo>
                    <a:pt x="24" y="32"/>
                  </a:lnTo>
                  <a:lnTo>
                    <a:pt x="40" y="16"/>
                  </a:lnTo>
                  <a:lnTo>
                    <a:pt x="4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14" name="Freeform 312"/>
            <p:cNvSpPr>
              <a:spLocks/>
            </p:cNvSpPr>
            <p:nvPr/>
          </p:nvSpPr>
          <p:spPr bwMode="auto">
            <a:xfrm>
              <a:off x="2257" y="1351"/>
              <a:ext cx="40" cy="31"/>
            </a:xfrm>
            <a:custGeom>
              <a:avLst/>
              <a:gdLst>
                <a:gd name="T0" fmla="*/ 0 w 40"/>
                <a:gd name="T1" fmla="*/ 8 h 32"/>
                <a:gd name="T2" fmla="*/ 8 w 40"/>
                <a:gd name="T3" fmla="*/ 16 h 32"/>
                <a:gd name="T4" fmla="*/ 24 w 40"/>
                <a:gd name="T5" fmla="*/ 16 h 32"/>
                <a:gd name="T6" fmla="*/ 40 w 40"/>
                <a:gd name="T7" fmla="*/ 16 h 32"/>
                <a:gd name="T8" fmla="*/ 40 w 40"/>
                <a:gd name="T9" fmla="*/ 0 h 32"/>
                <a:gd name="T10" fmla="*/ 0 w 40"/>
                <a:gd name="T11" fmla="*/ 8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0" y="8"/>
                  </a:moveTo>
                  <a:lnTo>
                    <a:pt x="8" y="24"/>
                  </a:lnTo>
                  <a:lnTo>
                    <a:pt x="24" y="32"/>
                  </a:lnTo>
                  <a:lnTo>
                    <a:pt x="40" y="16"/>
                  </a:lnTo>
                  <a:lnTo>
                    <a:pt x="40" y="0"/>
                  </a:lnTo>
                  <a:lnTo>
                    <a:pt x="0" y="8"/>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5" name="Freeform 313"/>
            <p:cNvSpPr>
              <a:spLocks/>
            </p:cNvSpPr>
            <p:nvPr/>
          </p:nvSpPr>
          <p:spPr bwMode="auto">
            <a:xfrm>
              <a:off x="2148" y="1367"/>
              <a:ext cx="91" cy="73"/>
            </a:xfrm>
            <a:custGeom>
              <a:avLst/>
              <a:gdLst>
                <a:gd name="T0" fmla="*/ 0 w 87"/>
                <a:gd name="T1" fmla="*/ 11 h 80"/>
                <a:gd name="T2" fmla="*/ 8 w 87"/>
                <a:gd name="T3" fmla="*/ 14 h 80"/>
                <a:gd name="T4" fmla="*/ 79 w 87"/>
                <a:gd name="T5" fmla="*/ 14 h 80"/>
                <a:gd name="T6" fmla="*/ 136 w 87"/>
                <a:gd name="T7" fmla="*/ 10 h 80"/>
                <a:gd name="T8" fmla="*/ 154 w 87"/>
                <a:gd name="T9" fmla="*/ 11 h 80"/>
                <a:gd name="T10" fmla="*/ 195 w 87"/>
                <a:gd name="T11" fmla="*/ 6 h 80"/>
                <a:gd name="T12" fmla="*/ 195 w 87"/>
                <a:gd name="T13" fmla="*/ 5 h 80"/>
                <a:gd name="T14" fmla="*/ 213 w 87"/>
                <a:gd name="T15" fmla="*/ 5 h 80"/>
                <a:gd name="T16" fmla="*/ 174 w 87"/>
                <a:gd name="T17" fmla="*/ 0 h 80"/>
                <a:gd name="T18" fmla="*/ 154 w 87"/>
                <a:gd name="T19" fmla="*/ 5 h 80"/>
                <a:gd name="T20" fmla="*/ 114 w 87"/>
                <a:gd name="T21" fmla="*/ 5 h 80"/>
                <a:gd name="T22" fmla="*/ 0 w 87"/>
                <a:gd name="T23" fmla="*/ 11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0"/>
                <a:gd name="T38" fmla="*/ 87 w 87"/>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0">
                  <a:moveTo>
                    <a:pt x="0" y="64"/>
                  </a:moveTo>
                  <a:lnTo>
                    <a:pt x="8" y="80"/>
                  </a:lnTo>
                  <a:lnTo>
                    <a:pt x="32" y="80"/>
                  </a:lnTo>
                  <a:lnTo>
                    <a:pt x="55" y="56"/>
                  </a:lnTo>
                  <a:lnTo>
                    <a:pt x="63" y="64"/>
                  </a:lnTo>
                  <a:lnTo>
                    <a:pt x="79" y="40"/>
                  </a:lnTo>
                  <a:lnTo>
                    <a:pt x="79" y="32"/>
                  </a:lnTo>
                  <a:lnTo>
                    <a:pt x="87" y="16"/>
                  </a:lnTo>
                  <a:lnTo>
                    <a:pt x="71" y="0"/>
                  </a:lnTo>
                  <a:lnTo>
                    <a:pt x="63" y="16"/>
                  </a:lnTo>
                  <a:lnTo>
                    <a:pt x="47" y="16"/>
                  </a:lnTo>
                  <a:lnTo>
                    <a:pt x="0"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16" name="Freeform 314"/>
            <p:cNvSpPr>
              <a:spLocks/>
            </p:cNvSpPr>
            <p:nvPr/>
          </p:nvSpPr>
          <p:spPr bwMode="auto">
            <a:xfrm>
              <a:off x="2148" y="1367"/>
              <a:ext cx="91" cy="73"/>
            </a:xfrm>
            <a:custGeom>
              <a:avLst/>
              <a:gdLst>
                <a:gd name="T0" fmla="*/ 0 w 87"/>
                <a:gd name="T1" fmla="*/ 11 h 80"/>
                <a:gd name="T2" fmla="*/ 8 w 87"/>
                <a:gd name="T3" fmla="*/ 14 h 80"/>
                <a:gd name="T4" fmla="*/ 79 w 87"/>
                <a:gd name="T5" fmla="*/ 14 h 80"/>
                <a:gd name="T6" fmla="*/ 136 w 87"/>
                <a:gd name="T7" fmla="*/ 10 h 80"/>
                <a:gd name="T8" fmla="*/ 154 w 87"/>
                <a:gd name="T9" fmla="*/ 11 h 80"/>
                <a:gd name="T10" fmla="*/ 195 w 87"/>
                <a:gd name="T11" fmla="*/ 6 h 80"/>
                <a:gd name="T12" fmla="*/ 195 w 87"/>
                <a:gd name="T13" fmla="*/ 5 h 80"/>
                <a:gd name="T14" fmla="*/ 213 w 87"/>
                <a:gd name="T15" fmla="*/ 5 h 80"/>
                <a:gd name="T16" fmla="*/ 174 w 87"/>
                <a:gd name="T17" fmla="*/ 0 h 80"/>
                <a:gd name="T18" fmla="*/ 154 w 87"/>
                <a:gd name="T19" fmla="*/ 5 h 80"/>
                <a:gd name="T20" fmla="*/ 114 w 87"/>
                <a:gd name="T21" fmla="*/ 5 h 80"/>
                <a:gd name="T22" fmla="*/ 0 w 87"/>
                <a:gd name="T23" fmla="*/ 11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0"/>
                <a:gd name="T38" fmla="*/ 87 w 87"/>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0">
                  <a:moveTo>
                    <a:pt x="0" y="64"/>
                  </a:moveTo>
                  <a:lnTo>
                    <a:pt x="8" y="80"/>
                  </a:lnTo>
                  <a:lnTo>
                    <a:pt x="32" y="80"/>
                  </a:lnTo>
                  <a:lnTo>
                    <a:pt x="55" y="56"/>
                  </a:lnTo>
                  <a:lnTo>
                    <a:pt x="63" y="64"/>
                  </a:lnTo>
                  <a:lnTo>
                    <a:pt x="79" y="40"/>
                  </a:lnTo>
                  <a:lnTo>
                    <a:pt x="79" y="32"/>
                  </a:lnTo>
                  <a:lnTo>
                    <a:pt x="87" y="16"/>
                  </a:lnTo>
                  <a:lnTo>
                    <a:pt x="71" y="0"/>
                  </a:lnTo>
                  <a:lnTo>
                    <a:pt x="63" y="16"/>
                  </a:lnTo>
                  <a:lnTo>
                    <a:pt x="47" y="16"/>
                  </a:lnTo>
                  <a:lnTo>
                    <a:pt x="0" y="64"/>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7" name="Freeform 315"/>
            <p:cNvSpPr>
              <a:spLocks/>
            </p:cNvSpPr>
            <p:nvPr/>
          </p:nvSpPr>
          <p:spPr bwMode="auto">
            <a:xfrm>
              <a:off x="2213" y="1404"/>
              <a:ext cx="133" cy="96"/>
            </a:xfrm>
            <a:custGeom>
              <a:avLst/>
              <a:gdLst>
                <a:gd name="T0" fmla="*/ 0 w 128"/>
                <a:gd name="T1" fmla="*/ 15 h 104"/>
                <a:gd name="T2" fmla="*/ 65 w 128"/>
                <a:gd name="T3" fmla="*/ 16 h 104"/>
                <a:gd name="T4" fmla="*/ 88 w 128"/>
                <a:gd name="T5" fmla="*/ 15 h 104"/>
                <a:gd name="T6" fmla="*/ 103 w 128"/>
                <a:gd name="T7" fmla="*/ 17 h 104"/>
                <a:gd name="T8" fmla="*/ 88 w 128"/>
                <a:gd name="T9" fmla="*/ 17 h 104"/>
                <a:gd name="T10" fmla="*/ 88 w 128"/>
                <a:gd name="T11" fmla="*/ 19 h 104"/>
                <a:gd name="T12" fmla="*/ 119 w 128"/>
                <a:gd name="T13" fmla="*/ 21 h 104"/>
                <a:gd name="T14" fmla="*/ 189 w 128"/>
                <a:gd name="T15" fmla="*/ 16 h 104"/>
                <a:gd name="T16" fmla="*/ 258 w 128"/>
                <a:gd name="T17" fmla="*/ 16 h 104"/>
                <a:gd name="T18" fmla="*/ 276 w 128"/>
                <a:gd name="T19" fmla="*/ 8 h 104"/>
                <a:gd name="T20" fmla="*/ 208 w 128"/>
                <a:gd name="T21" fmla="*/ 6 h 104"/>
                <a:gd name="T22" fmla="*/ 189 w 128"/>
                <a:gd name="T23" fmla="*/ 0 h 104"/>
                <a:gd name="T24" fmla="*/ 155 w 128"/>
                <a:gd name="T25" fmla="*/ 6 h 104"/>
                <a:gd name="T26" fmla="*/ 171 w 128"/>
                <a:gd name="T27" fmla="*/ 6 h 104"/>
                <a:gd name="T28" fmla="*/ 171 w 128"/>
                <a:gd name="T29" fmla="*/ 8 h 104"/>
                <a:gd name="T30" fmla="*/ 189 w 128"/>
                <a:gd name="T31" fmla="*/ 12 h 104"/>
                <a:gd name="T32" fmla="*/ 155 w 128"/>
                <a:gd name="T33" fmla="*/ 12 h 104"/>
                <a:gd name="T34" fmla="*/ 119 w 128"/>
                <a:gd name="T35" fmla="*/ 6 h 104"/>
                <a:gd name="T36" fmla="*/ 49 w 128"/>
                <a:gd name="T37" fmla="*/ 6 h 104"/>
                <a:gd name="T38" fmla="*/ 0 w 128"/>
                <a:gd name="T39" fmla="*/ 15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104"/>
                <a:gd name="T62" fmla="*/ 128 w 128"/>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104">
                  <a:moveTo>
                    <a:pt x="0" y="72"/>
                  </a:moveTo>
                  <a:lnTo>
                    <a:pt x="32" y="80"/>
                  </a:lnTo>
                  <a:lnTo>
                    <a:pt x="40" y="72"/>
                  </a:lnTo>
                  <a:lnTo>
                    <a:pt x="48" y="88"/>
                  </a:lnTo>
                  <a:lnTo>
                    <a:pt x="40" y="88"/>
                  </a:lnTo>
                  <a:lnTo>
                    <a:pt x="40" y="96"/>
                  </a:lnTo>
                  <a:lnTo>
                    <a:pt x="56" y="104"/>
                  </a:lnTo>
                  <a:lnTo>
                    <a:pt x="88" y="80"/>
                  </a:lnTo>
                  <a:lnTo>
                    <a:pt x="120" y="80"/>
                  </a:lnTo>
                  <a:lnTo>
                    <a:pt x="128" y="40"/>
                  </a:lnTo>
                  <a:lnTo>
                    <a:pt x="96" y="24"/>
                  </a:lnTo>
                  <a:lnTo>
                    <a:pt x="88" y="0"/>
                  </a:lnTo>
                  <a:lnTo>
                    <a:pt x="72" y="24"/>
                  </a:lnTo>
                  <a:lnTo>
                    <a:pt x="80" y="32"/>
                  </a:lnTo>
                  <a:lnTo>
                    <a:pt x="80" y="40"/>
                  </a:lnTo>
                  <a:lnTo>
                    <a:pt x="88" y="56"/>
                  </a:lnTo>
                  <a:lnTo>
                    <a:pt x="72" y="56"/>
                  </a:lnTo>
                  <a:lnTo>
                    <a:pt x="56" y="32"/>
                  </a:lnTo>
                  <a:lnTo>
                    <a:pt x="24" y="16"/>
                  </a:lnTo>
                  <a:lnTo>
                    <a:pt x="0" y="72"/>
                  </a:lnTo>
                  <a:close/>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8" name="Freeform 316"/>
            <p:cNvSpPr>
              <a:spLocks/>
            </p:cNvSpPr>
            <p:nvPr/>
          </p:nvSpPr>
          <p:spPr bwMode="auto">
            <a:xfrm>
              <a:off x="2213" y="1404"/>
              <a:ext cx="133" cy="96"/>
            </a:xfrm>
            <a:custGeom>
              <a:avLst/>
              <a:gdLst>
                <a:gd name="T0" fmla="*/ 0 w 128"/>
                <a:gd name="T1" fmla="*/ 15 h 104"/>
                <a:gd name="T2" fmla="*/ 65 w 128"/>
                <a:gd name="T3" fmla="*/ 16 h 104"/>
                <a:gd name="T4" fmla="*/ 88 w 128"/>
                <a:gd name="T5" fmla="*/ 15 h 104"/>
                <a:gd name="T6" fmla="*/ 103 w 128"/>
                <a:gd name="T7" fmla="*/ 17 h 104"/>
                <a:gd name="T8" fmla="*/ 88 w 128"/>
                <a:gd name="T9" fmla="*/ 17 h 104"/>
                <a:gd name="T10" fmla="*/ 88 w 128"/>
                <a:gd name="T11" fmla="*/ 19 h 104"/>
                <a:gd name="T12" fmla="*/ 119 w 128"/>
                <a:gd name="T13" fmla="*/ 21 h 104"/>
                <a:gd name="T14" fmla="*/ 189 w 128"/>
                <a:gd name="T15" fmla="*/ 16 h 104"/>
                <a:gd name="T16" fmla="*/ 258 w 128"/>
                <a:gd name="T17" fmla="*/ 16 h 104"/>
                <a:gd name="T18" fmla="*/ 276 w 128"/>
                <a:gd name="T19" fmla="*/ 8 h 104"/>
                <a:gd name="T20" fmla="*/ 208 w 128"/>
                <a:gd name="T21" fmla="*/ 6 h 104"/>
                <a:gd name="T22" fmla="*/ 189 w 128"/>
                <a:gd name="T23" fmla="*/ 0 h 104"/>
                <a:gd name="T24" fmla="*/ 155 w 128"/>
                <a:gd name="T25" fmla="*/ 6 h 104"/>
                <a:gd name="T26" fmla="*/ 171 w 128"/>
                <a:gd name="T27" fmla="*/ 6 h 104"/>
                <a:gd name="T28" fmla="*/ 171 w 128"/>
                <a:gd name="T29" fmla="*/ 8 h 104"/>
                <a:gd name="T30" fmla="*/ 189 w 128"/>
                <a:gd name="T31" fmla="*/ 12 h 104"/>
                <a:gd name="T32" fmla="*/ 155 w 128"/>
                <a:gd name="T33" fmla="*/ 12 h 104"/>
                <a:gd name="T34" fmla="*/ 119 w 128"/>
                <a:gd name="T35" fmla="*/ 6 h 104"/>
                <a:gd name="T36" fmla="*/ 49 w 128"/>
                <a:gd name="T37" fmla="*/ 6 h 104"/>
                <a:gd name="T38" fmla="*/ 0 w 128"/>
                <a:gd name="T39" fmla="*/ 15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104"/>
                <a:gd name="T62" fmla="*/ 128 w 128"/>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104">
                  <a:moveTo>
                    <a:pt x="0" y="72"/>
                  </a:moveTo>
                  <a:lnTo>
                    <a:pt x="32" y="80"/>
                  </a:lnTo>
                  <a:lnTo>
                    <a:pt x="40" y="72"/>
                  </a:lnTo>
                  <a:lnTo>
                    <a:pt x="48" y="88"/>
                  </a:lnTo>
                  <a:lnTo>
                    <a:pt x="40" y="88"/>
                  </a:lnTo>
                  <a:lnTo>
                    <a:pt x="40" y="96"/>
                  </a:lnTo>
                  <a:lnTo>
                    <a:pt x="56" y="104"/>
                  </a:lnTo>
                  <a:lnTo>
                    <a:pt x="88" y="80"/>
                  </a:lnTo>
                  <a:lnTo>
                    <a:pt x="120" y="80"/>
                  </a:lnTo>
                  <a:lnTo>
                    <a:pt x="128" y="40"/>
                  </a:lnTo>
                  <a:lnTo>
                    <a:pt x="96" y="24"/>
                  </a:lnTo>
                  <a:lnTo>
                    <a:pt x="88" y="0"/>
                  </a:lnTo>
                  <a:lnTo>
                    <a:pt x="72" y="24"/>
                  </a:lnTo>
                  <a:lnTo>
                    <a:pt x="80" y="32"/>
                  </a:lnTo>
                  <a:lnTo>
                    <a:pt x="80" y="40"/>
                  </a:lnTo>
                  <a:lnTo>
                    <a:pt x="88" y="56"/>
                  </a:lnTo>
                  <a:lnTo>
                    <a:pt x="72" y="56"/>
                  </a:lnTo>
                  <a:lnTo>
                    <a:pt x="56" y="32"/>
                  </a:lnTo>
                  <a:lnTo>
                    <a:pt x="24" y="16"/>
                  </a:lnTo>
                  <a:lnTo>
                    <a:pt x="0" y="72"/>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19" name="Freeform 317"/>
            <p:cNvSpPr>
              <a:spLocks/>
            </p:cNvSpPr>
            <p:nvPr/>
          </p:nvSpPr>
          <p:spPr bwMode="auto">
            <a:xfrm>
              <a:off x="2371" y="1507"/>
              <a:ext cx="83" cy="96"/>
            </a:xfrm>
            <a:custGeom>
              <a:avLst/>
              <a:gdLst>
                <a:gd name="T0" fmla="*/ 0 w 80"/>
                <a:gd name="T1" fmla="*/ 12 h 103"/>
                <a:gd name="T2" fmla="*/ 36 w 80"/>
                <a:gd name="T3" fmla="*/ 18 h 103"/>
                <a:gd name="T4" fmla="*/ 48 w 80"/>
                <a:gd name="T5" fmla="*/ 18 h 103"/>
                <a:gd name="T6" fmla="*/ 86 w 80"/>
                <a:gd name="T7" fmla="*/ 25 h 103"/>
                <a:gd name="T8" fmla="*/ 115 w 80"/>
                <a:gd name="T9" fmla="*/ 23 h 103"/>
                <a:gd name="T10" fmla="*/ 149 w 80"/>
                <a:gd name="T11" fmla="*/ 21 h 103"/>
                <a:gd name="T12" fmla="*/ 166 w 80"/>
                <a:gd name="T13" fmla="*/ 18 h 103"/>
                <a:gd name="T14" fmla="*/ 149 w 80"/>
                <a:gd name="T15" fmla="*/ 12 h 103"/>
                <a:gd name="T16" fmla="*/ 115 w 80"/>
                <a:gd name="T17" fmla="*/ 10 h 103"/>
                <a:gd name="T18" fmla="*/ 133 w 80"/>
                <a:gd name="T19" fmla="*/ 7 h 103"/>
                <a:gd name="T20" fmla="*/ 115 w 80"/>
                <a:gd name="T21" fmla="*/ 0 h 103"/>
                <a:gd name="T22" fmla="*/ 99 w 80"/>
                <a:gd name="T23" fmla="*/ 7 h 103"/>
                <a:gd name="T24" fmla="*/ 64 w 80"/>
                <a:gd name="T25" fmla="*/ 7 h 103"/>
                <a:gd name="T26" fmla="*/ 48 w 80"/>
                <a:gd name="T27" fmla="*/ 7 h 103"/>
                <a:gd name="T28" fmla="*/ 36 w 80"/>
                <a:gd name="T29" fmla="*/ 7 h 103"/>
                <a:gd name="T30" fmla="*/ 64 w 80"/>
                <a:gd name="T31" fmla="*/ 10 h 103"/>
                <a:gd name="T32" fmla="*/ 36 w 80"/>
                <a:gd name="T33" fmla="*/ 10 h 103"/>
                <a:gd name="T34" fmla="*/ 0 w 80"/>
                <a:gd name="T35" fmla="*/ 12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03"/>
                <a:gd name="T56" fmla="*/ 80 w 80"/>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03">
                  <a:moveTo>
                    <a:pt x="0" y="47"/>
                  </a:moveTo>
                  <a:lnTo>
                    <a:pt x="16" y="71"/>
                  </a:lnTo>
                  <a:lnTo>
                    <a:pt x="24" y="71"/>
                  </a:lnTo>
                  <a:lnTo>
                    <a:pt x="40" y="103"/>
                  </a:lnTo>
                  <a:lnTo>
                    <a:pt x="56" y="95"/>
                  </a:lnTo>
                  <a:lnTo>
                    <a:pt x="72" y="87"/>
                  </a:lnTo>
                  <a:lnTo>
                    <a:pt x="80" y="71"/>
                  </a:lnTo>
                  <a:lnTo>
                    <a:pt x="72" y="47"/>
                  </a:lnTo>
                  <a:lnTo>
                    <a:pt x="56" y="39"/>
                  </a:lnTo>
                  <a:lnTo>
                    <a:pt x="64" y="24"/>
                  </a:lnTo>
                  <a:lnTo>
                    <a:pt x="56" y="0"/>
                  </a:lnTo>
                  <a:lnTo>
                    <a:pt x="48" y="16"/>
                  </a:lnTo>
                  <a:lnTo>
                    <a:pt x="32" y="8"/>
                  </a:lnTo>
                  <a:lnTo>
                    <a:pt x="24" y="16"/>
                  </a:lnTo>
                  <a:lnTo>
                    <a:pt x="16" y="24"/>
                  </a:lnTo>
                  <a:lnTo>
                    <a:pt x="32" y="39"/>
                  </a:lnTo>
                  <a:lnTo>
                    <a:pt x="16" y="39"/>
                  </a:lnTo>
                  <a:lnTo>
                    <a:pt x="0" y="47"/>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20" name="Freeform 318"/>
            <p:cNvSpPr>
              <a:spLocks/>
            </p:cNvSpPr>
            <p:nvPr/>
          </p:nvSpPr>
          <p:spPr bwMode="auto">
            <a:xfrm>
              <a:off x="2371" y="1507"/>
              <a:ext cx="83" cy="96"/>
            </a:xfrm>
            <a:custGeom>
              <a:avLst/>
              <a:gdLst>
                <a:gd name="T0" fmla="*/ 0 w 80"/>
                <a:gd name="T1" fmla="*/ 12 h 103"/>
                <a:gd name="T2" fmla="*/ 36 w 80"/>
                <a:gd name="T3" fmla="*/ 18 h 103"/>
                <a:gd name="T4" fmla="*/ 48 w 80"/>
                <a:gd name="T5" fmla="*/ 18 h 103"/>
                <a:gd name="T6" fmla="*/ 86 w 80"/>
                <a:gd name="T7" fmla="*/ 25 h 103"/>
                <a:gd name="T8" fmla="*/ 115 w 80"/>
                <a:gd name="T9" fmla="*/ 23 h 103"/>
                <a:gd name="T10" fmla="*/ 149 w 80"/>
                <a:gd name="T11" fmla="*/ 21 h 103"/>
                <a:gd name="T12" fmla="*/ 166 w 80"/>
                <a:gd name="T13" fmla="*/ 18 h 103"/>
                <a:gd name="T14" fmla="*/ 149 w 80"/>
                <a:gd name="T15" fmla="*/ 12 h 103"/>
                <a:gd name="T16" fmla="*/ 115 w 80"/>
                <a:gd name="T17" fmla="*/ 10 h 103"/>
                <a:gd name="T18" fmla="*/ 133 w 80"/>
                <a:gd name="T19" fmla="*/ 7 h 103"/>
                <a:gd name="T20" fmla="*/ 115 w 80"/>
                <a:gd name="T21" fmla="*/ 0 h 103"/>
                <a:gd name="T22" fmla="*/ 99 w 80"/>
                <a:gd name="T23" fmla="*/ 7 h 103"/>
                <a:gd name="T24" fmla="*/ 64 w 80"/>
                <a:gd name="T25" fmla="*/ 7 h 103"/>
                <a:gd name="T26" fmla="*/ 48 w 80"/>
                <a:gd name="T27" fmla="*/ 7 h 103"/>
                <a:gd name="T28" fmla="*/ 36 w 80"/>
                <a:gd name="T29" fmla="*/ 7 h 103"/>
                <a:gd name="T30" fmla="*/ 64 w 80"/>
                <a:gd name="T31" fmla="*/ 10 h 103"/>
                <a:gd name="T32" fmla="*/ 36 w 80"/>
                <a:gd name="T33" fmla="*/ 10 h 103"/>
                <a:gd name="T34" fmla="*/ 0 w 80"/>
                <a:gd name="T35" fmla="*/ 12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03"/>
                <a:gd name="T56" fmla="*/ 80 w 80"/>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03">
                  <a:moveTo>
                    <a:pt x="0" y="47"/>
                  </a:moveTo>
                  <a:lnTo>
                    <a:pt x="16" y="71"/>
                  </a:lnTo>
                  <a:lnTo>
                    <a:pt x="24" y="71"/>
                  </a:lnTo>
                  <a:lnTo>
                    <a:pt x="40" y="103"/>
                  </a:lnTo>
                  <a:lnTo>
                    <a:pt x="56" y="95"/>
                  </a:lnTo>
                  <a:lnTo>
                    <a:pt x="72" y="87"/>
                  </a:lnTo>
                  <a:lnTo>
                    <a:pt x="80" y="71"/>
                  </a:lnTo>
                  <a:lnTo>
                    <a:pt x="72" y="47"/>
                  </a:lnTo>
                  <a:lnTo>
                    <a:pt x="56" y="39"/>
                  </a:lnTo>
                  <a:lnTo>
                    <a:pt x="64" y="24"/>
                  </a:lnTo>
                  <a:lnTo>
                    <a:pt x="56" y="0"/>
                  </a:lnTo>
                  <a:lnTo>
                    <a:pt x="48" y="16"/>
                  </a:lnTo>
                  <a:lnTo>
                    <a:pt x="32" y="8"/>
                  </a:lnTo>
                  <a:lnTo>
                    <a:pt x="24" y="16"/>
                  </a:lnTo>
                  <a:lnTo>
                    <a:pt x="16" y="24"/>
                  </a:lnTo>
                  <a:lnTo>
                    <a:pt x="32" y="39"/>
                  </a:lnTo>
                  <a:lnTo>
                    <a:pt x="16" y="39"/>
                  </a:lnTo>
                  <a:lnTo>
                    <a:pt x="0" y="47"/>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1" name="Freeform 319"/>
            <p:cNvSpPr>
              <a:spLocks/>
            </p:cNvSpPr>
            <p:nvPr/>
          </p:nvSpPr>
          <p:spPr bwMode="auto">
            <a:xfrm>
              <a:off x="2206" y="1530"/>
              <a:ext cx="198" cy="156"/>
            </a:xfrm>
            <a:custGeom>
              <a:avLst/>
              <a:gdLst>
                <a:gd name="T0" fmla="*/ 0 w 192"/>
                <a:gd name="T1" fmla="*/ 18 h 167"/>
                <a:gd name="T2" fmla="*/ 8 w 192"/>
                <a:gd name="T3" fmla="*/ 20 h 167"/>
                <a:gd name="T4" fmla="*/ 8 w 192"/>
                <a:gd name="T5" fmla="*/ 21 h 167"/>
                <a:gd name="T6" fmla="*/ 36 w 192"/>
                <a:gd name="T7" fmla="*/ 25 h 167"/>
                <a:gd name="T8" fmla="*/ 92 w 192"/>
                <a:gd name="T9" fmla="*/ 25 h 167"/>
                <a:gd name="T10" fmla="*/ 117 w 192"/>
                <a:gd name="T11" fmla="*/ 29 h 167"/>
                <a:gd name="T12" fmla="*/ 92 w 192"/>
                <a:gd name="T13" fmla="*/ 31 h 167"/>
                <a:gd name="T14" fmla="*/ 36 w 192"/>
                <a:gd name="T15" fmla="*/ 31 h 167"/>
                <a:gd name="T16" fmla="*/ 44 w 192"/>
                <a:gd name="T17" fmla="*/ 35 h 167"/>
                <a:gd name="T18" fmla="*/ 72 w 192"/>
                <a:gd name="T19" fmla="*/ 37 h 167"/>
                <a:gd name="T20" fmla="*/ 92 w 192"/>
                <a:gd name="T21" fmla="*/ 37 h 167"/>
                <a:gd name="T22" fmla="*/ 104 w 192"/>
                <a:gd name="T23" fmla="*/ 43 h 167"/>
                <a:gd name="T24" fmla="*/ 162 w 192"/>
                <a:gd name="T25" fmla="*/ 41 h 167"/>
                <a:gd name="T26" fmla="*/ 223 w 192"/>
                <a:gd name="T27" fmla="*/ 37 h 167"/>
                <a:gd name="T28" fmla="*/ 237 w 192"/>
                <a:gd name="T29" fmla="*/ 35 h 167"/>
                <a:gd name="T30" fmla="*/ 295 w 192"/>
                <a:gd name="T31" fmla="*/ 41 h 167"/>
                <a:gd name="T32" fmla="*/ 310 w 192"/>
                <a:gd name="T33" fmla="*/ 38 h 167"/>
                <a:gd name="T34" fmla="*/ 326 w 192"/>
                <a:gd name="T35" fmla="*/ 37 h 167"/>
                <a:gd name="T36" fmla="*/ 326 w 192"/>
                <a:gd name="T37" fmla="*/ 35 h 167"/>
                <a:gd name="T38" fmla="*/ 340 w 192"/>
                <a:gd name="T39" fmla="*/ 35 h 167"/>
                <a:gd name="T40" fmla="*/ 355 w 192"/>
                <a:gd name="T41" fmla="*/ 31 h 167"/>
                <a:gd name="T42" fmla="*/ 295 w 192"/>
                <a:gd name="T43" fmla="*/ 25 h 167"/>
                <a:gd name="T44" fmla="*/ 268 w 192"/>
                <a:gd name="T45" fmla="*/ 21 h 167"/>
                <a:gd name="T46" fmla="*/ 268 w 192"/>
                <a:gd name="T47" fmla="*/ 18 h 167"/>
                <a:gd name="T48" fmla="*/ 252 w 192"/>
                <a:gd name="T49" fmla="*/ 10 h 167"/>
                <a:gd name="T50" fmla="*/ 282 w 192"/>
                <a:gd name="T51" fmla="*/ 0 h 167"/>
                <a:gd name="T52" fmla="*/ 268 w 192"/>
                <a:gd name="T53" fmla="*/ 0 h 167"/>
                <a:gd name="T54" fmla="*/ 223 w 192"/>
                <a:gd name="T55" fmla="*/ 0 h 167"/>
                <a:gd name="T56" fmla="*/ 207 w 192"/>
                <a:gd name="T57" fmla="*/ 7 h 167"/>
                <a:gd name="T58" fmla="*/ 176 w 192"/>
                <a:gd name="T59" fmla="*/ 7 h 167"/>
                <a:gd name="T60" fmla="*/ 150 w 192"/>
                <a:gd name="T61" fmla="*/ 7 h 167"/>
                <a:gd name="T62" fmla="*/ 133 w 192"/>
                <a:gd name="T63" fmla="*/ 7 h 167"/>
                <a:gd name="T64" fmla="*/ 104 w 192"/>
                <a:gd name="T65" fmla="*/ 7 h 167"/>
                <a:gd name="T66" fmla="*/ 92 w 192"/>
                <a:gd name="T67" fmla="*/ 7 h 167"/>
                <a:gd name="T68" fmla="*/ 72 w 192"/>
                <a:gd name="T69" fmla="*/ 7 h 167"/>
                <a:gd name="T70" fmla="*/ 8 w 192"/>
                <a:gd name="T71" fmla="*/ 10 h 167"/>
                <a:gd name="T72" fmla="*/ 8 w 192"/>
                <a:gd name="T73" fmla="*/ 12 h 167"/>
                <a:gd name="T74" fmla="*/ 0 w 192"/>
                <a:gd name="T75" fmla="*/ 15 h 167"/>
                <a:gd name="T76" fmla="*/ 0 w 192"/>
                <a:gd name="T77" fmla="*/ 18 h 1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2"/>
                <a:gd name="T118" fmla="*/ 0 h 167"/>
                <a:gd name="T119" fmla="*/ 192 w 192"/>
                <a:gd name="T120" fmla="*/ 167 h 1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2" h="167">
                  <a:moveTo>
                    <a:pt x="0" y="71"/>
                  </a:moveTo>
                  <a:lnTo>
                    <a:pt x="8" y="79"/>
                  </a:lnTo>
                  <a:lnTo>
                    <a:pt x="8" y="87"/>
                  </a:lnTo>
                  <a:lnTo>
                    <a:pt x="16" y="95"/>
                  </a:lnTo>
                  <a:lnTo>
                    <a:pt x="48" y="95"/>
                  </a:lnTo>
                  <a:lnTo>
                    <a:pt x="64" y="111"/>
                  </a:lnTo>
                  <a:lnTo>
                    <a:pt x="48" y="119"/>
                  </a:lnTo>
                  <a:lnTo>
                    <a:pt x="16" y="119"/>
                  </a:lnTo>
                  <a:lnTo>
                    <a:pt x="24" y="135"/>
                  </a:lnTo>
                  <a:lnTo>
                    <a:pt x="40" y="143"/>
                  </a:lnTo>
                  <a:lnTo>
                    <a:pt x="48" y="143"/>
                  </a:lnTo>
                  <a:lnTo>
                    <a:pt x="56" y="167"/>
                  </a:lnTo>
                  <a:lnTo>
                    <a:pt x="88" y="159"/>
                  </a:lnTo>
                  <a:lnTo>
                    <a:pt x="120" y="143"/>
                  </a:lnTo>
                  <a:lnTo>
                    <a:pt x="128" y="135"/>
                  </a:lnTo>
                  <a:lnTo>
                    <a:pt x="160" y="159"/>
                  </a:lnTo>
                  <a:lnTo>
                    <a:pt x="168" y="151"/>
                  </a:lnTo>
                  <a:lnTo>
                    <a:pt x="176" y="143"/>
                  </a:lnTo>
                  <a:lnTo>
                    <a:pt x="176" y="135"/>
                  </a:lnTo>
                  <a:lnTo>
                    <a:pt x="184" y="135"/>
                  </a:lnTo>
                  <a:lnTo>
                    <a:pt x="192" y="119"/>
                  </a:lnTo>
                  <a:lnTo>
                    <a:pt x="160" y="95"/>
                  </a:lnTo>
                  <a:lnTo>
                    <a:pt x="144" y="87"/>
                  </a:lnTo>
                  <a:lnTo>
                    <a:pt x="144" y="71"/>
                  </a:lnTo>
                  <a:lnTo>
                    <a:pt x="136" y="39"/>
                  </a:lnTo>
                  <a:lnTo>
                    <a:pt x="152" y="0"/>
                  </a:lnTo>
                  <a:lnTo>
                    <a:pt x="144" y="0"/>
                  </a:lnTo>
                  <a:lnTo>
                    <a:pt x="120" y="0"/>
                  </a:lnTo>
                  <a:lnTo>
                    <a:pt x="112" y="31"/>
                  </a:lnTo>
                  <a:lnTo>
                    <a:pt x="96" y="23"/>
                  </a:lnTo>
                  <a:lnTo>
                    <a:pt x="80" y="23"/>
                  </a:lnTo>
                  <a:lnTo>
                    <a:pt x="72" y="15"/>
                  </a:lnTo>
                  <a:lnTo>
                    <a:pt x="56" y="31"/>
                  </a:lnTo>
                  <a:lnTo>
                    <a:pt x="48" y="8"/>
                  </a:lnTo>
                  <a:lnTo>
                    <a:pt x="40" y="8"/>
                  </a:lnTo>
                  <a:lnTo>
                    <a:pt x="8" y="39"/>
                  </a:lnTo>
                  <a:lnTo>
                    <a:pt x="8" y="47"/>
                  </a:lnTo>
                  <a:lnTo>
                    <a:pt x="0" y="55"/>
                  </a:lnTo>
                  <a:lnTo>
                    <a:pt x="0" y="71"/>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22" name="Freeform 320"/>
            <p:cNvSpPr>
              <a:spLocks/>
            </p:cNvSpPr>
            <p:nvPr/>
          </p:nvSpPr>
          <p:spPr bwMode="auto">
            <a:xfrm>
              <a:off x="2206" y="1530"/>
              <a:ext cx="198" cy="156"/>
            </a:xfrm>
            <a:custGeom>
              <a:avLst/>
              <a:gdLst>
                <a:gd name="T0" fmla="*/ 0 w 192"/>
                <a:gd name="T1" fmla="*/ 18 h 167"/>
                <a:gd name="T2" fmla="*/ 8 w 192"/>
                <a:gd name="T3" fmla="*/ 20 h 167"/>
                <a:gd name="T4" fmla="*/ 8 w 192"/>
                <a:gd name="T5" fmla="*/ 21 h 167"/>
                <a:gd name="T6" fmla="*/ 36 w 192"/>
                <a:gd name="T7" fmla="*/ 25 h 167"/>
                <a:gd name="T8" fmla="*/ 92 w 192"/>
                <a:gd name="T9" fmla="*/ 25 h 167"/>
                <a:gd name="T10" fmla="*/ 117 w 192"/>
                <a:gd name="T11" fmla="*/ 29 h 167"/>
                <a:gd name="T12" fmla="*/ 92 w 192"/>
                <a:gd name="T13" fmla="*/ 31 h 167"/>
                <a:gd name="T14" fmla="*/ 36 w 192"/>
                <a:gd name="T15" fmla="*/ 31 h 167"/>
                <a:gd name="T16" fmla="*/ 44 w 192"/>
                <a:gd name="T17" fmla="*/ 35 h 167"/>
                <a:gd name="T18" fmla="*/ 72 w 192"/>
                <a:gd name="T19" fmla="*/ 37 h 167"/>
                <a:gd name="T20" fmla="*/ 92 w 192"/>
                <a:gd name="T21" fmla="*/ 37 h 167"/>
                <a:gd name="T22" fmla="*/ 104 w 192"/>
                <a:gd name="T23" fmla="*/ 43 h 167"/>
                <a:gd name="T24" fmla="*/ 162 w 192"/>
                <a:gd name="T25" fmla="*/ 41 h 167"/>
                <a:gd name="T26" fmla="*/ 223 w 192"/>
                <a:gd name="T27" fmla="*/ 37 h 167"/>
                <a:gd name="T28" fmla="*/ 237 w 192"/>
                <a:gd name="T29" fmla="*/ 35 h 167"/>
                <a:gd name="T30" fmla="*/ 295 w 192"/>
                <a:gd name="T31" fmla="*/ 41 h 167"/>
                <a:gd name="T32" fmla="*/ 310 w 192"/>
                <a:gd name="T33" fmla="*/ 38 h 167"/>
                <a:gd name="T34" fmla="*/ 326 w 192"/>
                <a:gd name="T35" fmla="*/ 37 h 167"/>
                <a:gd name="T36" fmla="*/ 326 w 192"/>
                <a:gd name="T37" fmla="*/ 35 h 167"/>
                <a:gd name="T38" fmla="*/ 340 w 192"/>
                <a:gd name="T39" fmla="*/ 35 h 167"/>
                <a:gd name="T40" fmla="*/ 355 w 192"/>
                <a:gd name="T41" fmla="*/ 31 h 167"/>
                <a:gd name="T42" fmla="*/ 295 w 192"/>
                <a:gd name="T43" fmla="*/ 25 h 167"/>
                <a:gd name="T44" fmla="*/ 268 w 192"/>
                <a:gd name="T45" fmla="*/ 21 h 167"/>
                <a:gd name="T46" fmla="*/ 268 w 192"/>
                <a:gd name="T47" fmla="*/ 18 h 167"/>
                <a:gd name="T48" fmla="*/ 252 w 192"/>
                <a:gd name="T49" fmla="*/ 10 h 167"/>
                <a:gd name="T50" fmla="*/ 282 w 192"/>
                <a:gd name="T51" fmla="*/ 0 h 167"/>
                <a:gd name="T52" fmla="*/ 268 w 192"/>
                <a:gd name="T53" fmla="*/ 0 h 167"/>
                <a:gd name="T54" fmla="*/ 223 w 192"/>
                <a:gd name="T55" fmla="*/ 0 h 167"/>
                <a:gd name="T56" fmla="*/ 207 w 192"/>
                <a:gd name="T57" fmla="*/ 7 h 167"/>
                <a:gd name="T58" fmla="*/ 176 w 192"/>
                <a:gd name="T59" fmla="*/ 7 h 167"/>
                <a:gd name="T60" fmla="*/ 150 w 192"/>
                <a:gd name="T61" fmla="*/ 7 h 167"/>
                <a:gd name="T62" fmla="*/ 133 w 192"/>
                <a:gd name="T63" fmla="*/ 7 h 167"/>
                <a:gd name="T64" fmla="*/ 104 w 192"/>
                <a:gd name="T65" fmla="*/ 7 h 167"/>
                <a:gd name="T66" fmla="*/ 92 w 192"/>
                <a:gd name="T67" fmla="*/ 7 h 167"/>
                <a:gd name="T68" fmla="*/ 72 w 192"/>
                <a:gd name="T69" fmla="*/ 7 h 167"/>
                <a:gd name="T70" fmla="*/ 8 w 192"/>
                <a:gd name="T71" fmla="*/ 10 h 167"/>
                <a:gd name="T72" fmla="*/ 8 w 192"/>
                <a:gd name="T73" fmla="*/ 12 h 167"/>
                <a:gd name="T74" fmla="*/ 0 w 192"/>
                <a:gd name="T75" fmla="*/ 15 h 167"/>
                <a:gd name="T76" fmla="*/ 0 w 192"/>
                <a:gd name="T77" fmla="*/ 18 h 1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2"/>
                <a:gd name="T118" fmla="*/ 0 h 167"/>
                <a:gd name="T119" fmla="*/ 192 w 192"/>
                <a:gd name="T120" fmla="*/ 167 h 1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2" h="167">
                  <a:moveTo>
                    <a:pt x="0" y="71"/>
                  </a:moveTo>
                  <a:lnTo>
                    <a:pt x="8" y="79"/>
                  </a:lnTo>
                  <a:lnTo>
                    <a:pt x="8" y="87"/>
                  </a:lnTo>
                  <a:lnTo>
                    <a:pt x="16" y="95"/>
                  </a:lnTo>
                  <a:lnTo>
                    <a:pt x="48" y="95"/>
                  </a:lnTo>
                  <a:lnTo>
                    <a:pt x="64" y="111"/>
                  </a:lnTo>
                  <a:lnTo>
                    <a:pt x="48" y="119"/>
                  </a:lnTo>
                  <a:lnTo>
                    <a:pt x="16" y="119"/>
                  </a:lnTo>
                  <a:lnTo>
                    <a:pt x="24" y="135"/>
                  </a:lnTo>
                  <a:lnTo>
                    <a:pt x="40" y="143"/>
                  </a:lnTo>
                  <a:lnTo>
                    <a:pt x="48" y="143"/>
                  </a:lnTo>
                  <a:lnTo>
                    <a:pt x="56" y="167"/>
                  </a:lnTo>
                  <a:lnTo>
                    <a:pt x="88" y="159"/>
                  </a:lnTo>
                  <a:lnTo>
                    <a:pt x="120" y="143"/>
                  </a:lnTo>
                  <a:lnTo>
                    <a:pt x="128" y="135"/>
                  </a:lnTo>
                  <a:lnTo>
                    <a:pt x="160" y="159"/>
                  </a:lnTo>
                  <a:lnTo>
                    <a:pt x="168" y="151"/>
                  </a:lnTo>
                  <a:lnTo>
                    <a:pt x="176" y="143"/>
                  </a:lnTo>
                  <a:lnTo>
                    <a:pt x="176" y="135"/>
                  </a:lnTo>
                  <a:lnTo>
                    <a:pt x="184" y="135"/>
                  </a:lnTo>
                  <a:lnTo>
                    <a:pt x="192" y="119"/>
                  </a:lnTo>
                  <a:lnTo>
                    <a:pt x="160" y="95"/>
                  </a:lnTo>
                  <a:lnTo>
                    <a:pt x="144" y="87"/>
                  </a:lnTo>
                  <a:lnTo>
                    <a:pt x="144" y="71"/>
                  </a:lnTo>
                  <a:lnTo>
                    <a:pt x="136" y="39"/>
                  </a:lnTo>
                  <a:lnTo>
                    <a:pt x="152" y="0"/>
                  </a:lnTo>
                  <a:lnTo>
                    <a:pt x="144" y="0"/>
                  </a:lnTo>
                  <a:lnTo>
                    <a:pt x="120" y="0"/>
                  </a:lnTo>
                  <a:lnTo>
                    <a:pt x="112" y="31"/>
                  </a:lnTo>
                  <a:lnTo>
                    <a:pt x="96" y="23"/>
                  </a:lnTo>
                  <a:lnTo>
                    <a:pt x="80" y="23"/>
                  </a:lnTo>
                  <a:lnTo>
                    <a:pt x="72" y="15"/>
                  </a:lnTo>
                  <a:lnTo>
                    <a:pt x="56" y="31"/>
                  </a:lnTo>
                  <a:lnTo>
                    <a:pt x="48" y="8"/>
                  </a:lnTo>
                  <a:lnTo>
                    <a:pt x="40" y="8"/>
                  </a:lnTo>
                  <a:lnTo>
                    <a:pt x="8" y="39"/>
                  </a:lnTo>
                  <a:lnTo>
                    <a:pt x="8" y="47"/>
                  </a:lnTo>
                  <a:lnTo>
                    <a:pt x="0" y="55"/>
                  </a:lnTo>
                  <a:lnTo>
                    <a:pt x="0" y="71"/>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3" name="Freeform 321"/>
            <p:cNvSpPr>
              <a:spLocks/>
            </p:cNvSpPr>
            <p:nvPr/>
          </p:nvSpPr>
          <p:spPr bwMode="auto">
            <a:xfrm>
              <a:off x="2132" y="1493"/>
              <a:ext cx="115" cy="119"/>
            </a:xfrm>
            <a:custGeom>
              <a:avLst/>
              <a:gdLst>
                <a:gd name="T0" fmla="*/ 0 w 111"/>
                <a:gd name="T1" fmla="*/ 23 h 127"/>
                <a:gd name="T2" fmla="*/ 36 w 111"/>
                <a:gd name="T3" fmla="*/ 31 h 127"/>
                <a:gd name="T4" fmla="*/ 46 w 111"/>
                <a:gd name="T5" fmla="*/ 35 h 127"/>
                <a:gd name="T6" fmla="*/ 97 w 111"/>
                <a:gd name="T7" fmla="*/ 33 h 127"/>
                <a:gd name="T8" fmla="*/ 126 w 111"/>
                <a:gd name="T9" fmla="*/ 25 h 127"/>
                <a:gd name="T10" fmla="*/ 126 w 111"/>
                <a:gd name="T11" fmla="*/ 21 h 127"/>
                <a:gd name="T12" fmla="*/ 225 w 111"/>
                <a:gd name="T13" fmla="*/ 11 h 127"/>
                <a:gd name="T14" fmla="*/ 193 w 111"/>
                <a:gd name="T15" fmla="*/ 7 h 127"/>
                <a:gd name="T16" fmla="*/ 159 w 111"/>
                <a:gd name="T17" fmla="*/ 7 h 127"/>
                <a:gd name="T18" fmla="*/ 126 w 111"/>
                <a:gd name="T19" fmla="*/ 7 h 127"/>
                <a:gd name="T20" fmla="*/ 82 w 111"/>
                <a:gd name="T21" fmla="*/ 0 h 127"/>
                <a:gd name="T22" fmla="*/ 8 w 111"/>
                <a:gd name="T23" fmla="*/ 7 h 127"/>
                <a:gd name="T24" fmla="*/ 36 w 111"/>
                <a:gd name="T25" fmla="*/ 11 h 127"/>
                <a:gd name="T26" fmla="*/ 36 w 111"/>
                <a:gd name="T27" fmla="*/ 18 h 127"/>
                <a:gd name="T28" fmla="*/ 0 w 111"/>
                <a:gd name="T29" fmla="*/ 23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127"/>
                <a:gd name="T47" fmla="*/ 111 w 111"/>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127">
                  <a:moveTo>
                    <a:pt x="0" y="87"/>
                  </a:moveTo>
                  <a:lnTo>
                    <a:pt x="16" y="111"/>
                  </a:lnTo>
                  <a:lnTo>
                    <a:pt x="24" y="127"/>
                  </a:lnTo>
                  <a:lnTo>
                    <a:pt x="48" y="119"/>
                  </a:lnTo>
                  <a:lnTo>
                    <a:pt x="63" y="95"/>
                  </a:lnTo>
                  <a:lnTo>
                    <a:pt x="63" y="79"/>
                  </a:lnTo>
                  <a:lnTo>
                    <a:pt x="111" y="40"/>
                  </a:lnTo>
                  <a:lnTo>
                    <a:pt x="95" y="32"/>
                  </a:lnTo>
                  <a:lnTo>
                    <a:pt x="79" y="16"/>
                  </a:lnTo>
                  <a:lnTo>
                    <a:pt x="63" y="16"/>
                  </a:lnTo>
                  <a:lnTo>
                    <a:pt x="40" y="0"/>
                  </a:lnTo>
                  <a:lnTo>
                    <a:pt x="8" y="24"/>
                  </a:lnTo>
                  <a:lnTo>
                    <a:pt x="16" y="40"/>
                  </a:lnTo>
                  <a:lnTo>
                    <a:pt x="16" y="63"/>
                  </a:lnTo>
                  <a:lnTo>
                    <a:pt x="0" y="87"/>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24" name="Freeform 322"/>
            <p:cNvSpPr>
              <a:spLocks/>
            </p:cNvSpPr>
            <p:nvPr/>
          </p:nvSpPr>
          <p:spPr bwMode="auto">
            <a:xfrm>
              <a:off x="2132" y="1493"/>
              <a:ext cx="115" cy="119"/>
            </a:xfrm>
            <a:custGeom>
              <a:avLst/>
              <a:gdLst>
                <a:gd name="T0" fmla="*/ 0 w 111"/>
                <a:gd name="T1" fmla="*/ 23 h 127"/>
                <a:gd name="T2" fmla="*/ 36 w 111"/>
                <a:gd name="T3" fmla="*/ 31 h 127"/>
                <a:gd name="T4" fmla="*/ 46 w 111"/>
                <a:gd name="T5" fmla="*/ 35 h 127"/>
                <a:gd name="T6" fmla="*/ 97 w 111"/>
                <a:gd name="T7" fmla="*/ 33 h 127"/>
                <a:gd name="T8" fmla="*/ 126 w 111"/>
                <a:gd name="T9" fmla="*/ 25 h 127"/>
                <a:gd name="T10" fmla="*/ 126 w 111"/>
                <a:gd name="T11" fmla="*/ 21 h 127"/>
                <a:gd name="T12" fmla="*/ 225 w 111"/>
                <a:gd name="T13" fmla="*/ 11 h 127"/>
                <a:gd name="T14" fmla="*/ 193 w 111"/>
                <a:gd name="T15" fmla="*/ 7 h 127"/>
                <a:gd name="T16" fmla="*/ 159 w 111"/>
                <a:gd name="T17" fmla="*/ 7 h 127"/>
                <a:gd name="T18" fmla="*/ 126 w 111"/>
                <a:gd name="T19" fmla="*/ 7 h 127"/>
                <a:gd name="T20" fmla="*/ 82 w 111"/>
                <a:gd name="T21" fmla="*/ 0 h 127"/>
                <a:gd name="T22" fmla="*/ 8 w 111"/>
                <a:gd name="T23" fmla="*/ 7 h 127"/>
                <a:gd name="T24" fmla="*/ 36 w 111"/>
                <a:gd name="T25" fmla="*/ 11 h 127"/>
                <a:gd name="T26" fmla="*/ 36 w 111"/>
                <a:gd name="T27" fmla="*/ 18 h 127"/>
                <a:gd name="T28" fmla="*/ 0 w 111"/>
                <a:gd name="T29" fmla="*/ 23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127"/>
                <a:gd name="T47" fmla="*/ 111 w 111"/>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127">
                  <a:moveTo>
                    <a:pt x="0" y="87"/>
                  </a:moveTo>
                  <a:lnTo>
                    <a:pt x="16" y="111"/>
                  </a:lnTo>
                  <a:lnTo>
                    <a:pt x="24" y="127"/>
                  </a:lnTo>
                  <a:lnTo>
                    <a:pt x="48" y="119"/>
                  </a:lnTo>
                  <a:lnTo>
                    <a:pt x="63" y="95"/>
                  </a:lnTo>
                  <a:lnTo>
                    <a:pt x="63" y="79"/>
                  </a:lnTo>
                  <a:lnTo>
                    <a:pt x="111" y="40"/>
                  </a:lnTo>
                  <a:lnTo>
                    <a:pt x="95" y="32"/>
                  </a:lnTo>
                  <a:lnTo>
                    <a:pt x="79" y="16"/>
                  </a:lnTo>
                  <a:lnTo>
                    <a:pt x="63" y="16"/>
                  </a:lnTo>
                  <a:lnTo>
                    <a:pt x="40" y="0"/>
                  </a:lnTo>
                  <a:lnTo>
                    <a:pt x="8" y="24"/>
                  </a:lnTo>
                  <a:lnTo>
                    <a:pt x="16" y="40"/>
                  </a:lnTo>
                  <a:lnTo>
                    <a:pt x="16" y="63"/>
                  </a:lnTo>
                  <a:lnTo>
                    <a:pt x="0" y="87"/>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5" name="Freeform 323"/>
            <p:cNvSpPr>
              <a:spLocks/>
            </p:cNvSpPr>
            <p:nvPr/>
          </p:nvSpPr>
          <p:spPr bwMode="auto">
            <a:xfrm>
              <a:off x="2100" y="2041"/>
              <a:ext cx="57" cy="44"/>
            </a:xfrm>
            <a:custGeom>
              <a:avLst/>
              <a:gdLst>
                <a:gd name="T0" fmla="*/ 0 w 56"/>
                <a:gd name="T1" fmla="*/ 0 h 47"/>
                <a:gd name="T2" fmla="*/ 8 w 56"/>
                <a:gd name="T3" fmla="*/ 7 h 47"/>
                <a:gd name="T4" fmla="*/ 24 w 56"/>
                <a:gd name="T5" fmla="*/ 7 h 47"/>
                <a:gd name="T6" fmla="*/ 52 w 56"/>
                <a:gd name="T7" fmla="*/ 7 h 47"/>
                <a:gd name="T8" fmla="*/ 52 w 56"/>
                <a:gd name="T9" fmla="*/ 11 h 47"/>
                <a:gd name="T10" fmla="*/ 68 w 56"/>
                <a:gd name="T11" fmla="*/ 13 h 47"/>
                <a:gd name="T12" fmla="*/ 76 w 56"/>
                <a:gd name="T13" fmla="*/ 13 h 47"/>
                <a:gd name="T14" fmla="*/ 52 w 56"/>
                <a:gd name="T15" fmla="*/ 7 h 47"/>
                <a:gd name="T16" fmla="*/ 8 w 56"/>
                <a:gd name="T17" fmla="*/ 0 h 47"/>
                <a:gd name="T18" fmla="*/ 0 w 56"/>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0" y="0"/>
                  </a:moveTo>
                  <a:lnTo>
                    <a:pt x="8" y="15"/>
                  </a:lnTo>
                  <a:lnTo>
                    <a:pt x="24" y="23"/>
                  </a:lnTo>
                  <a:lnTo>
                    <a:pt x="32" y="31"/>
                  </a:lnTo>
                  <a:lnTo>
                    <a:pt x="32" y="39"/>
                  </a:lnTo>
                  <a:lnTo>
                    <a:pt x="48" y="47"/>
                  </a:lnTo>
                  <a:lnTo>
                    <a:pt x="56" y="47"/>
                  </a:lnTo>
                  <a:lnTo>
                    <a:pt x="32" y="7"/>
                  </a:lnTo>
                  <a:lnTo>
                    <a:pt x="8" y="0"/>
                  </a:lnTo>
                  <a:lnTo>
                    <a:pt x="0" y="0"/>
                  </a:lnTo>
                  <a:close/>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6" name="Freeform 324"/>
            <p:cNvSpPr>
              <a:spLocks/>
            </p:cNvSpPr>
            <p:nvPr/>
          </p:nvSpPr>
          <p:spPr bwMode="auto">
            <a:xfrm>
              <a:off x="2100" y="2041"/>
              <a:ext cx="57" cy="44"/>
            </a:xfrm>
            <a:custGeom>
              <a:avLst/>
              <a:gdLst>
                <a:gd name="T0" fmla="*/ 0 w 56"/>
                <a:gd name="T1" fmla="*/ 0 h 47"/>
                <a:gd name="T2" fmla="*/ 8 w 56"/>
                <a:gd name="T3" fmla="*/ 7 h 47"/>
                <a:gd name="T4" fmla="*/ 24 w 56"/>
                <a:gd name="T5" fmla="*/ 7 h 47"/>
                <a:gd name="T6" fmla="*/ 52 w 56"/>
                <a:gd name="T7" fmla="*/ 7 h 47"/>
                <a:gd name="T8" fmla="*/ 52 w 56"/>
                <a:gd name="T9" fmla="*/ 11 h 47"/>
                <a:gd name="T10" fmla="*/ 68 w 56"/>
                <a:gd name="T11" fmla="*/ 13 h 47"/>
                <a:gd name="T12" fmla="*/ 76 w 56"/>
                <a:gd name="T13" fmla="*/ 13 h 47"/>
                <a:gd name="T14" fmla="*/ 52 w 56"/>
                <a:gd name="T15" fmla="*/ 7 h 47"/>
                <a:gd name="T16" fmla="*/ 8 w 56"/>
                <a:gd name="T17" fmla="*/ 0 h 47"/>
                <a:gd name="T18" fmla="*/ 0 w 56"/>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0" y="0"/>
                  </a:moveTo>
                  <a:lnTo>
                    <a:pt x="8" y="15"/>
                  </a:lnTo>
                  <a:lnTo>
                    <a:pt x="24" y="23"/>
                  </a:lnTo>
                  <a:lnTo>
                    <a:pt x="32" y="31"/>
                  </a:lnTo>
                  <a:lnTo>
                    <a:pt x="32" y="39"/>
                  </a:lnTo>
                  <a:lnTo>
                    <a:pt x="48" y="47"/>
                  </a:lnTo>
                  <a:lnTo>
                    <a:pt x="56" y="47"/>
                  </a:lnTo>
                  <a:lnTo>
                    <a:pt x="32" y="7"/>
                  </a:lnTo>
                  <a:lnTo>
                    <a:pt x="8" y="0"/>
                  </a:lnTo>
                  <a:lnTo>
                    <a:pt x="0" y="0"/>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7" name="Freeform 325"/>
            <p:cNvSpPr>
              <a:spLocks/>
            </p:cNvSpPr>
            <p:nvPr/>
          </p:nvSpPr>
          <p:spPr bwMode="auto">
            <a:xfrm>
              <a:off x="3229" y="1737"/>
              <a:ext cx="115" cy="74"/>
            </a:xfrm>
            <a:custGeom>
              <a:avLst/>
              <a:gdLst>
                <a:gd name="T0" fmla="*/ 0 w 112"/>
                <a:gd name="T1" fmla="*/ 6 h 80"/>
                <a:gd name="T2" fmla="*/ 0 w 112"/>
                <a:gd name="T3" fmla="*/ 6 h 80"/>
                <a:gd name="T4" fmla="*/ 16 w 112"/>
                <a:gd name="T5" fmla="*/ 6 h 80"/>
                <a:gd name="T6" fmla="*/ 44 w 112"/>
                <a:gd name="T7" fmla="*/ 6 h 80"/>
                <a:gd name="T8" fmla="*/ 0 w 112"/>
                <a:gd name="T9" fmla="*/ 11 h 80"/>
                <a:gd name="T10" fmla="*/ 16 w 112"/>
                <a:gd name="T11" fmla="*/ 11 h 80"/>
                <a:gd name="T12" fmla="*/ 44 w 112"/>
                <a:gd name="T13" fmla="*/ 13 h 80"/>
                <a:gd name="T14" fmla="*/ 16 w 112"/>
                <a:gd name="T15" fmla="*/ 14 h 80"/>
                <a:gd name="T16" fmla="*/ 52 w 112"/>
                <a:gd name="T17" fmla="*/ 14 h 80"/>
                <a:gd name="T18" fmla="*/ 97 w 112"/>
                <a:gd name="T19" fmla="*/ 17 h 80"/>
                <a:gd name="T20" fmla="*/ 176 w 112"/>
                <a:gd name="T21" fmla="*/ 13 h 80"/>
                <a:gd name="T22" fmla="*/ 189 w 112"/>
                <a:gd name="T23" fmla="*/ 11 h 80"/>
                <a:gd name="T24" fmla="*/ 189 w 112"/>
                <a:gd name="T25" fmla="*/ 6 h 80"/>
                <a:gd name="T26" fmla="*/ 164 w 112"/>
                <a:gd name="T27" fmla="*/ 6 h 80"/>
                <a:gd name="T28" fmla="*/ 164 w 112"/>
                <a:gd name="T29" fmla="*/ 6 h 80"/>
                <a:gd name="T30" fmla="*/ 149 w 112"/>
                <a:gd name="T31" fmla="*/ 6 h 80"/>
                <a:gd name="T32" fmla="*/ 133 w 112"/>
                <a:gd name="T33" fmla="*/ 0 h 80"/>
                <a:gd name="T34" fmla="*/ 121 w 112"/>
                <a:gd name="T35" fmla="*/ 6 h 80"/>
                <a:gd name="T36" fmla="*/ 109 w 112"/>
                <a:gd name="T37" fmla="*/ 6 h 80"/>
                <a:gd name="T38" fmla="*/ 80 w 112"/>
                <a:gd name="T39" fmla="*/ 6 h 80"/>
                <a:gd name="T40" fmla="*/ 64 w 112"/>
                <a:gd name="T41" fmla="*/ 6 h 80"/>
                <a:gd name="T42" fmla="*/ 64 w 112"/>
                <a:gd name="T43" fmla="*/ 6 h 80"/>
                <a:gd name="T44" fmla="*/ 64 w 112"/>
                <a:gd name="T45" fmla="*/ 6 h 80"/>
                <a:gd name="T46" fmla="*/ 52 w 112"/>
                <a:gd name="T47" fmla="*/ 6 h 80"/>
                <a:gd name="T48" fmla="*/ 52 w 112"/>
                <a:gd name="T49" fmla="*/ 6 h 80"/>
                <a:gd name="T50" fmla="*/ 16 w 112"/>
                <a:gd name="T51" fmla="*/ 6 h 80"/>
                <a:gd name="T52" fmla="*/ 8 w 112"/>
                <a:gd name="T53" fmla="*/ 6 h 80"/>
                <a:gd name="T54" fmla="*/ 0 w 112"/>
                <a:gd name="T55" fmla="*/ 6 h 80"/>
                <a:gd name="T56" fmla="*/ 0 w 112"/>
                <a:gd name="T57" fmla="*/ 6 h 80"/>
                <a:gd name="T58" fmla="*/ 0 w 112"/>
                <a:gd name="T59" fmla="*/ 6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2"/>
                <a:gd name="T91" fmla="*/ 0 h 80"/>
                <a:gd name="T92" fmla="*/ 112 w 112"/>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2" h="80">
                  <a:moveTo>
                    <a:pt x="0" y="24"/>
                  </a:moveTo>
                  <a:lnTo>
                    <a:pt x="0" y="32"/>
                  </a:lnTo>
                  <a:lnTo>
                    <a:pt x="16" y="24"/>
                  </a:lnTo>
                  <a:lnTo>
                    <a:pt x="24" y="32"/>
                  </a:lnTo>
                  <a:lnTo>
                    <a:pt x="0" y="48"/>
                  </a:lnTo>
                  <a:lnTo>
                    <a:pt x="16" y="48"/>
                  </a:lnTo>
                  <a:lnTo>
                    <a:pt x="24" y="56"/>
                  </a:lnTo>
                  <a:lnTo>
                    <a:pt x="16" y="64"/>
                  </a:lnTo>
                  <a:lnTo>
                    <a:pt x="32" y="64"/>
                  </a:lnTo>
                  <a:lnTo>
                    <a:pt x="56" y="80"/>
                  </a:lnTo>
                  <a:lnTo>
                    <a:pt x="104" y="56"/>
                  </a:lnTo>
                  <a:lnTo>
                    <a:pt x="112" y="48"/>
                  </a:lnTo>
                  <a:lnTo>
                    <a:pt x="112" y="24"/>
                  </a:lnTo>
                  <a:lnTo>
                    <a:pt x="96" y="16"/>
                  </a:lnTo>
                  <a:lnTo>
                    <a:pt x="96" y="8"/>
                  </a:lnTo>
                  <a:lnTo>
                    <a:pt x="88" y="8"/>
                  </a:lnTo>
                  <a:lnTo>
                    <a:pt x="80" y="0"/>
                  </a:lnTo>
                  <a:lnTo>
                    <a:pt x="72" y="8"/>
                  </a:lnTo>
                  <a:lnTo>
                    <a:pt x="64" y="8"/>
                  </a:lnTo>
                  <a:lnTo>
                    <a:pt x="48" y="8"/>
                  </a:lnTo>
                  <a:lnTo>
                    <a:pt x="40" y="16"/>
                  </a:lnTo>
                  <a:lnTo>
                    <a:pt x="40" y="8"/>
                  </a:lnTo>
                  <a:lnTo>
                    <a:pt x="40" y="24"/>
                  </a:lnTo>
                  <a:lnTo>
                    <a:pt x="32" y="32"/>
                  </a:lnTo>
                  <a:lnTo>
                    <a:pt x="32" y="8"/>
                  </a:lnTo>
                  <a:lnTo>
                    <a:pt x="16" y="8"/>
                  </a:lnTo>
                  <a:lnTo>
                    <a:pt x="8" y="8"/>
                  </a:lnTo>
                  <a:lnTo>
                    <a:pt x="0" y="8"/>
                  </a:lnTo>
                  <a:lnTo>
                    <a:pt x="0" y="16"/>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28" name="Freeform 326"/>
            <p:cNvSpPr>
              <a:spLocks/>
            </p:cNvSpPr>
            <p:nvPr/>
          </p:nvSpPr>
          <p:spPr bwMode="auto">
            <a:xfrm>
              <a:off x="3229" y="1737"/>
              <a:ext cx="115" cy="74"/>
            </a:xfrm>
            <a:custGeom>
              <a:avLst/>
              <a:gdLst>
                <a:gd name="T0" fmla="*/ 0 w 112"/>
                <a:gd name="T1" fmla="*/ 6 h 80"/>
                <a:gd name="T2" fmla="*/ 0 w 112"/>
                <a:gd name="T3" fmla="*/ 6 h 80"/>
                <a:gd name="T4" fmla="*/ 16 w 112"/>
                <a:gd name="T5" fmla="*/ 6 h 80"/>
                <a:gd name="T6" fmla="*/ 44 w 112"/>
                <a:gd name="T7" fmla="*/ 6 h 80"/>
                <a:gd name="T8" fmla="*/ 0 w 112"/>
                <a:gd name="T9" fmla="*/ 11 h 80"/>
                <a:gd name="T10" fmla="*/ 16 w 112"/>
                <a:gd name="T11" fmla="*/ 11 h 80"/>
                <a:gd name="T12" fmla="*/ 44 w 112"/>
                <a:gd name="T13" fmla="*/ 13 h 80"/>
                <a:gd name="T14" fmla="*/ 16 w 112"/>
                <a:gd name="T15" fmla="*/ 14 h 80"/>
                <a:gd name="T16" fmla="*/ 52 w 112"/>
                <a:gd name="T17" fmla="*/ 14 h 80"/>
                <a:gd name="T18" fmla="*/ 97 w 112"/>
                <a:gd name="T19" fmla="*/ 17 h 80"/>
                <a:gd name="T20" fmla="*/ 176 w 112"/>
                <a:gd name="T21" fmla="*/ 13 h 80"/>
                <a:gd name="T22" fmla="*/ 189 w 112"/>
                <a:gd name="T23" fmla="*/ 11 h 80"/>
                <a:gd name="T24" fmla="*/ 189 w 112"/>
                <a:gd name="T25" fmla="*/ 6 h 80"/>
                <a:gd name="T26" fmla="*/ 164 w 112"/>
                <a:gd name="T27" fmla="*/ 6 h 80"/>
                <a:gd name="T28" fmla="*/ 164 w 112"/>
                <a:gd name="T29" fmla="*/ 6 h 80"/>
                <a:gd name="T30" fmla="*/ 149 w 112"/>
                <a:gd name="T31" fmla="*/ 6 h 80"/>
                <a:gd name="T32" fmla="*/ 133 w 112"/>
                <a:gd name="T33" fmla="*/ 0 h 80"/>
                <a:gd name="T34" fmla="*/ 121 w 112"/>
                <a:gd name="T35" fmla="*/ 6 h 80"/>
                <a:gd name="T36" fmla="*/ 109 w 112"/>
                <a:gd name="T37" fmla="*/ 6 h 80"/>
                <a:gd name="T38" fmla="*/ 80 w 112"/>
                <a:gd name="T39" fmla="*/ 6 h 80"/>
                <a:gd name="T40" fmla="*/ 64 w 112"/>
                <a:gd name="T41" fmla="*/ 6 h 80"/>
                <a:gd name="T42" fmla="*/ 64 w 112"/>
                <a:gd name="T43" fmla="*/ 6 h 80"/>
                <a:gd name="T44" fmla="*/ 64 w 112"/>
                <a:gd name="T45" fmla="*/ 6 h 80"/>
                <a:gd name="T46" fmla="*/ 52 w 112"/>
                <a:gd name="T47" fmla="*/ 6 h 80"/>
                <a:gd name="T48" fmla="*/ 52 w 112"/>
                <a:gd name="T49" fmla="*/ 6 h 80"/>
                <a:gd name="T50" fmla="*/ 16 w 112"/>
                <a:gd name="T51" fmla="*/ 6 h 80"/>
                <a:gd name="T52" fmla="*/ 8 w 112"/>
                <a:gd name="T53" fmla="*/ 6 h 80"/>
                <a:gd name="T54" fmla="*/ 0 w 112"/>
                <a:gd name="T55" fmla="*/ 6 h 80"/>
                <a:gd name="T56" fmla="*/ 0 w 112"/>
                <a:gd name="T57" fmla="*/ 6 h 80"/>
                <a:gd name="T58" fmla="*/ 0 w 112"/>
                <a:gd name="T59" fmla="*/ 6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2"/>
                <a:gd name="T91" fmla="*/ 0 h 80"/>
                <a:gd name="T92" fmla="*/ 112 w 112"/>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2" h="80">
                  <a:moveTo>
                    <a:pt x="0" y="24"/>
                  </a:moveTo>
                  <a:lnTo>
                    <a:pt x="0" y="32"/>
                  </a:lnTo>
                  <a:lnTo>
                    <a:pt x="16" y="24"/>
                  </a:lnTo>
                  <a:lnTo>
                    <a:pt x="24" y="32"/>
                  </a:lnTo>
                  <a:lnTo>
                    <a:pt x="0" y="48"/>
                  </a:lnTo>
                  <a:lnTo>
                    <a:pt x="16" y="48"/>
                  </a:lnTo>
                  <a:lnTo>
                    <a:pt x="24" y="56"/>
                  </a:lnTo>
                  <a:lnTo>
                    <a:pt x="16" y="64"/>
                  </a:lnTo>
                  <a:lnTo>
                    <a:pt x="32" y="64"/>
                  </a:lnTo>
                  <a:lnTo>
                    <a:pt x="56" y="80"/>
                  </a:lnTo>
                  <a:lnTo>
                    <a:pt x="104" y="56"/>
                  </a:lnTo>
                  <a:lnTo>
                    <a:pt x="112" y="48"/>
                  </a:lnTo>
                  <a:lnTo>
                    <a:pt x="112" y="24"/>
                  </a:lnTo>
                  <a:lnTo>
                    <a:pt x="96" y="16"/>
                  </a:lnTo>
                  <a:lnTo>
                    <a:pt x="96" y="8"/>
                  </a:lnTo>
                  <a:lnTo>
                    <a:pt x="88" y="8"/>
                  </a:lnTo>
                  <a:lnTo>
                    <a:pt x="80" y="0"/>
                  </a:lnTo>
                  <a:lnTo>
                    <a:pt x="72" y="8"/>
                  </a:lnTo>
                  <a:lnTo>
                    <a:pt x="64" y="8"/>
                  </a:lnTo>
                  <a:lnTo>
                    <a:pt x="48" y="8"/>
                  </a:lnTo>
                  <a:lnTo>
                    <a:pt x="40" y="16"/>
                  </a:lnTo>
                  <a:lnTo>
                    <a:pt x="40" y="8"/>
                  </a:lnTo>
                  <a:lnTo>
                    <a:pt x="40" y="24"/>
                  </a:lnTo>
                  <a:lnTo>
                    <a:pt x="32" y="32"/>
                  </a:lnTo>
                  <a:lnTo>
                    <a:pt x="32" y="8"/>
                  </a:lnTo>
                  <a:lnTo>
                    <a:pt x="16" y="8"/>
                  </a:lnTo>
                  <a:lnTo>
                    <a:pt x="8" y="8"/>
                  </a:lnTo>
                  <a:lnTo>
                    <a:pt x="0" y="8"/>
                  </a:lnTo>
                  <a:lnTo>
                    <a:pt x="0" y="16"/>
                  </a:lnTo>
                  <a:lnTo>
                    <a:pt x="0" y="24"/>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29" name="Freeform 327"/>
            <p:cNvSpPr>
              <a:spLocks/>
            </p:cNvSpPr>
            <p:nvPr/>
          </p:nvSpPr>
          <p:spPr bwMode="auto">
            <a:xfrm>
              <a:off x="3287" y="1463"/>
              <a:ext cx="8" cy="15"/>
            </a:xfrm>
            <a:custGeom>
              <a:avLst/>
              <a:gdLst>
                <a:gd name="T0" fmla="*/ 0 w 8"/>
                <a:gd name="T1" fmla="*/ 0 h 16"/>
                <a:gd name="T2" fmla="*/ 0 w 8"/>
                <a:gd name="T3" fmla="*/ 8 h 16"/>
                <a:gd name="T4" fmla="*/ 8 w 8"/>
                <a:gd name="T5" fmla="*/ 8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16"/>
                  </a:lnTo>
                  <a:lnTo>
                    <a:pt x="8" y="16"/>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0" name="Freeform 328"/>
            <p:cNvSpPr>
              <a:spLocks/>
            </p:cNvSpPr>
            <p:nvPr/>
          </p:nvSpPr>
          <p:spPr bwMode="auto">
            <a:xfrm>
              <a:off x="3287" y="1463"/>
              <a:ext cx="8" cy="15"/>
            </a:xfrm>
            <a:custGeom>
              <a:avLst/>
              <a:gdLst>
                <a:gd name="T0" fmla="*/ 0 w 8"/>
                <a:gd name="T1" fmla="*/ 0 h 16"/>
                <a:gd name="T2" fmla="*/ 0 w 8"/>
                <a:gd name="T3" fmla="*/ 8 h 16"/>
                <a:gd name="T4" fmla="*/ 8 w 8"/>
                <a:gd name="T5" fmla="*/ 8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16"/>
                  </a:lnTo>
                  <a:lnTo>
                    <a:pt x="8" y="16"/>
                  </a:lnTo>
                  <a:lnTo>
                    <a:pt x="0"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1" name="Freeform 329"/>
            <p:cNvSpPr>
              <a:spLocks/>
            </p:cNvSpPr>
            <p:nvPr/>
          </p:nvSpPr>
          <p:spPr bwMode="auto">
            <a:xfrm>
              <a:off x="3962" y="2753"/>
              <a:ext cx="75" cy="141"/>
            </a:xfrm>
            <a:custGeom>
              <a:avLst/>
              <a:gdLst>
                <a:gd name="T0" fmla="*/ 0 w 72"/>
                <a:gd name="T1" fmla="*/ 25 h 152"/>
                <a:gd name="T2" fmla="*/ 0 w 72"/>
                <a:gd name="T3" fmla="*/ 31 h 152"/>
                <a:gd name="T4" fmla="*/ 8 w 72"/>
                <a:gd name="T5" fmla="*/ 33 h 152"/>
                <a:gd name="T6" fmla="*/ 71 w 72"/>
                <a:gd name="T7" fmla="*/ 33 h 152"/>
                <a:gd name="T8" fmla="*/ 90 w 72"/>
                <a:gd name="T9" fmla="*/ 32 h 152"/>
                <a:gd name="T10" fmla="*/ 125 w 72"/>
                <a:gd name="T11" fmla="*/ 17 h 152"/>
                <a:gd name="T12" fmla="*/ 146 w 72"/>
                <a:gd name="T13" fmla="*/ 6 h 152"/>
                <a:gd name="T14" fmla="*/ 160 w 72"/>
                <a:gd name="T15" fmla="*/ 9 h 152"/>
                <a:gd name="T16" fmla="*/ 160 w 72"/>
                <a:gd name="T17" fmla="*/ 6 h 152"/>
                <a:gd name="T18" fmla="*/ 146 w 72"/>
                <a:gd name="T19" fmla="*/ 6 h 152"/>
                <a:gd name="T20" fmla="*/ 125 w 72"/>
                <a:gd name="T21" fmla="*/ 0 h 152"/>
                <a:gd name="T22" fmla="*/ 106 w 72"/>
                <a:gd name="T23" fmla="*/ 6 h 152"/>
                <a:gd name="T24" fmla="*/ 90 w 72"/>
                <a:gd name="T25" fmla="*/ 6 h 152"/>
                <a:gd name="T26" fmla="*/ 90 w 72"/>
                <a:gd name="T27" fmla="*/ 6 h 152"/>
                <a:gd name="T28" fmla="*/ 8 w 72"/>
                <a:gd name="T29" fmla="*/ 11 h 152"/>
                <a:gd name="T30" fmla="*/ 0 w 72"/>
                <a:gd name="T31" fmla="*/ 15 h 152"/>
                <a:gd name="T32" fmla="*/ 8 w 72"/>
                <a:gd name="T33" fmla="*/ 19 h 152"/>
                <a:gd name="T34" fmla="*/ 0 w 72"/>
                <a:gd name="T35" fmla="*/ 25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52"/>
                <a:gd name="T56" fmla="*/ 72 w 72"/>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52">
                  <a:moveTo>
                    <a:pt x="0" y="112"/>
                  </a:moveTo>
                  <a:lnTo>
                    <a:pt x="0" y="136"/>
                  </a:lnTo>
                  <a:lnTo>
                    <a:pt x="8" y="152"/>
                  </a:lnTo>
                  <a:lnTo>
                    <a:pt x="32" y="152"/>
                  </a:lnTo>
                  <a:lnTo>
                    <a:pt x="40" y="144"/>
                  </a:lnTo>
                  <a:lnTo>
                    <a:pt x="56" y="72"/>
                  </a:lnTo>
                  <a:lnTo>
                    <a:pt x="64" y="32"/>
                  </a:lnTo>
                  <a:lnTo>
                    <a:pt x="72" y="40"/>
                  </a:lnTo>
                  <a:lnTo>
                    <a:pt x="72" y="32"/>
                  </a:lnTo>
                  <a:lnTo>
                    <a:pt x="64" y="8"/>
                  </a:lnTo>
                  <a:lnTo>
                    <a:pt x="56" y="0"/>
                  </a:lnTo>
                  <a:lnTo>
                    <a:pt x="48" y="16"/>
                  </a:lnTo>
                  <a:lnTo>
                    <a:pt x="40" y="16"/>
                  </a:lnTo>
                  <a:lnTo>
                    <a:pt x="40" y="24"/>
                  </a:lnTo>
                  <a:lnTo>
                    <a:pt x="8" y="48"/>
                  </a:lnTo>
                  <a:lnTo>
                    <a:pt x="0" y="64"/>
                  </a:lnTo>
                  <a:lnTo>
                    <a:pt x="8" y="88"/>
                  </a:lnTo>
                  <a:lnTo>
                    <a:pt x="0" y="11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2" name="Freeform 330"/>
            <p:cNvSpPr>
              <a:spLocks/>
            </p:cNvSpPr>
            <p:nvPr/>
          </p:nvSpPr>
          <p:spPr bwMode="auto">
            <a:xfrm>
              <a:off x="3962" y="2753"/>
              <a:ext cx="75" cy="141"/>
            </a:xfrm>
            <a:custGeom>
              <a:avLst/>
              <a:gdLst>
                <a:gd name="T0" fmla="*/ 0 w 72"/>
                <a:gd name="T1" fmla="*/ 25 h 152"/>
                <a:gd name="T2" fmla="*/ 0 w 72"/>
                <a:gd name="T3" fmla="*/ 31 h 152"/>
                <a:gd name="T4" fmla="*/ 8 w 72"/>
                <a:gd name="T5" fmla="*/ 33 h 152"/>
                <a:gd name="T6" fmla="*/ 71 w 72"/>
                <a:gd name="T7" fmla="*/ 33 h 152"/>
                <a:gd name="T8" fmla="*/ 90 w 72"/>
                <a:gd name="T9" fmla="*/ 32 h 152"/>
                <a:gd name="T10" fmla="*/ 125 w 72"/>
                <a:gd name="T11" fmla="*/ 17 h 152"/>
                <a:gd name="T12" fmla="*/ 146 w 72"/>
                <a:gd name="T13" fmla="*/ 6 h 152"/>
                <a:gd name="T14" fmla="*/ 160 w 72"/>
                <a:gd name="T15" fmla="*/ 9 h 152"/>
                <a:gd name="T16" fmla="*/ 160 w 72"/>
                <a:gd name="T17" fmla="*/ 6 h 152"/>
                <a:gd name="T18" fmla="*/ 146 w 72"/>
                <a:gd name="T19" fmla="*/ 6 h 152"/>
                <a:gd name="T20" fmla="*/ 125 w 72"/>
                <a:gd name="T21" fmla="*/ 0 h 152"/>
                <a:gd name="T22" fmla="*/ 106 w 72"/>
                <a:gd name="T23" fmla="*/ 6 h 152"/>
                <a:gd name="T24" fmla="*/ 90 w 72"/>
                <a:gd name="T25" fmla="*/ 6 h 152"/>
                <a:gd name="T26" fmla="*/ 90 w 72"/>
                <a:gd name="T27" fmla="*/ 6 h 152"/>
                <a:gd name="T28" fmla="*/ 8 w 72"/>
                <a:gd name="T29" fmla="*/ 11 h 152"/>
                <a:gd name="T30" fmla="*/ 0 w 72"/>
                <a:gd name="T31" fmla="*/ 15 h 152"/>
                <a:gd name="T32" fmla="*/ 8 w 72"/>
                <a:gd name="T33" fmla="*/ 19 h 152"/>
                <a:gd name="T34" fmla="*/ 0 w 72"/>
                <a:gd name="T35" fmla="*/ 25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52"/>
                <a:gd name="T56" fmla="*/ 72 w 72"/>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52">
                  <a:moveTo>
                    <a:pt x="0" y="112"/>
                  </a:moveTo>
                  <a:lnTo>
                    <a:pt x="0" y="136"/>
                  </a:lnTo>
                  <a:lnTo>
                    <a:pt x="8" y="152"/>
                  </a:lnTo>
                  <a:lnTo>
                    <a:pt x="32" y="152"/>
                  </a:lnTo>
                  <a:lnTo>
                    <a:pt x="40" y="144"/>
                  </a:lnTo>
                  <a:lnTo>
                    <a:pt x="56" y="72"/>
                  </a:lnTo>
                  <a:lnTo>
                    <a:pt x="64" y="32"/>
                  </a:lnTo>
                  <a:lnTo>
                    <a:pt x="72" y="40"/>
                  </a:lnTo>
                  <a:lnTo>
                    <a:pt x="72" y="32"/>
                  </a:lnTo>
                  <a:lnTo>
                    <a:pt x="64" y="8"/>
                  </a:lnTo>
                  <a:lnTo>
                    <a:pt x="56" y="0"/>
                  </a:lnTo>
                  <a:lnTo>
                    <a:pt x="48" y="16"/>
                  </a:lnTo>
                  <a:lnTo>
                    <a:pt x="40" y="16"/>
                  </a:lnTo>
                  <a:lnTo>
                    <a:pt x="40" y="24"/>
                  </a:lnTo>
                  <a:lnTo>
                    <a:pt x="8" y="48"/>
                  </a:lnTo>
                  <a:lnTo>
                    <a:pt x="0" y="64"/>
                  </a:lnTo>
                  <a:lnTo>
                    <a:pt x="8" y="88"/>
                  </a:lnTo>
                  <a:lnTo>
                    <a:pt x="0" y="112"/>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3" name="Freeform 331"/>
            <p:cNvSpPr>
              <a:spLocks/>
            </p:cNvSpPr>
            <p:nvPr/>
          </p:nvSpPr>
          <p:spPr bwMode="auto">
            <a:xfrm>
              <a:off x="4541" y="2611"/>
              <a:ext cx="8" cy="15"/>
            </a:xfrm>
            <a:custGeom>
              <a:avLst/>
              <a:gdLst>
                <a:gd name="T0" fmla="*/ 0 w 8"/>
                <a:gd name="T1" fmla="*/ 8 h 16"/>
                <a:gd name="T2" fmla="*/ 8 w 8"/>
                <a:gd name="T3" fmla="*/ 8 h 16"/>
                <a:gd name="T4" fmla="*/ 0 w 8"/>
                <a:gd name="T5" fmla="*/ 0 h 16"/>
                <a:gd name="T6" fmla="*/ 0 w 8"/>
                <a:gd name="T7" fmla="*/ 8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8"/>
                  </a:moveTo>
                  <a:lnTo>
                    <a:pt x="8" y="16"/>
                  </a:ln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4" name="Freeform 332"/>
            <p:cNvSpPr>
              <a:spLocks/>
            </p:cNvSpPr>
            <p:nvPr/>
          </p:nvSpPr>
          <p:spPr bwMode="auto">
            <a:xfrm>
              <a:off x="4541" y="2611"/>
              <a:ext cx="8" cy="15"/>
            </a:xfrm>
            <a:custGeom>
              <a:avLst/>
              <a:gdLst>
                <a:gd name="T0" fmla="*/ 0 w 8"/>
                <a:gd name="T1" fmla="*/ 8 h 16"/>
                <a:gd name="T2" fmla="*/ 8 w 8"/>
                <a:gd name="T3" fmla="*/ 8 h 16"/>
                <a:gd name="T4" fmla="*/ 0 w 8"/>
                <a:gd name="T5" fmla="*/ 0 h 16"/>
                <a:gd name="T6" fmla="*/ 0 w 8"/>
                <a:gd name="T7" fmla="*/ 8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8"/>
                  </a:moveTo>
                  <a:lnTo>
                    <a:pt x="8" y="16"/>
                  </a:ln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5" name="Freeform 333"/>
            <p:cNvSpPr>
              <a:spLocks/>
            </p:cNvSpPr>
            <p:nvPr/>
          </p:nvSpPr>
          <p:spPr bwMode="auto">
            <a:xfrm>
              <a:off x="4558" y="2641"/>
              <a:ext cx="7" cy="8"/>
            </a:xfrm>
            <a:custGeom>
              <a:avLst/>
              <a:gdLst>
                <a:gd name="T0" fmla="*/ 0 w 8"/>
                <a:gd name="T1" fmla="*/ 0 h 8"/>
                <a:gd name="T2" fmla="*/ 4 w 8"/>
                <a:gd name="T3" fmla="*/ 8 h 8"/>
                <a:gd name="T4" fmla="*/ 4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6" name="Freeform 334"/>
            <p:cNvSpPr>
              <a:spLocks/>
            </p:cNvSpPr>
            <p:nvPr/>
          </p:nvSpPr>
          <p:spPr bwMode="auto">
            <a:xfrm>
              <a:off x="4558" y="2641"/>
              <a:ext cx="7" cy="8"/>
            </a:xfrm>
            <a:custGeom>
              <a:avLst/>
              <a:gdLst>
                <a:gd name="T0" fmla="*/ 0 w 8"/>
                <a:gd name="T1" fmla="*/ 0 h 8"/>
                <a:gd name="T2" fmla="*/ 4 w 8"/>
                <a:gd name="T3" fmla="*/ 8 h 8"/>
                <a:gd name="T4" fmla="*/ 4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lnTo>
                    <a:pt x="8" y="0"/>
                  </a:lnTo>
                  <a:lnTo>
                    <a:pt x="0"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7" name="Freeform 335"/>
            <p:cNvSpPr>
              <a:spLocks/>
            </p:cNvSpPr>
            <p:nvPr/>
          </p:nvSpPr>
          <p:spPr bwMode="auto">
            <a:xfrm>
              <a:off x="4351" y="2530"/>
              <a:ext cx="27" cy="38"/>
            </a:xfrm>
            <a:custGeom>
              <a:avLst/>
              <a:gdLst>
                <a:gd name="T0" fmla="*/ 0 w 24"/>
                <a:gd name="T1" fmla="*/ 19 h 39"/>
                <a:gd name="T2" fmla="*/ 84 w 24"/>
                <a:gd name="T3" fmla="*/ 19 h 39"/>
                <a:gd name="T4" fmla="*/ 254 w 24"/>
                <a:gd name="T5" fmla="*/ 19 h 39"/>
                <a:gd name="T6" fmla="*/ 254 w 24"/>
                <a:gd name="T7" fmla="*/ 19 h 39"/>
                <a:gd name="T8" fmla="*/ 171 w 24"/>
                <a:gd name="T9" fmla="*/ 8 h 39"/>
                <a:gd name="T10" fmla="*/ 84 w 24"/>
                <a:gd name="T11" fmla="*/ 0 h 39"/>
                <a:gd name="T12" fmla="*/ 0 w 24"/>
                <a:gd name="T13" fmla="*/ 19 h 39"/>
                <a:gd name="T14" fmla="*/ 0 60000 65536"/>
                <a:gd name="T15" fmla="*/ 0 60000 65536"/>
                <a:gd name="T16" fmla="*/ 0 60000 65536"/>
                <a:gd name="T17" fmla="*/ 0 60000 65536"/>
                <a:gd name="T18" fmla="*/ 0 60000 65536"/>
                <a:gd name="T19" fmla="*/ 0 60000 65536"/>
                <a:gd name="T20" fmla="*/ 0 60000 65536"/>
                <a:gd name="T21" fmla="*/ 0 w 24"/>
                <a:gd name="T22" fmla="*/ 0 h 39"/>
                <a:gd name="T23" fmla="*/ 24 w 2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9">
                  <a:moveTo>
                    <a:pt x="0" y="24"/>
                  </a:moveTo>
                  <a:lnTo>
                    <a:pt x="8" y="39"/>
                  </a:lnTo>
                  <a:lnTo>
                    <a:pt x="24" y="39"/>
                  </a:lnTo>
                  <a:lnTo>
                    <a:pt x="24" y="31"/>
                  </a:lnTo>
                  <a:lnTo>
                    <a:pt x="16" y="8"/>
                  </a:lnTo>
                  <a:lnTo>
                    <a:pt x="8" y="0"/>
                  </a:lnTo>
                  <a:lnTo>
                    <a:pt x="0" y="2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8" name="Freeform 336"/>
            <p:cNvSpPr>
              <a:spLocks/>
            </p:cNvSpPr>
            <p:nvPr/>
          </p:nvSpPr>
          <p:spPr bwMode="auto">
            <a:xfrm>
              <a:off x="4351" y="2530"/>
              <a:ext cx="27" cy="38"/>
            </a:xfrm>
            <a:custGeom>
              <a:avLst/>
              <a:gdLst>
                <a:gd name="T0" fmla="*/ 0 w 24"/>
                <a:gd name="T1" fmla="*/ 19 h 39"/>
                <a:gd name="T2" fmla="*/ 84 w 24"/>
                <a:gd name="T3" fmla="*/ 19 h 39"/>
                <a:gd name="T4" fmla="*/ 254 w 24"/>
                <a:gd name="T5" fmla="*/ 19 h 39"/>
                <a:gd name="T6" fmla="*/ 254 w 24"/>
                <a:gd name="T7" fmla="*/ 19 h 39"/>
                <a:gd name="T8" fmla="*/ 171 w 24"/>
                <a:gd name="T9" fmla="*/ 8 h 39"/>
                <a:gd name="T10" fmla="*/ 84 w 24"/>
                <a:gd name="T11" fmla="*/ 0 h 39"/>
                <a:gd name="T12" fmla="*/ 0 w 24"/>
                <a:gd name="T13" fmla="*/ 19 h 39"/>
                <a:gd name="T14" fmla="*/ 0 60000 65536"/>
                <a:gd name="T15" fmla="*/ 0 60000 65536"/>
                <a:gd name="T16" fmla="*/ 0 60000 65536"/>
                <a:gd name="T17" fmla="*/ 0 60000 65536"/>
                <a:gd name="T18" fmla="*/ 0 60000 65536"/>
                <a:gd name="T19" fmla="*/ 0 60000 65536"/>
                <a:gd name="T20" fmla="*/ 0 60000 65536"/>
                <a:gd name="T21" fmla="*/ 0 w 24"/>
                <a:gd name="T22" fmla="*/ 0 h 39"/>
                <a:gd name="T23" fmla="*/ 24 w 2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9">
                  <a:moveTo>
                    <a:pt x="0" y="24"/>
                  </a:moveTo>
                  <a:lnTo>
                    <a:pt x="8" y="39"/>
                  </a:lnTo>
                  <a:lnTo>
                    <a:pt x="24" y="39"/>
                  </a:lnTo>
                  <a:lnTo>
                    <a:pt x="24" y="31"/>
                  </a:lnTo>
                  <a:lnTo>
                    <a:pt x="16" y="8"/>
                  </a:lnTo>
                  <a:lnTo>
                    <a:pt x="8" y="0"/>
                  </a:lnTo>
                  <a:lnTo>
                    <a:pt x="0" y="24"/>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39" name="Freeform 337"/>
            <p:cNvSpPr>
              <a:spLocks/>
            </p:cNvSpPr>
            <p:nvPr/>
          </p:nvSpPr>
          <p:spPr bwMode="auto">
            <a:xfrm>
              <a:off x="4664" y="2435"/>
              <a:ext cx="34" cy="14"/>
            </a:xfrm>
            <a:custGeom>
              <a:avLst/>
              <a:gdLst>
                <a:gd name="T0" fmla="*/ 0 w 32"/>
                <a:gd name="T1" fmla="*/ 0 h 16"/>
                <a:gd name="T2" fmla="*/ 0 w 32"/>
                <a:gd name="T3" fmla="*/ 4 h 16"/>
                <a:gd name="T4" fmla="*/ 50 w 32"/>
                <a:gd name="T5" fmla="*/ 4 h 16"/>
                <a:gd name="T6" fmla="*/ 80 w 32"/>
                <a:gd name="T7" fmla="*/ 4 h 16"/>
                <a:gd name="T8" fmla="*/ 105 w 32"/>
                <a:gd name="T9" fmla="*/ 0 h 16"/>
                <a:gd name="T10" fmla="*/ 31 w 32"/>
                <a:gd name="T11" fmla="*/ 0 h 16"/>
                <a:gd name="T12" fmla="*/ 0 w 32"/>
                <a:gd name="T13" fmla="*/ 0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0"/>
                  </a:moveTo>
                  <a:lnTo>
                    <a:pt x="0" y="8"/>
                  </a:lnTo>
                  <a:lnTo>
                    <a:pt x="16" y="16"/>
                  </a:lnTo>
                  <a:lnTo>
                    <a:pt x="24" y="8"/>
                  </a:lnTo>
                  <a:lnTo>
                    <a:pt x="32" y="0"/>
                  </a:ln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0" name="Freeform 338"/>
            <p:cNvSpPr>
              <a:spLocks/>
            </p:cNvSpPr>
            <p:nvPr/>
          </p:nvSpPr>
          <p:spPr bwMode="auto">
            <a:xfrm>
              <a:off x="4664" y="2435"/>
              <a:ext cx="34" cy="14"/>
            </a:xfrm>
            <a:custGeom>
              <a:avLst/>
              <a:gdLst>
                <a:gd name="T0" fmla="*/ 0 w 32"/>
                <a:gd name="T1" fmla="*/ 0 h 16"/>
                <a:gd name="T2" fmla="*/ 0 w 32"/>
                <a:gd name="T3" fmla="*/ 4 h 16"/>
                <a:gd name="T4" fmla="*/ 50 w 32"/>
                <a:gd name="T5" fmla="*/ 4 h 16"/>
                <a:gd name="T6" fmla="*/ 80 w 32"/>
                <a:gd name="T7" fmla="*/ 4 h 16"/>
                <a:gd name="T8" fmla="*/ 105 w 32"/>
                <a:gd name="T9" fmla="*/ 0 h 16"/>
                <a:gd name="T10" fmla="*/ 31 w 32"/>
                <a:gd name="T11" fmla="*/ 0 h 16"/>
                <a:gd name="T12" fmla="*/ 0 w 32"/>
                <a:gd name="T13" fmla="*/ 0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0"/>
                  </a:moveTo>
                  <a:lnTo>
                    <a:pt x="0" y="8"/>
                  </a:lnTo>
                  <a:lnTo>
                    <a:pt x="16" y="16"/>
                  </a:lnTo>
                  <a:lnTo>
                    <a:pt x="24" y="8"/>
                  </a:lnTo>
                  <a:lnTo>
                    <a:pt x="32" y="0"/>
                  </a:lnTo>
                  <a:lnTo>
                    <a:pt x="8" y="0"/>
                  </a:lnTo>
                  <a:lnTo>
                    <a:pt x="0"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41" name="Freeform 339"/>
            <p:cNvSpPr>
              <a:spLocks/>
            </p:cNvSpPr>
            <p:nvPr/>
          </p:nvSpPr>
          <p:spPr bwMode="auto">
            <a:xfrm>
              <a:off x="4897" y="2272"/>
              <a:ext cx="24" cy="36"/>
            </a:xfrm>
            <a:custGeom>
              <a:avLst/>
              <a:gdLst>
                <a:gd name="T0" fmla="*/ 0 w 24"/>
                <a:gd name="T1" fmla="*/ 5 h 40"/>
                <a:gd name="T2" fmla="*/ 0 w 24"/>
                <a:gd name="T3" fmla="*/ 5 h 40"/>
                <a:gd name="T4" fmla="*/ 8 w 24"/>
                <a:gd name="T5" fmla="*/ 5 h 40"/>
                <a:gd name="T6" fmla="*/ 8 w 24"/>
                <a:gd name="T7" fmla="*/ 5 h 40"/>
                <a:gd name="T8" fmla="*/ 8 w 24"/>
                <a:gd name="T9" fmla="*/ 5 h 40"/>
                <a:gd name="T10" fmla="*/ 16 w 24"/>
                <a:gd name="T11" fmla="*/ 5 h 40"/>
                <a:gd name="T12" fmla="*/ 24 w 24"/>
                <a:gd name="T13" fmla="*/ 5 h 40"/>
                <a:gd name="T14" fmla="*/ 16 w 24"/>
                <a:gd name="T15" fmla="*/ 5 h 40"/>
                <a:gd name="T16" fmla="*/ 8 w 24"/>
                <a:gd name="T17" fmla="*/ 0 h 40"/>
                <a:gd name="T18" fmla="*/ 0 w 24"/>
                <a:gd name="T19" fmla="*/ 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0"/>
                <a:gd name="T32" fmla="*/ 24 w 2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0">
                  <a:moveTo>
                    <a:pt x="0" y="8"/>
                  </a:moveTo>
                  <a:lnTo>
                    <a:pt x="0" y="16"/>
                  </a:lnTo>
                  <a:lnTo>
                    <a:pt x="8" y="16"/>
                  </a:lnTo>
                  <a:lnTo>
                    <a:pt x="8" y="32"/>
                  </a:lnTo>
                  <a:lnTo>
                    <a:pt x="8" y="40"/>
                  </a:lnTo>
                  <a:lnTo>
                    <a:pt x="16" y="32"/>
                  </a:lnTo>
                  <a:lnTo>
                    <a:pt x="24" y="16"/>
                  </a:lnTo>
                  <a:lnTo>
                    <a:pt x="16" y="8"/>
                  </a:lnTo>
                  <a:lnTo>
                    <a:pt x="8"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2" name="Freeform 340"/>
            <p:cNvSpPr>
              <a:spLocks/>
            </p:cNvSpPr>
            <p:nvPr/>
          </p:nvSpPr>
          <p:spPr bwMode="auto">
            <a:xfrm>
              <a:off x="4897" y="2272"/>
              <a:ext cx="24" cy="36"/>
            </a:xfrm>
            <a:custGeom>
              <a:avLst/>
              <a:gdLst>
                <a:gd name="T0" fmla="*/ 0 w 24"/>
                <a:gd name="T1" fmla="*/ 5 h 40"/>
                <a:gd name="T2" fmla="*/ 0 w 24"/>
                <a:gd name="T3" fmla="*/ 5 h 40"/>
                <a:gd name="T4" fmla="*/ 8 w 24"/>
                <a:gd name="T5" fmla="*/ 5 h 40"/>
                <a:gd name="T6" fmla="*/ 8 w 24"/>
                <a:gd name="T7" fmla="*/ 5 h 40"/>
                <a:gd name="T8" fmla="*/ 8 w 24"/>
                <a:gd name="T9" fmla="*/ 5 h 40"/>
                <a:gd name="T10" fmla="*/ 16 w 24"/>
                <a:gd name="T11" fmla="*/ 5 h 40"/>
                <a:gd name="T12" fmla="*/ 24 w 24"/>
                <a:gd name="T13" fmla="*/ 5 h 40"/>
                <a:gd name="T14" fmla="*/ 16 w 24"/>
                <a:gd name="T15" fmla="*/ 5 h 40"/>
                <a:gd name="T16" fmla="*/ 8 w 24"/>
                <a:gd name="T17" fmla="*/ 0 h 40"/>
                <a:gd name="T18" fmla="*/ 0 w 24"/>
                <a:gd name="T19" fmla="*/ 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0"/>
                <a:gd name="T32" fmla="*/ 24 w 2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0">
                  <a:moveTo>
                    <a:pt x="0" y="8"/>
                  </a:moveTo>
                  <a:lnTo>
                    <a:pt x="0" y="16"/>
                  </a:lnTo>
                  <a:lnTo>
                    <a:pt x="8" y="16"/>
                  </a:lnTo>
                  <a:lnTo>
                    <a:pt x="8" y="32"/>
                  </a:lnTo>
                  <a:lnTo>
                    <a:pt x="8" y="40"/>
                  </a:lnTo>
                  <a:lnTo>
                    <a:pt x="16" y="32"/>
                  </a:lnTo>
                  <a:lnTo>
                    <a:pt x="24" y="16"/>
                  </a:lnTo>
                  <a:lnTo>
                    <a:pt x="16" y="8"/>
                  </a:lnTo>
                  <a:lnTo>
                    <a:pt x="8" y="0"/>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43" name="Freeform 341"/>
            <p:cNvSpPr>
              <a:spLocks/>
            </p:cNvSpPr>
            <p:nvPr/>
          </p:nvSpPr>
          <p:spPr bwMode="auto">
            <a:xfrm>
              <a:off x="4921" y="2272"/>
              <a:ext cx="24" cy="14"/>
            </a:xfrm>
            <a:custGeom>
              <a:avLst/>
              <a:gdLst>
                <a:gd name="T0" fmla="*/ 0 w 24"/>
                <a:gd name="T1" fmla="*/ 4 h 16"/>
                <a:gd name="T2" fmla="*/ 0 w 24"/>
                <a:gd name="T3" fmla="*/ 4 h 16"/>
                <a:gd name="T4" fmla="*/ 8 w 24"/>
                <a:gd name="T5" fmla="*/ 4 h 16"/>
                <a:gd name="T6" fmla="*/ 16 w 24"/>
                <a:gd name="T7" fmla="*/ 4 h 16"/>
                <a:gd name="T8" fmla="*/ 24 w 24"/>
                <a:gd name="T9" fmla="*/ 4 h 16"/>
                <a:gd name="T10" fmla="*/ 24 w 24"/>
                <a:gd name="T11" fmla="*/ 0 h 16"/>
                <a:gd name="T12" fmla="*/ 16 w 24"/>
                <a:gd name="T13" fmla="*/ 0 h 16"/>
                <a:gd name="T14" fmla="*/ 0 w 24"/>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6"/>
                <a:gd name="T26" fmla="*/ 24 w 2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6">
                  <a:moveTo>
                    <a:pt x="0" y="8"/>
                  </a:moveTo>
                  <a:lnTo>
                    <a:pt x="0" y="16"/>
                  </a:lnTo>
                  <a:lnTo>
                    <a:pt x="8" y="16"/>
                  </a:lnTo>
                  <a:lnTo>
                    <a:pt x="16" y="8"/>
                  </a:lnTo>
                  <a:lnTo>
                    <a:pt x="24" y="8"/>
                  </a:lnTo>
                  <a:lnTo>
                    <a:pt x="24" y="0"/>
                  </a:lnTo>
                  <a:lnTo>
                    <a:pt x="16"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4" name="Freeform 342"/>
            <p:cNvSpPr>
              <a:spLocks/>
            </p:cNvSpPr>
            <p:nvPr/>
          </p:nvSpPr>
          <p:spPr bwMode="auto">
            <a:xfrm>
              <a:off x="4921" y="2272"/>
              <a:ext cx="24" cy="14"/>
            </a:xfrm>
            <a:custGeom>
              <a:avLst/>
              <a:gdLst>
                <a:gd name="T0" fmla="*/ 0 w 24"/>
                <a:gd name="T1" fmla="*/ 4 h 16"/>
                <a:gd name="T2" fmla="*/ 0 w 24"/>
                <a:gd name="T3" fmla="*/ 4 h 16"/>
                <a:gd name="T4" fmla="*/ 8 w 24"/>
                <a:gd name="T5" fmla="*/ 4 h 16"/>
                <a:gd name="T6" fmla="*/ 16 w 24"/>
                <a:gd name="T7" fmla="*/ 4 h 16"/>
                <a:gd name="T8" fmla="*/ 24 w 24"/>
                <a:gd name="T9" fmla="*/ 4 h 16"/>
                <a:gd name="T10" fmla="*/ 24 w 24"/>
                <a:gd name="T11" fmla="*/ 0 h 16"/>
                <a:gd name="T12" fmla="*/ 16 w 24"/>
                <a:gd name="T13" fmla="*/ 0 h 16"/>
                <a:gd name="T14" fmla="*/ 0 w 24"/>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6"/>
                <a:gd name="T26" fmla="*/ 24 w 2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6">
                  <a:moveTo>
                    <a:pt x="0" y="8"/>
                  </a:moveTo>
                  <a:lnTo>
                    <a:pt x="0" y="16"/>
                  </a:lnTo>
                  <a:lnTo>
                    <a:pt x="8" y="16"/>
                  </a:lnTo>
                  <a:lnTo>
                    <a:pt x="16" y="8"/>
                  </a:lnTo>
                  <a:lnTo>
                    <a:pt x="24" y="8"/>
                  </a:lnTo>
                  <a:lnTo>
                    <a:pt x="24" y="0"/>
                  </a:lnTo>
                  <a:lnTo>
                    <a:pt x="16" y="0"/>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45" name="Freeform 343"/>
            <p:cNvSpPr>
              <a:spLocks/>
            </p:cNvSpPr>
            <p:nvPr/>
          </p:nvSpPr>
          <p:spPr bwMode="auto">
            <a:xfrm>
              <a:off x="4905" y="2173"/>
              <a:ext cx="124" cy="106"/>
            </a:xfrm>
            <a:custGeom>
              <a:avLst/>
              <a:gdLst>
                <a:gd name="T0" fmla="*/ 0 w 120"/>
                <a:gd name="T1" fmla="*/ 32 h 112"/>
                <a:gd name="T2" fmla="*/ 0 w 120"/>
                <a:gd name="T3" fmla="*/ 35 h 112"/>
                <a:gd name="T4" fmla="*/ 36 w 120"/>
                <a:gd name="T5" fmla="*/ 35 h 112"/>
                <a:gd name="T6" fmla="*/ 75 w 120"/>
                <a:gd name="T7" fmla="*/ 29 h 112"/>
                <a:gd name="T8" fmla="*/ 94 w 120"/>
                <a:gd name="T9" fmla="*/ 32 h 112"/>
                <a:gd name="T10" fmla="*/ 94 w 120"/>
                <a:gd name="T11" fmla="*/ 35 h 112"/>
                <a:gd name="T12" fmla="*/ 106 w 120"/>
                <a:gd name="T13" fmla="*/ 38 h 112"/>
                <a:gd name="T14" fmla="*/ 122 w 120"/>
                <a:gd name="T15" fmla="*/ 32 h 112"/>
                <a:gd name="T16" fmla="*/ 122 w 120"/>
                <a:gd name="T17" fmla="*/ 29 h 112"/>
                <a:gd name="T18" fmla="*/ 138 w 120"/>
                <a:gd name="T19" fmla="*/ 32 h 112"/>
                <a:gd name="T20" fmla="*/ 155 w 120"/>
                <a:gd name="T21" fmla="*/ 32 h 112"/>
                <a:gd name="T22" fmla="*/ 155 w 120"/>
                <a:gd name="T23" fmla="*/ 29 h 112"/>
                <a:gd name="T24" fmla="*/ 168 w 120"/>
                <a:gd name="T25" fmla="*/ 32 h 112"/>
                <a:gd name="T26" fmla="*/ 168 w 120"/>
                <a:gd name="T27" fmla="*/ 29 h 112"/>
                <a:gd name="T28" fmla="*/ 185 w 120"/>
                <a:gd name="T29" fmla="*/ 29 h 112"/>
                <a:gd name="T30" fmla="*/ 202 w 120"/>
                <a:gd name="T31" fmla="*/ 29 h 112"/>
                <a:gd name="T32" fmla="*/ 217 w 120"/>
                <a:gd name="T33" fmla="*/ 29 h 112"/>
                <a:gd name="T34" fmla="*/ 217 w 120"/>
                <a:gd name="T35" fmla="*/ 17 h 112"/>
                <a:gd name="T36" fmla="*/ 231 w 120"/>
                <a:gd name="T37" fmla="*/ 17 h 112"/>
                <a:gd name="T38" fmla="*/ 231 w 120"/>
                <a:gd name="T39" fmla="*/ 8 h 112"/>
                <a:gd name="T40" fmla="*/ 217 w 120"/>
                <a:gd name="T41" fmla="*/ 0 h 112"/>
                <a:gd name="T42" fmla="*/ 217 w 120"/>
                <a:gd name="T43" fmla="*/ 8 h 112"/>
                <a:gd name="T44" fmla="*/ 202 w 120"/>
                <a:gd name="T45" fmla="*/ 8 h 112"/>
                <a:gd name="T46" fmla="*/ 185 w 120"/>
                <a:gd name="T47" fmla="*/ 14 h 112"/>
                <a:gd name="T48" fmla="*/ 155 w 120"/>
                <a:gd name="T49" fmla="*/ 20 h 112"/>
                <a:gd name="T50" fmla="*/ 138 w 120"/>
                <a:gd name="T51" fmla="*/ 25 h 112"/>
                <a:gd name="T52" fmla="*/ 138 w 120"/>
                <a:gd name="T53" fmla="*/ 20 h 112"/>
                <a:gd name="T54" fmla="*/ 122 w 120"/>
                <a:gd name="T55" fmla="*/ 23 h 112"/>
                <a:gd name="T56" fmla="*/ 106 w 120"/>
                <a:gd name="T57" fmla="*/ 29 h 112"/>
                <a:gd name="T58" fmla="*/ 94 w 120"/>
                <a:gd name="T59" fmla="*/ 29 h 112"/>
                <a:gd name="T60" fmla="*/ 44 w 120"/>
                <a:gd name="T61" fmla="*/ 29 h 112"/>
                <a:gd name="T62" fmla="*/ 0 w 120"/>
                <a:gd name="T63" fmla="*/ 3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12"/>
                <a:gd name="T98" fmla="*/ 120 w 12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12">
                  <a:moveTo>
                    <a:pt x="0" y="96"/>
                  </a:moveTo>
                  <a:lnTo>
                    <a:pt x="0" y="104"/>
                  </a:lnTo>
                  <a:lnTo>
                    <a:pt x="16" y="104"/>
                  </a:lnTo>
                  <a:lnTo>
                    <a:pt x="40" y="88"/>
                  </a:lnTo>
                  <a:lnTo>
                    <a:pt x="48" y="96"/>
                  </a:lnTo>
                  <a:lnTo>
                    <a:pt x="48" y="104"/>
                  </a:lnTo>
                  <a:lnTo>
                    <a:pt x="56" y="112"/>
                  </a:lnTo>
                  <a:lnTo>
                    <a:pt x="64" y="96"/>
                  </a:lnTo>
                  <a:lnTo>
                    <a:pt x="64" y="88"/>
                  </a:lnTo>
                  <a:lnTo>
                    <a:pt x="72" y="96"/>
                  </a:lnTo>
                  <a:lnTo>
                    <a:pt x="80" y="96"/>
                  </a:lnTo>
                  <a:lnTo>
                    <a:pt x="80" y="88"/>
                  </a:lnTo>
                  <a:lnTo>
                    <a:pt x="88" y="96"/>
                  </a:lnTo>
                  <a:lnTo>
                    <a:pt x="88" y="88"/>
                  </a:lnTo>
                  <a:lnTo>
                    <a:pt x="96" y="88"/>
                  </a:lnTo>
                  <a:lnTo>
                    <a:pt x="104" y="88"/>
                  </a:lnTo>
                  <a:lnTo>
                    <a:pt x="112" y="88"/>
                  </a:lnTo>
                  <a:lnTo>
                    <a:pt x="112" y="48"/>
                  </a:lnTo>
                  <a:lnTo>
                    <a:pt x="120" y="48"/>
                  </a:lnTo>
                  <a:lnTo>
                    <a:pt x="120" y="8"/>
                  </a:lnTo>
                  <a:lnTo>
                    <a:pt x="112" y="0"/>
                  </a:lnTo>
                  <a:lnTo>
                    <a:pt x="112" y="8"/>
                  </a:lnTo>
                  <a:lnTo>
                    <a:pt x="104" y="8"/>
                  </a:lnTo>
                  <a:lnTo>
                    <a:pt x="96" y="40"/>
                  </a:lnTo>
                  <a:lnTo>
                    <a:pt x="80" y="56"/>
                  </a:lnTo>
                  <a:lnTo>
                    <a:pt x="72" y="72"/>
                  </a:lnTo>
                  <a:lnTo>
                    <a:pt x="72" y="56"/>
                  </a:lnTo>
                  <a:lnTo>
                    <a:pt x="64" y="64"/>
                  </a:lnTo>
                  <a:lnTo>
                    <a:pt x="56" y="88"/>
                  </a:lnTo>
                  <a:lnTo>
                    <a:pt x="48" y="88"/>
                  </a:lnTo>
                  <a:lnTo>
                    <a:pt x="24" y="88"/>
                  </a:lnTo>
                  <a:lnTo>
                    <a:pt x="0" y="9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6" name="Freeform 344"/>
            <p:cNvSpPr>
              <a:spLocks/>
            </p:cNvSpPr>
            <p:nvPr/>
          </p:nvSpPr>
          <p:spPr bwMode="auto">
            <a:xfrm>
              <a:off x="4905" y="2173"/>
              <a:ext cx="124" cy="106"/>
            </a:xfrm>
            <a:custGeom>
              <a:avLst/>
              <a:gdLst>
                <a:gd name="T0" fmla="*/ 0 w 120"/>
                <a:gd name="T1" fmla="*/ 32 h 112"/>
                <a:gd name="T2" fmla="*/ 0 w 120"/>
                <a:gd name="T3" fmla="*/ 35 h 112"/>
                <a:gd name="T4" fmla="*/ 36 w 120"/>
                <a:gd name="T5" fmla="*/ 35 h 112"/>
                <a:gd name="T6" fmla="*/ 75 w 120"/>
                <a:gd name="T7" fmla="*/ 29 h 112"/>
                <a:gd name="T8" fmla="*/ 94 w 120"/>
                <a:gd name="T9" fmla="*/ 32 h 112"/>
                <a:gd name="T10" fmla="*/ 94 w 120"/>
                <a:gd name="T11" fmla="*/ 35 h 112"/>
                <a:gd name="T12" fmla="*/ 106 w 120"/>
                <a:gd name="T13" fmla="*/ 38 h 112"/>
                <a:gd name="T14" fmla="*/ 122 w 120"/>
                <a:gd name="T15" fmla="*/ 32 h 112"/>
                <a:gd name="T16" fmla="*/ 122 w 120"/>
                <a:gd name="T17" fmla="*/ 29 h 112"/>
                <a:gd name="T18" fmla="*/ 138 w 120"/>
                <a:gd name="T19" fmla="*/ 32 h 112"/>
                <a:gd name="T20" fmla="*/ 155 w 120"/>
                <a:gd name="T21" fmla="*/ 32 h 112"/>
                <a:gd name="T22" fmla="*/ 155 w 120"/>
                <a:gd name="T23" fmla="*/ 29 h 112"/>
                <a:gd name="T24" fmla="*/ 168 w 120"/>
                <a:gd name="T25" fmla="*/ 32 h 112"/>
                <a:gd name="T26" fmla="*/ 168 w 120"/>
                <a:gd name="T27" fmla="*/ 29 h 112"/>
                <a:gd name="T28" fmla="*/ 185 w 120"/>
                <a:gd name="T29" fmla="*/ 29 h 112"/>
                <a:gd name="T30" fmla="*/ 202 w 120"/>
                <a:gd name="T31" fmla="*/ 29 h 112"/>
                <a:gd name="T32" fmla="*/ 217 w 120"/>
                <a:gd name="T33" fmla="*/ 29 h 112"/>
                <a:gd name="T34" fmla="*/ 217 w 120"/>
                <a:gd name="T35" fmla="*/ 17 h 112"/>
                <a:gd name="T36" fmla="*/ 231 w 120"/>
                <a:gd name="T37" fmla="*/ 17 h 112"/>
                <a:gd name="T38" fmla="*/ 231 w 120"/>
                <a:gd name="T39" fmla="*/ 8 h 112"/>
                <a:gd name="T40" fmla="*/ 217 w 120"/>
                <a:gd name="T41" fmla="*/ 0 h 112"/>
                <a:gd name="T42" fmla="*/ 217 w 120"/>
                <a:gd name="T43" fmla="*/ 8 h 112"/>
                <a:gd name="T44" fmla="*/ 202 w 120"/>
                <a:gd name="T45" fmla="*/ 8 h 112"/>
                <a:gd name="T46" fmla="*/ 185 w 120"/>
                <a:gd name="T47" fmla="*/ 14 h 112"/>
                <a:gd name="T48" fmla="*/ 155 w 120"/>
                <a:gd name="T49" fmla="*/ 20 h 112"/>
                <a:gd name="T50" fmla="*/ 138 w 120"/>
                <a:gd name="T51" fmla="*/ 25 h 112"/>
                <a:gd name="T52" fmla="*/ 138 w 120"/>
                <a:gd name="T53" fmla="*/ 20 h 112"/>
                <a:gd name="T54" fmla="*/ 122 w 120"/>
                <a:gd name="T55" fmla="*/ 23 h 112"/>
                <a:gd name="T56" fmla="*/ 106 w 120"/>
                <a:gd name="T57" fmla="*/ 29 h 112"/>
                <a:gd name="T58" fmla="*/ 94 w 120"/>
                <a:gd name="T59" fmla="*/ 29 h 112"/>
                <a:gd name="T60" fmla="*/ 44 w 120"/>
                <a:gd name="T61" fmla="*/ 29 h 112"/>
                <a:gd name="T62" fmla="*/ 0 w 120"/>
                <a:gd name="T63" fmla="*/ 3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12"/>
                <a:gd name="T98" fmla="*/ 120 w 12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12">
                  <a:moveTo>
                    <a:pt x="0" y="96"/>
                  </a:moveTo>
                  <a:lnTo>
                    <a:pt x="0" y="104"/>
                  </a:lnTo>
                  <a:lnTo>
                    <a:pt x="16" y="104"/>
                  </a:lnTo>
                  <a:lnTo>
                    <a:pt x="40" y="88"/>
                  </a:lnTo>
                  <a:lnTo>
                    <a:pt x="48" y="96"/>
                  </a:lnTo>
                  <a:lnTo>
                    <a:pt x="48" y="104"/>
                  </a:lnTo>
                  <a:lnTo>
                    <a:pt x="56" y="112"/>
                  </a:lnTo>
                  <a:lnTo>
                    <a:pt x="64" y="96"/>
                  </a:lnTo>
                  <a:lnTo>
                    <a:pt x="64" y="88"/>
                  </a:lnTo>
                  <a:lnTo>
                    <a:pt x="72" y="96"/>
                  </a:lnTo>
                  <a:lnTo>
                    <a:pt x="80" y="96"/>
                  </a:lnTo>
                  <a:lnTo>
                    <a:pt x="80" y="88"/>
                  </a:lnTo>
                  <a:lnTo>
                    <a:pt x="88" y="96"/>
                  </a:lnTo>
                  <a:lnTo>
                    <a:pt x="88" y="88"/>
                  </a:lnTo>
                  <a:lnTo>
                    <a:pt x="96" y="88"/>
                  </a:lnTo>
                  <a:lnTo>
                    <a:pt x="104" y="88"/>
                  </a:lnTo>
                  <a:lnTo>
                    <a:pt x="112" y="88"/>
                  </a:lnTo>
                  <a:lnTo>
                    <a:pt x="112" y="48"/>
                  </a:lnTo>
                  <a:lnTo>
                    <a:pt x="120" y="48"/>
                  </a:lnTo>
                  <a:lnTo>
                    <a:pt x="120" y="8"/>
                  </a:lnTo>
                  <a:lnTo>
                    <a:pt x="112" y="0"/>
                  </a:lnTo>
                  <a:lnTo>
                    <a:pt x="112" y="8"/>
                  </a:lnTo>
                  <a:lnTo>
                    <a:pt x="104" y="8"/>
                  </a:lnTo>
                  <a:lnTo>
                    <a:pt x="96" y="40"/>
                  </a:lnTo>
                  <a:lnTo>
                    <a:pt x="80" y="56"/>
                  </a:lnTo>
                  <a:lnTo>
                    <a:pt x="72" y="72"/>
                  </a:lnTo>
                  <a:lnTo>
                    <a:pt x="72" y="56"/>
                  </a:lnTo>
                  <a:lnTo>
                    <a:pt x="64" y="64"/>
                  </a:lnTo>
                  <a:lnTo>
                    <a:pt x="56" y="88"/>
                  </a:lnTo>
                  <a:lnTo>
                    <a:pt x="48" y="88"/>
                  </a:lnTo>
                  <a:lnTo>
                    <a:pt x="24" y="88"/>
                  </a:lnTo>
                  <a:lnTo>
                    <a:pt x="0" y="9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47" name="Freeform 345"/>
            <p:cNvSpPr>
              <a:spLocks/>
            </p:cNvSpPr>
            <p:nvPr/>
          </p:nvSpPr>
          <p:spPr bwMode="auto">
            <a:xfrm>
              <a:off x="5004" y="2122"/>
              <a:ext cx="66" cy="51"/>
            </a:xfrm>
            <a:custGeom>
              <a:avLst/>
              <a:gdLst>
                <a:gd name="T0" fmla="*/ 0 w 64"/>
                <a:gd name="T1" fmla="*/ 7 h 56"/>
                <a:gd name="T2" fmla="*/ 0 w 64"/>
                <a:gd name="T3" fmla="*/ 9 h 56"/>
                <a:gd name="T4" fmla="*/ 36 w 64"/>
                <a:gd name="T5" fmla="*/ 9 h 56"/>
                <a:gd name="T6" fmla="*/ 8 w 64"/>
                <a:gd name="T7" fmla="*/ 9 h 56"/>
                <a:gd name="T8" fmla="*/ 8 w 64"/>
                <a:gd name="T9" fmla="*/ 7 h 56"/>
                <a:gd name="T10" fmla="*/ 44 w 64"/>
                <a:gd name="T11" fmla="*/ 7 h 56"/>
                <a:gd name="T12" fmla="*/ 71 w 64"/>
                <a:gd name="T13" fmla="*/ 9 h 56"/>
                <a:gd name="T14" fmla="*/ 90 w 64"/>
                <a:gd name="T15" fmla="*/ 5 h 56"/>
                <a:gd name="T16" fmla="*/ 103 w 64"/>
                <a:gd name="T17" fmla="*/ 5 h 56"/>
                <a:gd name="T18" fmla="*/ 116 w 64"/>
                <a:gd name="T19" fmla="*/ 5 h 56"/>
                <a:gd name="T20" fmla="*/ 103 w 64"/>
                <a:gd name="T21" fmla="*/ 5 h 56"/>
                <a:gd name="T22" fmla="*/ 116 w 64"/>
                <a:gd name="T23" fmla="*/ 5 h 56"/>
                <a:gd name="T24" fmla="*/ 103 w 64"/>
                <a:gd name="T25" fmla="*/ 5 h 56"/>
                <a:gd name="T26" fmla="*/ 71 w 64"/>
                <a:gd name="T27" fmla="*/ 5 h 56"/>
                <a:gd name="T28" fmla="*/ 44 w 64"/>
                <a:gd name="T29" fmla="*/ 0 h 56"/>
                <a:gd name="T30" fmla="*/ 44 w 64"/>
                <a:gd name="T31" fmla="*/ 5 h 56"/>
                <a:gd name="T32" fmla="*/ 36 w 64"/>
                <a:gd name="T33" fmla="*/ 5 h 56"/>
                <a:gd name="T34" fmla="*/ 8 w 64"/>
                <a:gd name="T35" fmla="*/ 5 h 56"/>
                <a:gd name="T36" fmla="*/ 8 w 64"/>
                <a:gd name="T37" fmla="*/ 5 h 56"/>
                <a:gd name="T38" fmla="*/ 0 w 64"/>
                <a:gd name="T39" fmla="*/ 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56"/>
                <a:gd name="T62" fmla="*/ 64 w 64"/>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56">
                  <a:moveTo>
                    <a:pt x="0" y="48"/>
                  </a:moveTo>
                  <a:lnTo>
                    <a:pt x="0" y="56"/>
                  </a:lnTo>
                  <a:lnTo>
                    <a:pt x="16" y="56"/>
                  </a:lnTo>
                  <a:lnTo>
                    <a:pt x="8" y="56"/>
                  </a:lnTo>
                  <a:lnTo>
                    <a:pt x="8" y="48"/>
                  </a:lnTo>
                  <a:lnTo>
                    <a:pt x="24" y="48"/>
                  </a:lnTo>
                  <a:lnTo>
                    <a:pt x="40" y="56"/>
                  </a:lnTo>
                  <a:lnTo>
                    <a:pt x="48" y="40"/>
                  </a:lnTo>
                  <a:lnTo>
                    <a:pt x="56" y="40"/>
                  </a:lnTo>
                  <a:lnTo>
                    <a:pt x="64" y="32"/>
                  </a:lnTo>
                  <a:lnTo>
                    <a:pt x="56" y="24"/>
                  </a:lnTo>
                  <a:lnTo>
                    <a:pt x="64" y="16"/>
                  </a:lnTo>
                  <a:lnTo>
                    <a:pt x="56" y="24"/>
                  </a:lnTo>
                  <a:lnTo>
                    <a:pt x="40" y="16"/>
                  </a:lnTo>
                  <a:lnTo>
                    <a:pt x="24" y="0"/>
                  </a:lnTo>
                  <a:lnTo>
                    <a:pt x="24" y="8"/>
                  </a:lnTo>
                  <a:lnTo>
                    <a:pt x="16" y="40"/>
                  </a:lnTo>
                  <a:lnTo>
                    <a:pt x="8" y="32"/>
                  </a:lnTo>
                  <a:lnTo>
                    <a:pt x="8" y="40"/>
                  </a:lnTo>
                  <a:lnTo>
                    <a:pt x="0"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48" name="Freeform 346"/>
            <p:cNvSpPr>
              <a:spLocks/>
            </p:cNvSpPr>
            <p:nvPr/>
          </p:nvSpPr>
          <p:spPr bwMode="auto">
            <a:xfrm>
              <a:off x="5004" y="2122"/>
              <a:ext cx="66" cy="51"/>
            </a:xfrm>
            <a:custGeom>
              <a:avLst/>
              <a:gdLst>
                <a:gd name="T0" fmla="*/ 0 w 64"/>
                <a:gd name="T1" fmla="*/ 7 h 56"/>
                <a:gd name="T2" fmla="*/ 0 w 64"/>
                <a:gd name="T3" fmla="*/ 9 h 56"/>
                <a:gd name="T4" fmla="*/ 36 w 64"/>
                <a:gd name="T5" fmla="*/ 9 h 56"/>
                <a:gd name="T6" fmla="*/ 8 w 64"/>
                <a:gd name="T7" fmla="*/ 9 h 56"/>
                <a:gd name="T8" fmla="*/ 8 w 64"/>
                <a:gd name="T9" fmla="*/ 7 h 56"/>
                <a:gd name="T10" fmla="*/ 44 w 64"/>
                <a:gd name="T11" fmla="*/ 7 h 56"/>
                <a:gd name="T12" fmla="*/ 71 w 64"/>
                <a:gd name="T13" fmla="*/ 9 h 56"/>
                <a:gd name="T14" fmla="*/ 90 w 64"/>
                <a:gd name="T15" fmla="*/ 5 h 56"/>
                <a:gd name="T16" fmla="*/ 103 w 64"/>
                <a:gd name="T17" fmla="*/ 5 h 56"/>
                <a:gd name="T18" fmla="*/ 116 w 64"/>
                <a:gd name="T19" fmla="*/ 5 h 56"/>
                <a:gd name="T20" fmla="*/ 103 w 64"/>
                <a:gd name="T21" fmla="*/ 5 h 56"/>
                <a:gd name="T22" fmla="*/ 116 w 64"/>
                <a:gd name="T23" fmla="*/ 5 h 56"/>
                <a:gd name="T24" fmla="*/ 103 w 64"/>
                <a:gd name="T25" fmla="*/ 5 h 56"/>
                <a:gd name="T26" fmla="*/ 71 w 64"/>
                <a:gd name="T27" fmla="*/ 5 h 56"/>
                <a:gd name="T28" fmla="*/ 44 w 64"/>
                <a:gd name="T29" fmla="*/ 0 h 56"/>
                <a:gd name="T30" fmla="*/ 44 w 64"/>
                <a:gd name="T31" fmla="*/ 5 h 56"/>
                <a:gd name="T32" fmla="*/ 36 w 64"/>
                <a:gd name="T33" fmla="*/ 5 h 56"/>
                <a:gd name="T34" fmla="*/ 8 w 64"/>
                <a:gd name="T35" fmla="*/ 5 h 56"/>
                <a:gd name="T36" fmla="*/ 8 w 64"/>
                <a:gd name="T37" fmla="*/ 5 h 56"/>
                <a:gd name="T38" fmla="*/ 0 w 64"/>
                <a:gd name="T39" fmla="*/ 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56"/>
                <a:gd name="T62" fmla="*/ 64 w 64"/>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56">
                  <a:moveTo>
                    <a:pt x="0" y="48"/>
                  </a:moveTo>
                  <a:lnTo>
                    <a:pt x="0" y="56"/>
                  </a:lnTo>
                  <a:lnTo>
                    <a:pt x="16" y="56"/>
                  </a:lnTo>
                  <a:lnTo>
                    <a:pt x="8" y="56"/>
                  </a:lnTo>
                  <a:lnTo>
                    <a:pt x="8" y="48"/>
                  </a:lnTo>
                  <a:lnTo>
                    <a:pt x="24" y="48"/>
                  </a:lnTo>
                  <a:lnTo>
                    <a:pt x="40" y="56"/>
                  </a:lnTo>
                  <a:lnTo>
                    <a:pt x="48" y="40"/>
                  </a:lnTo>
                  <a:lnTo>
                    <a:pt x="56" y="40"/>
                  </a:lnTo>
                  <a:lnTo>
                    <a:pt x="64" y="32"/>
                  </a:lnTo>
                  <a:lnTo>
                    <a:pt x="56" y="24"/>
                  </a:lnTo>
                  <a:lnTo>
                    <a:pt x="64" y="16"/>
                  </a:lnTo>
                  <a:lnTo>
                    <a:pt x="56" y="24"/>
                  </a:lnTo>
                  <a:lnTo>
                    <a:pt x="40" y="16"/>
                  </a:lnTo>
                  <a:lnTo>
                    <a:pt x="24" y="0"/>
                  </a:lnTo>
                  <a:lnTo>
                    <a:pt x="24" y="8"/>
                  </a:lnTo>
                  <a:lnTo>
                    <a:pt x="16" y="40"/>
                  </a:lnTo>
                  <a:lnTo>
                    <a:pt x="8" y="32"/>
                  </a:lnTo>
                  <a:lnTo>
                    <a:pt x="8" y="40"/>
                  </a:lnTo>
                  <a:lnTo>
                    <a:pt x="0" y="4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49" name="Freeform 347"/>
            <p:cNvSpPr>
              <a:spLocks/>
            </p:cNvSpPr>
            <p:nvPr/>
          </p:nvSpPr>
          <p:spPr bwMode="auto">
            <a:xfrm>
              <a:off x="5029" y="1990"/>
              <a:ext cx="24" cy="132"/>
            </a:xfrm>
            <a:custGeom>
              <a:avLst/>
              <a:gdLst>
                <a:gd name="T0" fmla="*/ 0 w 24"/>
                <a:gd name="T1" fmla="*/ 6 h 143"/>
                <a:gd name="T2" fmla="*/ 0 w 24"/>
                <a:gd name="T3" fmla="*/ 10 h 143"/>
                <a:gd name="T4" fmla="*/ 0 w 24"/>
                <a:gd name="T5" fmla="*/ 12 h 143"/>
                <a:gd name="T6" fmla="*/ 0 w 24"/>
                <a:gd name="T7" fmla="*/ 18 h 143"/>
                <a:gd name="T8" fmla="*/ 0 w 24"/>
                <a:gd name="T9" fmla="*/ 20 h 143"/>
                <a:gd name="T10" fmla="*/ 0 w 24"/>
                <a:gd name="T11" fmla="*/ 26 h 143"/>
                <a:gd name="T12" fmla="*/ 0 w 24"/>
                <a:gd name="T13" fmla="*/ 29 h 143"/>
                <a:gd name="T14" fmla="*/ 0 w 24"/>
                <a:gd name="T15" fmla="*/ 26 h 143"/>
                <a:gd name="T16" fmla="*/ 16 w 24"/>
                <a:gd name="T17" fmla="*/ 28 h 143"/>
                <a:gd name="T18" fmla="*/ 16 w 24"/>
                <a:gd name="T19" fmla="*/ 26 h 143"/>
                <a:gd name="T20" fmla="*/ 0 w 24"/>
                <a:gd name="T21" fmla="*/ 20 h 143"/>
                <a:gd name="T22" fmla="*/ 8 w 24"/>
                <a:gd name="T23" fmla="*/ 17 h 143"/>
                <a:gd name="T24" fmla="*/ 16 w 24"/>
                <a:gd name="T25" fmla="*/ 17 h 143"/>
                <a:gd name="T26" fmla="*/ 24 w 24"/>
                <a:gd name="T27" fmla="*/ 17 h 143"/>
                <a:gd name="T28" fmla="*/ 8 w 24"/>
                <a:gd name="T29" fmla="*/ 8 h 143"/>
                <a:gd name="T30" fmla="*/ 8 w 24"/>
                <a:gd name="T31" fmla="*/ 6 h 143"/>
                <a:gd name="T32" fmla="*/ 8 w 24"/>
                <a:gd name="T33" fmla="*/ 0 h 143"/>
                <a:gd name="T34" fmla="*/ 0 w 24"/>
                <a:gd name="T35" fmla="*/ 0 h 143"/>
                <a:gd name="T36" fmla="*/ 0 w 24"/>
                <a:gd name="T37" fmla="*/ 6 h 143"/>
                <a:gd name="T38" fmla="*/ 0 w 24"/>
                <a:gd name="T39" fmla="*/ 6 h 1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43"/>
                <a:gd name="T62" fmla="*/ 24 w 24"/>
                <a:gd name="T63" fmla="*/ 143 h 1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43">
                  <a:moveTo>
                    <a:pt x="0" y="16"/>
                  </a:moveTo>
                  <a:lnTo>
                    <a:pt x="0" y="48"/>
                  </a:lnTo>
                  <a:lnTo>
                    <a:pt x="0" y="56"/>
                  </a:lnTo>
                  <a:lnTo>
                    <a:pt x="0" y="95"/>
                  </a:lnTo>
                  <a:lnTo>
                    <a:pt x="0" y="103"/>
                  </a:lnTo>
                  <a:lnTo>
                    <a:pt x="0" y="127"/>
                  </a:lnTo>
                  <a:lnTo>
                    <a:pt x="0" y="143"/>
                  </a:lnTo>
                  <a:lnTo>
                    <a:pt x="0" y="127"/>
                  </a:lnTo>
                  <a:lnTo>
                    <a:pt x="16" y="135"/>
                  </a:lnTo>
                  <a:lnTo>
                    <a:pt x="16" y="127"/>
                  </a:lnTo>
                  <a:lnTo>
                    <a:pt x="0" y="103"/>
                  </a:lnTo>
                  <a:lnTo>
                    <a:pt x="8" y="87"/>
                  </a:lnTo>
                  <a:lnTo>
                    <a:pt x="16" y="87"/>
                  </a:lnTo>
                  <a:lnTo>
                    <a:pt x="24" y="87"/>
                  </a:lnTo>
                  <a:lnTo>
                    <a:pt x="8" y="40"/>
                  </a:lnTo>
                  <a:lnTo>
                    <a:pt x="8" y="8"/>
                  </a:lnTo>
                  <a:lnTo>
                    <a:pt x="8" y="0"/>
                  </a:lnTo>
                  <a:lnTo>
                    <a:pt x="0" y="0"/>
                  </a:lnTo>
                  <a:lnTo>
                    <a:pt x="0" y="8"/>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0" name="Freeform 348"/>
            <p:cNvSpPr>
              <a:spLocks/>
            </p:cNvSpPr>
            <p:nvPr/>
          </p:nvSpPr>
          <p:spPr bwMode="auto">
            <a:xfrm>
              <a:off x="5029" y="1990"/>
              <a:ext cx="24" cy="132"/>
            </a:xfrm>
            <a:custGeom>
              <a:avLst/>
              <a:gdLst>
                <a:gd name="T0" fmla="*/ 0 w 24"/>
                <a:gd name="T1" fmla="*/ 6 h 143"/>
                <a:gd name="T2" fmla="*/ 0 w 24"/>
                <a:gd name="T3" fmla="*/ 10 h 143"/>
                <a:gd name="T4" fmla="*/ 0 w 24"/>
                <a:gd name="T5" fmla="*/ 12 h 143"/>
                <a:gd name="T6" fmla="*/ 0 w 24"/>
                <a:gd name="T7" fmla="*/ 18 h 143"/>
                <a:gd name="T8" fmla="*/ 0 w 24"/>
                <a:gd name="T9" fmla="*/ 20 h 143"/>
                <a:gd name="T10" fmla="*/ 0 w 24"/>
                <a:gd name="T11" fmla="*/ 26 h 143"/>
                <a:gd name="T12" fmla="*/ 0 w 24"/>
                <a:gd name="T13" fmla="*/ 29 h 143"/>
                <a:gd name="T14" fmla="*/ 0 w 24"/>
                <a:gd name="T15" fmla="*/ 26 h 143"/>
                <a:gd name="T16" fmla="*/ 16 w 24"/>
                <a:gd name="T17" fmla="*/ 28 h 143"/>
                <a:gd name="T18" fmla="*/ 16 w 24"/>
                <a:gd name="T19" fmla="*/ 26 h 143"/>
                <a:gd name="T20" fmla="*/ 0 w 24"/>
                <a:gd name="T21" fmla="*/ 20 h 143"/>
                <a:gd name="T22" fmla="*/ 8 w 24"/>
                <a:gd name="T23" fmla="*/ 17 h 143"/>
                <a:gd name="T24" fmla="*/ 16 w 24"/>
                <a:gd name="T25" fmla="*/ 17 h 143"/>
                <a:gd name="T26" fmla="*/ 24 w 24"/>
                <a:gd name="T27" fmla="*/ 17 h 143"/>
                <a:gd name="T28" fmla="*/ 8 w 24"/>
                <a:gd name="T29" fmla="*/ 8 h 143"/>
                <a:gd name="T30" fmla="*/ 8 w 24"/>
                <a:gd name="T31" fmla="*/ 6 h 143"/>
                <a:gd name="T32" fmla="*/ 8 w 24"/>
                <a:gd name="T33" fmla="*/ 0 h 143"/>
                <a:gd name="T34" fmla="*/ 0 w 24"/>
                <a:gd name="T35" fmla="*/ 0 h 143"/>
                <a:gd name="T36" fmla="*/ 0 w 24"/>
                <a:gd name="T37" fmla="*/ 6 h 143"/>
                <a:gd name="T38" fmla="*/ 0 w 24"/>
                <a:gd name="T39" fmla="*/ 6 h 1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43"/>
                <a:gd name="T62" fmla="*/ 24 w 24"/>
                <a:gd name="T63" fmla="*/ 143 h 1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43">
                  <a:moveTo>
                    <a:pt x="0" y="16"/>
                  </a:moveTo>
                  <a:lnTo>
                    <a:pt x="0" y="48"/>
                  </a:lnTo>
                  <a:lnTo>
                    <a:pt x="0" y="56"/>
                  </a:lnTo>
                  <a:lnTo>
                    <a:pt x="0" y="95"/>
                  </a:lnTo>
                  <a:lnTo>
                    <a:pt x="0" y="103"/>
                  </a:lnTo>
                  <a:lnTo>
                    <a:pt x="0" y="127"/>
                  </a:lnTo>
                  <a:lnTo>
                    <a:pt x="0" y="143"/>
                  </a:lnTo>
                  <a:lnTo>
                    <a:pt x="0" y="127"/>
                  </a:lnTo>
                  <a:lnTo>
                    <a:pt x="16" y="135"/>
                  </a:lnTo>
                  <a:lnTo>
                    <a:pt x="16" y="127"/>
                  </a:lnTo>
                  <a:lnTo>
                    <a:pt x="0" y="103"/>
                  </a:lnTo>
                  <a:lnTo>
                    <a:pt x="8" y="87"/>
                  </a:lnTo>
                  <a:lnTo>
                    <a:pt x="16" y="87"/>
                  </a:lnTo>
                  <a:lnTo>
                    <a:pt x="24" y="87"/>
                  </a:lnTo>
                  <a:lnTo>
                    <a:pt x="8" y="40"/>
                  </a:lnTo>
                  <a:lnTo>
                    <a:pt x="8" y="8"/>
                  </a:lnTo>
                  <a:lnTo>
                    <a:pt x="8" y="0"/>
                  </a:lnTo>
                  <a:lnTo>
                    <a:pt x="0" y="0"/>
                  </a:lnTo>
                  <a:lnTo>
                    <a:pt x="0" y="8"/>
                  </a:lnTo>
                  <a:lnTo>
                    <a:pt x="0" y="16"/>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51" name="Freeform 349"/>
            <p:cNvSpPr>
              <a:spLocks/>
            </p:cNvSpPr>
            <p:nvPr/>
          </p:nvSpPr>
          <p:spPr bwMode="auto">
            <a:xfrm>
              <a:off x="4046" y="1397"/>
              <a:ext cx="190" cy="229"/>
            </a:xfrm>
            <a:custGeom>
              <a:avLst/>
              <a:gdLst>
                <a:gd name="T0" fmla="*/ 0 w 184"/>
                <a:gd name="T1" fmla="*/ 47 h 247"/>
                <a:gd name="T2" fmla="*/ 44 w 184"/>
                <a:gd name="T3" fmla="*/ 53 h 247"/>
                <a:gd name="T4" fmla="*/ 105 w 184"/>
                <a:gd name="T5" fmla="*/ 55 h 247"/>
                <a:gd name="T6" fmla="*/ 120 w 184"/>
                <a:gd name="T7" fmla="*/ 53 h 247"/>
                <a:gd name="T8" fmla="*/ 93 w 184"/>
                <a:gd name="T9" fmla="*/ 51 h 247"/>
                <a:gd name="T10" fmla="*/ 74 w 184"/>
                <a:gd name="T11" fmla="*/ 47 h 247"/>
                <a:gd name="T12" fmla="*/ 74 w 184"/>
                <a:gd name="T13" fmla="*/ 41 h 247"/>
                <a:gd name="T14" fmla="*/ 93 w 184"/>
                <a:gd name="T15" fmla="*/ 37 h 247"/>
                <a:gd name="T16" fmla="*/ 182 w 184"/>
                <a:gd name="T17" fmla="*/ 19 h 247"/>
                <a:gd name="T18" fmla="*/ 243 w 184"/>
                <a:gd name="T19" fmla="*/ 13 h 247"/>
                <a:gd name="T20" fmla="*/ 349 w 184"/>
                <a:gd name="T21" fmla="*/ 6 h 247"/>
                <a:gd name="T22" fmla="*/ 349 w 184"/>
                <a:gd name="T23" fmla="*/ 0 h 247"/>
                <a:gd name="T24" fmla="*/ 319 w 184"/>
                <a:gd name="T25" fmla="*/ 0 h 247"/>
                <a:gd name="T26" fmla="*/ 304 w 184"/>
                <a:gd name="T27" fmla="*/ 6 h 247"/>
                <a:gd name="T28" fmla="*/ 274 w 184"/>
                <a:gd name="T29" fmla="*/ 6 h 247"/>
                <a:gd name="T30" fmla="*/ 228 w 184"/>
                <a:gd name="T31" fmla="*/ 6 h 247"/>
                <a:gd name="T32" fmla="*/ 197 w 184"/>
                <a:gd name="T33" fmla="*/ 6 h 247"/>
                <a:gd name="T34" fmla="*/ 153 w 184"/>
                <a:gd name="T35" fmla="*/ 11 h 247"/>
                <a:gd name="T36" fmla="*/ 120 w 184"/>
                <a:gd name="T37" fmla="*/ 16 h 247"/>
                <a:gd name="T38" fmla="*/ 74 w 184"/>
                <a:gd name="T39" fmla="*/ 19 h 247"/>
                <a:gd name="T40" fmla="*/ 74 w 184"/>
                <a:gd name="T41" fmla="*/ 21 h 247"/>
                <a:gd name="T42" fmla="*/ 74 w 184"/>
                <a:gd name="T43" fmla="*/ 27 h 247"/>
                <a:gd name="T44" fmla="*/ 44 w 184"/>
                <a:gd name="T45" fmla="*/ 30 h 247"/>
                <a:gd name="T46" fmla="*/ 58 w 184"/>
                <a:gd name="T47" fmla="*/ 32 h 247"/>
                <a:gd name="T48" fmla="*/ 44 w 184"/>
                <a:gd name="T49" fmla="*/ 35 h 247"/>
                <a:gd name="T50" fmla="*/ 8 w 184"/>
                <a:gd name="T51" fmla="*/ 39 h 247"/>
                <a:gd name="T52" fmla="*/ 36 w 184"/>
                <a:gd name="T53" fmla="*/ 42 h 247"/>
                <a:gd name="T54" fmla="*/ 0 w 184"/>
                <a:gd name="T55" fmla="*/ 42 h 247"/>
                <a:gd name="T56" fmla="*/ 0 w 184"/>
                <a:gd name="T57" fmla="*/ 47 h 2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247"/>
                <a:gd name="T89" fmla="*/ 184 w 184"/>
                <a:gd name="T90" fmla="*/ 247 h 2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247">
                  <a:moveTo>
                    <a:pt x="0" y="215"/>
                  </a:moveTo>
                  <a:lnTo>
                    <a:pt x="24" y="239"/>
                  </a:lnTo>
                  <a:lnTo>
                    <a:pt x="56" y="247"/>
                  </a:lnTo>
                  <a:lnTo>
                    <a:pt x="64" y="239"/>
                  </a:lnTo>
                  <a:lnTo>
                    <a:pt x="48" y="231"/>
                  </a:lnTo>
                  <a:lnTo>
                    <a:pt x="40" y="215"/>
                  </a:lnTo>
                  <a:lnTo>
                    <a:pt x="40" y="183"/>
                  </a:lnTo>
                  <a:lnTo>
                    <a:pt x="48" y="167"/>
                  </a:lnTo>
                  <a:lnTo>
                    <a:pt x="96" y="88"/>
                  </a:lnTo>
                  <a:lnTo>
                    <a:pt x="128" y="56"/>
                  </a:lnTo>
                  <a:lnTo>
                    <a:pt x="184" y="32"/>
                  </a:lnTo>
                  <a:lnTo>
                    <a:pt x="184" y="0"/>
                  </a:lnTo>
                  <a:lnTo>
                    <a:pt x="168" y="0"/>
                  </a:lnTo>
                  <a:lnTo>
                    <a:pt x="160" y="8"/>
                  </a:lnTo>
                  <a:lnTo>
                    <a:pt x="144" y="24"/>
                  </a:lnTo>
                  <a:lnTo>
                    <a:pt x="120" y="32"/>
                  </a:lnTo>
                  <a:lnTo>
                    <a:pt x="104" y="32"/>
                  </a:lnTo>
                  <a:lnTo>
                    <a:pt x="80" y="48"/>
                  </a:lnTo>
                  <a:lnTo>
                    <a:pt x="64" y="72"/>
                  </a:lnTo>
                  <a:lnTo>
                    <a:pt x="40" y="88"/>
                  </a:lnTo>
                  <a:lnTo>
                    <a:pt x="40" y="96"/>
                  </a:lnTo>
                  <a:lnTo>
                    <a:pt x="40" y="120"/>
                  </a:lnTo>
                  <a:lnTo>
                    <a:pt x="24" y="136"/>
                  </a:lnTo>
                  <a:lnTo>
                    <a:pt x="32" y="144"/>
                  </a:lnTo>
                  <a:lnTo>
                    <a:pt x="24" y="159"/>
                  </a:lnTo>
                  <a:lnTo>
                    <a:pt x="8" y="175"/>
                  </a:lnTo>
                  <a:lnTo>
                    <a:pt x="16" y="191"/>
                  </a:lnTo>
                  <a:lnTo>
                    <a:pt x="0" y="191"/>
                  </a:lnTo>
                  <a:lnTo>
                    <a:pt x="0" y="215"/>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2" name="Freeform 350"/>
            <p:cNvSpPr>
              <a:spLocks/>
            </p:cNvSpPr>
            <p:nvPr/>
          </p:nvSpPr>
          <p:spPr bwMode="auto">
            <a:xfrm>
              <a:off x="4046" y="1397"/>
              <a:ext cx="190" cy="229"/>
            </a:xfrm>
            <a:custGeom>
              <a:avLst/>
              <a:gdLst>
                <a:gd name="T0" fmla="*/ 0 w 184"/>
                <a:gd name="T1" fmla="*/ 47 h 247"/>
                <a:gd name="T2" fmla="*/ 44 w 184"/>
                <a:gd name="T3" fmla="*/ 53 h 247"/>
                <a:gd name="T4" fmla="*/ 105 w 184"/>
                <a:gd name="T5" fmla="*/ 55 h 247"/>
                <a:gd name="T6" fmla="*/ 120 w 184"/>
                <a:gd name="T7" fmla="*/ 53 h 247"/>
                <a:gd name="T8" fmla="*/ 93 w 184"/>
                <a:gd name="T9" fmla="*/ 51 h 247"/>
                <a:gd name="T10" fmla="*/ 74 w 184"/>
                <a:gd name="T11" fmla="*/ 47 h 247"/>
                <a:gd name="T12" fmla="*/ 74 w 184"/>
                <a:gd name="T13" fmla="*/ 41 h 247"/>
                <a:gd name="T14" fmla="*/ 93 w 184"/>
                <a:gd name="T15" fmla="*/ 37 h 247"/>
                <a:gd name="T16" fmla="*/ 182 w 184"/>
                <a:gd name="T17" fmla="*/ 19 h 247"/>
                <a:gd name="T18" fmla="*/ 243 w 184"/>
                <a:gd name="T19" fmla="*/ 13 h 247"/>
                <a:gd name="T20" fmla="*/ 349 w 184"/>
                <a:gd name="T21" fmla="*/ 6 h 247"/>
                <a:gd name="T22" fmla="*/ 349 w 184"/>
                <a:gd name="T23" fmla="*/ 0 h 247"/>
                <a:gd name="T24" fmla="*/ 319 w 184"/>
                <a:gd name="T25" fmla="*/ 0 h 247"/>
                <a:gd name="T26" fmla="*/ 304 w 184"/>
                <a:gd name="T27" fmla="*/ 6 h 247"/>
                <a:gd name="T28" fmla="*/ 274 w 184"/>
                <a:gd name="T29" fmla="*/ 6 h 247"/>
                <a:gd name="T30" fmla="*/ 228 w 184"/>
                <a:gd name="T31" fmla="*/ 6 h 247"/>
                <a:gd name="T32" fmla="*/ 197 w 184"/>
                <a:gd name="T33" fmla="*/ 6 h 247"/>
                <a:gd name="T34" fmla="*/ 153 w 184"/>
                <a:gd name="T35" fmla="*/ 11 h 247"/>
                <a:gd name="T36" fmla="*/ 120 w 184"/>
                <a:gd name="T37" fmla="*/ 16 h 247"/>
                <a:gd name="T38" fmla="*/ 74 w 184"/>
                <a:gd name="T39" fmla="*/ 19 h 247"/>
                <a:gd name="T40" fmla="*/ 74 w 184"/>
                <a:gd name="T41" fmla="*/ 21 h 247"/>
                <a:gd name="T42" fmla="*/ 74 w 184"/>
                <a:gd name="T43" fmla="*/ 27 h 247"/>
                <a:gd name="T44" fmla="*/ 44 w 184"/>
                <a:gd name="T45" fmla="*/ 30 h 247"/>
                <a:gd name="T46" fmla="*/ 58 w 184"/>
                <a:gd name="T47" fmla="*/ 32 h 247"/>
                <a:gd name="T48" fmla="*/ 44 w 184"/>
                <a:gd name="T49" fmla="*/ 35 h 247"/>
                <a:gd name="T50" fmla="*/ 8 w 184"/>
                <a:gd name="T51" fmla="*/ 39 h 247"/>
                <a:gd name="T52" fmla="*/ 36 w 184"/>
                <a:gd name="T53" fmla="*/ 42 h 247"/>
                <a:gd name="T54" fmla="*/ 0 w 184"/>
                <a:gd name="T55" fmla="*/ 42 h 247"/>
                <a:gd name="T56" fmla="*/ 0 w 184"/>
                <a:gd name="T57" fmla="*/ 47 h 2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247"/>
                <a:gd name="T89" fmla="*/ 184 w 184"/>
                <a:gd name="T90" fmla="*/ 247 h 2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247">
                  <a:moveTo>
                    <a:pt x="0" y="215"/>
                  </a:moveTo>
                  <a:lnTo>
                    <a:pt x="24" y="239"/>
                  </a:lnTo>
                  <a:lnTo>
                    <a:pt x="56" y="247"/>
                  </a:lnTo>
                  <a:lnTo>
                    <a:pt x="64" y="239"/>
                  </a:lnTo>
                  <a:lnTo>
                    <a:pt x="48" y="231"/>
                  </a:lnTo>
                  <a:lnTo>
                    <a:pt x="40" y="215"/>
                  </a:lnTo>
                  <a:lnTo>
                    <a:pt x="40" y="183"/>
                  </a:lnTo>
                  <a:lnTo>
                    <a:pt x="48" y="167"/>
                  </a:lnTo>
                  <a:lnTo>
                    <a:pt x="96" y="88"/>
                  </a:lnTo>
                  <a:lnTo>
                    <a:pt x="128" y="56"/>
                  </a:lnTo>
                  <a:lnTo>
                    <a:pt x="184" y="32"/>
                  </a:lnTo>
                  <a:lnTo>
                    <a:pt x="184" y="0"/>
                  </a:lnTo>
                  <a:lnTo>
                    <a:pt x="168" y="0"/>
                  </a:lnTo>
                  <a:lnTo>
                    <a:pt x="160" y="8"/>
                  </a:lnTo>
                  <a:lnTo>
                    <a:pt x="144" y="24"/>
                  </a:lnTo>
                  <a:lnTo>
                    <a:pt x="120" y="32"/>
                  </a:lnTo>
                  <a:lnTo>
                    <a:pt x="104" y="32"/>
                  </a:lnTo>
                  <a:lnTo>
                    <a:pt x="80" y="48"/>
                  </a:lnTo>
                  <a:lnTo>
                    <a:pt x="64" y="72"/>
                  </a:lnTo>
                  <a:lnTo>
                    <a:pt x="40" y="88"/>
                  </a:lnTo>
                  <a:lnTo>
                    <a:pt x="40" y="96"/>
                  </a:lnTo>
                  <a:lnTo>
                    <a:pt x="40" y="120"/>
                  </a:lnTo>
                  <a:lnTo>
                    <a:pt x="24" y="136"/>
                  </a:lnTo>
                  <a:lnTo>
                    <a:pt x="32" y="144"/>
                  </a:lnTo>
                  <a:lnTo>
                    <a:pt x="24" y="159"/>
                  </a:lnTo>
                  <a:lnTo>
                    <a:pt x="8" y="175"/>
                  </a:lnTo>
                  <a:lnTo>
                    <a:pt x="16" y="191"/>
                  </a:lnTo>
                  <a:lnTo>
                    <a:pt x="0" y="191"/>
                  </a:lnTo>
                  <a:lnTo>
                    <a:pt x="0" y="215"/>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53" name="Freeform 351"/>
            <p:cNvSpPr>
              <a:spLocks/>
            </p:cNvSpPr>
            <p:nvPr/>
          </p:nvSpPr>
          <p:spPr bwMode="auto">
            <a:xfrm>
              <a:off x="3601" y="1959"/>
              <a:ext cx="0" cy="16"/>
            </a:xfrm>
            <a:custGeom>
              <a:avLst/>
              <a:gdLst>
                <a:gd name="T0" fmla="*/ 8 h 16"/>
                <a:gd name="T1" fmla="*/ 16 h 16"/>
                <a:gd name="T2" fmla="*/ 8 h 16"/>
                <a:gd name="T3" fmla="*/ 0 h 16"/>
                <a:gd name="T4" fmla="*/ 8 h 16"/>
                <a:gd name="T5" fmla="*/ 0 60000 65536"/>
                <a:gd name="T6" fmla="*/ 0 60000 65536"/>
                <a:gd name="T7" fmla="*/ 0 60000 65536"/>
                <a:gd name="T8" fmla="*/ 0 60000 65536"/>
                <a:gd name="T9" fmla="*/ 0 60000 65536"/>
                <a:gd name="T10" fmla="*/ 0 h 16"/>
                <a:gd name="T11" fmla="*/ 16 h 16"/>
              </a:gdLst>
              <a:ahLst/>
              <a:cxnLst>
                <a:cxn ang="T5">
                  <a:pos x="0" y="T0"/>
                </a:cxn>
                <a:cxn ang="T6">
                  <a:pos x="0" y="T1"/>
                </a:cxn>
                <a:cxn ang="T7">
                  <a:pos x="0" y="T2"/>
                </a:cxn>
                <a:cxn ang="T8">
                  <a:pos x="0" y="T3"/>
                </a:cxn>
                <a:cxn ang="T9">
                  <a:pos x="0" y="T4"/>
                </a:cxn>
              </a:cxnLst>
              <a:rect l="0" t="T10" r="0" b="T11"/>
              <a:pathLst>
                <a:path h="16">
                  <a:moveTo>
                    <a:pt x="0" y="8"/>
                  </a:moveTo>
                  <a:lnTo>
                    <a:pt x="0" y="16"/>
                  </a:lnTo>
                  <a:lnTo>
                    <a:pt x="0" y="8"/>
                  </a:ln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4" name="Freeform 352"/>
            <p:cNvSpPr>
              <a:spLocks/>
            </p:cNvSpPr>
            <p:nvPr/>
          </p:nvSpPr>
          <p:spPr bwMode="auto">
            <a:xfrm>
              <a:off x="3601" y="1959"/>
              <a:ext cx="0" cy="16"/>
            </a:xfrm>
            <a:custGeom>
              <a:avLst/>
              <a:gdLst>
                <a:gd name="T0" fmla="*/ 8 h 16"/>
                <a:gd name="T1" fmla="*/ 16 h 16"/>
                <a:gd name="T2" fmla="*/ 8 h 16"/>
                <a:gd name="T3" fmla="*/ 0 h 16"/>
                <a:gd name="T4" fmla="*/ 8 h 16"/>
                <a:gd name="T5" fmla="*/ 0 60000 65536"/>
                <a:gd name="T6" fmla="*/ 0 60000 65536"/>
                <a:gd name="T7" fmla="*/ 0 60000 65536"/>
                <a:gd name="T8" fmla="*/ 0 60000 65536"/>
                <a:gd name="T9" fmla="*/ 0 60000 65536"/>
                <a:gd name="T10" fmla="*/ 0 h 16"/>
                <a:gd name="T11" fmla="*/ 16 h 16"/>
              </a:gdLst>
              <a:ahLst/>
              <a:cxnLst>
                <a:cxn ang="T5">
                  <a:pos x="0" y="T0"/>
                </a:cxn>
                <a:cxn ang="T6">
                  <a:pos x="0" y="T1"/>
                </a:cxn>
                <a:cxn ang="T7">
                  <a:pos x="0" y="T2"/>
                </a:cxn>
                <a:cxn ang="T8">
                  <a:pos x="0" y="T3"/>
                </a:cxn>
                <a:cxn ang="T9">
                  <a:pos x="0" y="T4"/>
                </a:cxn>
              </a:cxnLst>
              <a:rect l="0" t="T10" r="0" b="T11"/>
              <a:pathLst>
                <a:path h="16">
                  <a:moveTo>
                    <a:pt x="0" y="8"/>
                  </a:moveTo>
                  <a:lnTo>
                    <a:pt x="0" y="16"/>
                  </a:lnTo>
                  <a:lnTo>
                    <a:pt x="0" y="8"/>
                  </a:ln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5" name="Freeform 353"/>
            <p:cNvSpPr>
              <a:spLocks/>
            </p:cNvSpPr>
            <p:nvPr/>
          </p:nvSpPr>
          <p:spPr bwMode="auto">
            <a:xfrm>
              <a:off x="3420" y="1914"/>
              <a:ext cx="90" cy="141"/>
            </a:xfrm>
            <a:custGeom>
              <a:avLst/>
              <a:gdLst>
                <a:gd name="T0" fmla="*/ 16 w 88"/>
                <a:gd name="T1" fmla="*/ 38 h 151"/>
                <a:gd name="T2" fmla="*/ 16 w 88"/>
                <a:gd name="T3" fmla="*/ 36 h 151"/>
                <a:gd name="T4" fmla="*/ 52 w 88"/>
                <a:gd name="T5" fmla="*/ 38 h 151"/>
                <a:gd name="T6" fmla="*/ 52 w 88"/>
                <a:gd name="T7" fmla="*/ 36 h 151"/>
                <a:gd name="T8" fmla="*/ 60 w 88"/>
                <a:gd name="T9" fmla="*/ 35 h 151"/>
                <a:gd name="T10" fmla="*/ 70 w 88"/>
                <a:gd name="T11" fmla="*/ 36 h 151"/>
                <a:gd name="T12" fmla="*/ 86 w 88"/>
                <a:gd name="T13" fmla="*/ 35 h 151"/>
                <a:gd name="T14" fmla="*/ 124 w 88"/>
                <a:gd name="T15" fmla="*/ 35 h 151"/>
                <a:gd name="T16" fmla="*/ 136 w 88"/>
                <a:gd name="T17" fmla="*/ 35 h 151"/>
                <a:gd name="T18" fmla="*/ 113 w 88"/>
                <a:gd name="T19" fmla="*/ 35 h 151"/>
                <a:gd name="T20" fmla="*/ 136 w 88"/>
                <a:gd name="T21" fmla="*/ 29 h 151"/>
                <a:gd name="T22" fmla="*/ 124 w 88"/>
                <a:gd name="T23" fmla="*/ 27 h 151"/>
                <a:gd name="T24" fmla="*/ 113 w 88"/>
                <a:gd name="T25" fmla="*/ 27 h 151"/>
                <a:gd name="T26" fmla="*/ 102 w 88"/>
                <a:gd name="T27" fmla="*/ 27 h 151"/>
                <a:gd name="T28" fmla="*/ 113 w 88"/>
                <a:gd name="T29" fmla="*/ 24 h 151"/>
                <a:gd name="T30" fmla="*/ 102 w 88"/>
                <a:gd name="T31" fmla="*/ 20 h 151"/>
                <a:gd name="T32" fmla="*/ 86 w 88"/>
                <a:gd name="T33" fmla="*/ 19 h 151"/>
                <a:gd name="T34" fmla="*/ 70 w 88"/>
                <a:gd name="T35" fmla="*/ 13 h 151"/>
                <a:gd name="T36" fmla="*/ 52 w 88"/>
                <a:gd name="T37" fmla="*/ 13 h 151"/>
                <a:gd name="T38" fmla="*/ 86 w 88"/>
                <a:gd name="T39" fmla="*/ 7 h 151"/>
                <a:gd name="T40" fmla="*/ 70 w 88"/>
                <a:gd name="T41" fmla="*/ 7 h 151"/>
                <a:gd name="T42" fmla="*/ 44 w 88"/>
                <a:gd name="T43" fmla="*/ 7 h 151"/>
                <a:gd name="T44" fmla="*/ 44 w 88"/>
                <a:gd name="T45" fmla="*/ 0 h 151"/>
                <a:gd name="T46" fmla="*/ 60 w 88"/>
                <a:gd name="T47" fmla="*/ 0 h 151"/>
                <a:gd name="T48" fmla="*/ 52 w 88"/>
                <a:gd name="T49" fmla="*/ 0 h 151"/>
                <a:gd name="T50" fmla="*/ 16 w 88"/>
                <a:gd name="T51" fmla="*/ 0 h 151"/>
                <a:gd name="T52" fmla="*/ 8 w 88"/>
                <a:gd name="T53" fmla="*/ 7 h 151"/>
                <a:gd name="T54" fmla="*/ 0 w 88"/>
                <a:gd name="T55" fmla="*/ 7 h 151"/>
                <a:gd name="T56" fmla="*/ 8 w 88"/>
                <a:gd name="T57" fmla="*/ 7 h 151"/>
                <a:gd name="T58" fmla="*/ 16 w 88"/>
                <a:gd name="T59" fmla="*/ 7 h 151"/>
                <a:gd name="T60" fmla="*/ 8 w 88"/>
                <a:gd name="T61" fmla="*/ 10 h 151"/>
                <a:gd name="T62" fmla="*/ 16 w 88"/>
                <a:gd name="T63" fmla="*/ 10 h 151"/>
                <a:gd name="T64" fmla="*/ 16 w 88"/>
                <a:gd name="T65" fmla="*/ 13 h 151"/>
                <a:gd name="T66" fmla="*/ 8 w 88"/>
                <a:gd name="T67" fmla="*/ 13 h 151"/>
                <a:gd name="T68" fmla="*/ 16 w 88"/>
                <a:gd name="T69" fmla="*/ 13 h 151"/>
                <a:gd name="T70" fmla="*/ 16 w 88"/>
                <a:gd name="T71" fmla="*/ 15 h 151"/>
                <a:gd name="T72" fmla="*/ 16 w 88"/>
                <a:gd name="T73" fmla="*/ 17 h 151"/>
                <a:gd name="T74" fmla="*/ 16 w 88"/>
                <a:gd name="T75" fmla="*/ 19 h 151"/>
                <a:gd name="T76" fmla="*/ 52 w 88"/>
                <a:gd name="T77" fmla="*/ 17 h 151"/>
                <a:gd name="T78" fmla="*/ 52 w 88"/>
                <a:gd name="T79" fmla="*/ 19 h 151"/>
                <a:gd name="T80" fmla="*/ 52 w 88"/>
                <a:gd name="T81" fmla="*/ 20 h 151"/>
                <a:gd name="T82" fmla="*/ 60 w 88"/>
                <a:gd name="T83" fmla="*/ 20 h 151"/>
                <a:gd name="T84" fmla="*/ 60 w 88"/>
                <a:gd name="T85" fmla="*/ 24 h 151"/>
                <a:gd name="T86" fmla="*/ 16 w 88"/>
                <a:gd name="T87" fmla="*/ 24 h 151"/>
                <a:gd name="T88" fmla="*/ 44 w 88"/>
                <a:gd name="T89" fmla="*/ 24 h 151"/>
                <a:gd name="T90" fmla="*/ 16 w 88"/>
                <a:gd name="T91" fmla="*/ 27 h 151"/>
                <a:gd name="T92" fmla="*/ 44 w 88"/>
                <a:gd name="T93" fmla="*/ 27 h 151"/>
                <a:gd name="T94" fmla="*/ 44 w 88"/>
                <a:gd name="T95" fmla="*/ 29 h 151"/>
                <a:gd name="T96" fmla="*/ 16 w 88"/>
                <a:gd name="T97" fmla="*/ 31 h 151"/>
                <a:gd name="T98" fmla="*/ 16 w 88"/>
                <a:gd name="T99" fmla="*/ 33 h 151"/>
                <a:gd name="T100" fmla="*/ 44 w 88"/>
                <a:gd name="T101" fmla="*/ 33 h 151"/>
                <a:gd name="T102" fmla="*/ 52 w 88"/>
                <a:gd name="T103" fmla="*/ 35 h 151"/>
                <a:gd name="T104" fmla="*/ 60 w 88"/>
                <a:gd name="T105" fmla="*/ 33 h 151"/>
                <a:gd name="T106" fmla="*/ 60 w 88"/>
                <a:gd name="T107" fmla="*/ 35 h 151"/>
                <a:gd name="T108" fmla="*/ 44 w 88"/>
                <a:gd name="T109" fmla="*/ 35 h 151"/>
                <a:gd name="T110" fmla="*/ 16 w 88"/>
                <a:gd name="T111" fmla="*/ 38 h 1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51"/>
                <a:gd name="T170" fmla="*/ 88 w 88"/>
                <a:gd name="T171" fmla="*/ 151 h 1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51">
                  <a:moveTo>
                    <a:pt x="16" y="151"/>
                  </a:moveTo>
                  <a:lnTo>
                    <a:pt x="16" y="143"/>
                  </a:lnTo>
                  <a:lnTo>
                    <a:pt x="32" y="151"/>
                  </a:lnTo>
                  <a:lnTo>
                    <a:pt x="32" y="143"/>
                  </a:lnTo>
                  <a:lnTo>
                    <a:pt x="40" y="136"/>
                  </a:lnTo>
                  <a:lnTo>
                    <a:pt x="48" y="143"/>
                  </a:lnTo>
                  <a:lnTo>
                    <a:pt x="56" y="136"/>
                  </a:lnTo>
                  <a:lnTo>
                    <a:pt x="80" y="136"/>
                  </a:lnTo>
                  <a:lnTo>
                    <a:pt x="88" y="136"/>
                  </a:lnTo>
                  <a:lnTo>
                    <a:pt x="72" y="136"/>
                  </a:lnTo>
                  <a:lnTo>
                    <a:pt x="88" y="112"/>
                  </a:lnTo>
                  <a:lnTo>
                    <a:pt x="80" y="104"/>
                  </a:lnTo>
                  <a:lnTo>
                    <a:pt x="72" y="104"/>
                  </a:lnTo>
                  <a:lnTo>
                    <a:pt x="64" y="104"/>
                  </a:lnTo>
                  <a:lnTo>
                    <a:pt x="72" y="96"/>
                  </a:lnTo>
                  <a:lnTo>
                    <a:pt x="64" y="80"/>
                  </a:lnTo>
                  <a:lnTo>
                    <a:pt x="56" y="72"/>
                  </a:lnTo>
                  <a:lnTo>
                    <a:pt x="48" y="48"/>
                  </a:lnTo>
                  <a:lnTo>
                    <a:pt x="32" y="48"/>
                  </a:lnTo>
                  <a:lnTo>
                    <a:pt x="56" y="16"/>
                  </a:lnTo>
                  <a:lnTo>
                    <a:pt x="48" y="8"/>
                  </a:lnTo>
                  <a:lnTo>
                    <a:pt x="24" y="16"/>
                  </a:lnTo>
                  <a:lnTo>
                    <a:pt x="24" y="0"/>
                  </a:lnTo>
                  <a:lnTo>
                    <a:pt x="40" y="0"/>
                  </a:lnTo>
                  <a:lnTo>
                    <a:pt x="32" y="0"/>
                  </a:lnTo>
                  <a:lnTo>
                    <a:pt x="16" y="0"/>
                  </a:lnTo>
                  <a:lnTo>
                    <a:pt x="8" y="16"/>
                  </a:lnTo>
                  <a:lnTo>
                    <a:pt x="0" y="16"/>
                  </a:lnTo>
                  <a:lnTo>
                    <a:pt x="8" y="24"/>
                  </a:lnTo>
                  <a:lnTo>
                    <a:pt x="16" y="24"/>
                  </a:lnTo>
                  <a:lnTo>
                    <a:pt x="8" y="40"/>
                  </a:lnTo>
                  <a:lnTo>
                    <a:pt x="16" y="40"/>
                  </a:lnTo>
                  <a:lnTo>
                    <a:pt x="16" y="48"/>
                  </a:lnTo>
                  <a:lnTo>
                    <a:pt x="8" y="48"/>
                  </a:lnTo>
                  <a:lnTo>
                    <a:pt x="16" y="48"/>
                  </a:lnTo>
                  <a:lnTo>
                    <a:pt x="16" y="56"/>
                  </a:lnTo>
                  <a:lnTo>
                    <a:pt x="16" y="64"/>
                  </a:lnTo>
                  <a:lnTo>
                    <a:pt x="16" y="72"/>
                  </a:lnTo>
                  <a:lnTo>
                    <a:pt x="32" y="64"/>
                  </a:lnTo>
                  <a:lnTo>
                    <a:pt x="32" y="72"/>
                  </a:lnTo>
                  <a:lnTo>
                    <a:pt x="32" y="80"/>
                  </a:lnTo>
                  <a:lnTo>
                    <a:pt x="40" y="80"/>
                  </a:lnTo>
                  <a:lnTo>
                    <a:pt x="40" y="96"/>
                  </a:lnTo>
                  <a:lnTo>
                    <a:pt x="16" y="96"/>
                  </a:lnTo>
                  <a:lnTo>
                    <a:pt x="24" y="96"/>
                  </a:lnTo>
                  <a:lnTo>
                    <a:pt x="16" y="104"/>
                  </a:lnTo>
                  <a:lnTo>
                    <a:pt x="24" y="104"/>
                  </a:lnTo>
                  <a:lnTo>
                    <a:pt x="24" y="112"/>
                  </a:lnTo>
                  <a:lnTo>
                    <a:pt x="16" y="120"/>
                  </a:lnTo>
                  <a:lnTo>
                    <a:pt x="16" y="128"/>
                  </a:lnTo>
                  <a:lnTo>
                    <a:pt x="24" y="128"/>
                  </a:lnTo>
                  <a:lnTo>
                    <a:pt x="32" y="136"/>
                  </a:lnTo>
                  <a:lnTo>
                    <a:pt x="40" y="128"/>
                  </a:lnTo>
                  <a:lnTo>
                    <a:pt x="40" y="136"/>
                  </a:lnTo>
                  <a:lnTo>
                    <a:pt x="24" y="136"/>
                  </a:lnTo>
                  <a:lnTo>
                    <a:pt x="16" y="151"/>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6" name="Freeform 354"/>
            <p:cNvSpPr>
              <a:spLocks/>
            </p:cNvSpPr>
            <p:nvPr/>
          </p:nvSpPr>
          <p:spPr bwMode="auto">
            <a:xfrm>
              <a:off x="3420" y="1914"/>
              <a:ext cx="90" cy="141"/>
            </a:xfrm>
            <a:custGeom>
              <a:avLst/>
              <a:gdLst>
                <a:gd name="T0" fmla="*/ 16 w 88"/>
                <a:gd name="T1" fmla="*/ 38 h 151"/>
                <a:gd name="T2" fmla="*/ 16 w 88"/>
                <a:gd name="T3" fmla="*/ 36 h 151"/>
                <a:gd name="T4" fmla="*/ 52 w 88"/>
                <a:gd name="T5" fmla="*/ 38 h 151"/>
                <a:gd name="T6" fmla="*/ 52 w 88"/>
                <a:gd name="T7" fmla="*/ 36 h 151"/>
                <a:gd name="T8" fmla="*/ 60 w 88"/>
                <a:gd name="T9" fmla="*/ 35 h 151"/>
                <a:gd name="T10" fmla="*/ 70 w 88"/>
                <a:gd name="T11" fmla="*/ 36 h 151"/>
                <a:gd name="T12" fmla="*/ 86 w 88"/>
                <a:gd name="T13" fmla="*/ 35 h 151"/>
                <a:gd name="T14" fmla="*/ 124 w 88"/>
                <a:gd name="T15" fmla="*/ 35 h 151"/>
                <a:gd name="T16" fmla="*/ 136 w 88"/>
                <a:gd name="T17" fmla="*/ 35 h 151"/>
                <a:gd name="T18" fmla="*/ 113 w 88"/>
                <a:gd name="T19" fmla="*/ 35 h 151"/>
                <a:gd name="T20" fmla="*/ 136 w 88"/>
                <a:gd name="T21" fmla="*/ 29 h 151"/>
                <a:gd name="T22" fmla="*/ 124 w 88"/>
                <a:gd name="T23" fmla="*/ 27 h 151"/>
                <a:gd name="T24" fmla="*/ 113 w 88"/>
                <a:gd name="T25" fmla="*/ 27 h 151"/>
                <a:gd name="T26" fmla="*/ 102 w 88"/>
                <a:gd name="T27" fmla="*/ 27 h 151"/>
                <a:gd name="T28" fmla="*/ 113 w 88"/>
                <a:gd name="T29" fmla="*/ 24 h 151"/>
                <a:gd name="T30" fmla="*/ 102 w 88"/>
                <a:gd name="T31" fmla="*/ 20 h 151"/>
                <a:gd name="T32" fmla="*/ 86 w 88"/>
                <a:gd name="T33" fmla="*/ 19 h 151"/>
                <a:gd name="T34" fmla="*/ 70 w 88"/>
                <a:gd name="T35" fmla="*/ 13 h 151"/>
                <a:gd name="T36" fmla="*/ 52 w 88"/>
                <a:gd name="T37" fmla="*/ 13 h 151"/>
                <a:gd name="T38" fmla="*/ 86 w 88"/>
                <a:gd name="T39" fmla="*/ 7 h 151"/>
                <a:gd name="T40" fmla="*/ 70 w 88"/>
                <a:gd name="T41" fmla="*/ 7 h 151"/>
                <a:gd name="T42" fmla="*/ 44 w 88"/>
                <a:gd name="T43" fmla="*/ 7 h 151"/>
                <a:gd name="T44" fmla="*/ 44 w 88"/>
                <a:gd name="T45" fmla="*/ 0 h 151"/>
                <a:gd name="T46" fmla="*/ 60 w 88"/>
                <a:gd name="T47" fmla="*/ 0 h 151"/>
                <a:gd name="T48" fmla="*/ 52 w 88"/>
                <a:gd name="T49" fmla="*/ 0 h 151"/>
                <a:gd name="T50" fmla="*/ 16 w 88"/>
                <a:gd name="T51" fmla="*/ 0 h 151"/>
                <a:gd name="T52" fmla="*/ 8 w 88"/>
                <a:gd name="T53" fmla="*/ 7 h 151"/>
                <a:gd name="T54" fmla="*/ 0 w 88"/>
                <a:gd name="T55" fmla="*/ 7 h 151"/>
                <a:gd name="T56" fmla="*/ 8 w 88"/>
                <a:gd name="T57" fmla="*/ 7 h 151"/>
                <a:gd name="T58" fmla="*/ 16 w 88"/>
                <a:gd name="T59" fmla="*/ 7 h 151"/>
                <a:gd name="T60" fmla="*/ 8 w 88"/>
                <a:gd name="T61" fmla="*/ 10 h 151"/>
                <a:gd name="T62" fmla="*/ 16 w 88"/>
                <a:gd name="T63" fmla="*/ 10 h 151"/>
                <a:gd name="T64" fmla="*/ 16 w 88"/>
                <a:gd name="T65" fmla="*/ 13 h 151"/>
                <a:gd name="T66" fmla="*/ 8 w 88"/>
                <a:gd name="T67" fmla="*/ 13 h 151"/>
                <a:gd name="T68" fmla="*/ 16 w 88"/>
                <a:gd name="T69" fmla="*/ 13 h 151"/>
                <a:gd name="T70" fmla="*/ 16 w 88"/>
                <a:gd name="T71" fmla="*/ 15 h 151"/>
                <a:gd name="T72" fmla="*/ 16 w 88"/>
                <a:gd name="T73" fmla="*/ 17 h 151"/>
                <a:gd name="T74" fmla="*/ 16 w 88"/>
                <a:gd name="T75" fmla="*/ 19 h 151"/>
                <a:gd name="T76" fmla="*/ 52 w 88"/>
                <a:gd name="T77" fmla="*/ 17 h 151"/>
                <a:gd name="T78" fmla="*/ 52 w 88"/>
                <a:gd name="T79" fmla="*/ 19 h 151"/>
                <a:gd name="T80" fmla="*/ 52 w 88"/>
                <a:gd name="T81" fmla="*/ 20 h 151"/>
                <a:gd name="T82" fmla="*/ 60 w 88"/>
                <a:gd name="T83" fmla="*/ 20 h 151"/>
                <a:gd name="T84" fmla="*/ 60 w 88"/>
                <a:gd name="T85" fmla="*/ 24 h 151"/>
                <a:gd name="T86" fmla="*/ 16 w 88"/>
                <a:gd name="T87" fmla="*/ 24 h 151"/>
                <a:gd name="T88" fmla="*/ 44 w 88"/>
                <a:gd name="T89" fmla="*/ 24 h 151"/>
                <a:gd name="T90" fmla="*/ 16 w 88"/>
                <a:gd name="T91" fmla="*/ 27 h 151"/>
                <a:gd name="T92" fmla="*/ 44 w 88"/>
                <a:gd name="T93" fmla="*/ 27 h 151"/>
                <a:gd name="T94" fmla="*/ 44 w 88"/>
                <a:gd name="T95" fmla="*/ 29 h 151"/>
                <a:gd name="T96" fmla="*/ 16 w 88"/>
                <a:gd name="T97" fmla="*/ 31 h 151"/>
                <a:gd name="T98" fmla="*/ 16 w 88"/>
                <a:gd name="T99" fmla="*/ 33 h 151"/>
                <a:gd name="T100" fmla="*/ 44 w 88"/>
                <a:gd name="T101" fmla="*/ 33 h 151"/>
                <a:gd name="T102" fmla="*/ 52 w 88"/>
                <a:gd name="T103" fmla="*/ 35 h 151"/>
                <a:gd name="T104" fmla="*/ 60 w 88"/>
                <a:gd name="T105" fmla="*/ 33 h 151"/>
                <a:gd name="T106" fmla="*/ 60 w 88"/>
                <a:gd name="T107" fmla="*/ 35 h 151"/>
                <a:gd name="T108" fmla="*/ 44 w 88"/>
                <a:gd name="T109" fmla="*/ 35 h 151"/>
                <a:gd name="T110" fmla="*/ 16 w 88"/>
                <a:gd name="T111" fmla="*/ 38 h 1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51"/>
                <a:gd name="T170" fmla="*/ 88 w 88"/>
                <a:gd name="T171" fmla="*/ 151 h 1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51">
                  <a:moveTo>
                    <a:pt x="16" y="151"/>
                  </a:moveTo>
                  <a:lnTo>
                    <a:pt x="16" y="143"/>
                  </a:lnTo>
                  <a:lnTo>
                    <a:pt x="32" y="151"/>
                  </a:lnTo>
                  <a:lnTo>
                    <a:pt x="32" y="143"/>
                  </a:lnTo>
                  <a:lnTo>
                    <a:pt x="40" y="136"/>
                  </a:lnTo>
                  <a:lnTo>
                    <a:pt x="48" y="143"/>
                  </a:lnTo>
                  <a:lnTo>
                    <a:pt x="56" y="136"/>
                  </a:lnTo>
                  <a:lnTo>
                    <a:pt x="80" y="136"/>
                  </a:lnTo>
                  <a:lnTo>
                    <a:pt x="88" y="136"/>
                  </a:lnTo>
                  <a:lnTo>
                    <a:pt x="72" y="136"/>
                  </a:lnTo>
                  <a:lnTo>
                    <a:pt x="88" y="112"/>
                  </a:lnTo>
                  <a:lnTo>
                    <a:pt x="80" y="104"/>
                  </a:lnTo>
                  <a:lnTo>
                    <a:pt x="72" y="104"/>
                  </a:lnTo>
                  <a:lnTo>
                    <a:pt x="64" y="104"/>
                  </a:lnTo>
                  <a:lnTo>
                    <a:pt x="72" y="96"/>
                  </a:lnTo>
                  <a:lnTo>
                    <a:pt x="64" y="80"/>
                  </a:lnTo>
                  <a:lnTo>
                    <a:pt x="56" y="72"/>
                  </a:lnTo>
                  <a:lnTo>
                    <a:pt x="48" y="48"/>
                  </a:lnTo>
                  <a:lnTo>
                    <a:pt x="32" y="48"/>
                  </a:lnTo>
                  <a:lnTo>
                    <a:pt x="56" y="16"/>
                  </a:lnTo>
                  <a:lnTo>
                    <a:pt x="48" y="8"/>
                  </a:lnTo>
                  <a:lnTo>
                    <a:pt x="24" y="16"/>
                  </a:lnTo>
                  <a:lnTo>
                    <a:pt x="24" y="0"/>
                  </a:lnTo>
                  <a:lnTo>
                    <a:pt x="40" y="0"/>
                  </a:lnTo>
                  <a:lnTo>
                    <a:pt x="32" y="0"/>
                  </a:lnTo>
                  <a:lnTo>
                    <a:pt x="16" y="0"/>
                  </a:lnTo>
                  <a:lnTo>
                    <a:pt x="8" y="16"/>
                  </a:lnTo>
                  <a:lnTo>
                    <a:pt x="0" y="16"/>
                  </a:lnTo>
                  <a:lnTo>
                    <a:pt x="8" y="24"/>
                  </a:lnTo>
                  <a:lnTo>
                    <a:pt x="16" y="24"/>
                  </a:lnTo>
                  <a:lnTo>
                    <a:pt x="8" y="40"/>
                  </a:lnTo>
                  <a:lnTo>
                    <a:pt x="16" y="40"/>
                  </a:lnTo>
                  <a:lnTo>
                    <a:pt x="16" y="48"/>
                  </a:lnTo>
                  <a:lnTo>
                    <a:pt x="8" y="48"/>
                  </a:lnTo>
                  <a:lnTo>
                    <a:pt x="16" y="48"/>
                  </a:lnTo>
                  <a:lnTo>
                    <a:pt x="16" y="56"/>
                  </a:lnTo>
                  <a:lnTo>
                    <a:pt x="16" y="64"/>
                  </a:lnTo>
                  <a:lnTo>
                    <a:pt x="16" y="72"/>
                  </a:lnTo>
                  <a:lnTo>
                    <a:pt x="32" y="64"/>
                  </a:lnTo>
                  <a:lnTo>
                    <a:pt x="32" y="72"/>
                  </a:lnTo>
                  <a:lnTo>
                    <a:pt x="32" y="80"/>
                  </a:lnTo>
                  <a:lnTo>
                    <a:pt x="40" y="80"/>
                  </a:lnTo>
                  <a:lnTo>
                    <a:pt x="40" y="96"/>
                  </a:lnTo>
                  <a:lnTo>
                    <a:pt x="16" y="96"/>
                  </a:lnTo>
                  <a:lnTo>
                    <a:pt x="24" y="96"/>
                  </a:lnTo>
                  <a:lnTo>
                    <a:pt x="16" y="104"/>
                  </a:lnTo>
                  <a:lnTo>
                    <a:pt x="24" y="104"/>
                  </a:lnTo>
                  <a:lnTo>
                    <a:pt x="24" y="112"/>
                  </a:lnTo>
                  <a:lnTo>
                    <a:pt x="16" y="120"/>
                  </a:lnTo>
                  <a:lnTo>
                    <a:pt x="16" y="128"/>
                  </a:lnTo>
                  <a:lnTo>
                    <a:pt x="24" y="128"/>
                  </a:lnTo>
                  <a:lnTo>
                    <a:pt x="32" y="136"/>
                  </a:lnTo>
                  <a:lnTo>
                    <a:pt x="40" y="128"/>
                  </a:lnTo>
                  <a:lnTo>
                    <a:pt x="40" y="136"/>
                  </a:lnTo>
                  <a:lnTo>
                    <a:pt x="24" y="136"/>
                  </a:lnTo>
                  <a:lnTo>
                    <a:pt x="16" y="151"/>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57" name="Freeform 355"/>
            <p:cNvSpPr>
              <a:spLocks/>
            </p:cNvSpPr>
            <p:nvPr/>
          </p:nvSpPr>
          <p:spPr bwMode="auto">
            <a:xfrm>
              <a:off x="3585" y="2598"/>
              <a:ext cx="8" cy="7"/>
            </a:xfrm>
            <a:custGeom>
              <a:avLst/>
              <a:gdLst>
                <a:gd name="T0" fmla="*/ 0 w 8"/>
                <a:gd name="T1" fmla="*/ 4 h 8"/>
                <a:gd name="T2" fmla="*/ 8 w 8"/>
                <a:gd name="T3" fmla="*/ 0 h 8"/>
                <a:gd name="T4" fmla="*/ 0 w 8"/>
                <a:gd name="T5" fmla="*/ 0 h 8"/>
                <a:gd name="T6" fmla="*/ 0 w 8"/>
                <a:gd name="T7" fmla="*/ 4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8" name="Freeform 356"/>
            <p:cNvSpPr>
              <a:spLocks/>
            </p:cNvSpPr>
            <p:nvPr/>
          </p:nvSpPr>
          <p:spPr bwMode="auto">
            <a:xfrm>
              <a:off x="3585" y="2598"/>
              <a:ext cx="8" cy="7"/>
            </a:xfrm>
            <a:custGeom>
              <a:avLst/>
              <a:gdLst>
                <a:gd name="T0" fmla="*/ 0 w 8"/>
                <a:gd name="T1" fmla="*/ 4 h 8"/>
                <a:gd name="T2" fmla="*/ 8 w 8"/>
                <a:gd name="T3" fmla="*/ 0 h 8"/>
                <a:gd name="T4" fmla="*/ 0 w 8"/>
                <a:gd name="T5" fmla="*/ 0 h 8"/>
                <a:gd name="T6" fmla="*/ 0 w 8"/>
                <a:gd name="T7" fmla="*/ 4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59" name="Freeform 357"/>
            <p:cNvSpPr>
              <a:spLocks/>
            </p:cNvSpPr>
            <p:nvPr/>
          </p:nvSpPr>
          <p:spPr bwMode="auto">
            <a:xfrm>
              <a:off x="4715" y="2738"/>
              <a:ext cx="438" cy="320"/>
            </a:xfrm>
            <a:custGeom>
              <a:avLst/>
              <a:gdLst>
                <a:gd name="T0" fmla="*/ 74 w 424"/>
                <a:gd name="T1" fmla="*/ 68 h 344"/>
                <a:gd name="T2" fmla="*/ 138 w 424"/>
                <a:gd name="T3" fmla="*/ 64 h 344"/>
                <a:gd name="T4" fmla="*/ 214 w 424"/>
                <a:gd name="T5" fmla="*/ 62 h 344"/>
                <a:gd name="T6" fmla="*/ 367 w 424"/>
                <a:gd name="T7" fmla="*/ 56 h 344"/>
                <a:gd name="T8" fmla="*/ 429 w 424"/>
                <a:gd name="T9" fmla="*/ 62 h 344"/>
                <a:gd name="T10" fmla="*/ 506 w 424"/>
                <a:gd name="T11" fmla="*/ 60 h 344"/>
                <a:gd name="T12" fmla="*/ 490 w 424"/>
                <a:gd name="T13" fmla="*/ 68 h 344"/>
                <a:gd name="T14" fmla="*/ 506 w 424"/>
                <a:gd name="T15" fmla="*/ 64 h 344"/>
                <a:gd name="T16" fmla="*/ 506 w 424"/>
                <a:gd name="T17" fmla="*/ 70 h 344"/>
                <a:gd name="T18" fmla="*/ 538 w 424"/>
                <a:gd name="T19" fmla="*/ 73 h 344"/>
                <a:gd name="T20" fmla="*/ 555 w 424"/>
                <a:gd name="T21" fmla="*/ 75 h 344"/>
                <a:gd name="T22" fmla="*/ 597 w 424"/>
                <a:gd name="T23" fmla="*/ 77 h 344"/>
                <a:gd name="T24" fmla="*/ 642 w 424"/>
                <a:gd name="T25" fmla="*/ 75 h 344"/>
                <a:gd name="T26" fmla="*/ 658 w 424"/>
                <a:gd name="T27" fmla="*/ 77 h 344"/>
                <a:gd name="T28" fmla="*/ 676 w 424"/>
                <a:gd name="T29" fmla="*/ 81 h 344"/>
                <a:gd name="T30" fmla="*/ 736 w 424"/>
                <a:gd name="T31" fmla="*/ 75 h 344"/>
                <a:gd name="T32" fmla="*/ 811 w 424"/>
                <a:gd name="T33" fmla="*/ 55 h 344"/>
                <a:gd name="T34" fmla="*/ 811 w 424"/>
                <a:gd name="T35" fmla="*/ 42 h 344"/>
                <a:gd name="T36" fmla="*/ 769 w 424"/>
                <a:gd name="T37" fmla="*/ 33 h 344"/>
                <a:gd name="T38" fmla="*/ 736 w 424"/>
                <a:gd name="T39" fmla="*/ 31 h 344"/>
                <a:gd name="T40" fmla="*/ 721 w 424"/>
                <a:gd name="T41" fmla="*/ 27 h 344"/>
                <a:gd name="T42" fmla="*/ 658 w 424"/>
                <a:gd name="T43" fmla="*/ 18 h 344"/>
                <a:gd name="T44" fmla="*/ 658 w 424"/>
                <a:gd name="T45" fmla="*/ 12 h 344"/>
                <a:gd name="T46" fmla="*/ 614 w 424"/>
                <a:gd name="T47" fmla="*/ 9 h 344"/>
                <a:gd name="T48" fmla="*/ 581 w 424"/>
                <a:gd name="T49" fmla="*/ 0 h 344"/>
                <a:gd name="T50" fmla="*/ 581 w 424"/>
                <a:gd name="T51" fmla="*/ 12 h 344"/>
                <a:gd name="T52" fmla="*/ 538 w 424"/>
                <a:gd name="T53" fmla="*/ 19 h 344"/>
                <a:gd name="T54" fmla="*/ 474 w 424"/>
                <a:gd name="T55" fmla="*/ 14 h 344"/>
                <a:gd name="T56" fmla="*/ 444 w 424"/>
                <a:gd name="T57" fmla="*/ 12 h 344"/>
                <a:gd name="T58" fmla="*/ 474 w 424"/>
                <a:gd name="T59" fmla="*/ 7 h 344"/>
                <a:gd name="T60" fmla="*/ 474 w 424"/>
                <a:gd name="T61" fmla="*/ 7 h 344"/>
                <a:gd name="T62" fmla="*/ 459 w 424"/>
                <a:gd name="T63" fmla="*/ 7 h 344"/>
                <a:gd name="T64" fmla="*/ 383 w 424"/>
                <a:gd name="T65" fmla="*/ 7 h 344"/>
                <a:gd name="T66" fmla="*/ 383 w 424"/>
                <a:gd name="T67" fmla="*/ 7 h 344"/>
                <a:gd name="T68" fmla="*/ 352 w 424"/>
                <a:gd name="T69" fmla="*/ 7 h 344"/>
                <a:gd name="T70" fmla="*/ 337 w 424"/>
                <a:gd name="T71" fmla="*/ 7 h 344"/>
                <a:gd name="T72" fmla="*/ 337 w 424"/>
                <a:gd name="T73" fmla="*/ 12 h 344"/>
                <a:gd name="T74" fmla="*/ 306 w 424"/>
                <a:gd name="T75" fmla="*/ 12 h 344"/>
                <a:gd name="T76" fmla="*/ 291 w 424"/>
                <a:gd name="T77" fmla="*/ 9 h 344"/>
                <a:gd name="T78" fmla="*/ 260 w 424"/>
                <a:gd name="T79" fmla="*/ 9 h 344"/>
                <a:gd name="T80" fmla="*/ 228 w 424"/>
                <a:gd name="T81" fmla="*/ 16 h 344"/>
                <a:gd name="T82" fmla="*/ 199 w 424"/>
                <a:gd name="T83" fmla="*/ 16 h 344"/>
                <a:gd name="T84" fmla="*/ 199 w 424"/>
                <a:gd name="T85" fmla="*/ 19 h 344"/>
                <a:gd name="T86" fmla="*/ 182 w 424"/>
                <a:gd name="T87" fmla="*/ 19 h 344"/>
                <a:gd name="T88" fmla="*/ 154 w 424"/>
                <a:gd name="T89" fmla="*/ 23 h 344"/>
                <a:gd name="T90" fmla="*/ 36 w 424"/>
                <a:gd name="T91" fmla="*/ 32 h 344"/>
                <a:gd name="T92" fmla="*/ 8 w 424"/>
                <a:gd name="T93" fmla="*/ 32 h 344"/>
                <a:gd name="T94" fmla="*/ 0 w 424"/>
                <a:gd name="T95" fmla="*/ 33 h 344"/>
                <a:gd name="T96" fmla="*/ 8 w 424"/>
                <a:gd name="T97" fmla="*/ 39 h 344"/>
                <a:gd name="T98" fmla="*/ 0 w 424"/>
                <a:gd name="T99" fmla="*/ 42 h 344"/>
                <a:gd name="T100" fmla="*/ 44 w 424"/>
                <a:gd name="T101" fmla="*/ 56 h 344"/>
                <a:gd name="T102" fmla="*/ 44 w 424"/>
                <a:gd name="T103" fmla="*/ 64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4"/>
                <a:gd name="T157" fmla="*/ 0 h 344"/>
                <a:gd name="T158" fmla="*/ 424 w 424"/>
                <a:gd name="T159" fmla="*/ 344 h 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4" h="344">
                  <a:moveTo>
                    <a:pt x="24" y="272"/>
                  </a:moveTo>
                  <a:lnTo>
                    <a:pt x="40" y="288"/>
                  </a:lnTo>
                  <a:lnTo>
                    <a:pt x="56" y="288"/>
                  </a:lnTo>
                  <a:lnTo>
                    <a:pt x="72" y="272"/>
                  </a:lnTo>
                  <a:lnTo>
                    <a:pt x="104" y="272"/>
                  </a:lnTo>
                  <a:lnTo>
                    <a:pt x="112" y="264"/>
                  </a:lnTo>
                  <a:lnTo>
                    <a:pt x="144" y="248"/>
                  </a:lnTo>
                  <a:lnTo>
                    <a:pt x="192" y="240"/>
                  </a:lnTo>
                  <a:lnTo>
                    <a:pt x="224" y="256"/>
                  </a:lnTo>
                  <a:lnTo>
                    <a:pt x="224" y="264"/>
                  </a:lnTo>
                  <a:lnTo>
                    <a:pt x="240" y="288"/>
                  </a:lnTo>
                  <a:lnTo>
                    <a:pt x="264" y="256"/>
                  </a:lnTo>
                  <a:lnTo>
                    <a:pt x="264" y="272"/>
                  </a:lnTo>
                  <a:lnTo>
                    <a:pt x="256" y="288"/>
                  </a:lnTo>
                  <a:lnTo>
                    <a:pt x="264" y="288"/>
                  </a:lnTo>
                  <a:lnTo>
                    <a:pt x="264" y="272"/>
                  </a:lnTo>
                  <a:lnTo>
                    <a:pt x="264" y="288"/>
                  </a:lnTo>
                  <a:lnTo>
                    <a:pt x="264" y="296"/>
                  </a:lnTo>
                  <a:lnTo>
                    <a:pt x="272" y="296"/>
                  </a:lnTo>
                  <a:lnTo>
                    <a:pt x="280" y="312"/>
                  </a:lnTo>
                  <a:lnTo>
                    <a:pt x="280" y="320"/>
                  </a:lnTo>
                  <a:lnTo>
                    <a:pt x="288" y="320"/>
                  </a:lnTo>
                  <a:lnTo>
                    <a:pt x="304" y="328"/>
                  </a:lnTo>
                  <a:lnTo>
                    <a:pt x="312" y="328"/>
                  </a:lnTo>
                  <a:lnTo>
                    <a:pt x="320" y="336"/>
                  </a:lnTo>
                  <a:lnTo>
                    <a:pt x="336" y="320"/>
                  </a:lnTo>
                  <a:lnTo>
                    <a:pt x="336" y="328"/>
                  </a:lnTo>
                  <a:lnTo>
                    <a:pt x="344" y="328"/>
                  </a:lnTo>
                  <a:lnTo>
                    <a:pt x="344" y="336"/>
                  </a:lnTo>
                  <a:lnTo>
                    <a:pt x="352" y="344"/>
                  </a:lnTo>
                  <a:lnTo>
                    <a:pt x="368" y="320"/>
                  </a:lnTo>
                  <a:lnTo>
                    <a:pt x="384" y="320"/>
                  </a:lnTo>
                  <a:lnTo>
                    <a:pt x="392" y="296"/>
                  </a:lnTo>
                  <a:lnTo>
                    <a:pt x="424" y="232"/>
                  </a:lnTo>
                  <a:lnTo>
                    <a:pt x="424" y="208"/>
                  </a:lnTo>
                  <a:lnTo>
                    <a:pt x="424" y="176"/>
                  </a:lnTo>
                  <a:lnTo>
                    <a:pt x="408" y="152"/>
                  </a:lnTo>
                  <a:lnTo>
                    <a:pt x="400" y="144"/>
                  </a:lnTo>
                  <a:lnTo>
                    <a:pt x="392" y="136"/>
                  </a:lnTo>
                  <a:lnTo>
                    <a:pt x="384" y="128"/>
                  </a:lnTo>
                  <a:lnTo>
                    <a:pt x="384" y="136"/>
                  </a:lnTo>
                  <a:lnTo>
                    <a:pt x="376" y="112"/>
                  </a:lnTo>
                  <a:lnTo>
                    <a:pt x="352" y="88"/>
                  </a:lnTo>
                  <a:lnTo>
                    <a:pt x="344" y="72"/>
                  </a:lnTo>
                  <a:lnTo>
                    <a:pt x="344" y="64"/>
                  </a:lnTo>
                  <a:lnTo>
                    <a:pt x="344" y="48"/>
                  </a:lnTo>
                  <a:lnTo>
                    <a:pt x="336" y="40"/>
                  </a:lnTo>
                  <a:lnTo>
                    <a:pt x="320" y="40"/>
                  </a:lnTo>
                  <a:lnTo>
                    <a:pt x="312" y="0"/>
                  </a:lnTo>
                  <a:lnTo>
                    <a:pt x="304" y="0"/>
                  </a:lnTo>
                  <a:lnTo>
                    <a:pt x="304" y="16"/>
                  </a:lnTo>
                  <a:lnTo>
                    <a:pt x="304" y="48"/>
                  </a:lnTo>
                  <a:lnTo>
                    <a:pt x="296" y="80"/>
                  </a:lnTo>
                  <a:lnTo>
                    <a:pt x="280" y="80"/>
                  </a:lnTo>
                  <a:lnTo>
                    <a:pt x="256" y="56"/>
                  </a:lnTo>
                  <a:lnTo>
                    <a:pt x="248" y="56"/>
                  </a:lnTo>
                  <a:lnTo>
                    <a:pt x="248" y="48"/>
                  </a:lnTo>
                  <a:lnTo>
                    <a:pt x="232" y="48"/>
                  </a:lnTo>
                  <a:lnTo>
                    <a:pt x="240" y="32"/>
                  </a:lnTo>
                  <a:lnTo>
                    <a:pt x="248" y="32"/>
                  </a:lnTo>
                  <a:lnTo>
                    <a:pt x="256" y="16"/>
                  </a:lnTo>
                  <a:lnTo>
                    <a:pt x="248" y="16"/>
                  </a:lnTo>
                  <a:lnTo>
                    <a:pt x="240" y="24"/>
                  </a:lnTo>
                  <a:lnTo>
                    <a:pt x="240" y="16"/>
                  </a:lnTo>
                  <a:lnTo>
                    <a:pt x="232" y="16"/>
                  </a:lnTo>
                  <a:lnTo>
                    <a:pt x="200" y="8"/>
                  </a:lnTo>
                  <a:lnTo>
                    <a:pt x="208" y="16"/>
                  </a:lnTo>
                  <a:lnTo>
                    <a:pt x="200" y="16"/>
                  </a:lnTo>
                  <a:lnTo>
                    <a:pt x="184" y="16"/>
                  </a:lnTo>
                  <a:lnTo>
                    <a:pt x="184" y="24"/>
                  </a:lnTo>
                  <a:lnTo>
                    <a:pt x="184" y="32"/>
                  </a:lnTo>
                  <a:lnTo>
                    <a:pt x="176" y="32"/>
                  </a:lnTo>
                  <a:lnTo>
                    <a:pt x="176" y="40"/>
                  </a:lnTo>
                  <a:lnTo>
                    <a:pt x="176" y="48"/>
                  </a:lnTo>
                  <a:lnTo>
                    <a:pt x="160" y="40"/>
                  </a:lnTo>
                  <a:lnTo>
                    <a:pt x="160" y="48"/>
                  </a:lnTo>
                  <a:lnTo>
                    <a:pt x="160" y="40"/>
                  </a:lnTo>
                  <a:lnTo>
                    <a:pt x="152" y="40"/>
                  </a:lnTo>
                  <a:lnTo>
                    <a:pt x="144" y="40"/>
                  </a:lnTo>
                  <a:lnTo>
                    <a:pt x="136" y="40"/>
                  </a:lnTo>
                  <a:lnTo>
                    <a:pt x="128" y="40"/>
                  </a:lnTo>
                  <a:lnTo>
                    <a:pt x="120" y="64"/>
                  </a:lnTo>
                  <a:lnTo>
                    <a:pt x="112" y="64"/>
                  </a:lnTo>
                  <a:lnTo>
                    <a:pt x="104" y="64"/>
                  </a:lnTo>
                  <a:lnTo>
                    <a:pt x="112" y="72"/>
                  </a:lnTo>
                  <a:lnTo>
                    <a:pt x="104" y="80"/>
                  </a:lnTo>
                  <a:lnTo>
                    <a:pt x="104" y="64"/>
                  </a:lnTo>
                  <a:lnTo>
                    <a:pt x="96" y="80"/>
                  </a:lnTo>
                  <a:lnTo>
                    <a:pt x="104" y="88"/>
                  </a:lnTo>
                  <a:lnTo>
                    <a:pt x="80" y="96"/>
                  </a:lnTo>
                  <a:lnTo>
                    <a:pt x="32" y="112"/>
                  </a:lnTo>
                  <a:lnTo>
                    <a:pt x="16" y="136"/>
                  </a:lnTo>
                  <a:lnTo>
                    <a:pt x="8" y="128"/>
                  </a:lnTo>
                  <a:lnTo>
                    <a:pt x="8" y="136"/>
                  </a:lnTo>
                  <a:lnTo>
                    <a:pt x="8" y="144"/>
                  </a:lnTo>
                  <a:lnTo>
                    <a:pt x="0" y="144"/>
                  </a:lnTo>
                  <a:lnTo>
                    <a:pt x="16" y="184"/>
                  </a:lnTo>
                  <a:lnTo>
                    <a:pt x="8" y="168"/>
                  </a:lnTo>
                  <a:lnTo>
                    <a:pt x="8" y="184"/>
                  </a:lnTo>
                  <a:lnTo>
                    <a:pt x="0" y="176"/>
                  </a:lnTo>
                  <a:lnTo>
                    <a:pt x="24" y="216"/>
                  </a:lnTo>
                  <a:lnTo>
                    <a:pt x="24" y="240"/>
                  </a:lnTo>
                  <a:lnTo>
                    <a:pt x="24" y="264"/>
                  </a:lnTo>
                  <a:lnTo>
                    <a:pt x="24" y="27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0" name="Freeform 358"/>
            <p:cNvSpPr>
              <a:spLocks/>
            </p:cNvSpPr>
            <p:nvPr/>
          </p:nvSpPr>
          <p:spPr bwMode="auto">
            <a:xfrm>
              <a:off x="4715" y="2738"/>
              <a:ext cx="438" cy="320"/>
            </a:xfrm>
            <a:custGeom>
              <a:avLst/>
              <a:gdLst>
                <a:gd name="T0" fmla="*/ 74 w 424"/>
                <a:gd name="T1" fmla="*/ 68 h 344"/>
                <a:gd name="T2" fmla="*/ 138 w 424"/>
                <a:gd name="T3" fmla="*/ 64 h 344"/>
                <a:gd name="T4" fmla="*/ 214 w 424"/>
                <a:gd name="T5" fmla="*/ 62 h 344"/>
                <a:gd name="T6" fmla="*/ 367 w 424"/>
                <a:gd name="T7" fmla="*/ 56 h 344"/>
                <a:gd name="T8" fmla="*/ 429 w 424"/>
                <a:gd name="T9" fmla="*/ 62 h 344"/>
                <a:gd name="T10" fmla="*/ 506 w 424"/>
                <a:gd name="T11" fmla="*/ 60 h 344"/>
                <a:gd name="T12" fmla="*/ 490 w 424"/>
                <a:gd name="T13" fmla="*/ 68 h 344"/>
                <a:gd name="T14" fmla="*/ 506 w 424"/>
                <a:gd name="T15" fmla="*/ 64 h 344"/>
                <a:gd name="T16" fmla="*/ 506 w 424"/>
                <a:gd name="T17" fmla="*/ 70 h 344"/>
                <a:gd name="T18" fmla="*/ 538 w 424"/>
                <a:gd name="T19" fmla="*/ 73 h 344"/>
                <a:gd name="T20" fmla="*/ 555 w 424"/>
                <a:gd name="T21" fmla="*/ 75 h 344"/>
                <a:gd name="T22" fmla="*/ 597 w 424"/>
                <a:gd name="T23" fmla="*/ 77 h 344"/>
                <a:gd name="T24" fmla="*/ 642 w 424"/>
                <a:gd name="T25" fmla="*/ 75 h 344"/>
                <a:gd name="T26" fmla="*/ 658 w 424"/>
                <a:gd name="T27" fmla="*/ 77 h 344"/>
                <a:gd name="T28" fmla="*/ 676 w 424"/>
                <a:gd name="T29" fmla="*/ 81 h 344"/>
                <a:gd name="T30" fmla="*/ 736 w 424"/>
                <a:gd name="T31" fmla="*/ 75 h 344"/>
                <a:gd name="T32" fmla="*/ 811 w 424"/>
                <a:gd name="T33" fmla="*/ 55 h 344"/>
                <a:gd name="T34" fmla="*/ 811 w 424"/>
                <a:gd name="T35" fmla="*/ 42 h 344"/>
                <a:gd name="T36" fmla="*/ 769 w 424"/>
                <a:gd name="T37" fmla="*/ 33 h 344"/>
                <a:gd name="T38" fmla="*/ 736 w 424"/>
                <a:gd name="T39" fmla="*/ 31 h 344"/>
                <a:gd name="T40" fmla="*/ 721 w 424"/>
                <a:gd name="T41" fmla="*/ 27 h 344"/>
                <a:gd name="T42" fmla="*/ 658 w 424"/>
                <a:gd name="T43" fmla="*/ 18 h 344"/>
                <a:gd name="T44" fmla="*/ 658 w 424"/>
                <a:gd name="T45" fmla="*/ 12 h 344"/>
                <a:gd name="T46" fmla="*/ 614 w 424"/>
                <a:gd name="T47" fmla="*/ 9 h 344"/>
                <a:gd name="T48" fmla="*/ 581 w 424"/>
                <a:gd name="T49" fmla="*/ 0 h 344"/>
                <a:gd name="T50" fmla="*/ 581 w 424"/>
                <a:gd name="T51" fmla="*/ 12 h 344"/>
                <a:gd name="T52" fmla="*/ 538 w 424"/>
                <a:gd name="T53" fmla="*/ 19 h 344"/>
                <a:gd name="T54" fmla="*/ 474 w 424"/>
                <a:gd name="T55" fmla="*/ 14 h 344"/>
                <a:gd name="T56" fmla="*/ 444 w 424"/>
                <a:gd name="T57" fmla="*/ 12 h 344"/>
                <a:gd name="T58" fmla="*/ 474 w 424"/>
                <a:gd name="T59" fmla="*/ 7 h 344"/>
                <a:gd name="T60" fmla="*/ 474 w 424"/>
                <a:gd name="T61" fmla="*/ 7 h 344"/>
                <a:gd name="T62" fmla="*/ 459 w 424"/>
                <a:gd name="T63" fmla="*/ 7 h 344"/>
                <a:gd name="T64" fmla="*/ 383 w 424"/>
                <a:gd name="T65" fmla="*/ 7 h 344"/>
                <a:gd name="T66" fmla="*/ 383 w 424"/>
                <a:gd name="T67" fmla="*/ 7 h 344"/>
                <a:gd name="T68" fmla="*/ 352 w 424"/>
                <a:gd name="T69" fmla="*/ 7 h 344"/>
                <a:gd name="T70" fmla="*/ 337 w 424"/>
                <a:gd name="T71" fmla="*/ 7 h 344"/>
                <a:gd name="T72" fmla="*/ 337 w 424"/>
                <a:gd name="T73" fmla="*/ 12 h 344"/>
                <a:gd name="T74" fmla="*/ 306 w 424"/>
                <a:gd name="T75" fmla="*/ 12 h 344"/>
                <a:gd name="T76" fmla="*/ 291 w 424"/>
                <a:gd name="T77" fmla="*/ 9 h 344"/>
                <a:gd name="T78" fmla="*/ 260 w 424"/>
                <a:gd name="T79" fmla="*/ 9 h 344"/>
                <a:gd name="T80" fmla="*/ 228 w 424"/>
                <a:gd name="T81" fmla="*/ 16 h 344"/>
                <a:gd name="T82" fmla="*/ 199 w 424"/>
                <a:gd name="T83" fmla="*/ 16 h 344"/>
                <a:gd name="T84" fmla="*/ 199 w 424"/>
                <a:gd name="T85" fmla="*/ 19 h 344"/>
                <a:gd name="T86" fmla="*/ 182 w 424"/>
                <a:gd name="T87" fmla="*/ 19 h 344"/>
                <a:gd name="T88" fmla="*/ 154 w 424"/>
                <a:gd name="T89" fmla="*/ 23 h 344"/>
                <a:gd name="T90" fmla="*/ 36 w 424"/>
                <a:gd name="T91" fmla="*/ 32 h 344"/>
                <a:gd name="T92" fmla="*/ 8 w 424"/>
                <a:gd name="T93" fmla="*/ 32 h 344"/>
                <a:gd name="T94" fmla="*/ 0 w 424"/>
                <a:gd name="T95" fmla="*/ 33 h 344"/>
                <a:gd name="T96" fmla="*/ 8 w 424"/>
                <a:gd name="T97" fmla="*/ 39 h 344"/>
                <a:gd name="T98" fmla="*/ 0 w 424"/>
                <a:gd name="T99" fmla="*/ 42 h 344"/>
                <a:gd name="T100" fmla="*/ 44 w 424"/>
                <a:gd name="T101" fmla="*/ 56 h 344"/>
                <a:gd name="T102" fmla="*/ 44 w 424"/>
                <a:gd name="T103" fmla="*/ 64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4"/>
                <a:gd name="T157" fmla="*/ 0 h 344"/>
                <a:gd name="T158" fmla="*/ 424 w 424"/>
                <a:gd name="T159" fmla="*/ 344 h 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4" h="344">
                  <a:moveTo>
                    <a:pt x="24" y="272"/>
                  </a:moveTo>
                  <a:lnTo>
                    <a:pt x="40" y="288"/>
                  </a:lnTo>
                  <a:lnTo>
                    <a:pt x="56" y="288"/>
                  </a:lnTo>
                  <a:lnTo>
                    <a:pt x="72" y="272"/>
                  </a:lnTo>
                  <a:lnTo>
                    <a:pt x="104" y="272"/>
                  </a:lnTo>
                  <a:lnTo>
                    <a:pt x="112" y="264"/>
                  </a:lnTo>
                  <a:lnTo>
                    <a:pt x="144" y="248"/>
                  </a:lnTo>
                  <a:lnTo>
                    <a:pt x="192" y="240"/>
                  </a:lnTo>
                  <a:lnTo>
                    <a:pt x="224" y="256"/>
                  </a:lnTo>
                  <a:lnTo>
                    <a:pt x="224" y="264"/>
                  </a:lnTo>
                  <a:lnTo>
                    <a:pt x="240" y="288"/>
                  </a:lnTo>
                  <a:lnTo>
                    <a:pt x="264" y="256"/>
                  </a:lnTo>
                  <a:lnTo>
                    <a:pt x="264" y="272"/>
                  </a:lnTo>
                  <a:lnTo>
                    <a:pt x="256" y="288"/>
                  </a:lnTo>
                  <a:lnTo>
                    <a:pt x="264" y="288"/>
                  </a:lnTo>
                  <a:lnTo>
                    <a:pt x="264" y="272"/>
                  </a:lnTo>
                  <a:lnTo>
                    <a:pt x="264" y="288"/>
                  </a:lnTo>
                  <a:lnTo>
                    <a:pt x="264" y="296"/>
                  </a:lnTo>
                  <a:lnTo>
                    <a:pt x="272" y="296"/>
                  </a:lnTo>
                  <a:lnTo>
                    <a:pt x="280" y="312"/>
                  </a:lnTo>
                  <a:lnTo>
                    <a:pt x="280" y="320"/>
                  </a:lnTo>
                  <a:lnTo>
                    <a:pt x="288" y="320"/>
                  </a:lnTo>
                  <a:lnTo>
                    <a:pt x="304" y="328"/>
                  </a:lnTo>
                  <a:lnTo>
                    <a:pt x="312" y="328"/>
                  </a:lnTo>
                  <a:lnTo>
                    <a:pt x="320" y="336"/>
                  </a:lnTo>
                  <a:lnTo>
                    <a:pt x="336" y="320"/>
                  </a:lnTo>
                  <a:lnTo>
                    <a:pt x="336" y="328"/>
                  </a:lnTo>
                  <a:lnTo>
                    <a:pt x="344" y="328"/>
                  </a:lnTo>
                  <a:lnTo>
                    <a:pt x="344" y="336"/>
                  </a:lnTo>
                  <a:lnTo>
                    <a:pt x="352" y="344"/>
                  </a:lnTo>
                  <a:lnTo>
                    <a:pt x="368" y="320"/>
                  </a:lnTo>
                  <a:lnTo>
                    <a:pt x="384" y="320"/>
                  </a:lnTo>
                  <a:lnTo>
                    <a:pt x="392" y="296"/>
                  </a:lnTo>
                  <a:lnTo>
                    <a:pt x="424" y="232"/>
                  </a:lnTo>
                  <a:lnTo>
                    <a:pt x="424" y="208"/>
                  </a:lnTo>
                  <a:lnTo>
                    <a:pt x="424" y="176"/>
                  </a:lnTo>
                  <a:lnTo>
                    <a:pt x="408" y="152"/>
                  </a:lnTo>
                  <a:lnTo>
                    <a:pt x="400" y="144"/>
                  </a:lnTo>
                  <a:lnTo>
                    <a:pt x="392" y="136"/>
                  </a:lnTo>
                  <a:lnTo>
                    <a:pt x="384" y="128"/>
                  </a:lnTo>
                  <a:lnTo>
                    <a:pt x="384" y="136"/>
                  </a:lnTo>
                  <a:lnTo>
                    <a:pt x="376" y="112"/>
                  </a:lnTo>
                  <a:lnTo>
                    <a:pt x="352" y="88"/>
                  </a:lnTo>
                  <a:lnTo>
                    <a:pt x="344" y="72"/>
                  </a:lnTo>
                  <a:lnTo>
                    <a:pt x="344" y="64"/>
                  </a:lnTo>
                  <a:lnTo>
                    <a:pt x="344" y="48"/>
                  </a:lnTo>
                  <a:lnTo>
                    <a:pt x="336" y="40"/>
                  </a:lnTo>
                  <a:lnTo>
                    <a:pt x="320" y="40"/>
                  </a:lnTo>
                  <a:lnTo>
                    <a:pt x="312" y="0"/>
                  </a:lnTo>
                  <a:lnTo>
                    <a:pt x="304" y="0"/>
                  </a:lnTo>
                  <a:lnTo>
                    <a:pt x="304" y="16"/>
                  </a:lnTo>
                  <a:lnTo>
                    <a:pt x="304" y="48"/>
                  </a:lnTo>
                  <a:lnTo>
                    <a:pt x="296" y="80"/>
                  </a:lnTo>
                  <a:lnTo>
                    <a:pt x="280" y="80"/>
                  </a:lnTo>
                  <a:lnTo>
                    <a:pt x="256" y="56"/>
                  </a:lnTo>
                  <a:lnTo>
                    <a:pt x="248" y="56"/>
                  </a:lnTo>
                  <a:lnTo>
                    <a:pt x="248" y="48"/>
                  </a:lnTo>
                  <a:lnTo>
                    <a:pt x="232" y="48"/>
                  </a:lnTo>
                  <a:lnTo>
                    <a:pt x="240" y="32"/>
                  </a:lnTo>
                  <a:lnTo>
                    <a:pt x="248" y="32"/>
                  </a:lnTo>
                  <a:lnTo>
                    <a:pt x="256" y="16"/>
                  </a:lnTo>
                  <a:lnTo>
                    <a:pt x="248" y="16"/>
                  </a:lnTo>
                  <a:lnTo>
                    <a:pt x="240" y="24"/>
                  </a:lnTo>
                  <a:lnTo>
                    <a:pt x="240" y="16"/>
                  </a:lnTo>
                  <a:lnTo>
                    <a:pt x="232" y="16"/>
                  </a:lnTo>
                  <a:lnTo>
                    <a:pt x="200" y="8"/>
                  </a:lnTo>
                  <a:lnTo>
                    <a:pt x="208" y="16"/>
                  </a:lnTo>
                  <a:lnTo>
                    <a:pt x="200" y="16"/>
                  </a:lnTo>
                  <a:lnTo>
                    <a:pt x="184" y="16"/>
                  </a:lnTo>
                  <a:lnTo>
                    <a:pt x="184" y="24"/>
                  </a:lnTo>
                  <a:lnTo>
                    <a:pt x="184" y="32"/>
                  </a:lnTo>
                  <a:lnTo>
                    <a:pt x="176" y="32"/>
                  </a:lnTo>
                  <a:lnTo>
                    <a:pt x="176" y="40"/>
                  </a:lnTo>
                  <a:lnTo>
                    <a:pt x="176" y="48"/>
                  </a:lnTo>
                  <a:lnTo>
                    <a:pt x="160" y="40"/>
                  </a:lnTo>
                  <a:lnTo>
                    <a:pt x="160" y="48"/>
                  </a:lnTo>
                  <a:lnTo>
                    <a:pt x="160" y="40"/>
                  </a:lnTo>
                  <a:lnTo>
                    <a:pt x="152" y="40"/>
                  </a:lnTo>
                  <a:lnTo>
                    <a:pt x="144" y="40"/>
                  </a:lnTo>
                  <a:lnTo>
                    <a:pt x="136" y="40"/>
                  </a:lnTo>
                  <a:lnTo>
                    <a:pt x="128" y="40"/>
                  </a:lnTo>
                  <a:lnTo>
                    <a:pt x="120" y="64"/>
                  </a:lnTo>
                  <a:lnTo>
                    <a:pt x="112" y="64"/>
                  </a:lnTo>
                  <a:lnTo>
                    <a:pt x="104" y="64"/>
                  </a:lnTo>
                  <a:lnTo>
                    <a:pt x="112" y="72"/>
                  </a:lnTo>
                  <a:lnTo>
                    <a:pt x="104" y="80"/>
                  </a:lnTo>
                  <a:lnTo>
                    <a:pt x="104" y="64"/>
                  </a:lnTo>
                  <a:lnTo>
                    <a:pt x="96" y="80"/>
                  </a:lnTo>
                  <a:lnTo>
                    <a:pt x="104" y="88"/>
                  </a:lnTo>
                  <a:lnTo>
                    <a:pt x="80" y="96"/>
                  </a:lnTo>
                  <a:lnTo>
                    <a:pt x="32" y="112"/>
                  </a:lnTo>
                  <a:lnTo>
                    <a:pt x="16" y="136"/>
                  </a:lnTo>
                  <a:lnTo>
                    <a:pt x="8" y="128"/>
                  </a:lnTo>
                  <a:lnTo>
                    <a:pt x="8" y="136"/>
                  </a:lnTo>
                  <a:lnTo>
                    <a:pt x="8" y="144"/>
                  </a:lnTo>
                  <a:lnTo>
                    <a:pt x="0" y="144"/>
                  </a:lnTo>
                  <a:lnTo>
                    <a:pt x="16" y="184"/>
                  </a:lnTo>
                  <a:lnTo>
                    <a:pt x="8" y="168"/>
                  </a:lnTo>
                  <a:lnTo>
                    <a:pt x="8" y="184"/>
                  </a:lnTo>
                  <a:lnTo>
                    <a:pt x="0" y="176"/>
                  </a:lnTo>
                  <a:lnTo>
                    <a:pt x="24" y="216"/>
                  </a:lnTo>
                  <a:lnTo>
                    <a:pt x="24" y="240"/>
                  </a:lnTo>
                  <a:lnTo>
                    <a:pt x="24" y="264"/>
                  </a:lnTo>
                  <a:lnTo>
                    <a:pt x="24" y="272"/>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61" name="Freeform 359"/>
            <p:cNvSpPr>
              <a:spLocks/>
            </p:cNvSpPr>
            <p:nvPr/>
          </p:nvSpPr>
          <p:spPr bwMode="auto">
            <a:xfrm>
              <a:off x="4905" y="2745"/>
              <a:ext cx="8" cy="8"/>
            </a:xfrm>
            <a:custGeom>
              <a:avLst/>
              <a:gdLst>
                <a:gd name="T0" fmla="*/ 0 w 8"/>
                <a:gd name="T1" fmla="*/ 8 h 8"/>
                <a:gd name="T2" fmla="*/ 8 w 8"/>
                <a:gd name="T3" fmla="*/ 0 h 8"/>
                <a:gd name="T4" fmla="*/ 0 w 8"/>
                <a:gd name="T5" fmla="*/ 0 h 8"/>
                <a:gd name="T6" fmla="*/ 0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2" name="Freeform 360"/>
            <p:cNvSpPr>
              <a:spLocks/>
            </p:cNvSpPr>
            <p:nvPr/>
          </p:nvSpPr>
          <p:spPr bwMode="auto">
            <a:xfrm>
              <a:off x="4905" y="2745"/>
              <a:ext cx="8" cy="8"/>
            </a:xfrm>
            <a:custGeom>
              <a:avLst/>
              <a:gdLst>
                <a:gd name="T0" fmla="*/ 0 w 8"/>
                <a:gd name="T1" fmla="*/ 8 h 8"/>
                <a:gd name="T2" fmla="*/ 8 w 8"/>
                <a:gd name="T3" fmla="*/ 0 h 8"/>
                <a:gd name="T4" fmla="*/ 0 w 8"/>
                <a:gd name="T5" fmla="*/ 0 h 8"/>
                <a:gd name="T6" fmla="*/ 0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3" name="Freeform 361"/>
            <p:cNvSpPr>
              <a:spLocks/>
            </p:cNvSpPr>
            <p:nvPr/>
          </p:nvSpPr>
          <p:spPr bwMode="auto">
            <a:xfrm>
              <a:off x="5358" y="2998"/>
              <a:ext cx="67" cy="87"/>
            </a:xfrm>
            <a:custGeom>
              <a:avLst/>
              <a:gdLst>
                <a:gd name="T0" fmla="*/ 40 w 64"/>
                <a:gd name="T1" fmla="*/ 12 h 95"/>
                <a:gd name="T2" fmla="*/ 83 w 64"/>
                <a:gd name="T3" fmla="*/ 13 h 95"/>
                <a:gd name="T4" fmla="*/ 57 w 64"/>
                <a:gd name="T5" fmla="*/ 15 h 95"/>
                <a:gd name="T6" fmla="*/ 83 w 64"/>
                <a:gd name="T7" fmla="*/ 16 h 95"/>
                <a:gd name="T8" fmla="*/ 83 w 64"/>
                <a:gd name="T9" fmla="*/ 15 h 95"/>
                <a:gd name="T10" fmla="*/ 119 w 64"/>
                <a:gd name="T11" fmla="*/ 12 h 95"/>
                <a:gd name="T12" fmla="*/ 140 w 64"/>
                <a:gd name="T13" fmla="*/ 12 h 95"/>
                <a:gd name="T14" fmla="*/ 158 w 64"/>
                <a:gd name="T15" fmla="*/ 10 h 95"/>
                <a:gd name="T16" fmla="*/ 158 w 64"/>
                <a:gd name="T17" fmla="*/ 6 h 95"/>
                <a:gd name="T18" fmla="*/ 140 w 64"/>
                <a:gd name="T19" fmla="*/ 6 h 95"/>
                <a:gd name="T20" fmla="*/ 119 w 64"/>
                <a:gd name="T21" fmla="*/ 6 h 95"/>
                <a:gd name="T22" fmla="*/ 83 w 64"/>
                <a:gd name="T23" fmla="*/ 6 h 95"/>
                <a:gd name="T24" fmla="*/ 83 w 64"/>
                <a:gd name="T25" fmla="*/ 5 h 95"/>
                <a:gd name="T26" fmla="*/ 83 w 64"/>
                <a:gd name="T27" fmla="*/ 6 h 95"/>
                <a:gd name="T28" fmla="*/ 57 w 64"/>
                <a:gd name="T29" fmla="*/ 5 h 95"/>
                <a:gd name="T30" fmla="*/ 57 w 64"/>
                <a:gd name="T31" fmla="*/ 5 h 95"/>
                <a:gd name="T32" fmla="*/ 0 w 64"/>
                <a:gd name="T33" fmla="*/ 0 h 95"/>
                <a:gd name="T34" fmla="*/ 57 w 64"/>
                <a:gd name="T35" fmla="*/ 5 h 95"/>
                <a:gd name="T36" fmla="*/ 57 w 64"/>
                <a:gd name="T37" fmla="*/ 10 h 95"/>
                <a:gd name="T38" fmla="*/ 40 w 64"/>
                <a:gd name="T39" fmla="*/ 12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95"/>
                <a:gd name="T62" fmla="*/ 64 w 64"/>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95">
                  <a:moveTo>
                    <a:pt x="16" y="64"/>
                  </a:moveTo>
                  <a:lnTo>
                    <a:pt x="32" y="71"/>
                  </a:lnTo>
                  <a:lnTo>
                    <a:pt x="24" y="87"/>
                  </a:lnTo>
                  <a:lnTo>
                    <a:pt x="32" y="95"/>
                  </a:lnTo>
                  <a:lnTo>
                    <a:pt x="32" y="87"/>
                  </a:lnTo>
                  <a:lnTo>
                    <a:pt x="48" y="64"/>
                  </a:lnTo>
                  <a:lnTo>
                    <a:pt x="56" y="64"/>
                  </a:lnTo>
                  <a:lnTo>
                    <a:pt x="64" y="56"/>
                  </a:lnTo>
                  <a:lnTo>
                    <a:pt x="64" y="40"/>
                  </a:lnTo>
                  <a:lnTo>
                    <a:pt x="56" y="40"/>
                  </a:lnTo>
                  <a:lnTo>
                    <a:pt x="48" y="40"/>
                  </a:lnTo>
                  <a:lnTo>
                    <a:pt x="32" y="40"/>
                  </a:lnTo>
                  <a:lnTo>
                    <a:pt x="32" y="32"/>
                  </a:lnTo>
                  <a:lnTo>
                    <a:pt x="32" y="40"/>
                  </a:lnTo>
                  <a:lnTo>
                    <a:pt x="24" y="32"/>
                  </a:lnTo>
                  <a:lnTo>
                    <a:pt x="24" y="8"/>
                  </a:lnTo>
                  <a:lnTo>
                    <a:pt x="0" y="0"/>
                  </a:lnTo>
                  <a:lnTo>
                    <a:pt x="24" y="32"/>
                  </a:lnTo>
                  <a:lnTo>
                    <a:pt x="24" y="56"/>
                  </a:lnTo>
                  <a:lnTo>
                    <a:pt x="16" y="64"/>
                  </a:lnTo>
                  <a:close/>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64" name="Freeform 362"/>
            <p:cNvSpPr>
              <a:spLocks/>
            </p:cNvSpPr>
            <p:nvPr/>
          </p:nvSpPr>
          <p:spPr bwMode="auto">
            <a:xfrm>
              <a:off x="5358" y="2998"/>
              <a:ext cx="67" cy="87"/>
            </a:xfrm>
            <a:custGeom>
              <a:avLst/>
              <a:gdLst>
                <a:gd name="T0" fmla="*/ 40 w 64"/>
                <a:gd name="T1" fmla="*/ 12 h 95"/>
                <a:gd name="T2" fmla="*/ 83 w 64"/>
                <a:gd name="T3" fmla="*/ 13 h 95"/>
                <a:gd name="T4" fmla="*/ 57 w 64"/>
                <a:gd name="T5" fmla="*/ 15 h 95"/>
                <a:gd name="T6" fmla="*/ 83 w 64"/>
                <a:gd name="T7" fmla="*/ 16 h 95"/>
                <a:gd name="T8" fmla="*/ 83 w 64"/>
                <a:gd name="T9" fmla="*/ 15 h 95"/>
                <a:gd name="T10" fmla="*/ 119 w 64"/>
                <a:gd name="T11" fmla="*/ 12 h 95"/>
                <a:gd name="T12" fmla="*/ 140 w 64"/>
                <a:gd name="T13" fmla="*/ 12 h 95"/>
                <a:gd name="T14" fmla="*/ 158 w 64"/>
                <a:gd name="T15" fmla="*/ 10 h 95"/>
                <a:gd name="T16" fmla="*/ 158 w 64"/>
                <a:gd name="T17" fmla="*/ 6 h 95"/>
                <a:gd name="T18" fmla="*/ 140 w 64"/>
                <a:gd name="T19" fmla="*/ 6 h 95"/>
                <a:gd name="T20" fmla="*/ 119 w 64"/>
                <a:gd name="T21" fmla="*/ 6 h 95"/>
                <a:gd name="T22" fmla="*/ 83 w 64"/>
                <a:gd name="T23" fmla="*/ 6 h 95"/>
                <a:gd name="T24" fmla="*/ 83 w 64"/>
                <a:gd name="T25" fmla="*/ 5 h 95"/>
                <a:gd name="T26" fmla="*/ 83 w 64"/>
                <a:gd name="T27" fmla="*/ 6 h 95"/>
                <a:gd name="T28" fmla="*/ 57 w 64"/>
                <a:gd name="T29" fmla="*/ 5 h 95"/>
                <a:gd name="T30" fmla="*/ 57 w 64"/>
                <a:gd name="T31" fmla="*/ 5 h 95"/>
                <a:gd name="T32" fmla="*/ 0 w 64"/>
                <a:gd name="T33" fmla="*/ 0 h 95"/>
                <a:gd name="T34" fmla="*/ 57 w 64"/>
                <a:gd name="T35" fmla="*/ 5 h 95"/>
                <a:gd name="T36" fmla="*/ 57 w 64"/>
                <a:gd name="T37" fmla="*/ 10 h 95"/>
                <a:gd name="T38" fmla="*/ 40 w 64"/>
                <a:gd name="T39" fmla="*/ 12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95"/>
                <a:gd name="T62" fmla="*/ 64 w 64"/>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95">
                  <a:moveTo>
                    <a:pt x="16" y="64"/>
                  </a:moveTo>
                  <a:lnTo>
                    <a:pt x="32" y="71"/>
                  </a:lnTo>
                  <a:lnTo>
                    <a:pt x="24" y="87"/>
                  </a:lnTo>
                  <a:lnTo>
                    <a:pt x="32" y="95"/>
                  </a:lnTo>
                  <a:lnTo>
                    <a:pt x="32" y="87"/>
                  </a:lnTo>
                  <a:lnTo>
                    <a:pt x="48" y="64"/>
                  </a:lnTo>
                  <a:lnTo>
                    <a:pt x="56" y="64"/>
                  </a:lnTo>
                  <a:lnTo>
                    <a:pt x="64" y="56"/>
                  </a:lnTo>
                  <a:lnTo>
                    <a:pt x="64" y="40"/>
                  </a:lnTo>
                  <a:lnTo>
                    <a:pt x="56" y="40"/>
                  </a:lnTo>
                  <a:lnTo>
                    <a:pt x="48" y="40"/>
                  </a:lnTo>
                  <a:lnTo>
                    <a:pt x="32" y="40"/>
                  </a:lnTo>
                  <a:lnTo>
                    <a:pt x="32" y="32"/>
                  </a:lnTo>
                  <a:lnTo>
                    <a:pt x="32" y="40"/>
                  </a:lnTo>
                  <a:lnTo>
                    <a:pt x="24" y="32"/>
                  </a:lnTo>
                  <a:lnTo>
                    <a:pt x="24" y="8"/>
                  </a:lnTo>
                  <a:lnTo>
                    <a:pt x="0" y="0"/>
                  </a:lnTo>
                  <a:lnTo>
                    <a:pt x="24" y="32"/>
                  </a:lnTo>
                  <a:lnTo>
                    <a:pt x="24" y="56"/>
                  </a:lnTo>
                  <a:lnTo>
                    <a:pt x="16" y="64"/>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65" name="Freeform 363"/>
            <p:cNvSpPr>
              <a:spLocks/>
            </p:cNvSpPr>
            <p:nvPr/>
          </p:nvSpPr>
          <p:spPr bwMode="auto">
            <a:xfrm>
              <a:off x="5292" y="3079"/>
              <a:ext cx="91" cy="82"/>
            </a:xfrm>
            <a:custGeom>
              <a:avLst/>
              <a:gdLst>
                <a:gd name="T0" fmla="*/ 0 w 88"/>
                <a:gd name="T1" fmla="*/ 18 h 88"/>
                <a:gd name="T2" fmla="*/ 8 w 88"/>
                <a:gd name="T3" fmla="*/ 20 h 88"/>
                <a:gd name="T4" fmla="*/ 36 w 88"/>
                <a:gd name="T5" fmla="*/ 20 h 88"/>
                <a:gd name="T6" fmla="*/ 44 w 88"/>
                <a:gd name="T7" fmla="*/ 21 h 88"/>
                <a:gd name="T8" fmla="*/ 77 w 88"/>
                <a:gd name="T9" fmla="*/ 20 h 88"/>
                <a:gd name="T10" fmla="*/ 95 w 88"/>
                <a:gd name="T11" fmla="*/ 17 h 88"/>
                <a:gd name="T12" fmla="*/ 108 w 88"/>
                <a:gd name="T13" fmla="*/ 13 h 88"/>
                <a:gd name="T14" fmla="*/ 124 w 88"/>
                <a:gd name="T15" fmla="*/ 10 h 88"/>
                <a:gd name="T16" fmla="*/ 142 w 88"/>
                <a:gd name="T17" fmla="*/ 10 h 88"/>
                <a:gd name="T18" fmla="*/ 124 w 88"/>
                <a:gd name="T19" fmla="*/ 7 h 88"/>
                <a:gd name="T20" fmla="*/ 171 w 88"/>
                <a:gd name="T21" fmla="*/ 7 h 88"/>
                <a:gd name="T22" fmla="*/ 171 w 88"/>
                <a:gd name="T23" fmla="*/ 0 h 88"/>
                <a:gd name="T24" fmla="*/ 157 w 88"/>
                <a:gd name="T25" fmla="*/ 0 h 88"/>
                <a:gd name="T26" fmla="*/ 142 w 88"/>
                <a:gd name="T27" fmla="*/ 0 h 88"/>
                <a:gd name="T28" fmla="*/ 124 w 88"/>
                <a:gd name="T29" fmla="*/ 0 h 88"/>
                <a:gd name="T30" fmla="*/ 108 w 88"/>
                <a:gd name="T31" fmla="*/ 0 h 88"/>
                <a:gd name="T32" fmla="*/ 108 w 88"/>
                <a:gd name="T33" fmla="*/ 7 h 88"/>
                <a:gd name="T34" fmla="*/ 95 w 88"/>
                <a:gd name="T35" fmla="*/ 7 h 88"/>
                <a:gd name="T36" fmla="*/ 36 w 88"/>
                <a:gd name="T37" fmla="*/ 13 h 88"/>
                <a:gd name="T38" fmla="*/ 0 w 88"/>
                <a:gd name="T39" fmla="*/ 18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88"/>
                <a:gd name="T62" fmla="*/ 88 w 88"/>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88">
                  <a:moveTo>
                    <a:pt x="0" y="72"/>
                  </a:moveTo>
                  <a:lnTo>
                    <a:pt x="8" y="80"/>
                  </a:lnTo>
                  <a:lnTo>
                    <a:pt x="16" y="80"/>
                  </a:lnTo>
                  <a:lnTo>
                    <a:pt x="24" y="88"/>
                  </a:lnTo>
                  <a:lnTo>
                    <a:pt x="40" y="80"/>
                  </a:lnTo>
                  <a:lnTo>
                    <a:pt x="48" y="64"/>
                  </a:lnTo>
                  <a:lnTo>
                    <a:pt x="56" y="48"/>
                  </a:lnTo>
                  <a:lnTo>
                    <a:pt x="64" y="40"/>
                  </a:lnTo>
                  <a:lnTo>
                    <a:pt x="72" y="40"/>
                  </a:lnTo>
                  <a:lnTo>
                    <a:pt x="64" y="32"/>
                  </a:lnTo>
                  <a:lnTo>
                    <a:pt x="88" y="8"/>
                  </a:lnTo>
                  <a:lnTo>
                    <a:pt x="88" y="0"/>
                  </a:lnTo>
                  <a:lnTo>
                    <a:pt x="80" y="0"/>
                  </a:lnTo>
                  <a:lnTo>
                    <a:pt x="72" y="0"/>
                  </a:lnTo>
                  <a:lnTo>
                    <a:pt x="64" y="0"/>
                  </a:lnTo>
                  <a:lnTo>
                    <a:pt x="56" y="0"/>
                  </a:lnTo>
                  <a:lnTo>
                    <a:pt x="56" y="8"/>
                  </a:lnTo>
                  <a:lnTo>
                    <a:pt x="48" y="24"/>
                  </a:lnTo>
                  <a:lnTo>
                    <a:pt x="16" y="48"/>
                  </a:lnTo>
                  <a:lnTo>
                    <a:pt x="0" y="7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6" name="Freeform 364"/>
            <p:cNvSpPr>
              <a:spLocks/>
            </p:cNvSpPr>
            <p:nvPr/>
          </p:nvSpPr>
          <p:spPr bwMode="auto">
            <a:xfrm>
              <a:off x="5292" y="3079"/>
              <a:ext cx="91" cy="82"/>
            </a:xfrm>
            <a:custGeom>
              <a:avLst/>
              <a:gdLst>
                <a:gd name="T0" fmla="*/ 0 w 88"/>
                <a:gd name="T1" fmla="*/ 18 h 88"/>
                <a:gd name="T2" fmla="*/ 8 w 88"/>
                <a:gd name="T3" fmla="*/ 20 h 88"/>
                <a:gd name="T4" fmla="*/ 36 w 88"/>
                <a:gd name="T5" fmla="*/ 20 h 88"/>
                <a:gd name="T6" fmla="*/ 44 w 88"/>
                <a:gd name="T7" fmla="*/ 21 h 88"/>
                <a:gd name="T8" fmla="*/ 77 w 88"/>
                <a:gd name="T9" fmla="*/ 20 h 88"/>
                <a:gd name="T10" fmla="*/ 95 w 88"/>
                <a:gd name="T11" fmla="*/ 17 h 88"/>
                <a:gd name="T12" fmla="*/ 108 w 88"/>
                <a:gd name="T13" fmla="*/ 13 h 88"/>
                <a:gd name="T14" fmla="*/ 124 w 88"/>
                <a:gd name="T15" fmla="*/ 10 h 88"/>
                <a:gd name="T16" fmla="*/ 142 w 88"/>
                <a:gd name="T17" fmla="*/ 10 h 88"/>
                <a:gd name="T18" fmla="*/ 124 w 88"/>
                <a:gd name="T19" fmla="*/ 7 h 88"/>
                <a:gd name="T20" fmla="*/ 171 w 88"/>
                <a:gd name="T21" fmla="*/ 7 h 88"/>
                <a:gd name="T22" fmla="*/ 171 w 88"/>
                <a:gd name="T23" fmla="*/ 0 h 88"/>
                <a:gd name="T24" fmla="*/ 157 w 88"/>
                <a:gd name="T25" fmla="*/ 0 h 88"/>
                <a:gd name="T26" fmla="*/ 142 w 88"/>
                <a:gd name="T27" fmla="*/ 0 h 88"/>
                <a:gd name="T28" fmla="*/ 124 w 88"/>
                <a:gd name="T29" fmla="*/ 0 h 88"/>
                <a:gd name="T30" fmla="*/ 108 w 88"/>
                <a:gd name="T31" fmla="*/ 0 h 88"/>
                <a:gd name="T32" fmla="*/ 108 w 88"/>
                <a:gd name="T33" fmla="*/ 7 h 88"/>
                <a:gd name="T34" fmla="*/ 95 w 88"/>
                <a:gd name="T35" fmla="*/ 7 h 88"/>
                <a:gd name="T36" fmla="*/ 36 w 88"/>
                <a:gd name="T37" fmla="*/ 13 h 88"/>
                <a:gd name="T38" fmla="*/ 0 w 88"/>
                <a:gd name="T39" fmla="*/ 18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88"/>
                <a:gd name="T62" fmla="*/ 88 w 88"/>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88">
                  <a:moveTo>
                    <a:pt x="0" y="72"/>
                  </a:moveTo>
                  <a:lnTo>
                    <a:pt x="8" y="80"/>
                  </a:lnTo>
                  <a:lnTo>
                    <a:pt x="16" y="80"/>
                  </a:lnTo>
                  <a:lnTo>
                    <a:pt x="24" y="88"/>
                  </a:lnTo>
                  <a:lnTo>
                    <a:pt x="40" y="80"/>
                  </a:lnTo>
                  <a:lnTo>
                    <a:pt x="48" y="64"/>
                  </a:lnTo>
                  <a:lnTo>
                    <a:pt x="56" y="48"/>
                  </a:lnTo>
                  <a:lnTo>
                    <a:pt x="64" y="40"/>
                  </a:lnTo>
                  <a:lnTo>
                    <a:pt x="72" y="40"/>
                  </a:lnTo>
                  <a:lnTo>
                    <a:pt x="64" y="32"/>
                  </a:lnTo>
                  <a:lnTo>
                    <a:pt x="88" y="8"/>
                  </a:lnTo>
                  <a:lnTo>
                    <a:pt x="88" y="0"/>
                  </a:lnTo>
                  <a:lnTo>
                    <a:pt x="80" y="0"/>
                  </a:lnTo>
                  <a:lnTo>
                    <a:pt x="72" y="0"/>
                  </a:lnTo>
                  <a:lnTo>
                    <a:pt x="64" y="0"/>
                  </a:lnTo>
                  <a:lnTo>
                    <a:pt x="56" y="0"/>
                  </a:lnTo>
                  <a:lnTo>
                    <a:pt x="56" y="8"/>
                  </a:lnTo>
                  <a:lnTo>
                    <a:pt x="48" y="24"/>
                  </a:lnTo>
                  <a:lnTo>
                    <a:pt x="16" y="48"/>
                  </a:lnTo>
                  <a:lnTo>
                    <a:pt x="0" y="72"/>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67" name="Freeform 365"/>
            <p:cNvSpPr>
              <a:spLocks/>
            </p:cNvSpPr>
            <p:nvPr/>
          </p:nvSpPr>
          <p:spPr bwMode="auto">
            <a:xfrm>
              <a:off x="4524" y="2575"/>
              <a:ext cx="115" cy="111"/>
            </a:xfrm>
            <a:custGeom>
              <a:avLst/>
              <a:gdLst>
                <a:gd name="T0" fmla="*/ 0 w 112"/>
                <a:gd name="T1" fmla="*/ 0 h 120"/>
                <a:gd name="T2" fmla="*/ 0 w 112"/>
                <a:gd name="T3" fmla="*/ 6 h 120"/>
                <a:gd name="T4" fmla="*/ 8 w 112"/>
                <a:gd name="T5" fmla="*/ 6 h 120"/>
                <a:gd name="T6" fmla="*/ 44 w 112"/>
                <a:gd name="T7" fmla="*/ 6 h 120"/>
                <a:gd name="T8" fmla="*/ 52 w 112"/>
                <a:gd name="T9" fmla="*/ 8 h 120"/>
                <a:gd name="T10" fmla="*/ 64 w 112"/>
                <a:gd name="T11" fmla="*/ 13 h 120"/>
                <a:gd name="T12" fmla="*/ 80 w 112"/>
                <a:gd name="T13" fmla="*/ 16 h 120"/>
                <a:gd name="T14" fmla="*/ 109 w 112"/>
                <a:gd name="T15" fmla="*/ 20 h 120"/>
                <a:gd name="T16" fmla="*/ 149 w 112"/>
                <a:gd name="T17" fmla="*/ 25 h 120"/>
                <a:gd name="T18" fmla="*/ 176 w 112"/>
                <a:gd name="T19" fmla="*/ 25 h 120"/>
                <a:gd name="T20" fmla="*/ 189 w 112"/>
                <a:gd name="T21" fmla="*/ 20 h 120"/>
                <a:gd name="T22" fmla="*/ 176 w 112"/>
                <a:gd name="T23" fmla="*/ 17 h 120"/>
                <a:gd name="T24" fmla="*/ 164 w 112"/>
                <a:gd name="T25" fmla="*/ 17 h 120"/>
                <a:gd name="T26" fmla="*/ 149 w 112"/>
                <a:gd name="T27" fmla="*/ 16 h 120"/>
                <a:gd name="T28" fmla="*/ 149 w 112"/>
                <a:gd name="T29" fmla="*/ 14 h 120"/>
                <a:gd name="T30" fmla="*/ 133 w 112"/>
                <a:gd name="T31" fmla="*/ 13 h 120"/>
                <a:gd name="T32" fmla="*/ 133 w 112"/>
                <a:gd name="T33" fmla="*/ 11 h 120"/>
                <a:gd name="T34" fmla="*/ 97 w 112"/>
                <a:gd name="T35" fmla="*/ 6 h 120"/>
                <a:gd name="T36" fmla="*/ 80 w 112"/>
                <a:gd name="T37" fmla="*/ 6 h 120"/>
                <a:gd name="T38" fmla="*/ 16 w 112"/>
                <a:gd name="T39" fmla="*/ 6 h 120"/>
                <a:gd name="T40" fmla="*/ 0 w 11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20"/>
                <a:gd name="T65" fmla="*/ 112 w 112"/>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20">
                  <a:moveTo>
                    <a:pt x="0" y="0"/>
                  </a:moveTo>
                  <a:lnTo>
                    <a:pt x="0" y="8"/>
                  </a:lnTo>
                  <a:lnTo>
                    <a:pt x="8" y="24"/>
                  </a:lnTo>
                  <a:lnTo>
                    <a:pt x="24" y="32"/>
                  </a:lnTo>
                  <a:lnTo>
                    <a:pt x="32" y="40"/>
                  </a:lnTo>
                  <a:lnTo>
                    <a:pt x="40" y="56"/>
                  </a:lnTo>
                  <a:lnTo>
                    <a:pt x="48" y="72"/>
                  </a:lnTo>
                  <a:lnTo>
                    <a:pt x="64" y="96"/>
                  </a:lnTo>
                  <a:lnTo>
                    <a:pt x="88" y="120"/>
                  </a:lnTo>
                  <a:lnTo>
                    <a:pt x="104" y="120"/>
                  </a:lnTo>
                  <a:lnTo>
                    <a:pt x="112" y="96"/>
                  </a:lnTo>
                  <a:lnTo>
                    <a:pt x="104" y="80"/>
                  </a:lnTo>
                  <a:lnTo>
                    <a:pt x="96" y="80"/>
                  </a:lnTo>
                  <a:lnTo>
                    <a:pt x="88" y="72"/>
                  </a:lnTo>
                  <a:lnTo>
                    <a:pt x="88" y="64"/>
                  </a:lnTo>
                  <a:lnTo>
                    <a:pt x="80" y="56"/>
                  </a:lnTo>
                  <a:lnTo>
                    <a:pt x="80" y="48"/>
                  </a:lnTo>
                  <a:lnTo>
                    <a:pt x="56" y="32"/>
                  </a:lnTo>
                  <a:lnTo>
                    <a:pt x="48" y="32"/>
                  </a:lnTo>
                  <a:lnTo>
                    <a:pt x="16" y="8"/>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68" name="Freeform 366"/>
            <p:cNvSpPr>
              <a:spLocks/>
            </p:cNvSpPr>
            <p:nvPr/>
          </p:nvSpPr>
          <p:spPr bwMode="auto">
            <a:xfrm>
              <a:off x="4524" y="2575"/>
              <a:ext cx="115" cy="111"/>
            </a:xfrm>
            <a:custGeom>
              <a:avLst/>
              <a:gdLst>
                <a:gd name="T0" fmla="*/ 0 w 112"/>
                <a:gd name="T1" fmla="*/ 0 h 120"/>
                <a:gd name="T2" fmla="*/ 0 w 112"/>
                <a:gd name="T3" fmla="*/ 6 h 120"/>
                <a:gd name="T4" fmla="*/ 8 w 112"/>
                <a:gd name="T5" fmla="*/ 6 h 120"/>
                <a:gd name="T6" fmla="*/ 44 w 112"/>
                <a:gd name="T7" fmla="*/ 6 h 120"/>
                <a:gd name="T8" fmla="*/ 52 w 112"/>
                <a:gd name="T9" fmla="*/ 8 h 120"/>
                <a:gd name="T10" fmla="*/ 64 w 112"/>
                <a:gd name="T11" fmla="*/ 13 h 120"/>
                <a:gd name="T12" fmla="*/ 80 w 112"/>
                <a:gd name="T13" fmla="*/ 16 h 120"/>
                <a:gd name="T14" fmla="*/ 109 w 112"/>
                <a:gd name="T15" fmla="*/ 20 h 120"/>
                <a:gd name="T16" fmla="*/ 149 w 112"/>
                <a:gd name="T17" fmla="*/ 25 h 120"/>
                <a:gd name="T18" fmla="*/ 176 w 112"/>
                <a:gd name="T19" fmla="*/ 25 h 120"/>
                <a:gd name="T20" fmla="*/ 189 w 112"/>
                <a:gd name="T21" fmla="*/ 20 h 120"/>
                <a:gd name="T22" fmla="*/ 176 w 112"/>
                <a:gd name="T23" fmla="*/ 17 h 120"/>
                <a:gd name="T24" fmla="*/ 164 w 112"/>
                <a:gd name="T25" fmla="*/ 17 h 120"/>
                <a:gd name="T26" fmla="*/ 149 w 112"/>
                <a:gd name="T27" fmla="*/ 16 h 120"/>
                <a:gd name="T28" fmla="*/ 149 w 112"/>
                <a:gd name="T29" fmla="*/ 14 h 120"/>
                <a:gd name="T30" fmla="*/ 133 w 112"/>
                <a:gd name="T31" fmla="*/ 13 h 120"/>
                <a:gd name="T32" fmla="*/ 133 w 112"/>
                <a:gd name="T33" fmla="*/ 11 h 120"/>
                <a:gd name="T34" fmla="*/ 97 w 112"/>
                <a:gd name="T35" fmla="*/ 6 h 120"/>
                <a:gd name="T36" fmla="*/ 80 w 112"/>
                <a:gd name="T37" fmla="*/ 6 h 120"/>
                <a:gd name="T38" fmla="*/ 16 w 112"/>
                <a:gd name="T39" fmla="*/ 6 h 120"/>
                <a:gd name="T40" fmla="*/ 0 w 11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20"/>
                <a:gd name="T65" fmla="*/ 112 w 112"/>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20">
                  <a:moveTo>
                    <a:pt x="0" y="0"/>
                  </a:moveTo>
                  <a:lnTo>
                    <a:pt x="0" y="8"/>
                  </a:lnTo>
                  <a:lnTo>
                    <a:pt x="8" y="24"/>
                  </a:lnTo>
                  <a:lnTo>
                    <a:pt x="24" y="32"/>
                  </a:lnTo>
                  <a:lnTo>
                    <a:pt x="32" y="40"/>
                  </a:lnTo>
                  <a:lnTo>
                    <a:pt x="40" y="56"/>
                  </a:lnTo>
                  <a:lnTo>
                    <a:pt x="48" y="72"/>
                  </a:lnTo>
                  <a:lnTo>
                    <a:pt x="64" y="96"/>
                  </a:lnTo>
                  <a:lnTo>
                    <a:pt x="88" y="120"/>
                  </a:lnTo>
                  <a:lnTo>
                    <a:pt x="104" y="120"/>
                  </a:lnTo>
                  <a:lnTo>
                    <a:pt x="112" y="96"/>
                  </a:lnTo>
                  <a:lnTo>
                    <a:pt x="104" y="80"/>
                  </a:lnTo>
                  <a:lnTo>
                    <a:pt x="96" y="80"/>
                  </a:lnTo>
                  <a:lnTo>
                    <a:pt x="88" y="72"/>
                  </a:lnTo>
                  <a:lnTo>
                    <a:pt x="88" y="64"/>
                  </a:lnTo>
                  <a:lnTo>
                    <a:pt x="80" y="56"/>
                  </a:lnTo>
                  <a:lnTo>
                    <a:pt x="80" y="48"/>
                  </a:lnTo>
                  <a:lnTo>
                    <a:pt x="56" y="32"/>
                  </a:lnTo>
                  <a:lnTo>
                    <a:pt x="48" y="32"/>
                  </a:lnTo>
                  <a:lnTo>
                    <a:pt x="16" y="8"/>
                  </a:lnTo>
                  <a:lnTo>
                    <a:pt x="0"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69" name="Freeform 367"/>
            <p:cNvSpPr>
              <a:spLocks/>
            </p:cNvSpPr>
            <p:nvPr/>
          </p:nvSpPr>
          <p:spPr bwMode="auto">
            <a:xfrm>
              <a:off x="4632" y="2686"/>
              <a:ext cx="98" cy="30"/>
            </a:xfrm>
            <a:custGeom>
              <a:avLst/>
              <a:gdLst>
                <a:gd name="T0" fmla="*/ 0 w 96"/>
                <a:gd name="T1" fmla="*/ 8 h 32"/>
                <a:gd name="T2" fmla="*/ 26 w 96"/>
                <a:gd name="T3" fmla="*/ 8 h 32"/>
                <a:gd name="T4" fmla="*/ 143 w 96"/>
                <a:gd name="T5" fmla="*/ 8 h 32"/>
                <a:gd name="T6" fmla="*/ 143 w 96"/>
                <a:gd name="T7" fmla="*/ 8 h 32"/>
                <a:gd name="T8" fmla="*/ 120 w 96"/>
                <a:gd name="T9" fmla="*/ 8 h 32"/>
                <a:gd name="T10" fmla="*/ 112 w 96"/>
                <a:gd name="T11" fmla="*/ 8 h 32"/>
                <a:gd name="T12" fmla="*/ 80 w 96"/>
                <a:gd name="T13" fmla="*/ 8 h 32"/>
                <a:gd name="T14" fmla="*/ 80 w 96"/>
                <a:gd name="T15" fmla="*/ 8 h 32"/>
                <a:gd name="T16" fmla="*/ 60 w 96"/>
                <a:gd name="T17" fmla="*/ 8 h 32"/>
                <a:gd name="T18" fmla="*/ 26 w 96"/>
                <a:gd name="T19" fmla="*/ 0 h 32"/>
                <a:gd name="T20" fmla="*/ 8 w 96"/>
                <a:gd name="T21" fmla="*/ 0 h 32"/>
                <a:gd name="T22" fmla="*/ 0 w 96"/>
                <a:gd name="T23" fmla="*/ 8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32"/>
                <a:gd name="T38" fmla="*/ 96 w 96"/>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32">
                  <a:moveTo>
                    <a:pt x="0" y="8"/>
                  </a:moveTo>
                  <a:lnTo>
                    <a:pt x="24" y="24"/>
                  </a:lnTo>
                  <a:lnTo>
                    <a:pt x="96" y="32"/>
                  </a:lnTo>
                  <a:lnTo>
                    <a:pt x="96" y="24"/>
                  </a:lnTo>
                  <a:lnTo>
                    <a:pt x="80" y="24"/>
                  </a:lnTo>
                  <a:lnTo>
                    <a:pt x="72" y="16"/>
                  </a:lnTo>
                  <a:lnTo>
                    <a:pt x="56" y="8"/>
                  </a:lnTo>
                  <a:lnTo>
                    <a:pt x="56" y="16"/>
                  </a:lnTo>
                  <a:lnTo>
                    <a:pt x="40" y="8"/>
                  </a:lnTo>
                  <a:lnTo>
                    <a:pt x="24" y="0"/>
                  </a:lnTo>
                  <a:lnTo>
                    <a:pt x="8"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0" name="Freeform 368"/>
            <p:cNvSpPr>
              <a:spLocks/>
            </p:cNvSpPr>
            <p:nvPr/>
          </p:nvSpPr>
          <p:spPr bwMode="auto">
            <a:xfrm>
              <a:off x="4632" y="2686"/>
              <a:ext cx="98" cy="30"/>
            </a:xfrm>
            <a:custGeom>
              <a:avLst/>
              <a:gdLst>
                <a:gd name="T0" fmla="*/ 0 w 96"/>
                <a:gd name="T1" fmla="*/ 8 h 32"/>
                <a:gd name="T2" fmla="*/ 26 w 96"/>
                <a:gd name="T3" fmla="*/ 8 h 32"/>
                <a:gd name="T4" fmla="*/ 143 w 96"/>
                <a:gd name="T5" fmla="*/ 8 h 32"/>
                <a:gd name="T6" fmla="*/ 143 w 96"/>
                <a:gd name="T7" fmla="*/ 8 h 32"/>
                <a:gd name="T8" fmla="*/ 120 w 96"/>
                <a:gd name="T9" fmla="*/ 8 h 32"/>
                <a:gd name="T10" fmla="*/ 112 w 96"/>
                <a:gd name="T11" fmla="*/ 8 h 32"/>
                <a:gd name="T12" fmla="*/ 80 w 96"/>
                <a:gd name="T13" fmla="*/ 8 h 32"/>
                <a:gd name="T14" fmla="*/ 80 w 96"/>
                <a:gd name="T15" fmla="*/ 8 h 32"/>
                <a:gd name="T16" fmla="*/ 60 w 96"/>
                <a:gd name="T17" fmla="*/ 8 h 32"/>
                <a:gd name="T18" fmla="*/ 26 w 96"/>
                <a:gd name="T19" fmla="*/ 0 h 32"/>
                <a:gd name="T20" fmla="*/ 8 w 96"/>
                <a:gd name="T21" fmla="*/ 0 h 32"/>
                <a:gd name="T22" fmla="*/ 0 w 96"/>
                <a:gd name="T23" fmla="*/ 8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32"/>
                <a:gd name="T38" fmla="*/ 96 w 96"/>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32">
                  <a:moveTo>
                    <a:pt x="0" y="8"/>
                  </a:moveTo>
                  <a:lnTo>
                    <a:pt x="24" y="24"/>
                  </a:lnTo>
                  <a:lnTo>
                    <a:pt x="96" y="32"/>
                  </a:lnTo>
                  <a:lnTo>
                    <a:pt x="96" y="24"/>
                  </a:lnTo>
                  <a:lnTo>
                    <a:pt x="80" y="24"/>
                  </a:lnTo>
                  <a:lnTo>
                    <a:pt x="72" y="16"/>
                  </a:lnTo>
                  <a:lnTo>
                    <a:pt x="56" y="8"/>
                  </a:lnTo>
                  <a:lnTo>
                    <a:pt x="56" y="16"/>
                  </a:lnTo>
                  <a:lnTo>
                    <a:pt x="40" y="8"/>
                  </a:lnTo>
                  <a:lnTo>
                    <a:pt x="24" y="0"/>
                  </a:lnTo>
                  <a:lnTo>
                    <a:pt x="8" y="0"/>
                  </a:lnTo>
                  <a:lnTo>
                    <a:pt x="0" y="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71" name="Freeform 369"/>
            <p:cNvSpPr>
              <a:spLocks/>
            </p:cNvSpPr>
            <p:nvPr/>
          </p:nvSpPr>
          <p:spPr bwMode="auto">
            <a:xfrm>
              <a:off x="4730" y="2716"/>
              <a:ext cx="9" cy="0"/>
            </a:xfrm>
            <a:custGeom>
              <a:avLst/>
              <a:gdLst>
                <a:gd name="T0" fmla="*/ 0 w 8"/>
                <a:gd name="T1" fmla="*/ 78 w 8"/>
                <a:gd name="T2" fmla="*/ 0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2" name="Freeform 370"/>
            <p:cNvSpPr>
              <a:spLocks/>
            </p:cNvSpPr>
            <p:nvPr/>
          </p:nvSpPr>
          <p:spPr bwMode="auto">
            <a:xfrm>
              <a:off x="4730" y="2716"/>
              <a:ext cx="9" cy="0"/>
            </a:xfrm>
            <a:custGeom>
              <a:avLst/>
              <a:gdLst>
                <a:gd name="T0" fmla="*/ 0 w 8"/>
                <a:gd name="T1" fmla="*/ 78 w 8"/>
                <a:gd name="T2" fmla="*/ 0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lnTo>
                    <a:pt x="0"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3" name="Freeform 371"/>
            <p:cNvSpPr>
              <a:spLocks/>
            </p:cNvSpPr>
            <p:nvPr/>
          </p:nvSpPr>
          <p:spPr bwMode="auto">
            <a:xfrm>
              <a:off x="4945" y="2686"/>
              <a:ext cx="1" cy="14"/>
            </a:xfrm>
            <a:custGeom>
              <a:avLst/>
              <a:gdLst>
                <a:gd name="T0" fmla="*/ 0 w 1"/>
                <a:gd name="T1" fmla="*/ 4 h 16"/>
                <a:gd name="T2" fmla="*/ 0 w 1"/>
                <a:gd name="T3" fmla="*/ 0 h 16"/>
                <a:gd name="T4" fmla="*/ 0 w 1"/>
                <a:gd name="T5" fmla="*/ 4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16"/>
                  </a:moveTo>
                  <a:lnTo>
                    <a:pt x="0" y="0"/>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4" name="Freeform 372"/>
            <p:cNvSpPr>
              <a:spLocks/>
            </p:cNvSpPr>
            <p:nvPr/>
          </p:nvSpPr>
          <p:spPr bwMode="auto">
            <a:xfrm>
              <a:off x="4945" y="2686"/>
              <a:ext cx="1" cy="14"/>
            </a:xfrm>
            <a:custGeom>
              <a:avLst/>
              <a:gdLst>
                <a:gd name="T0" fmla="*/ 0 w 1"/>
                <a:gd name="T1" fmla="*/ 4 h 16"/>
                <a:gd name="T2" fmla="*/ 0 w 1"/>
                <a:gd name="T3" fmla="*/ 0 h 16"/>
                <a:gd name="T4" fmla="*/ 0 w 1"/>
                <a:gd name="T5" fmla="*/ 4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16"/>
                  </a:moveTo>
                  <a:lnTo>
                    <a:pt x="0" y="0"/>
                  </a:lnTo>
                  <a:lnTo>
                    <a:pt x="0" y="16"/>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5" name="Freeform 373"/>
            <p:cNvSpPr>
              <a:spLocks/>
            </p:cNvSpPr>
            <p:nvPr/>
          </p:nvSpPr>
          <p:spPr bwMode="auto">
            <a:xfrm>
              <a:off x="4632" y="2649"/>
              <a:ext cx="16" cy="14"/>
            </a:xfrm>
            <a:custGeom>
              <a:avLst/>
              <a:gdLst>
                <a:gd name="T0" fmla="*/ 0 w 16"/>
                <a:gd name="T1" fmla="*/ 0 h 16"/>
                <a:gd name="T2" fmla="*/ 8 w 16"/>
                <a:gd name="T3" fmla="*/ 4 h 16"/>
                <a:gd name="T4" fmla="*/ 16 w 16"/>
                <a:gd name="T5" fmla="*/ 4 h 16"/>
                <a:gd name="T6" fmla="*/ 16 w 16"/>
                <a:gd name="T7" fmla="*/ 4 h 16"/>
                <a:gd name="T8" fmla="*/ 8 w 16"/>
                <a:gd name="T9" fmla="*/ 0 h 16"/>
                <a:gd name="T10" fmla="*/ 0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0" y="0"/>
                  </a:moveTo>
                  <a:lnTo>
                    <a:pt x="8" y="8"/>
                  </a:lnTo>
                  <a:lnTo>
                    <a:pt x="16" y="16"/>
                  </a:lnTo>
                  <a:lnTo>
                    <a:pt x="16" y="8"/>
                  </a:lnTo>
                  <a:lnTo>
                    <a:pt x="8" y="0"/>
                  </a:lnTo>
                  <a:lnTo>
                    <a:pt x="0" y="0"/>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6" name="Freeform 374"/>
            <p:cNvSpPr>
              <a:spLocks/>
            </p:cNvSpPr>
            <p:nvPr/>
          </p:nvSpPr>
          <p:spPr bwMode="auto">
            <a:xfrm>
              <a:off x="4632" y="2649"/>
              <a:ext cx="16" cy="14"/>
            </a:xfrm>
            <a:custGeom>
              <a:avLst/>
              <a:gdLst>
                <a:gd name="T0" fmla="*/ 0 w 16"/>
                <a:gd name="T1" fmla="*/ 0 h 16"/>
                <a:gd name="T2" fmla="*/ 8 w 16"/>
                <a:gd name="T3" fmla="*/ 4 h 16"/>
                <a:gd name="T4" fmla="*/ 16 w 16"/>
                <a:gd name="T5" fmla="*/ 4 h 16"/>
                <a:gd name="T6" fmla="*/ 16 w 16"/>
                <a:gd name="T7" fmla="*/ 4 h 16"/>
                <a:gd name="T8" fmla="*/ 8 w 16"/>
                <a:gd name="T9" fmla="*/ 0 h 16"/>
                <a:gd name="T10" fmla="*/ 0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0" y="0"/>
                  </a:moveTo>
                  <a:lnTo>
                    <a:pt x="8" y="8"/>
                  </a:lnTo>
                  <a:lnTo>
                    <a:pt x="16" y="16"/>
                  </a:lnTo>
                  <a:lnTo>
                    <a:pt x="16" y="8"/>
                  </a:lnTo>
                  <a:lnTo>
                    <a:pt x="8" y="0"/>
                  </a:lnTo>
                  <a:lnTo>
                    <a:pt x="0"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77" name="Freeform 375"/>
            <p:cNvSpPr>
              <a:spLocks/>
            </p:cNvSpPr>
            <p:nvPr/>
          </p:nvSpPr>
          <p:spPr bwMode="auto">
            <a:xfrm>
              <a:off x="4656" y="2657"/>
              <a:ext cx="2" cy="6"/>
            </a:xfrm>
            <a:custGeom>
              <a:avLst/>
              <a:gdLst>
                <a:gd name="T0" fmla="*/ 0 w 2"/>
                <a:gd name="T1" fmla="*/ 2 h 8"/>
                <a:gd name="T2" fmla="*/ 0 w 2"/>
                <a:gd name="T3" fmla="*/ 0 h 8"/>
                <a:gd name="T4" fmla="*/ 0 w 2"/>
                <a:gd name="T5" fmla="*/ 2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8" name="Freeform 376"/>
            <p:cNvSpPr>
              <a:spLocks/>
            </p:cNvSpPr>
            <p:nvPr/>
          </p:nvSpPr>
          <p:spPr bwMode="auto">
            <a:xfrm>
              <a:off x="4656" y="2657"/>
              <a:ext cx="2" cy="6"/>
            </a:xfrm>
            <a:custGeom>
              <a:avLst/>
              <a:gdLst>
                <a:gd name="T0" fmla="*/ 0 w 2"/>
                <a:gd name="T1" fmla="*/ 2 h 8"/>
                <a:gd name="T2" fmla="*/ 0 w 2"/>
                <a:gd name="T3" fmla="*/ 0 h 8"/>
                <a:gd name="T4" fmla="*/ 0 w 2"/>
                <a:gd name="T5" fmla="*/ 2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79" name="Freeform 377"/>
            <p:cNvSpPr>
              <a:spLocks/>
            </p:cNvSpPr>
            <p:nvPr/>
          </p:nvSpPr>
          <p:spPr bwMode="auto">
            <a:xfrm>
              <a:off x="5095" y="2672"/>
              <a:ext cx="48" cy="22"/>
            </a:xfrm>
            <a:custGeom>
              <a:avLst/>
              <a:gdLst>
                <a:gd name="T0" fmla="*/ 0 w 48"/>
                <a:gd name="T1" fmla="*/ 6 h 24"/>
                <a:gd name="T2" fmla="*/ 16 w 48"/>
                <a:gd name="T3" fmla="*/ 6 h 24"/>
                <a:gd name="T4" fmla="*/ 24 w 48"/>
                <a:gd name="T5" fmla="*/ 6 h 24"/>
                <a:gd name="T6" fmla="*/ 40 w 48"/>
                <a:gd name="T7" fmla="*/ 6 h 24"/>
                <a:gd name="T8" fmla="*/ 48 w 48"/>
                <a:gd name="T9" fmla="*/ 6 h 24"/>
                <a:gd name="T10" fmla="*/ 48 w 48"/>
                <a:gd name="T11" fmla="*/ 0 h 24"/>
                <a:gd name="T12" fmla="*/ 40 w 48"/>
                <a:gd name="T13" fmla="*/ 0 h 24"/>
                <a:gd name="T14" fmla="*/ 40 w 48"/>
                <a:gd name="T15" fmla="*/ 6 h 24"/>
                <a:gd name="T16" fmla="*/ 32 w 48"/>
                <a:gd name="T17" fmla="*/ 6 h 24"/>
                <a:gd name="T18" fmla="*/ 24 w 48"/>
                <a:gd name="T19" fmla="*/ 6 h 24"/>
                <a:gd name="T20" fmla="*/ 0 w 48"/>
                <a:gd name="T21" fmla="*/ 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24"/>
                <a:gd name="T35" fmla="*/ 48 w 4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24">
                  <a:moveTo>
                    <a:pt x="0" y="16"/>
                  </a:moveTo>
                  <a:lnTo>
                    <a:pt x="16" y="24"/>
                  </a:lnTo>
                  <a:lnTo>
                    <a:pt x="24" y="24"/>
                  </a:lnTo>
                  <a:lnTo>
                    <a:pt x="40" y="16"/>
                  </a:lnTo>
                  <a:lnTo>
                    <a:pt x="48" y="8"/>
                  </a:lnTo>
                  <a:lnTo>
                    <a:pt x="48" y="0"/>
                  </a:lnTo>
                  <a:lnTo>
                    <a:pt x="40" y="0"/>
                  </a:lnTo>
                  <a:lnTo>
                    <a:pt x="40" y="16"/>
                  </a:lnTo>
                  <a:lnTo>
                    <a:pt x="32" y="16"/>
                  </a:lnTo>
                  <a:lnTo>
                    <a:pt x="24" y="16"/>
                  </a:lnTo>
                  <a:lnTo>
                    <a:pt x="0" y="16"/>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0" name="Freeform 378"/>
            <p:cNvSpPr>
              <a:spLocks/>
            </p:cNvSpPr>
            <p:nvPr/>
          </p:nvSpPr>
          <p:spPr bwMode="auto">
            <a:xfrm>
              <a:off x="5095" y="2672"/>
              <a:ext cx="48" cy="22"/>
            </a:xfrm>
            <a:custGeom>
              <a:avLst/>
              <a:gdLst>
                <a:gd name="T0" fmla="*/ 0 w 48"/>
                <a:gd name="T1" fmla="*/ 6 h 24"/>
                <a:gd name="T2" fmla="*/ 16 w 48"/>
                <a:gd name="T3" fmla="*/ 6 h 24"/>
                <a:gd name="T4" fmla="*/ 24 w 48"/>
                <a:gd name="T5" fmla="*/ 6 h 24"/>
                <a:gd name="T6" fmla="*/ 40 w 48"/>
                <a:gd name="T7" fmla="*/ 6 h 24"/>
                <a:gd name="T8" fmla="*/ 48 w 48"/>
                <a:gd name="T9" fmla="*/ 6 h 24"/>
                <a:gd name="T10" fmla="*/ 48 w 48"/>
                <a:gd name="T11" fmla="*/ 0 h 24"/>
                <a:gd name="T12" fmla="*/ 40 w 48"/>
                <a:gd name="T13" fmla="*/ 0 h 24"/>
                <a:gd name="T14" fmla="*/ 40 w 48"/>
                <a:gd name="T15" fmla="*/ 6 h 24"/>
                <a:gd name="T16" fmla="*/ 32 w 48"/>
                <a:gd name="T17" fmla="*/ 6 h 24"/>
                <a:gd name="T18" fmla="*/ 24 w 48"/>
                <a:gd name="T19" fmla="*/ 6 h 24"/>
                <a:gd name="T20" fmla="*/ 0 w 48"/>
                <a:gd name="T21" fmla="*/ 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24"/>
                <a:gd name="T35" fmla="*/ 48 w 4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24">
                  <a:moveTo>
                    <a:pt x="0" y="16"/>
                  </a:moveTo>
                  <a:lnTo>
                    <a:pt x="16" y="24"/>
                  </a:lnTo>
                  <a:lnTo>
                    <a:pt x="24" y="24"/>
                  </a:lnTo>
                  <a:lnTo>
                    <a:pt x="40" y="16"/>
                  </a:lnTo>
                  <a:lnTo>
                    <a:pt x="48" y="8"/>
                  </a:lnTo>
                  <a:lnTo>
                    <a:pt x="48" y="0"/>
                  </a:lnTo>
                  <a:lnTo>
                    <a:pt x="40" y="0"/>
                  </a:lnTo>
                  <a:lnTo>
                    <a:pt x="40" y="16"/>
                  </a:lnTo>
                  <a:lnTo>
                    <a:pt x="32" y="16"/>
                  </a:lnTo>
                  <a:lnTo>
                    <a:pt x="24" y="16"/>
                  </a:lnTo>
                  <a:lnTo>
                    <a:pt x="0" y="16"/>
                  </a:lnTo>
                </a:path>
              </a:pathLst>
            </a:custGeom>
            <a:solidFill>
              <a:schemeClr val="accent3">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81" name="Freeform 379"/>
            <p:cNvSpPr>
              <a:spLocks/>
            </p:cNvSpPr>
            <p:nvPr/>
          </p:nvSpPr>
          <p:spPr bwMode="auto">
            <a:xfrm>
              <a:off x="3732" y="2137"/>
              <a:ext cx="66" cy="44"/>
            </a:xfrm>
            <a:custGeom>
              <a:avLst/>
              <a:gdLst>
                <a:gd name="T0" fmla="*/ 116 w 64"/>
                <a:gd name="T1" fmla="*/ 6 h 48"/>
                <a:gd name="T2" fmla="*/ 116 w 64"/>
                <a:gd name="T3" fmla="*/ 6 h 48"/>
                <a:gd name="T4" fmla="*/ 103 w 64"/>
                <a:gd name="T5" fmla="*/ 6 h 48"/>
                <a:gd name="T6" fmla="*/ 116 w 64"/>
                <a:gd name="T7" fmla="*/ 7 h 48"/>
                <a:gd name="T8" fmla="*/ 90 w 64"/>
                <a:gd name="T9" fmla="*/ 7 h 48"/>
                <a:gd name="T10" fmla="*/ 71 w 64"/>
                <a:gd name="T11" fmla="*/ 7 h 48"/>
                <a:gd name="T12" fmla="*/ 55 w 64"/>
                <a:gd name="T13" fmla="*/ 9 h 48"/>
                <a:gd name="T14" fmla="*/ 44 w 64"/>
                <a:gd name="T15" fmla="*/ 7 h 48"/>
                <a:gd name="T16" fmla="*/ 8 w 64"/>
                <a:gd name="T17" fmla="*/ 7 h 48"/>
                <a:gd name="T18" fmla="*/ 0 w 64"/>
                <a:gd name="T19" fmla="*/ 6 h 48"/>
                <a:gd name="T20" fmla="*/ 8 w 64"/>
                <a:gd name="T21" fmla="*/ 6 h 48"/>
                <a:gd name="T22" fmla="*/ 0 w 64"/>
                <a:gd name="T23" fmla="*/ 6 h 48"/>
                <a:gd name="T24" fmla="*/ 0 w 64"/>
                <a:gd name="T25" fmla="*/ 0 h 48"/>
                <a:gd name="T26" fmla="*/ 8 w 64"/>
                <a:gd name="T27" fmla="*/ 6 h 48"/>
                <a:gd name="T28" fmla="*/ 36 w 64"/>
                <a:gd name="T29" fmla="*/ 6 h 48"/>
                <a:gd name="T30" fmla="*/ 55 w 64"/>
                <a:gd name="T31" fmla="*/ 6 h 48"/>
                <a:gd name="T32" fmla="*/ 90 w 64"/>
                <a:gd name="T33" fmla="*/ 0 h 48"/>
                <a:gd name="T34" fmla="*/ 116 w 64"/>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48"/>
                <a:gd name="T56" fmla="*/ 64 w 6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48">
                  <a:moveTo>
                    <a:pt x="64" y="8"/>
                  </a:moveTo>
                  <a:lnTo>
                    <a:pt x="64" y="16"/>
                  </a:lnTo>
                  <a:lnTo>
                    <a:pt x="56" y="32"/>
                  </a:lnTo>
                  <a:lnTo>
                    <a:pt x="64" y="40"/>
                  </a:lnTo>
                  <a:lnTo>
                    <a:pt x="48" y="40"/>
                  </a:lnTo>
                  <a:lnTo>
                    <a:pt x="40" y="40"/>
                  </a:lnTo>
                  <a:lnTo>
                    <a:pt x="32" y="48"/>
                  </a:lnTo>
                  <a:lnTo>
                    <a:pt x="24" y="40"/>
                  </a:lnTo>
                  <a:lnTo>
                    <a:pt x="8" y="40"/>
                  </a:lnTo>
                  <a:lnTo>
                    <a:pt x="0" y="32"/>
                  </a:lnTo>
                  <a:lnTo>
                    <a:pt x="8" y="24"/>
                  </a:lnTo>
                  <a:lnTo>
                    <a:pt x="0" y="8"/>
                  </a:lnTo>
                  <a:lnTo>
                    <a:pt x="0" y="0"/>
                  </a:lnTo>
                  <a:lnTo>
                    <a:pt x="8" y="8"/>
                  </a:lnTo>
                  <a:lnTo>
                    <a:pt x="16" y="8"/>
                  </a:lnTo>
                  <a:lnTo>
                    <a:pt x="32" y="16"/>
                  </a:lnTo>
                  <a:lnTo>
                    <a:pt x="48" y="0"/>
                  </a:lnTo>
                  <a:lnTo>
                    <a:pt x="64"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2" name="Freeform 380"/>
            <p:cNvSpPr>
              <a:spLocks/>
            </p:cNvSpPr>
            <p:nvPr/>
          </p:nvSpPr>
          <p:spPr bwMode="auto">
            <a:xfrm>
              <a:off x="3732" y="2137"/>
              <a:ext cx="66" cy="44"/>
            </a:xfrm>
            <a:custGeom>
              <a:avLst/>
              <a:gdLst>
                <a:gd name="T0" fmla="*/ 116 w 64"/>
                <a:gd name="T1" fmla="*/ 6 h 48"/>
                <a:gd name="T2" fmla="*/ 116 w 64"/>
                <a:gd name="T3" fmla="*/ 6 h 48"/>
                <a:gd name="T4" fmla="*/ 103 w 64"/>
                <a:gd name="T5" fmla="*/ 6 h 48"/>
                <a:gd name="T6" fmla="*/ 116 w 64"/>
                <a:gd name="T7" fmla="*/ 7 h 48"/>
                <a:gd name="T8" fmla="*/ 90 w 64"/>
                <a:gd name="T9" fmla="*/ 7 h 48"/>
                <a:gd name="T10" fmla="*/ 71 w 64"/>
                <a:gd name="T11" fmla="*/ 7 h 48"/>
                <a:gd name="T12" fmla="*/ 55 w 64"/>
                <a:gd name="T13" fmla="*/ 9 h 48"/>
                <a:gd name="T14" fmla="*/ 44 w 64"/>
                <a:gd name="T15" fmla="*/ 7 h 48"/>
                <a:gd name="T16" fmla="*/ 8 w 64"/>
                <a:gd name="T17" fmla="*/ 7 h 48"/>
                <a:gd name="T18" fmla="*/ 0 w 64"/>
                <a:gd name="T19" fmla="*/ 6 h 48"/>
                <a:gd name="T20" fmla="*/ 8 w 64"/>
                <a:gd name="T21" fmla="*/ 6 h 48"/>
                <a:gd name="T22" fmla="*/ 0 w 64"/>
                <a:gd name="T23" fmla="*/ 6 h 48"/>
                <a:gd name="T24" fmla="*/ 0 w 64"/>
                <a:gd name="T25" fmla="*/ 0 h 48"/>
                <a:gd name="T26" fmla="*/ 8 w 64"/>
                <a:gd name="T27" fmla="*/ 6 h 48"/>
                <a:gd name="T28" fmla="*/ 36 w 64"/>
                <a:gd name="T29" fmla="*/ 6 h 48"/>
                <a:gd name="T30" fmla="*/ 55 w 64"/>
                <a:gd name="T31" fmla="*/ 6 h 48"/>
                <a:gd name="T32" fmla="*/ 90 w 64"/>
                <a:gd name="T33" fmla="*/ 0 h 48"/>
                <a:gd name="T34" fmla="*/ 116 w 64"/>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48"/>
                <a:gd name="T56" fmla="*/ 64 w 6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48">
                  <a:moveTo>
                    <a:pt x="64" y="8"/>
                  </a:moveTo>
                  <a:lnTo>
                    <a:pt x="64" y="16"/>
                  </a:lnTo>
                  <a:lnTo>
                    <a:pt x="56" y="32"/>
                  </a:lnTo>
                  <a:lnTo>
                    <a:pt x="64" y="40"/>
                  </a:lnTo>
                  <a:lnTo>
                    <a:pt x="48" y="40"/>
                  </a:lnTo>
                  <a:lnTo>
                    <a:pt x="40" y="40"/>
                  </a:lnTo>
                  <a:lnTo>
                    <a:pt x="32" y="48"/>
                  </a:lnTo>
                  <a:lnTo>
                    <a:pt x="24" y="40"/>
                  </a:lnTo>
                  <a:lnTo>
                    <a:pt x="8" y="40"/>
                  </a:lnTo>
                  <a:lnTo>
                    <a:pt x="0" y="32"/>
                  </a:lnTo>
                  <a:lnTo>
                    <a:pt x="8" y="24"/>
                  </a:lnTo>
                  <a:lnTo>
                    <a:pt x="0" y="8"/>
                  </a:lnTo>
                  <a:lnTo>
                    <a:pt x="0" y="0"/>
                  </a:lnTo>
                  <a:lnTo>
                    <a:pt x="8" y="8"/>
                  </a:lnTo>
                  <a:lnTo>
                    <a:pt x="16" y="8"/>
                  </a:lnTo>
                  <a:lnTo>
                    <a:pt x="32" y="16"/>
                  </a:lnTo>
                  <a:lnTo>
                    <a:pt x="48" y="0"/>
                  </a:lnTo>
                  <a:lnTo>
                    <a:pt x="64" y="8"/>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83" name="Freeform 381"/>
            <p:cNvSpPr>
              <a:spLocks/>
            </p:cNvSpPr>
            <p:nvPr/>
          </p:nvSpPr>
          <p:spPr bwMode="auto">
            <a:xfrm>
              <a:off x="3666" y="2077"/>
              <a:ext cx="66" cy="45"/>
            </a:xfrm>
            <a:custGeom>
              <a:avLst/>
              <a:gdLst>
                <a:gd name="T0" fmla="*/ 57 w 63"/>
                <a:gd name="T1" fmla="*/ 14 h 48"/>
                <a:gd name="T2" fmla="*/ 98 w 63"/>
                <a:gd name="T3" fmla="*/ 12 h 48"/>
                <a:gd name="T4" fmla="*/ 140 w 63"/>
                <a:gd name="T5" fmla="*/ 12 h 48"/>
                <a:gd name="T6" fmla="*/ 140 w 63"/>
                <a:gd name="T7" fmla="*/ 8 h 48"/>
                <a:gd name="T8" fmla="*/ 159 w 63"/>
                <a:gd name="T9" fmla="*/ 8 h 48"/>
                <a:gd name="T10" fmla="*/ 140 w 63"/>
                <a:gd name="T11" fmla="*/ 8 h 48"/>
                <a:gd name="T12" fmla="*/ 118 w 63"/>
                <a:gd name="T13" fmla="*/ 0 h 48"/>
                <a:gd name="T14" fmla="*/ 40 w 63"/>
                <a:gd name="T15" fmla="*/ 8 h 48"/>
                <a:gd name="T16" fmla="*/ 8 w 63"/>
                <a:gd name="T17" fmla="*/ 8 h 48"/>
                <a:gd name="T18" fmla="*/ 0 w 63"/>
                <a:gd name="T19" fmla="*/ 8 h 48"/>
                <a:gd name="T20" fmla="*/ 0 w 63"/>
                <a:gd name="T21" fmla="*/ 8 h 48"/>
                <a:gd name="T22" fmla="*/ 40 w 63"/>
                <a:gd name="T23" fmla="*/ 14 h 48"/>
                <a:gd name="T24" fmla="*/ 57 w 63"/>
                <a:gd name="T25" fmla="*/ 14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48"/>
                <a:gd name="T41" fmla="*/ 63 w 6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48">
                  <a:moveTo>
                    <a:pt x="24" y="48"/>
                  </a:moveTo>
                  <a:lnTo>
                    <a:pt x="39" y="40"/>
                  </a:lnTo>
                  <a:lnTo>
                    <a:pt x="55" y="40"/>
                  </a:lnTo>
                  <a:lnTo>
                    <a:pt x="55" y="8"/>
                  </a:lnTo>
                  <a:lnTo>
                    <a:pt x="63" y="8"/>
                  </a:lnTo>
                  <a:lnTo>
                    <a:pt x="55" y="8"/>
                  </a:lnTo>
                  <a:lnTo>
                    <a:pt x="47" y="0"/>
                  </a:lnTo>
                  <a:lnTo>
                    <a:pt x="16" y="8"/>
                  </a:lnTo>
                  <a:lnTo>
                    <a:pt x="8" y="8"/>
                  </a:lnTo>
                  <a:lnTo>
                    <a:pt x="0" y="24"/>
                  </a:lnTo>
                  <a:lnTo>
                    <a:pt x="0" y="32"/>
                  </a:lnTo>
                  <a:lnTo>
                    <a:pt x="16" y="48"/>
                  </a:lnTo>
                  <a:lnTo>
                    <a:pt x="24" y="4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4" name="Freeform 382"/>
            <p:cNvSpPr>
              <a:spLocks/>
            </p:cNvSpPr>
            <p:nvPr/>
          </p:nvSpPr>
          <p:spPr bwMode="auto">
            <a:xfrm>
              <a:off x="3666" y="2077"/>
              <a:ext cx="66" cy="45"/>
            </a:xfrm>
            <a:custGeom>
              <a:avLst/>
              <a:gdLst>
                <a:gd name="T0" fmla="*/ 57 w 63"/>
                <a:gd name="T1" fmla="*/ 14 h 48"/>
                <a:gd name="T2" fmla="*/ 98 w 63"/>
                <a:gd name="T3" fmla="*/ 12 h 48"/>
                <a:gd name="T4" fmla="*/ 140 w 63"/>
                <a:gd name="T5" fmla="*/ 12 h 48"/>
                <a:gd name="T6" fmla="*/ 140 w 63"/>
                <a:gd name="T7" fmla="*/ 8 h 48"/>
                <a:gd name="T8" fmla="*/ 159 w 63"/>
                <a:gd name="T9" fmla="*/ 8 h 48"/>
                <a:gd name="T10" fmla="*/ 140 w 63"/>
                <a:gd name="T11" fmla="*/ 8 h 48"/>
                <a:gd name="T12" fmla="*/ 118 w 63"/>
                <a:gd name="T13" fmla="*/ 0 h 48"/>
                <a:gd name="T14" fmla="*/ 40 w 63"/>
                <a:gd name="T15" fmla="*/ 8 h 48"/>
                <a:gd name="T16" fmla="*/ 8 w 63"/>
                <a:gd name="T17" fmla="*/ 8 h 48"/>
                <a:gd name="T18" fmla="*/ 0 w 63"/>
                <a:gd name="T19" fmla="*/ 8 h 48"/>
                <a:gd name="T20" fmla="*/ 0 w 63"/>
                <a:gd name="T21" fmla="*/ 8 h 48"/>
                <a:gd name="T22" fmla="*/ 40 w 63"/>
                <a:gd name="T23" fmla="*/ 14 h 48"/>
                <a:gd name="T24" fmla="*/ 57 w 63"/>
                <a:gd name="T25" fmla="*/ 14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48"/>
                <a:gd name="T41" fmla="*/ 63 w 6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48">
                  <a:moveTo>
                    <a:pt x="24" y="48"/>
                  </a:moveTo>
                  <a:lnTo>
                    <a:pt x="39" y="40"/>
                  </a:lnTo>
                  <a:lnTo>
                    <a:pt x="55" y="40"/>
                  </a:lnTo>
                  <a:lnTo>
                    <a:pt x="55" y="8"/>
                  </a:lnTo>
                  <a:lnTo>
                    <a:pt x="63" y="8"/>
                  </a:lnTo>
                  <a:lnTo>
                    <a:pt x="55" y="8"/>
                  </a:lnTo>
                  <a:lnTo>
                    <a:pt x="47" y="0"/>
                  </a:lnTo>
                  <a:lnTo>
                    <a:pt x="16" y="8"/>
                  </a:lnTo>
                  <a:lnTo>
                    <a:pt x="8" y="8"/>
                  </a:lnTo>
                  <a:lnTo>
                    <a:pt x="0" y="24"/>
                  </a:lnTo>
                  <a:lnTo>
                    <a:pt x="0" y="32"/>
                  </a:lnTo>
                  <a:lnTo>
                    <a:pt x="16" y="48"/>
                  </a:lnTo>
                  <a:lnTo>
                    <a:pt x="24" y="48"/>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85" name="Freeform 383"/>
            <p:cNvSpPr>
              <a:spLocks/>
            </p:cNvSpPr>
            <p:nvPr/>
          </p:nvSpPr>
          <p:spPr bwMode="auto">
            <a:xfrm>
              <a:off x="3642" y="2100"/>
              <a:ext cx="24" cy="22"/>
            </a:xfrm>
            <a:custGeom>
              <a:avLst/>
              <a:gdLst>
                <a:gd name="T0" fmla="*/ 24 w 24"/>
                <a:gd name="T1" fmla="*/ 6 h 24"/>
                <a:gd name="T2" fmla="*/ 16 w 24"/>
                <a:gd name="T3" fmla="*/ 6 h 24"/>
                <a:gd name="T4" fmla="*/ 8 w 24"/>
                <a:gd name="T5" fmla="*/ 6 h 24"/>
                <a:gd name="T6" fmla="*/ 0 w 24"/>
                <a:gd name="T7" fmla="*/ 6 h 24"/>
                <a:gd name="T8" fmla="*/ 0 w 24"/>
                <a:gd name="T9" fmla="*/ 6 h 24"/>
                <a:gd name="T10" fmla="*/ 0 w 24"/>
                <a:gd name="T11" fmla="*/ 6 h 24"/>
                <a:gd name="T12" fmla="*/ 24 w 24"/>
                <a:gd name="T13" fmla="*/ 0 h 24"/>
                <a:gd name="T14" fmla="*/ 24 w 24"/>
                <a:gd name="T15" fmla="*/ 6 h 2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4"/>
                <a:gd name="T26" fmla="*/ 24 w 2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4">
                  <a:moveTo>
                    <a:pt x="24" y="8"/>
                  </a:moveTo>
                  <a:lnTo>
                    <a:pt x="16" y="8"/>
                  </a:lnTo>
                  <a:lnTo>
                    <a:pt x="8" y="24"/>
                  </a:lnTo>
                  <a:lnTo>
                    <a:pt x="0" y="24"/>
                  </a:lnTo>
                  <a:lnTo>
                    <a:pt x="0" y="16"/>
                  </a:lnTo>
                  <a:lnTo>
                    <a:pt x="0" y="8"/>
                  </a:lnTo>
                  <a:lnTo>
                    <a:pt x="24" y="0"/>
                  </a:lnTo>
                  <a:lnTo>
                    <a:pt x="24"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6" name="Freeform 384"/>
            <p:cNvSpPr>
              <a:spLocks/>
            </p:cNvSpPr>
            <p:nvPr/>
          </p:nvSpPr>
          <p:spPr bwMode="auto">
            <a:xfrm>
              <a:off x="3700" y="2144"/>
              <a:ext cx="40" cy="31"/>
            </a:xfrm>
            <a:custGeom>
              <a:avLst/>
              <a:gdLst>
                <a:gd name="T0" fmla="*/ 2 w 51"/>
                <a:gd name="T1" fmla="*/ 0 h 41"/>
                <a:gd name="T2" fmla="*/ 2 w 51"/>
                <a:gd name="T3" fmla="*/ 2 h 41"/>
                <a:gd name="T4" fmla="*/ 2 w 51"/>
                <a:gd name="T5" fmla="*/ 2 h 41"/>
                <a:gd name="T6" fmla="*/ 2 w 51"/>
                <a:gd name="T7" fmla="*/ 2 h 41"/>
                <a:gd name="T8" fmla="*/ 2 w 51"/>
                <a:gd name="T9" fmla="*/ 2 h 41"/>
                <a:gd name="T10" fmla="*/ 2 w 51"/>
                <a:gd name="T11" fmla="*/ 2 h 41"/>
                <a:gd name="T12" fmla="*/ 2 w 51"/>
                <a:gd name="T13" fmla="*/ 2 h 41"/>
                <a:gd name="T14" fmla="*/ 0 w 51"/>
                <a:gd name="T15" fmla="*/ 2 h 41"/>
                <a:gd name="T16" fmla="*/ 2 w 51"/>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41"/>
                <a:gd name="T29" fmla="*/ 51 w 51"/>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41">
                  <a:moveTo>
                    <a:pt x="41" y="0"/>
                  </a:moveTo>
                  <a:lnTo>
                    <a:pt x="51" y="21"/>
                  </a:lnTo>
                  <a:lnTo>
                    <a:pt x="41" y="31"/>
                  </a:lnTo>
                  <a:lnTo>
                    <a:pt x="31" y="31"/>
                  </a:lnTo>
                  <a:lnTo>
                    <a:pt x="20" y="41"/>
                  </a:lnTo>
                  <a:lnTo>
                    <a:pt x="10" y="31"/>
                  </a:lnTo>
                  <a:lnTo>
                    <a:pt x="10" y="21"/>
                  </a:lnTo>
                  <a:lnTo>
                    <a:pt x="0" y="10"/>
                  </a:lnTo>
                  <a:lnTo>
                    <a:pt x="41" y="0"/>
                  </a:lnTo>
                  <a:close/>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87" name="Freeform 385"/>
            <p:cNvSpPr>
              <a:spLocks/>
            </p:cNvSpPr>
            <p:nvPr/>
          </p:nvSpPr>
          <p:spPr bwMode="auto">
            <a:xfrm>
              <a:off x="3692" y="2116"/>
              <a:ext cx="40" cy="38"/>
            </a:xfrm>
            <a:custGeom>
              <a:avLst/>
              <a:gdLst>
                <a:gd name="T0" fmla="*/ 2 w 50"/>
                <a:gd name="T1" fmla="*/ 1 h 51"/>
                <a:gd name="T2" fmla="*/ 0 w 50"/>
                <a:gd name="T3" fmla="*/ 1 h 51"/>
                <a:gd name="T4" fmla="*/ 2 w 50"/>
                <a:gd name="T5" fmla="*/ 0 h 51"/>
                <a:gd name="T6" fmla="*/ 2 w 50"/>
                <a:gd name="T7" fmla="*/ 1 h 51"/>
                <a:gd name="T8" fmla="*/ 2 w 50"/>
                <a:gd name="T9" fmla="*/ 1 h 51"/>
                <a:gd name="T10" fmla="*/ 2 w 50"/>
                <a:gd name="T11" fmla="*/ 1 h 51"/>
                <a:gd name="T12" fmla="*/ 2 w 50"/>
                <a:gd name="T13" fmla="*/ 1 h 51"/>
                <a:gd name="T14" fmla="*/ 2 w 50"/>
                <a:gd name="T15" fmla="*/ 1 h 5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51"/>
                <a:gd name="T26" fmla="*/ 50 w 50"/>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51">
                  <a:moveTo>
                    <a:pt x="3" y="23"/>
                  </a:moveTo>
                  <a:lnTo>
                    <a:pt x="0" y="10"/>
                  </a:lnTo>
                  <a:lnTo>
                    <a:pt x="19" y="0"/>
                  </a:lnTo>
                  <a:lnTo>
                    <a:pt x="40" y="21"/>
                  </a:lnTo>
                  <a:lnTo>
                    <a:pt x="50" y="21"/>
                  </a:lnTo>
                  <a:lnTo>
                    <a:pt x="50" y="31"/>
                  </a:lnTo>
                  <a:lnTo>
                    <a:pt x="50" y="41"/>
                  </a:lnTo>
                  <a:lnTo>
                    <a:pt x="9" y="51"/>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88" name="Freeform 386"/>
            <p:cNvSpPr>
              <a:spLocks/>
            </p:cNvSpPr>
            <p:nvPr/>
          </p:nvSpPr>
          <p:spPr bwMode="auto">
            <a:xfrm>
              <a:off x="3113" y="1144"/>
              <a:ext cx="58" cy="82"/>
            </a:xfrm>
            <a:custGeom>
              <a:avLst/>
              <a:gdLst>
                <a:gd name="T0" fmla="*/ 8 w 56"/>
                <a:gd name="T1" fmla="*/ 17 h 88"/>
                <a:gd name="T2" fmla="*/ 46 w 56"/>
                <a:gd name="T3" fmla="*/ 17 h 88"/>
                <a:gd name="T4" fmla="*/ 46 w 56"/>
                <a:gd name="T5" fmla="*/ 21 h 88"/>
                <a:gd name="T6" fmla="*/ 62 w 56"/>
                <a:gd name="T7" fmla="*/ 21 h 88"/>
                <a:gd name="T8" fmla="*/ 82 w 56"/>
                <a:gd name="T9" fmla="*/ 15 h 88"/>
                <a:gd name="T10" fmla="*/ 112 w 56"/>
                <a:gd name="T11" fmla="*/ 13 h 88"/>
                <a:gd name="T12" fmla="*/ 112 w 56"/>
                <a:gd name="T13" fmla="*/ 7 h 88"/>
                <a:gd name="T14" fmla="*/ 97 w 56"/>
                <a:gd name="T15" fmla="*/ 10 h 88"/>
                <a:gd name="T16" fmla="*/ 62 w 56"/>
                <a:gd name="T17" fmla="*/ 7 h 88"/>
                <a:gd name="T18" fmla="*/ 62 w 56"/>
                <a:gd name="T19" fmla="*/ 7 h 88"/>
                <a:gd name="T20" fmla="*/ 46 w 56"/>
                <a:gd name="T21" fmla="*/ 7 h 88"/>
                <a:gd name="T22" fmla="*/ 46 w 56"/>
                <a:gd name="T23" fmla="*/ 7 h 88"/>
                <a:gd name="T24" fmla="*/ 36 w 56"/>
                <a:gd name="T25" fmla="*/ 7 h 88"/>
                <a:gd name="T26" fmla="*/ 0 w 56"/>
                <a:gd name="T27" fmla="*/ 0 h 88"/>
                <a:gd name="T28" fmla="*/ 46 w 56"/>
                <a:gd name="T29" fmla="*/ 7 h 88"/>
                <a:gd name="T30" fmla="*/ 36 w 56"/>
                <a:gd name="T31" fmla="*/ 15 h 88"/>
                <a:gd name="T32" fmla="*/ 8 w 56"/>
                <a:gd name="T33" fmla="*/ 1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88"/>
                <a:gd name="T53" fmla="*/ 56 w 56"/>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88">
                  <a:moveTo>
                    <a:pt x="8" y="64"/>
                  </a:moveTo>
                  <a:lnTo>
                    <a:pt x="24" y="64"/>
                  </a:lnTo>
                  <a:lnTo>
                    <a:pt x="24" y="88"/>
                  </a:lnTo>
                  <a:lnTo>
                    <a:pt x="32" y="88"/>
                  </a:lnTo>
                  <a:lnTo>
                    <a:pt x="40" y="56"/>
                  </a:lnTo>
                  <a:lnTo>
                    <a:pt x="56" y="48"/>
                  </a:lnTo>
                  <a:lnTo>
                    <a:pt x="56" y="32"/>
                  </a:lnTo>
                  <a:lnTo>
                    <a:pt x="48" y="40"/>
                  </a:lnTo>
                  <a:lnTo>
                    <a:pt x="32" y="32"/>
                  </a:lnTo>
                  <a:lnTo>
                    <a:pt x="32" y="24"/>
                  </a:lnTo>
                  <a:lnTo>
                    <a:pt x="24" y="24"/>
                  </a:lnTo>
                  <a:lnTo>
                    <a:pt x="24" y="32"/>
                  </a:lnTo>
                  <a:lnTo>
                    <a:pt x="16" y="8"/>
                  </a:lnTo>
                  <a:lnTo>
                    <a:pt x="0" y="0"/>
                  </a:lnTo>
                  <a:lnTo>
                    <a:pt x="24" y="32"/>
                  </a:lnTo>
                  <a:lnTo>
                    <a:pt x="16" y="56"/>
                  </a:lnTo>
                  <a:lnTo>
                    <a:pt x="8" y="64"/>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89" name="Freeform 387"/>
            <p:cNvSpPr>
              <a:spLocks/>
            </p:cNvSpPr>
            <p:nvPr/>
          </p:nvSpPr>
          <p:spPr bwMode="auto">
            <a:xfrm>
              <a:off x="3113" y="1144"/>
              <a:ext cx="58" cy="82"/>
            </a:xfrm>
            <a:custGeom>
              <a:avLst/>
              <a:gdLst>
                <a:gd name="T0" fmla="*/ 8 w 56"/>
                <a:gd name="T1" fmla="*/ 17 h 88"/>
                <a:gd name="T2" fmla="*/ 46 w 56"/>
                <a:gd name="T3" fmla="*/ 17 h 88"/>
                <a:gd name="T4" fmla="*/ 46 w 56"/>
                <a:gd name="T5" fmla="*/ 21 h 88"/>
                <a:gd name="T6" fmla="*/ 62 w 56"/>
                <a:gd name="T7" fmla="*/ 21 h 88"/>
                <a:gd name="T8" fmla="*/ 82 w 56"/>
                <a:gd name="T9" fmla="*/ 15 h 88"/>
                <a:gd name="T10" fmla="*/ 112 w 56"/>
                <a:gd name="T11" fmla="*/ 13 h 88"/>
                <a:gd name="T12" fmla="*/ 112 w 56"/>
                <a:gd name="T13" fmla="*/ 7 h 88"/>
                <a:gd name="T14" fmla="*/ 97 w 56"/>
                <a:gd name="T15" fmla="*/ 10 h 88"/>
                <a:gd name="T16" fmla="*/ 62 w 56"/>
                <a:gd name="T17" fmla="*/ 7 h 88"/>
                <a:gd name="T18" fmla="*/ 62 w 56"/>
                <a:gd name="T19" fmla="*/ 7 h 88"/>
                <a:gd name="T20" fmla="*/ 46 w 56"/>
                <a:gd name="T21" fmla="*/ 7 h 88"/>
                <a:gd name="T22" fmla="*/ 46 w 56"/>
                <a:gd name="T23" fmla="*/ 7 h 88"/>
                <a:gd name="T24" fmla="*/ 36 w 56"/>
                <a:gd name="T25" fmla="*/ 7 h 88"/>
                <a:gd name="T26" fmla="*/ 0 w 56"/>
                <a:gd name="T27" fmla="*/ 0 h 88"/>
                <a:gd name="T28" fmla="*/ 46 w 56"/>
                <a:gd name="T29" fmla="*/ 7 h 88"/>
                <a:gd name="T30" fmla="*/ 36 w 56"/>
                <a:gd name="T31" fmla="*/ 15 h 88"/>
                <a:gd name="T32" fmla="*/ 8 w 56"/>
                <a:gd name="T33" fmla="*/ 1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88"/>
                <a:gd name="T53" fmla="*/ 56 w 56"/>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88">
                  <a:moveTo>
                    <a:pt x="8" y="64"/>
                  </a:moveTo>
                  <a:lnTo>
                    <a:pt x="24" y="64"/>
                  </a:lnTo>
                  <a:lnTo>
                    <a:pt x="24" y="88"/>
                  </a:lnTo>
                  <a:lnTo>
                    <a:pt x="32" y="88"/>
                  </a:lnTo>
                  <a:lnTo>
                    <a:pt x="40" y="56"/>
                  </a:lnTo>
                  <a:lnTo>
                    <a:pt x="56" y="48"/>
                  </a:lnTo>
                  <a:lnTo>
                    <a:pt x="56" y="32"/>
                  </a:lnTo>
                  <a:lnTo>
                    <a:pt x="48" y="40"/>
                  </a:lnTo>
                  <a:lnTo>
                    <a:pt x="32" y="32"/>
                  </a:lnTo>
                  <a:lnTo>
                    <a:pt x="32" y="24"/>
                  </a:lnTo>
                  <a:lnTo>
                    <a:pt x="24" y="24"/>
                  </a:lnTo>
                  <a:lnTo>
                    <a:pt x="24" y="32"/>
                  </a:lnTo>
                  <a:lnTo>
                    <a:pt x="16" y="8"/>
                  </a:lnTo>
                  <a:lnTo>
                    <a:pt x="0" y="0"/>
                  </a:lnTo>
                  <a:lnTo>
                    <a:pt x="24" y="32"/>
                  </a:lnTo>
                  <a:lnTo>
                    <a:pt x="16" y="56"/>
                  </a:lnTo>
                  <a:lnTo>
                    <a:pt x="8" y="64"/>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0" name="Freeform 388"/>
            <p:cNvSpPr>
              <a:spLocks/>
            </p:cNvSpPr>
            <p:nvPr/>
          </p:nvSpPr>
          <p:spPr bwMode="auto">
            <a:xfrm>
              <a:off x="3056" y="1212"/>
              <a:ext cx="73" cy="80"/>
            </a:xfrm>
            <a:custGeom>
              <a:avLst/>
              <a:gdLst>
                <a:gd name="T0" fmla="*/ 0 w 72"/>
                <a:gd name="T1" fmla="*/ 11 h 88"/>
                <a:gd name="T2" fmla="*/ 16 w 72"/>
                <a:gd name="T3" fmla="*/ 13 h 88"/>
                <a:gd name="T4" fmla="*/ 32 w 72"/>
                <a:gd name="T5" fmla="*/ 12 h 88"/>
                <a:gd name="T6" fmla="*/ 60 w 72"/>
                <a:gd name="T7" fmla="*/ 9 h 88"/>
                <a:gd name="T8" fmla="*/ 84 w 72"/>
                <a:gd name="T9" fmla="*/ 7 h 88"/>
                <a:gd name="T10" fmla="*/ 76 w 72"/>
                <a:gd name="T11" fmla="*/ 5 h 88"/>
                <a:gd name="T12" fmla="*/ 92 w 72"/>
                <a:gd name="T13" fmla="*/ 5 h 88"/>
                <a:gd name="T14" fmla="*/ 84 w 72"/>
                <a:gd name="T15" fmla="*/ 5 h 88"/>
                <a:gd name="T16" fmla="*/ 84 w 72"/>
                <a:gd name="T17" fmla="*/ 5 h 88"/>
                <a:gd name="T18" fmla="*/ 76 w 72"/>
                <a:gd name="T19" fmla="*/ 0 h 88"/>
                <a:gd name="T20" fmla="*/ 76 w 72"/>
                <a:gd name="T21" fmla="*/ 5 h 88"/>
                <a:gd name="T22" fmla="*/ 60 w 72"/>
                <a:gd name="T23" fmla="*/ 5 h 88"/>
                <a:gd name="T24" fmla="*/ 8 w 72"/>
                <a:gd name="T25" fmla="*/ 7 h 88"/>
                <a:gd name="T26" fmla="*/ 0 w 72"/>
                <a:gd name="T27" fmla="*/ 11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8"/>
                <a:gd name="T44" fmla="*/ 72 w 72"/>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8">
                  <a:moveTo>
                    <a:pt x="0" y="72"/>
                  </a:moveTo>
                  <a:lnTo>
                    <a:pt x="16" y="88"/>
                  </a:lnTo>
                  <a:lnTo>
                    <a:pt x="32" y="80"/>
                  </a:lnTo>
                  <a:lnTo>
                    <a:pt x="40" y="56"/>
                  </a:lnTo>
                  <a:lnTo>
                    <a:pt x="64" y="48"/>
                  </a:lnTo>
                  <a:lnTo>
                    <a:pt x="56" y="40"/>
                  </a:lnTo>
                  <a:lnTo>
                    <a:pt x="72" y="16"/>
                  </a:lnTo>
                  <a:lnTo>
                    <a:pt x="64" y="8"/>
                  </a:lnTo>
                  <a:lnTo>
                    <a:pt x="64" y="16"/>
                  </a:lnTo>
                  <a:lnTo>
                    <a:pt x="56" y="0"/>
                  </a:lnTo>
                  <a:lnTo>
                    <a:pt x="56" y="8"/>
                  </a:lnTo>
                  <a:lnTo>
                    <a:pt x="40" y="32"/>
                  </a:lnTo>
                  <a:lnTo>
                    <a:pt x="8" y="48"/>
                  </a:lnTo>
                  <a:lnTo>
                    <a:pt x="0" y="72"/>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91" name="Freeform 389"/>
            <p:cNvSpPr>
              <a:spLocks/>
            </p:cNvSpPr>
            <p:nvPr/>
          </p:nvSpPr>
          <p:spPr bwMode="auto">
            <a:xfrm>
              <a:off x="3056" y="1212"/>
              <a:ext cx="73" cy="80"/>
            </a:xfrm>
            <a:custGeom>
              <a:avLst/>
              <a:gdLst>
                <a:gd name="T0" fmla="*/ 0 w 72"/>
                <a:gd name="T1" fmla="*/ 11 h 88"/>
                <a:gd name="T2" fmla="*/ 16 w 72"/>
                <a:gd name="T3" fmla="*/ 13 h 88"/>
                <a:gd name="T4" fmla="*/ 32 w 72"/>
                <a:gd name="T5" fmla="*/ 12 h 88"/>
                <a:gd name="T6" fmla="*/ 60 w 72"/>
                <a:gd name="T7" fmla="*/ 9 h 88"/>
                <a:gd name="T8" fmla="*/ 84 w 72"/>
                <a:gd name="T9" fmla="*/ 7 h 88"/>
                <a:gd name="T10" fmla="*/ 76 w 72"/>
                <a:gd name="T11" fmla="*/ 5 h 88"/>
                <a:gd name="T12" fmla="*/ 92 w 72"/>
                <a:gd name="T13" fmla="*/ 5 h 88"/>
                <a:gd name="T14" fmla="*/ 84 w 72"/>
                <a:gd name="T15" fmla="*/ 5 h 88"/>
                <a:gd name="T16" fmla="*/ 84 w 72"/>
                <a:gd name="T17" fmla="*/ 5 h 88"/>
                <a:gd name="T18" fmla="*/ 76 w 72"/>
                <a:gd name="T19" fmla="*/ 0 h 88"/>
                <a:gd name="T20" fmla="*/ 76 w 72"/>
                <a:gd name="T21" fmla="*/ 5 h 88"/>
                <a:gd name="T22" fmla="*/ 60 w 72"/>
                <a:gd name="T23" fmla="*/ 5 h 88"/>
                <a:gd name="T24" fmla="*/ 8 w 72"/>
                <a:gd name="T25" fmla="*/ 7 h 88"/>
                <a:gd name="T26" fmla="*/ 0 w 72"/>
                <a:gd name="T27" fmla="*/ 11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8"/>
                <a:gd name="T44" fmla="*/ 72 w 72"/>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8">
                  <a:moveTo>
                    <a:pt x="0" y="72"/>
                  </a:moveTo>
                  <a:lnTo>
                    <a:pt x="16" y="88"/>
                  </a:lnTo>
                  <a:lnTo>
                    <a:pt x="32" y="80"/>
                  </a:lnTo>
                  <a:lnTo>
                    <a:pt x="40" y="56"/>
                  </a:lnTo>
                  <a:lnTo>
                    <a:pt x="64" y="48"/>
                  </a:lnTo>
                  <a:lnTo>
                    <a:pt x="56" y="40"/>
                  </a:lnTo>
                  <a:lnTo>
                    <a:pt x="72" y="16"/>
                  </a:lnTo>
                  <a:lnTo>
                    <a:pt x="64" y="8"/>
                  </a:lnTo>
                  <a:lnTo>
                    <a:pt x="64" y="16"/>
                  </a:lnTo>
                  <a:lnTo>
                    <a:pt x="56" y="0"/>
                  </a:lnTo>
                  <a:lnTo>
                    <a:pt x="56" y="8"/>
                  </a:lnTo>
                  <a:lnTo>
                    <a:pt x="40" y="32"/>
                  </a:lnTo>
                  <a:lnTo>
                    <a:pt x="8" y="48"/>
                  </a:lnTo>
                  <a:lnTo>
                    <a:pt x="0" y="72"/>
                  </a:lnTo>
                </a:path>
              </a:pathLst>
            </a:custGeom>
            <a:solidFill>
              <a:schemeClr val="accent1">
                <a:lumMod val="60000"/>
                <a:lumOff val="40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2" name="Freeform 390"/>
            <p:cNvSpPr>
              <a:spLocks/>
            </p:cNvSpPr>
            <p:nvPr/>
          </p:nvSpPr>
          <p:spPr bwMode="auto">
            <a:xfrm>
              <a:off x="3065" y="1292"/>
              <a:ext cx="1" cy="8"/>
            </a:xfrm>
            <a:custGeom>
              <a:avLst/>
              <a:gdLst>
                <a:gd name="T0" fmla="*/ 0 w 1"/>
                <a:gd name="T1" fmla="*/ 8 h 8"/>
                <a:gd name="T2" fmla="*/ 0 w 1"/>
                <a:gd name="T3" fmla="*/ 0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lnTo>
                    <a:pt x="0" y="0"/>
                  </a:lnTo>
                  <a:lnTo>
                    <a:pt x="0" y="8"/>
                  </a:lnTo>
                  <a:close/>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93" name="Freeform 391"/>
            <p:cNvSpPr>
              <a:spLocks/>
            </p:cNvSpPr>
            <p:nvPr/>
          </p:nvSpPr>
          <p:spPr bwMode="auto">
            <a:xfrm>
              <a:off x="3065" y="1292"/>
              <a:ext cx="1" cy="8"/>
            </a:xfrm>
            <a:custGeom>
              <a:avLst/>
              <a:gdLst>
                <a:gd name="T0" fmla="*/ 0 w 1"/>
                <a:gd name="T1" fmla="*/ 8 h 8"/>
                <a:gd name="T2" fmla="*/ 0 w 1"/>
                <a:gd name="T3" fmla="*/ 0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lnTo>
                    <a:pt x="0" y="0"/>
                  </a:lnTo>
                  <a:lnTo>
                    <a:pt x="0"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394" name="Freeform 392"/>
            <p:cNvSpPr>
              <a:spLocks/>
            </p:cNvSpPr>
            <p:nvPr/>
          </p:nvSpPr>
          <p:spPr bwMode="auto">
            <a:xfrm>
              <a:off x="3679" y="2064"/>
              <a:ext cx="56" cy="22"/>
            </a:xfrm>
            <a:custGeom>
              <a:avLst/>
              <a:gdLst>
                <a:gd name="T0" fmla="*/ 2 w 70"/>
                <a:gd name="T1" fmla="*/ 1 h 32"/>
                <a:gd name="T2" fmla="*/ 2 w 70"/>
                <a:gd name="T3" fmla="*/ 0 h 32"/>
                <a:gd name="T4" fmla="*/ 2 w 70"/>
                <a:gd name="T5" fmla="*/ 1 h 32"/>
                <a:gd name="T6" fmla="*/ 2 w 70"/>
                <a:gd name="T7" fmla="*/ 1 h 32"/>
                <a:gd name="T8" fmla="*/ 2 w 70"/>
                <a:gd name="T9" fmla="*/ 1 h 32"/>
                <a:gd name="T10" fmla="*/ 0 w 70"/>
                <a:gd name="T11" fmla="*/ 1 h 32"/>
                <a:gd name="T12" fmla="*/ 0 w 70"/>
                <a:gd name="T13" fmla="*/ 1 h 32"/>
                <a:gd name="T14" fmla="*/ 2 w 70"/>
                <a:gd name="T15" fmla="*/ 1 h 32"/>
                <a:gd name="T16" fmla="*/ 2 w 70"/>
                <a:gd name="T17" fmla="*/ 1 h 32"/>
                <a:gd name="T18" fmla="*/ 2 w 70"/>
                <a:gd name="T19" fmla="*/ 1 h 32"/>
                <a:gd name="T20" fmla="*/ 2 w 70"/>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32"/>
                <a:gd name="T35" fmla="*/ 70 w 70"/>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32">
                  <a:moveTo>
                    <a:pt x="69" y="10"/>
                  </a:moveTo>
                  <a:lnTo>
                    <a:pt x="57" y="0"/>
                  </a:lnTo>
                  <a:lnTo>
                    <a:pt x="40" y="10"/>
                  </a:lnTo>
                  <a:lnTo>
                    <a:pt x="29" y="1"/>
                  </a:lnTo>
                  <a:lnTo>
                    <a:pt x="20" y="1"/>
                  </a:lnTo>
                  <a:lnTo>
                    <a:pt x="0" y="22"/>
                  </a:lnTo>
                  <a:lnTo>
                    <a:pt x="0" y="32"/>
                  </a:lnTo>
                  <a:lnTo>
                    <a:pt x="12" y="31"/>
                  </a:lnTo>
                  <a:lnTo>
                    <a:pt x="50" y="22"/>
                  </a:lnTo>
                  <a:lnTo>
                    <a:pt x="60" y="32"/>
                  </a:lnTo>
                  <a:lnTo>
                    <a:pt x="70" y="12"/>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5" name="Freeform 393"/>
            <p:cNvSpPr>
              <a:spLocks/>
            </p:cNvSpPr>
            <p:nvPr/>
          </p:nvSpPr>
          <p:spPr bwMode="auto">
            <a:xfrm>
              <a:off x="4816" y="2336"/>
              <a:ext cx="25" cy="43"/>
            </a:xfrm>
            <a:custGeom>
              <a:avLst/>
              <a:gdLst>
                <a:gd name="T0" fmla="*/ 0 w 30"/>
                <a:gd name="T1" fmla="*/ 1 h 58"/>
                <a:gd name="T2" fmla="*/ 3 w 30"/>
                <a:gd name="T3" fmla="*/ 1 h 58"/>
                <a:gd name="T4" fmla="*/ 3 w 30"/>
                <a:gd name="T5" fmla="*/ 1 h 58"/>
                <a:gd name="T6" fmla="*/ 3 w 30"/>
                <a:gd name="T7" fmla="*/ 1 h 58"/>
                <a:gd name="T8" fmla="*/ 3 w 30"/>
                <a:gd name="T9" fmla="*/ 0 h 58"/>
                <a:gd name="T10" fmla="*/ 1 w 30"/>
                <a:gd name="T11" fmla="*/ 1 h 58"/>
                <a:gd name="T12" fmla="*/ 3 w 30"/>
                <a:gd name="T13" fmla="*/ 1 h 58"/>
                <a:gd name="T14" fmla="*/ 0 w 30"/>
                <a:gd name="T15" fmla="*/ 1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0" y="41"/>
                  </a:moveTo>
                  <a:lnTo>
                    <a:pt x="25" y="58"/>
                  </a:lnTo>
                  <a:cubicBezTo>
                    <a:pt x="30" y="56"/>
                    <a:pt x="29" y="39"/>
                    <a:pt x="28" y="31"/>
                  </a:cubicBezTo>
                  <a:cubicBezTo>
                    <a:pt x="28" y="23"/>
                    <a:pt x="24" y="15"/>
                    <a:pt x="21" y="10"/>
                  </a:cubicBezTo>
                  <a:lnTo>
                    <a:pt x="9" y="0"/>
                  </a:lnTo>
                  <a:lnTo>
                    <a:pt x="1" y="16"/>
                  </a:lnTo>
                  <a:lnTo>
                    <a:pt x="4" y="32"/>
                  </a:lnTo>
                  <a:lnTo>
                    <a:pt x="0" y="41"/>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6" name="Freeform 394"/>
            <p:cNvSpPr>
              <a:spLocks/>
            </p:cNvSpPr>
            <p:nvPr/>
          </p:nvSpPr>
          <p:spPr bwMode="auto">
            <a:xfrm>
              <a:off x="3645" y="2103"/>
              <a:ext cx="53" cy="52"/>
            </a:xfrm>
            <a:custGeom>
              <a:avLst/>
              <a:gdLst>
                <a:gd name="T0" fmla="*/ 0 w 66"/>
                <a:gd name="T1" fmla="*/ 1 h 72"/>
                <a:gd name="T2" fmla="*/ 2 w 66"/>
                <a:gd name="T3" fmla="*/ 1 h 72"/>
                <a:gd name="T4" fmla="*/ 2 w 66"/>
                <a:gd name="T5" fmla="*/ 1 h 72"/>
                <a:gd name="T6" fmla="*/ 2 w 66"/>
                <a:gd name="T7" fmla="*/ 1 h 72"/>
                <a:gd name="T8" fmla="*/ 2 w 66"/>
                <a:gd name="T9" fmla="*/ 1 h 72"/>
                <a:gd name="T10" fmla="*/ 2 w 66"/>
                <a:gd name="T11" fmla="*/ 1 h 72"/>
                <a:gd name="T12" fmla="*/ 2 w 66"/>
                <a:gd name="T13" fmla="*/ 1 h 72"/>
                <a:gd name="T14" fmla="*/ 2 w 66"/>
                <a:gd name="T15" fmla="*/ 1 h 72"/>
                <a:gd name="T16" fmla="*/ 2 w 66"/>
                <a:gd name="T17" fmla="*/ 1 h 72"/>
                <a:gd name="T18" fmla="*/ 2 w 66"/>
                <a:gd name="T19" fmla="*/ 0 h 72"/>
                <a:gd name="T20" fmla="*/ 0 w 66"/>
                <a:gd name="T21" fmla="*/ 1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72"/>
                <a:gd name="T35" fmla="*/ 66 w 66"/>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72">
                  <a:moveTo>
                    <a:pt x="0" y="6"/>
                  </a:moveTo>
                  <a:lnTo>
                    <a:pt x="4" y="24"/>
                  </a:lnTo>
                  <a:lnTo>
                    <a:pt x="26" y="30"/>
                  </a:lnTo>
                  <a:lnTo>
                    <a:pt x="38" y="48"/>
                  </a:lnTo>
                  <a:lnTo>
                    <a:pt x="36" y="66"/>
                  </a:lnTo>
                  <a:lnTo>
                    <a:pt x="54" y="72"/>
                  </a:lnTo>
                  <a:lnTo>
                    <a:pt x="66" y="64"/>
                  </a:lnTo>
                  <a:lnTo>
                    <a:pt x="64" y="54"/>
                  </a:lnTo>
                  <a:lnTo>
                    <a:pt x="62" y="36"/>
                  </a:lnTo>
                  <a:lnTo>
                    <a:pt x="28" y="0"/>
                  </a:lnTo>
                  <a:lnTo>
                    <a:pt x="0" y="6"/>
                  </a:lnTo>
                  <a:close/>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7" name="Freeform 395"/>
            <p:cNvSpPr>
              <a:spLocks/>
            </p:cNvSpPr>
            <p:nvPr/>
          </p:nvSpPr>
          <p:spPr bwMode="auto">
            <a:xfrm>
              <a:off x="3720" y="2163"/>
              <a:ext cx="54" cy="34"/>
            </a:xfrm>
            <a:custGeom>
              <a:avLst/>
              <a:gdLst>
                <a:gd name="T0" fmla="*/ 2 w 67"/>
                <a:gd name="T1" fmla="*/ 1 h 47"/>
                <a:gd name="T2" fmla="*/ 2 w 67"/>
                <a:gd name="T3" fmla="*/ 0 h 47"/>
                <a:gd name="T4" fmla="*/ 2 w 67"/>
                <a:gd name="T5" fmla="*/ 1 h 47"/>
                <a:gd name="T6" fmla="*/ 2 w 67"/>
                <a:gd name="T7" fmla="*/ 1 h 47"/>
                <a:gd name="T8" fmla="*/ 2 w 67"/>
                <a:gd name="T9" fmla="*/ 1 h 47"/>
                <a:gd name="T10" fmla="*/ 2 w 67"/>
                <a:gd name="T11" fmla="*/ 1 h 47"/>
                <a:gd name="T12" fmla="*/ 2 w 67"/>
                <a:gd name="T13" fmla="*/ 1 h 47"/>
                <a:gd name="T14" fmla="*/ 2 w 67"/>
                <a:gd name="T15" fmla="*/ 1 h 47"/>
                <a:gd name="T16" fmla="*/ 2 w 67"/>
                <a:gd name="T17" fmla="*/ 1 h 47"/>
                <a:gd name="T18" fmla="*/ 2 w 67"/>
                <a:gd name="T19" fmla="*/ 1 h 47"/>
                <a:gd name="T20" fmla="*/ 2 w 67"/>
                <a:gd name="T21" fmla="*/ 1 h 47"/>
                <a:gd name="T22" fmla="*/ 2 w 67"/>
                <a:gd name="T23" fmla="*/ 1 h 47"/>
                <a:gd name="T24" fmla="*/ 2 w 67"/>
                <a:gd name="T25" fmla="*/ 1 h 47"/>
                <a:gd name="T26" fmla="*/ 0 w 67"/>
                <a:gd name="T27" fmla="*/ 1 h 47"/>
                <a:gd name="T28" fmla="*/ 2 w 67"/>
                <a:gd name="T29" fmla="*/ 1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47"/>
                <a:gd name="T47" fmla="*/ 67 w 67"/>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47">
                  <a:moveTo>
                    <a:pt x="6" y="6"/>
                  </a:moveTo>
                  <a:lnTo>
                    <a:pt x="28" y="0"/>
                  </a:lnTo>
                  <a:lnTo>
                    <a:pt x="31" y="3"/>
                  </a:lnTo>
                  <a:lnTo>
                    <a:pt x="57" y="27"/>
                  </a:lnTo>
                  <a:lnTo>
                    <a:pt x="67" y="17"/>
                  </a:lnTo>
                  <a:lnTo>
                    <a:pt x="57" y="37"/>
                  </a:lnTo>
                  <a:lnTo>
                    <a:pt x="47" y="27"/>
                  </a:lnTo>
                  <a:lnTo>
                    <a:pt x="36" y="37"/>
                  </a:lnTo>
                  <a:lnTo>
                    <a:pt x="29" y="38"/>
                  </a:lnTo>
                  <a:lnTo>
                    <a:pt x="26" y="47"/>
                  </a:lnTo>
                  <a:lnTo>
                    <a:pt x="16" y="37"/>
                  </a:lnTo>
                  <a:lnTo>
                    <a:pt x="16" y="47"/>
                  </a:lnTo>
                  <a:lnTo>
                    <a:pt x="6" y="37"/>
                  </a:lnTo>
                  <a:lnTo>
                    <a:pt x="0" y="14"/>
                  </a:lnTo>
                  <a:lnTo>
                    <a:pt x="6" y="6"/>
                  </a:lnTo>
                  <a:close/>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8" name="Freeform 396"/>
            <p:cNvSpPr>
              <a:spLocks/>
            </p:cNvSpPr>
            <p:nvPr/>
          </p:nvSpPr>
          <p:spPr bwMode="auto">
            <a:xfrm>
              <a:off x="4844" y="2549"/>
              <a:ext cx="18" cy="38"/>
            </a:xfrm>
            <a:custGeom>
              <a:avLst/>
              <a:gdLst>
                <a:gd name="T0" fmla="*/ 0 w 30"/>
                <a:gd name="T1" fmla="*/ 1 h 58"/>
                <a:gd name="T2" fmla="*/ 1 w 30"/>
                <a:gd name="T3" fmla="*/ 1 h 58"/>
                <a:gd name="T4" fmla="*/ 1 w 30"/>
                <a:gd name="T5" fmla="*/ 1 h 58"/>
                <a:gd name="T6" fmla="*/ 1 w 30"/>
                <a:gd name="T7" fmla="*/ 1 h 58"/>
                <a:gd name="T8" fmla="*/ 1 w 30"/>
                <a:gd name="T9" fmla="*/ 0 h 58"/>
                <a:gd name="T10" fmla="*/ 1 w 30"/>
                <a:gd name="T11" fmla="*/ 1 h 58"/>
                <a:gd name="T12" fmla="*/ 1 w 30"/>
                <a:gd name="T13" fmla="*/ 1 h 58"/>
                <a:gd name="T14" fmla="*/ 0 w 30"/>
                <a:gd name="T15" fmla="*/ 1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0" y="41"/>
                  </a:moveTo>
                  <a:lnTo>
                    <a:pt x="25" y="58"/>
                  </a:lnTo>
                  <a:cubicBezTo>
                    <a:pt x="30" y="56"/>
                    <a:pt x="29" y="39"/>
                    <a:pt x="28" y="31"/>
                  </a:cubicBezTo>
                  <a:cubicBezTo>
                    <a:pt x="28" y="23"/>
                    <a:pt x="24" y="15"/>
                    <a:pt x="21" y="10"/>
                  </a:cubicBezTo>
                  <a:lnTo>
                    <a:pt x="9" y="0"/>
                  </a:lnTo>
                  <a:lnTo>
                    <a:pt x="1" y="16"/>
                  </a:lnTo>
                  <a:lnTo>
                    <a:pt x="4" y="32"/>
                  </a:lnTo>
                  <a:lnTo>
                    <a:pt x="0" y="41"/>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399" name="Freeform 397"/>
            <p:cNvSpPr>
              <a:spLocks/>
            </p:cNvSpPr>
            <p:nvPr/>
          </p:nvSpPr>
          <p:spPr bwMode="auto">
            <a:xfrm>
              <a:off x="4820" y="2514"/>
              <a:ext cx="20" cy="38"/>
            </a:xfrm>
            <a:custGeom>
              <a:avLst/>
              <a:gdLst>
                <a:gd name="T0" fmla="*/ 0 w 30"/>
                <a:gd name="T1" fmla="*/ 1 h 58"/>
                <a:gd name="T2" fmla="*/ 1 w 30"/>
                <a:gd name="T3" fmla="*/ 1 h 58"/>
                <a:gd name="T4" fmla="*/ 1 w 30"/>
                <a:gd name="T5" fmla="*/ 1 h 58"/>
                <a:gd name="T6" fmla="*/ 1 w 30"/>
                <a:gd name="T7" fmla="*/ 1 h 58"/>
                <a:gd name="T8" fmla="*/ 1 w 30"/>
                <a:gd name="T9" fmla="*/ 0 h 58"/>
                <a:gd name="T10" fmla="*/ 1 w 30"/>
                <a:gd name="T11" fmla="*/ 1 h 58"/>
                <a:gd name="T12" fmla="*/ 1 w 30"/>
                <a:gd name="T13" fmla="*/ 1 h 58"/>
                <a:gd name="T14" fmla="*/ 0 w 30"/>
                <a:gd name="T15" fmla="*/ 1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0" y="41"/>
                  </a:moveTo>
                  <a:lnTo>
                    <a:pt x="25" y="58"/>
                  </a:lnTo>
                  <a:cubicBezTo>
                    <a:pt x="30" y="56"/>
                    <a:pt x="29" y="39"/>
                    <a:pt x="28" y="31"/>
                  </a:cubicBezTo>
                  <a:cubicBezTo>
                    <a:pt x="28" y="23"/>
                    <a:pt x="24" y="15"/>
                    <a:pt x="21" y="10"/>
                  </a:cubicBezTo>
                  <a:lnTo>
                    <a:pt x="9" y="0"/>
                  </a:lnTo>
                  <a:lnTo>
                    <a:pt x="1" y="16"/>
                  </a:lnTo>
                  <a:lnTo>
                    <a:pt x="4" y="32"/>
                  </a:lnTo>
                  <a:lnTo>
                    <a:pt x="0" y="41"/>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0" name="Freeform 398"/>
            <p:cNvSpPr>
              <a:spLocks/>
            </p:cNvSpPr>
            <p:nvPr/>
          </p:nvSpPr>
          <p:spPr bwMode="auto">
            <a:xfrm>
              <a:off x="5012" y="2559"/>
              <a:ext cx="26" cy="16"/>
            </a:xfrm>
            <a:custGeom>
              <a:avLst/>
              <a:gdLst>
                <a:gd name="T0" fmla="*/ 0 w 30"/>
                <a:gd name="T1" fmla="*/ 2 h 20"/>
                <a:gd name="T2" fmla="*/ 0 w 30"/>
                <a:gd name="T3" fmla="*/ 0 h 20"/>
                <a:gd name="T4" fmla="*/ 3 w 30"/>
                <a:gd name="T5" fmla="*/ 2 h 20"/>
                <a:gd name="T6" fmla="*/ 3 w 30"/>
                <a:gd name="T7" fmla="*/ 2 h 20"/>
                <a:gd name="T8" fmla="*/ 3 w 30"/>
                <a:gd name="T9" fmla="*/ 2 h 20"/>
                <a:gd name="T10" fmla="*/ 3 w 30"/>
                <a:gd name="T11" fmla="*/ 0 h 20"/>
                <a:gd name="T12" fmla="*/ 0 w 30"/>
                <a:gd name="T13" fmla="*/ 0 h 20"/>
                <a:gd name="T14" fmla="*/ 0 60000 65536"/>
                <a:gd name="T15" fmla="*/ 0 60000 65536"/>
                <a:gd name="T16" fmla="*/ 0 60000 65536"/>
                <a:gd name="T17" fmla="*/ 0 60000 65536"/>
                <a:gd name="T18" fmla="*/ 0 60000 65536"/>
                <a:gd name="T19" fmla="*/ 0 60000 65536"/>
                <a:gd name="T20" fmla="*/ 0 60000 65536"/>
                <a:gd name="T21" fmla="*/ 0 w 30"/>
                <a:gd name="T22" fmla="*/ 0 h 20"/>
                <a:gd name="T23" fmla="*/ 30 w 3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0">
                  <a:moveTo>
                    <a:pt x="0" y="10"/>
                  </a:moveTo>
                  <a:lnTo>
                    <a:pt x="0" y="0"/>
                  </a:lnTo>
                  <a:lnTo>
                    <a:pt x="10" y="10"/>
                  </a:lnTo>
                  <a:lnTo>
                    <a:pt x="20" y="20"/>
                  </a:lnTo>
                  <a:lnTo>
                    <a:pt x="30" y="10"/>
                  </a:lnTo>
                  <a:lnTo>
                    <a:pt x="20" y="0"/>
                  </a:lnTo>
                  <a:lnTo>
                    <a:pt x="0" y="0"/>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01" name="Freeform 399"/>
            <p:cNvSpPr>
              <a:spLocks/>
            </p:cNvSpPr>
            <p:nvPr/>
          </p:nvSpPr>
          <p:spPr bwMode="auto">
            <a:xfrm>
              <a:off x="4573" y="2559"/>
              <a:ext cx="26" cy="16"/>
            </a:xfrm>
            <a:custGeom>
              <a:avLst/>
              <a:gdLst>
                <a:gd name="T0" fmla="*/ 0 w 30"/>
                <a:gd name="T1" fmla="*/ 2 h 20"/>
                <a:gd name="T2" fmla="*/ 0 w 30"/>
                <a:gd name="T3" fmla="*/ 0 h 20"/>
                <a:gd name="T4" fmla="*/ 3 w 30"/>
                <a:gd name="T5" fmla="*/ 2 h 20"/>
                <a:gd name="T6" fmla="*/ 3 w 30"/>
                <a:gd name="T7" fmla="*/ 2 h 20"/>
                <a:gd name="T8" fmla="*/ 3 w 30"/>
                <a:gd name="T9" fmla="*/ 2 h 20"/>
                <a:gd name="T10" fmla="*/ 3 w 30"/>
                <a:gd name="T11" fmla="*/ 0 h 20"/>
                <a:gd name="T12" fmla="*/ 0 w 30"/>
                <a:gd name="T13" fmla="*/ 0 h 20"/>
                <a:gd name="T14" fmla="*/ 0 60000 65536"/>
                <a:gd name="T15" fmla="*/ 0 60000 65536"/>
                <a:gd name="T16" fmla="*/ 0 60000 65536"/>
                <a:gd name="T17" fmla="*/ 0 60000 65536"/>
                <a:gd name="T18" fmla="*/ 0 60000 65536"/>
                <a:gd name="T19" fmla="*/ 0 60000 65536"/>
                <a:gd name="T20" fmla="*/ 0 60000 65536"/>
                <a:gd name="T21" fmla="*/ 0 w 30"/>
                <a:gd name="T22" fmla="*/ 0 h 20"/>
                <a:gd name="T23" fmla="*/ 30 w 3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0">
                  <a:moveTo>
                    <a:pt x="0" y="10"/>
                  </a:moveTo>
                  <a:lnTo>
                    <a:pt x="0" y="0"/>
                  </a:lnTo>
                  <a:lnTo>
                    <a:pt x="10" y="10"/>
                  </a:lnTo>
                  <a:lnTo>
                    <a:pt x="20" y="20"/>
                  </a:lnTo>
                  <a:lnTo>
                    <a:pt x="30" y="10"/>
                  </a:lnTo>
                  <a:lnTo>
                    <a:pt x="20" y="0"/>
                  </a:lnTo>
                  <a:lnTo>
                    <a:pt x="0" y="0"/>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2" name="Freeform 400"/>
            <p:cNvSpPr>
              <a:spLocks/>
            </p:cNvSpPr>
            <p:nvPr/>
          </p:nvSpPr>
          <p:spPr bwMode="auto">
            <a:xfrm>
              <a:off x="3722" y="1955"/>
              <a:ext cx="57" cy="42"/>
            </a:xfrm>
            <a:custGeom>
              <a:avLst/>
              <a:gdLst>
                <a:gd name="T0" fmla="*/ 0 w 71"/>
                <a:gd name="T1" fmla="*/ 1 h 58"/>
                <a:gd name="T2" fmla="*/ 0 w 71"/>
                <a:gd name="T3" fmla="*/ 1 h 58"/>
                <a:gd name="T4" fmla="*/ 2 w 71"/>
                <a:gd name="T5" fmla="*/ 0 h 58"/>
                <a:gd name="T6" fmla="*/ 2 w 71"/>
                <a:gd name="T7" fmla="*/ 1 h 58"/>
                <a:gd name="T8" fmla="*/ 2 w 71"/>
                <a:gd name="T9" fmla="*/ 1 h 58"/>
                <a:gd name="T10" fmla="*/ 2 w 71"/>
                <a:gd name="T11" fmla="*/ 1 h 58"/>
                <a:gd name="T12" fmla="*/ 2 w 71"/>
                <a:gd name="T13" fmla="*/ 1 h 58"/>
                <a:gd name="T14" fmla="*/ 2 w 71"/>
                <a:gd name="T15" fmla="*/ 1 h 58"/>
                <a:gd name="T16" fmla="*/ 2 w 71"/>
                <a:gd name="T17" fmla="*/ 1 h 58"/>
                <a:gd name="T18" fmla="*/ 2 w 71"/>
                <a:gd name="T19" fmla="*/ 1 h 58"/>
                <a:gd name="T20" fmla="*/ 2 w 71"/>
                <a:gd name="T21" fmla="*/ 1 h 58"/>
                <a:gd name="T22" fmla="*/ 0 w 71"/>
                <a:gd name="T23" fmla="*/ 1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58"/>
                <a:gd name="T38" fmla="*/ 71 w 71"/>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58">
                  <a:moveTo>
                    <a:pt x="0" y="17"/>
                  </a:moveTo>
                  <a:lnTo>
                    <a:pt x="0" y="6"/>
                  </a:lnTo>
                  <a:lnTo>
                    <a:pt x="37" y="0"/>
                  </a:lnTo>
                  <a:lnTo>
                    <a:pt x="71" y="17"/>
                  </a:lnTo>
                  <a:lnTo>
                    <a:pt x="51" y="27"/>
                  </a:lnTo>
                  <a:lnTo>
                    <a:pt x="51" y="48"/>
                  </a:lnTo>
                  <a:lnTo>
                    <a:pt x="41" y="48"/>
                  </a:lnTo>
                  <a:lnTo>
                    <a:pt x="30" y="58"/>
                  </a:lnTo>
                  <a:lnTo>
                    <a:pt x="20" y="58"/>
                  </a:lnTo>
                  <a:lnTo>
                    <a:pt x="10" y="48"/>
                  </a:lnTo>
                  <a:lnTo>
                    <a:pt x="10" y="17"/>
                  </a:lnTo>
                  <a:lnTo>
                    <a:pt x="0" y="17"/>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3" name="Freeform 401"/>
            <p:cNvSpPr>
              <a:spLocks/>
            </p:cNvSpPr>
            <p:nvPr/>
          </p:nvSpPr>
          <p:spPr bwMode="auto">
            <a:xfrm>
              <a:off x="3728" y="1915"/>
              <a:ext cx="31" cy="30"/>
            </a:xfrm>
            <a:custGeom>
              <a:avLst/>
              <a:gdLst>
                <a:gd name="T0" fmla="*/ 2 w 39"/>
                <a:gd name="T1" fmla="*/ 0 h 41"/>
                <a:gd name="T2" fmla="*/ 2 w 39"/>
                <a:gd name="T3" fmla="*/ 1 h 41"/>
                <a:gd name="T4" fmla="*/ 2 w 39"/>
                <a:gd name="T5" fmla="*/ 1 h 41"/>
                <a:gd name="T6" fmla="*/ 2 w 39"/>
                <a:gd name="T7" fmla="*/ 1 h 41"/>
                <a:gd name="T8" fmla="*/ 0 w 39"/>
                <a:gd name="T9" fmla="*/ 1 h 41"/>
                <a:gd name="T10" fmla="*/ 0 w 39"/>
                <a:gd name="T11" fmla="*/ 1 h 41"/>
                <a:gd name="T12" fmla="*/ 2 w 39"/>
                <a:gd name="T13" fmla="*/ 1 h 41"/>
                <a:gd name="T14" fmla="*/ 2 w 39"/>
                <a:gd name="T15" fmla="*/ 1 h 41"/>
                <a:gd name="T16" fmla="*/ 2 w 39"/>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1"/>
                <a:gd name="T29" fmla="*/ 39 w 3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1">
                  <a:moveTo>
                    <a:pt x="39" y="0"/>
                  </a:moveTo>
                  <a:lnTo>
                    <a:pt x="28" y="3"/>
                  </a:lnTo>
                  <a:lnTo>
                    <a:pt x="22" y="15"/>
                  </a:lnTo>
                  <a:lnTo>
                    <a:pt x="7" y="11"/>
                  </a:lnTo>
                  <a:lnTo>
                    <a:pt x="0" y="20"/>
                  </a:lnTo>
                  <a:lnTo>
                    <a:pt x="0" y="41"/>
                  </a:lnTo>
                  <a:lnTo>
                    <a:pt x="21" y="30"/>
                  </a:lnTo>
                  <a:lnTo>
                    <a:pt x="34" y="36"/>
                  </a:lnTo>
                  <a:lnTo>
                    <a:pt x="39" y="0"/>
                  </a:lnTo>
                  <a:close/>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4" name="Freeform 402"/>
            <p:cNvSpPr>
              <a:spLocks/>
            </p:cNvSpPr>
            <p:nvPr/>
          </p:nvSpPr>
          <p:spPr bwMode="auto">
            <a:xfrm>
              <a:off x="3754" y="1914"/>
              <a:ext cx="44" cy="54"/>
            </a:xfrm>
            <a:custGeom>
              <a:avLst/>
              <a:gdLst>
                <a:gd name="T0" fmla="*/ 2 w 55"/>
                <a:gd name="T1" fmla="*/ 0 h 73"/>
                <a:gd name="T2" fmla="*/ 2 w 55"/>
                <a:gd name="T3" fmla="*/ 1 h 73"/>
                <a:gd name="T4" fmla="*/ 0 w 55"/>
                <a:gd name="T5" fmla="*/ 1 h 73"/>
                <a:gd name="T6" fmla="*/ 2 w 55"/>
                <a:gd name="T7" fmla="*/ 1 h 73"/>
                <a:gd name="T8" fmla="*/ 2 w 55"/>
                <a:gd name="T9" fmla="*/ 1 h 73"/>
                <a:gd name="T10" fmla="*/ 2 w 55"/>
                <a:gd name="T11" fmla="*/ 1 h 73"/>
                <a:gd name="T12" fmla="*/ 2 w 55"/>
                <a:gd name="T13" fmla="*/ 1 h 73"/>
                <a:gd name="T14" fmla="*/ 2 w 55"/>
                <a:gd name="T15" fmla="*/ 1 h 73"/>
                <a:gd name="T16" fmla="*/ 2 w 55"/>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3"/>
                <a:gd name="T29" fmla="*/ 55 w 55"/>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3">
                  <a:moveTo>
                    <a:pt x="4" y="0"/>
                  </a:moveTo>
                  <a:lnTo>
                    <a:pt x="4" y="31"/>
                  </a:lnTo>
                  <a:lnTo>
                    <a:pt x="0" y="54"/>
                  </a:lnTo>
                  <a:lnTo>
                    <a:pt x="33" y="73"/>
                  </a:lnTo>
                  <a:lnTo>
                    <a:pt x="55" y="51"/>
                  </a:lnTo>
                  <a:lnTo>
                    <a:pt x="45" y="31"/>
                  </a:lnTo>
                  <a:lnTo>
                    <a:pt x="45" y="10"/>
                  </a:lnTo>
                  <a:lnTo>
                    <a:pt x="24" y="10"/>
                  </a:lnTo>
                  <a:lnTo>
                    <a:pt x="4" y="0"/>
                  </a:lnTo>
                  <a:close/>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5" name="Freeform 403"/>
            <p:cNvSpPr>
              <a:spLocks/>
            </p:cNvSpPr>
            <p:nvPr/>
          </p:nvSpPr>
          <p:spPr bwMode="auto">
            <a:xfrm>
              <a:off x="3733" y="1912"/>
              <a:ext cx="17" cy="14"/>
            </a:xfrm>
            <a:custGeom>
              <a:avLst/>
              <a:gdLst>
                <a:gd name="T0" fmla="*/ 3 w 20"/>
                <a:gd name="T1" fmla="*/ 2 h 18"/>
                <a:gd name="T2" fmla="*/ 3 w 20"/>
                <a:gd name="T3" fmla="*/ 2 h 18"/>
                <a:gd name="T4" fmla="*/ 3 w 20"/>
                <a:gd name="T5" fmla="*/ 0 h 18"/>
                <a:gd name="T6" fmla="*/ 0 w 20"/>
                <a:gd name="T7" fmla="*/ 2 h 18"/>
                <a:gd name="T8" fmla="*/ 3 w 20"/>
                <a:gd name="T9" fmla="*/ 2 h 18"/>
                <a:gd name="T10" fmla="*/ 3 w 20"/>
                <a:gd name="T11" fmla="*/ 2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15" y="18"/>
                  </a:moveTo>
                  <a:lnTo>
                    <a:pt x="20" y="6"/>
                  </a:lnTo>
                  <a:lnTo>
                    <a:pt x="9" y="0"/>
                  </a:lnTo>
                  <a:lnTo>
                    <a:pt x="0" y="16"/>
                  </a:lnTo>
                  <a:lnTo>
                    <a:pt x="11" y="16"/>
                  </a:lnTo>
                  <a:lnTo>
                    <a:pt x="15" y="18"/>
                  </a:lnTo>
                  <a:close/>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6" name="Freeform 404"/>
            <p:cNvSpPr>
              <a:spLocks/>
            </p:cNvSpPr>
            <p:nvPr/>
          </p:nvSpPr>
          <p:spPr bwMode="auto">
            <a:xfrm>
              <a:off x="3593" y="2071"/>
              <a:ext cx="83" cy="36"/>
            </a:xfrm>
            <a:custGeom>
              <a:avLst/>
              <a:gdLst>
                <a:gd name="T0" fmla="*/ 0 w 80"/>
                <a:gd name="T1" fmla="*/ 5 h 40"/>
                <a:gd name="T2" fmla="*/ 8 w 80"/>
                <a:gd name="T3" fmla="*/ 5 h 40"/>
                <a:gd name="T4" fmla="*/ 86 w 80"/>
                <a:gd name="T5" fmla="*/ 5 h 40"/>
                <a:gd name="T6" fmla="*/ 99 w 80"/>
                <a:gd name="T7" fmla="*/ 5 h 40"/>
                <a:gd name="T8" fmla="*/ 115 w 80"/>
                <a:gd name="T9" fmla="*/ 5 h 40"/>
                <a:gd name="T10" fmla="*/ 115 w 80"/>
                <a:gd name="T11" fmla="*/ 0 h 40"/>
                <a:gd name="T12" fmla="*/ 166 w 80"/>
                <a:gd name="T13" fmla="*/ 5 h 40"/>
                <a:gd name="T14" fmla="*/ 166 w 80"/>
                <a:gd name="T15" fmla="*/ 5 h 40"/>
                <a:gd name="T16" fmla="*/ 149 w 80"/>
                <a:gd name="T17" fmla="*/ 5 h 40"/>
                <a:gd name="T18" fmla="*/ 99 w 80"/>
                <a:gd name="T19" fmla="*/ 5 h 40"/>
                <a:gd name="T20" fmla="*/ 64 w 80"/>
                <a:gd name="T21" fmla="*/ 5 h 40"/>
                <a:gd name="T22" fmla="*/ 8 w 80"/>
                <a:gd name="T23" fmla="*/ 5 h 40"/>
                <a:gd name="T24" fmla="*/ 0 w 80"/>
                <a:gd name="T25" fmla="*/ 5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0"/>
                <a:gd name="T41" fmla="*/ 80 w 8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0">
                  <a:moveTo>
                    <a:pt x="0" y="24"/>
                  </a:moveTo>
                  <a:lnTo>
                    <a:pt x="8" y="24"/>
                  </a:lnTo>
                  <a:lnTo>
                    <a:pt x="40" y="16"/>
                  </a:lnTo>
                  <a:lnTo>
                    <a:pt x="48" y="8"/>
                  </a:lnTo>
                  <a:lnTo>
                    <a:pt x="56" y="8"/>
                  </a:lnTo>
                  <a:lnTo>
                    <a:pt x="56" y="0"/>
                  </a:lnTo>
                  <a:lnTo>
                    <a:pt x="80" y="8"/>
                  </a:lnTo>
                  <a:lnTo>
                    <a:pt x="80" y="16"/>
                  </a:lnTo>
                  <a:lnTo>
                    <a:pt x="72" y="32"/>
                  </a:lnTo>
                  <a:lnTo>
                    <a:pt x="48" y="40"/>
                  </a:lnTo>
                  <a:lnTo>
                    <a:pt x="32" y="32"/>
                  </a:lnTo>
                  <a:lnTo>
                    <a:pt x="8" y="32"/>
                  </a:lnTo>
                  <a:lnTo>
                    <a:pt x="0" y="24"/>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7" name="Freeform 405"/>
            <p:cNvSpPr>
              <a:spLocks/>
            </p:cNvSpPr>
            <p:nvPr/>
          </p:nvSpPr>
          <p:spPr bwMode="auto">
            <a:xfrm>
              <a:off x="3434" y="2041"/>
              <a:ext cx="143" cy="127"/>
            </a:xfrm>
            <a:custGeom>
              <a:avLst/>
              <a:gdLst>
                <a:gd name="T0" fmla="*/ 219 w 136"/>
                <a:gd name="T1" fmla="*/ 0 h 135"/>
                <a:gd name="T2" fmla="*/ 198 w 136"/>
                <a:gd name="T3" fmla="*/ 0 h 135"/>
                <a:gd name="T4" fmla="*/ 198 w 136"/>
                <a:gd name="T5" fmla="*/ 8 h 135"/>
                <a:gd name="T6" fmla="*/ 154 w 136"/>
                <a:gd name="T7" fmla="*/ 8 h 135"/>
                <a:gd name="T8" fmla="*/ 132 w 136"/>
                <a:gd name="T9" fmla="*/ 8 h 135"/>
                <a:gd name="T10" fmla="*/ 108 w 136"/>
                <a:gd name="T11" fmla="*/ 8 h 135"/>
                <a:gd name="T12" fmla="*/ 108 w 136"/>
                <a:gd name="T13" fmla="*/ 8 h 135"/>
                <a:gd name="T14" fmla="*/ 88 w 136"/>
                <a:gd name="T15" fmla="*/ 8 h 135"/>
                <a:gd name="T16" fmla="*/ 108 w 136"/>
                <a:gd name="T17" fmla="*/ 12 h 135"/>
                <a:gd name="T18" fmla="*/ 62 w 136"/>
                <a:gd name="T19" fmla="*/ 15 h 135"/>
                <a:gd name="T20" fmla="*/ 62 w 136"/>
                <a:gd name="T21" fmla="*/ 12 h 135"/>
                <a:gd name="T22" fmla="*/ 0 w 136"/>
                <a:gd name="T23" fmla="*/ 15 h 135"/>
                <a:gd name="T24" fmla="*/ 88 w 136"/>
                <a:gd name="T25" fmla="*/ 17 h 135"/>
                <a:gd name="T26" fmla="*/ 108 w 136"/>
                <a:gd name="T27" fmla="*/ 23 h 135"/>
                <a:gd name="T28" fmla="*/ 108 w 136"/>
                <a:gd name="T29" fmla="*/ 25 h 135"/>
                <a:gd name="T30" fmla="*/ 108 w 136"/>
                <a:gd name="T31" fmla="*/ 35 h 135"/>
                <a:gd name="T32" fmla="*/ 132 w 136"/>
                <a:gd name="T33" fmla="*/ 37 h 135"/>
                <a:gd name="T34" fmla="*/ 219 w 136"/>
                <a:gd name="T35" fmla="*/ 39 h 135"/>
                <a:gd name="T36" fmla="*/ 219 w 136"/>
                <a:gd name="T37" fmla="*/ 37 h 135"/>
                <a:gd name="T38" fmla="*/ 261 w 136"/>
                <a:gd name="T39" fmla="*/ 35 h 135"/>
                <a:gd name="T40" fmla="*/ 326 w 136"/>
                <a:gd name="T41" fmla="*/ 37 h 135"/>
                <a:gd name="T42" fmla="*/ 348 w 136"/>
                <a:gd name="T43" fmla="*/ 33 h 135"/>
                <a:gd name="T44" fmla="*/ 326 w 136"/>
                <a:gd name="T45" fmla="*/ 28 h 135"/>
                <a:gd name="T46" fmla="*/ 326 w 136"/>
                <a:gd name="T47" fmla="*/ 25 h 135"/>
                <a:gd name="T48" fmla="*/ 326 w 136"/>
                <a:gd name="T49" fmla="*/ 22 h 135"/>
                <a:gd name="T50" fmla="*/ 326 w 136"/>
                <a:gd name="T51" fmla="*/ 23 h 135"/>
                <a:gd name="T52" fmla="*/ 326 w 136"/>
                <a:gd name="T53" fmla="*/ 22 h 135"/>
                <a:gd name="T54" fmla="*/ 326 w 136"/>
                <a:gd name="T55" fmla="*/ 17 h 135"/>
                <a:gd name="T56" fmla="*/ 348 w 136"/>
                <a:gd name="T57" fmla="*/ 17 h 135"/>
                <a:gd name="T58" fmla="*/ 370 w 136"/>
                <a:gd name="T59" fmla="*/ 12 h 135"/>
                <a:gd name="T60" fmla="*/ 326 w 136"/>
                <a:gd name="T61" fmla="*/ 8 h 135"/>
                <a:gd name="T62" fmla="*/ 307 w 136"/>
                <a:gd name="T63" fmla="*/ 8 h 135"/>
                <a:gd name="T64" fmla="*/ 284 w 136"/>
                <a:gd name="T65" fmla="*/ 8 h 135"/>
                <a:gd name="T66" fmla="*/ 284 w 136"/>
                <a:gd name="T67" fmla="*/ 8 h 135"/>
                <a:gd name="T68" fmla="*/ 261 w 136"/>
                <a:gd name="T69" fmla="*/ 8 h 135"/>
                <a:gd name="T70" fmla="*/ 261 w 136"/>
                <a:gd name="T71" fmla="*/ 7 h 135"/>
                <a:gd name="T72" fmla="*/ 219 w 136"/>
                <a:gd name="T73" fmla="*/ 0 h 1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135"/>
                <a:gd name="T113" fmla="*/ 136 w 136"/>
                <a:gd name="T114" fmla="*/ 135 h 1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135">
                  <a:moveTo>
                    <a:pt x="80" y="0"/>
                  </a:moveTo>
                  <a:lnTo>
                    <a:pt x="72" y="0"/>
                  </a:lnTo>
                  <a:lnTo>
                    <a:pt x="72" y="15"/>
                  </a:lnTo>
                  <a:lnTo>
                    <a:pt x="56" y="23"/>
                  </a:lnTo>
                  <a:lnTo>
                    <a:pt x="48" y="31"/>
                  </a:lnTo>
                  <a:lnTo>
                    <a:pt x="40" y="31"/>
                  </a:lnTo>
                  <a:lnTo>
                    <a:pt x="40" y="23"/>
                  </a:lnTo>
                  <a:lnTo>
                    <a:pt x="32" y="23"/>
                  </a:lnTo>
                  <a:lnTo>
                    <a:pt x="40" y="39"/>
                  </a:lnTo>
                  <a:lnTo>
                    <a:pt x="24" y="47"/>
                  </a:lnTo>
                  <a:lnTo>
                    <a:pt x="24" y="39"/>
                  </a:lnTo>
                  <a:lnTo>
                    <a:pt x="0" y="47"/>
                  </a:lnTo>
                  <a:lnTo>
                    <a:pt x="32" y="55"/>
                  </a:lnTo>
                  <a:lnTo>
                    <a:pt x="40" y="79"/>
                  </a:lnTo>
                  <a:lnTo>
                    <a:pt x="40" y="87"/>
                  </a:lnTo>
                  <a:lnTo>
                    <a:pt x="40" y="119"/>
                  </a:lnTo>
                  <a:lnTo>
                    <a:pt x="48" y="127"/>
                  </a:lnTo>
                  <a:lnTo>
                    <a:pt x="80" y="135"/>
                  </a:lnTo>
                  <a:lnTo>
                    <a:pt x="80" y="127"/>
                  </a:lnTo>
                  <a:lnTo>
                    <a:pt x="96" y="119"/>
                  </a:lnTo>
                  <a:lnTo>
                    <a:pt x="120" y="127"/>
                  </a:lnTo>
                  <a:lnTo>
                    <a:pt x="128" y="111"/>
                  </a:lnTo>
                  <a:lnTo>
                    <a:pt x="120" y="95"/>
                  </a:lnTo>
                  <a:lnTo>
                    <a:pt x="120" y="87"/>
                  </a:lnTo>
                  <a:lnTo>
                    <a:pt x="120" y="71"/>
                  </a:lnTo>
                  <a:lnTo>
                    <a:pt x="120" y="79"/>
                  </a:lnTo>
                  <a:lnTo>
                    <a:pt x="120" y="71"/>
                  </a:lnTo>
                  <a:lnTo>
                    <a:pt x="120" y="55"/>
                  </a:lnTo>
                  <a:lnTo>
                    <a:pt x="128" y="55"/>
                  </a:lnTo>
                  <a:lnTo>
                    <a:pt x="136" y="39"/>
                  </a:lnTo>
                  <a:lnTo>
                    <a:pt x="120" y="23"/>
                  </a:lnTo>
                  <a:lnTo>
                    <a:pt x="112" y="23"/>
                  </a:lnTo>
                  <a:lnTo>
                    <a:pt x="104" y="23"/>
                  </a:lnTo>
                  <a:lnTo>
                    <a:pt x="104" y="15"/>
                  </a:lnTo>
                  <a:lnTo>
                    <a:pt x="96" y="15"/>
                  </a:lnTo>
                  <a:lnTo>
                    <a:pt x="96" y="7"/>
                  </a:lnTo>
                  <a:lnTo>
                    <a:pt x="80" y="0"/>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8" name="Freeform 406"/>
            <p:cNvSpPr>
              <a:spLocks/>
            </p:cNvSpPr>
            <p:nvPr/>
          </p:nvSpPr>
          <p:spPr bwMode="auto">
            <a:xfrm>
              <a:off x="3394" y="2144"/>
              <a:ext cx="126" cy="106"/>
            </a:xfrm>
            <a:custGeom>
              <a:avLst/>
              <a:gdLst>
                <a:gd name="T0" fmla="*/ 0 w 120"/>
                <a:gd name="T1" fmla="*/ 10 h 112"/>
                <a:gd name="T2" fmla="*/ 87 w 120"/>
                <a:gd name="T3" fmla="*/ 10 h 112"/>
                <a:gd name="T4" fmla="*/ 60 w 120"/>
                <a:gd name="T5" fmla="*/ 14 h 112"/>
                <a:gd name="T6" fmla="*/ 60 w 120"/>
                <a:gd name="T7" fmla="*/ 20 h 112"/>
                <a:gd name="T8" fmla="*/ 41 w 120"/>
                <a:gd name="T9" fmla="*/ 23 h 112"/>
                <a:gd name="T10" fmla="*/ 60 w 120"/>
                <a:gd name="T11" fmla="*/ 27 h 112"/>
                <a:gd name="T12" fmla="*/ 41 w 120"/>
                <a:gd name="T13" fmla="*/ 32 h 112"/>
                <a:gd name="T14" fmla="*/ 106 w 120"/>
                <a:gd name="T15" fmla="*/ 38 h 112"/>
                <a:gd name="T16" fmla="*/ 106 w 120"/>
                <a:gd name="T17" fmla="*/ 35 h 112"/>
                <a:gd name="T18" fmla="*/ 193 w 120"/>
                <a:gd name="T19" fmla="*/ 35 h 112"/>
                <a:gd name="T20" fmla="*/ 256 w 120"/>
                <a:gd name="T21" fmla="*/ 27 h 112"/>
                <a:gd name="T22" fmla="*/ 235 w 120"/>
                <a:gd name="T23" fmla="*/ 23 h 112"/>
                <a:gd name="T24" fmla="*/ 274 w 120"/>
                <a:gd name="T25" fmla="*/ 14 h 112"/>
                <a:gd name="T26" fmla="*/ 317 w 120"/>
                <a:gd name="T27" fmla="*/ 10 h 112"/>
                <a:gd name="T28" fmla="*/ 317 w 120"/>
                <a:gd name="T29" fmla="*/ 9 h 112"/>
                <a:gd name="T30" fmla="*/ 235 w 120"/>
                <a:gd name="T31" fmla="*/ 9 h 112"/>
                <a:gd name="T32" fmla="*/ 213 w 120"/>
                <a:gd name="T33" fmla="*/ 8 h 112"/>
                <a:gd name="T34" fmla="*/ 193 w 120"/>
                <a:gd name="T35" fmla="*/ 8 h 112"/>
                <a:gd name="T36" fmla="*/ 149 w 120"/>
                <a:gd name="T37" fmla="*/ 8 h 112"/>
                <a:gd name="T38" fmla="*/ 129 w 120"/>
                <a:gd name="T39" fmla="*/ 8 h 112"/>
                <a:gd name="T40" fmla="*/ 8 w 120"/>
                <a:gd name="T41" fmla="*/ 0 h 112"/>
                <a:gd name="T42" fmla="*/ 0 w 120"/>
                <a:gd name="T43" fmla="*/ 8 h 112"/>
                <a:gd name="T44" fmla="*/ 0 w 120"/>
                <a:gd name="T45" fmla="*/ 9 h 112"/>
                <a:gd name="T46" fmla="*/ 0 w 120"/>
                <a:gd name="T47" fmla="*/ 10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12"/>
                <a:gd name="T74" fmla="*/ 120 w 120"/>
                <a:gd name="T75" fmla="*/ 112 h 1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12">
                  <a:moveTo>
                    <a:pt x="0" y="32"/>
                  </a:moveTo>
                  <a:lnTo>
                    <a:pt x="32" y="32"/>
                  </a:lnTo>
                  <a:lnTo>
                    <a:pt x="24" y="40"/>
                  </a:lnTo>
                  <a:lnTo>
                    <a:pt x="24" y="56"/>
                  </a:lnTo>
                  <a:lnTo>
                    <a:pt x="16" y="64"/>
                  </a:lnTo>
                  <a:lnTo>
                    <a:pt x="24" y="80"/>
                  </a:lnTo>
                  <a:lnTo>
                    <a:pt x="16" y="96"/>
                  </a:lnTo>
                  <a:lnTo>
                    <a:pt x="40" y="112"/>
                  </a:lnTo>
                  <a:lnTo>
                    <a:pt x="40" y="104"/>
                  </a:lnTo>
                  <a:lnTo>
                    <a:pt x="72" y="104"/>
                  </a:lnTo>
                  <a:lnTo>
                    <a:pt x="96" y="80"/>
                  </a:lnTo>
                  <a:lnTo>
                    <a:pt x="88" y="64"/>
                  </a:lnTo>
                  <a:lnTo>
                    <a:pt x="104" y="40"/>
                  </a:lnTo>
                  <a:lnTo>
                    <a:pt x="120" y="32"/>
                  </a:lnTo>
                  <a:lnTo>
                    <a:pt x="120" y="24"/>
                  </a:lnTo>
                  <a:lnTo>
                    <a:pt x="88" y="16"/>
                  </a:lnTo>
                  <a:lnTo>
                    <a:pt x="80" y="8"/>
                  </a:lnTo>
                  <a:lnTo>
                    <a:pt x="72" y="8"/>
                  </a:lnTo>
                  <a:lnTo>
                    <a:pt x="56" y="8"/>
                  </a:lnTo>
                  <a:lnTo>
                    <a:pt x="48" y="8"/>
                  </a:lnTo>
                  <a:lnTo>
                    <a:pt x="8" y="0"/>
                  </a:lnTo>
                  <a:lnTo>
                    <a:pt x="0" y="8"/>
                  </a:lnTo>
                  <a:lnTo>
                    <a:pt x="0" y="16"/>
                  </a:lnTo>
                  <a:lnTo>
                    <a:pt x="0" y="32"/>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09" name="Freeform 407"/>
            <p:cNvSpPr>
              <a:spLocks/>
            </p:cNvSpPr>
            <p:nvPr/>
          </p:nvSpPr>
          <p:spPr bwMode="auto">
            <a:xfrm>
              <a:off x="3560" y="2100"/>
              <a:ext cx="132" cy="119"/>
            </a:xfrm>
            <a:custGeom>
              <a:avLst/>
              <a:gdLst>
                <a:gd name="T0" fmla="*/ 8 w 128"/>
                <a:gd name="T1" fmla="*/ 12 h 128"/>
                <a:gd name="T2" fmla="*/ 44 w 128"/>
                <a:gd name="T3" fmla="*/ 9 h 128"/>
                <a:gd name="T4" fmla="*/ 71 w 128"/>
                <a:gd name="T5" fmla="*/ 12 h 128"/>
                <a:gd name="T6" fmla="*/ 90 w 128"/>
                <a:gd name="T7" fmla="*/ 17 h 128"/>
                <a:gd name="T8" fmla="*/ 103 w 128"/>
                <a:gd name="T9" fmla="*/ 17 h 128"/>
                <a:gd name="T10" fmla="*/ 116 w 128"/>
                <a:gd name="T11" fmla="*/ 19 h 128"/>
                <a:gd name="T12" fmla="*/ 147 w 128"/>
                <a:gd name="T13" fmla="*/ 20 h 128"/>
                <a:gd name="T14" fmla="*/ 162 w 128"/>
                <a:gd name="T15" fmla="*/ 25 h 128"/>
                <a:gd name="T16" fmla="*/ 176 w 128"/>
                <a:gd name="T17" fmla="*/ 25 h 128"/>
                <a:gd name="T18" fmla="*/ 192 w 128"/>
                <a:gd name="T19" fmla="*/ 30 h 128"/>
                <a:gd name="T20" fmla="*/ 176 w 128"/>
                <a:gd name="T21" fmla="*/ 30 h 128"/>
                <a:gd name="T22" fmla="*/ 192 w 128"/>
                <a:gd name="T23" fmla="*/ 30 h 128"/>
                <a:gd name="T24" fmla="*/ 207 w 128"/>
                <a:gd name="T25" fmla="*/ 30 h 128"/>
                <a:gd name="T26" fmla="*/ 207 w 128"/>
                <a:gd name="T27" fmla="*/ 29 h 128"/>
                <a:gd name="T28" fmla="*/ 207 w 128"/>
                <a:gd name="T29" fmla="*/ 27 h 128"/>
                <a:gd name="T30" fmla="*/ 207 w 128"/>
                <a:gd name="T31" fmla="*/ 22 h 128"/>
                <a:gd name="T32" fmla="*/ 222 w 128"/>
                <a:gd name="T33" fmla="*/ 27 h 128"/>
                <a:gd name="T34" fmla="*/ 235 w 128"/>
                <a:gd name="T35" fmla="*/ 25 h 128"/>
                <a:gd name="T36" fmla="*/ 176 w 128"/>
                <a:gd name="T37" fmla="*/ 19 h 128"/>
                <a:gd name="T38" fmla="*/ 192 w 128"/>
                <a:gd name="T39" fmla="*/ 19 h 128"/>
                <a:gd name="T40" fmla="*/ 176 w 128"/>
                <a:gd name="T41" fmla="*/ 19 h 128"/>
                <a:gd name="T42" fmla="*/ 147 w 128"/>
                <a:gd name="T43" fmla="*/ 17 h 128"/>
                <a:gd name="T44" fmla="*/ 147 w 128"/>
                <a:gd name="T45" fmla="*/ 14 h 128"/>
                <a:gd name="T46" fmla="*/ 116 w 128"/>
                <a:gd name="T47" fmla="*/ 9 h 128"/>
                <a:gd name="T48" fmla="*/ 116 w 128"/>
                <a:gd name="T49" fmla="*/ 7 h 128"/>
                <a:gd name="T50" fmla="*/ 147 w 128"/>
                <a:gd name="T51" fmla="*/ 7 h 128"/>
                <a:gd name="T52" fmla="*/ 147 w 128"/>
                <a:gd name="T53" fmla="*/ 7 h 128"/>
                <a:gd name="T54" fmla="*/ 147 w 128"/>
                <a:gd name="T55" fmla="*/ 7 h 128"/>
                <a:gd name="T56" fmla="*/ 116 w 128"/>
                <a:gd name="T57" fmla="*/ 0 h 128"/>
                <a:gd name="T58" fmla="*/ 71 w 128"/>
                <a:gd name="T59" fmla="*/ 0 h 128"/>
                <a:gd name="T60" fmla="*/ 71 w 128"/>
                <a:gd name="T61" fmla="*/ 7 h 128"/>
                <a:gd name="T62" fmla="*/ 55 w 128"/>
                <a:gd name="T63" fmla="*/ 7 h 128"/>
                <a:gd name="T64" fmla="*/ 55 w 128"/>
                <a:gd name="T65" fmla="*/ 7 h 128"/>
                <a:gd name="T66" fmla="*/ 44 w 128"/>
                <a:gd name="T67" fmla="*/ 7 h 128"/>
                <a:gd name="T68" fmla="*/ 8 w 128"/>
                <a:gd name="T69" fmla="*/ 7 h 128"/>
                <a:gd name="T70" fmla="*/ 0 w 128"/>
                <a:gd name="T71" fmla="*/ 7 h 128"/>
                <a:gd name="T72" fmla="*/ 0 w 128"/>
                <a:gd name="T73" fmla="*/ 7 h 128"/>
                <a:gd name="T74" fmla="*/ 8 w 128"/>
                <a:gd name="T75" fmla="*/ 12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128"/>
                <a:gd name="T116" fmla="*/ 128 w 128"/>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128">
                  <a:moveTo>
                    <a:pt x="8" y="48"/>
                  </a:moveTo>
                  <a:lnTo>
                    <a:pt x="24" y="40"/>
                  </a:lnTo>
                  <a:lnTo>
                    <a:pt x="40" y="48"/>
                  </a:lnTo>
                  <a:lnTo>
                    <a:pt x="48" y="72"/>
                  </a:lnTo>
                  <a:lnTo>
                    <a:pt x="56" y="72"/>
                  </a:lnTo>
                  <a:lnTo>
                    <a:pt x="64" y="80"/>
                  </a:lnTo>
                  <a:lnTo>
                    <a:pt x="80" y="88"/>
                  </a:lnTo>
                  <a:lnTo>
                    <a:pt x="88" y="104"/>
                  </a:lnTo>
                  <a:lnTo>
                    <a:pt x="96" y="104"/>
                  </a:lnTo>
                  <a:lnTo>
                    <a:pt x="104" y="128"/>
                  </a:lnTo>
                  <a:lnTo>
                    <a:pt x="96" y="128"/>
                  </a:lnTo>
                  <a:lnTo>
                    <a:pt x="104" y="128"/>
                  </a:lnTo>
                  <a:lnTo>
                    <a:pt x="112" y="128"/>
                  </a:lnTo>
                  <a:lnTo>
                    <a:pt x="112" y="120"/>
                  </a:lnTo>
                  <a:lnTo>
                    <a:pt x="112" y="112"/>
                  </a:lnTo>
                  <a:lnTo>
                    <a:pt x="112" y="96"/>
                  </a:lnTo>
                  <a:lnTo>
                    <a:pt x="120" y="112"/>
                  </a:lnTo>
                  <a:lnTo>
                    <a:pt x="128" y="104"/>
                  </a:lnTo>
                  <a:lnTo>
                    <a:pt x="96" y="80"/>
                  </a:lnTo>
                  <a:lnTo>
                    <a:pt x="104" y="80"/>
                  </a:lnTo>
                  <a:lnTo>
                    <a:pt x="96" y="80"/>
                  </a:lnTo>
                  <a:lnTo>
                    <a:pt x="80" y="72"/>
                  </a:lnTo>
                  <a:lnTo>
                    <a:pt x="80" y="56"/>
                  </a:lnTo>
                  <a:lnTo>
                    <a:pt x="64" y="40"/>
                  </a:lnTo>
                  <a:lnTo>
                    <a:pt x="64" y="24"/>
                  </a:lnTo>
                  <a:lnTo>
                    <a:pt x="80" y="24"/>
                  </a:lnTo>
                  <a:lnTo>
                    <a:pt x="80" y="16"/>
                  </a:lnTo>
                  <a:lnTo>
                    <a:pt x="80" y="8"/>
                  </a:lnTo>
                  <a:lnTo>
                    <a:pt x="64" y="0"/>
                  </a:lnTo>
                  <a:lnTo>
                    <a:pt x="40" y="0"/>
                  </a:lnTo>
                  <a:lnTo>
                    <a:pt x="40" y="16"/>
                  </a:lnTo>
                  <a:lnTo>
                    <a:pt x="32" y="8"/>
                  </a:lnTo>
                  <a:lnTo>
                    <a:pt x="32" y="16"/>
                  </a:lnTo>
                  <a:lnTo>
                    <a:pt x="24" y="16"/>
                  </a:lnTo>
                  <a:lnTo>
                    <a:pt x="8" y="24"/>
                  </a:lnTo>
                  <a:lnTo>
                    <a:pt x="0" y="24"/>
                  </a:lnTo>
                  <a:lnTo>
                    <a:pt x="0" y="32"/>
                  </a:lnTo>
                  <a:lnTo>
                    <a:pt x="8" y="48"/>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0" name="Freeform 408"/>
            <p:cNvSpPr>
              <a:spLocks/>
            </p:cNvSpPr>
            <p:nvPr/>
          </p:nvSpPr>
          <p:spPr bwMode="auto">
            <a:xfrm>
              <a:off x="3707" y="2085"/>
              <a:ext cx="99" cy="69"/>
            </a:xfrm>
            <a:custGeom>
              <a:avLst/>
              <a:gdLst>
                <a:gd name="T0" fmla="*/ 36 w 96"/>
                <a:gd name="T1" fmla="*/ 22 h 72"/>
                <a:gd name="T2" fmla="*/ 44 w 96"/>
                <a:gd name="T3" fmla="*/ 22 h 72"/>
                <a:gd name="T4" fmla="*/ 44 w 96"/>
                <a:gd name="T5" fmla="*/ 26 h 72"/>
                <a:gd name="T6" fmla="*/ 56 w 96"/>
                <a:gd name="T7" fmla="*/ 29 h 72"/>
                <a:gd name="T8" fmla="*/ 72 w 96"/>
                <a:gd name="T9" fmla="*/ 29 h 72"/>
                <a:gd name="T10" fmla="*/ 104 w 96"/>
                <a:gd name="T11" fmla="*/ 31 h 72"/>
                <a:gd name="T12" fmla="*/ 133 w 96"/>
                <a:gd name="T13" fmla="*/ 26 h 72"/>
                <a:gd name="T14" fmla="*/ 162 w 96"/>
                <a:gd name="T15" fmla="*/ 29 h 72"/>
                <a:gd name="T16" fmla="*/ 162 w 96"/>
                <a:gd name="T17" fmla="*/ 26 h 72"/>
                <a:gd name="T18" fmla="*/ 176 w 96"/>
                <a:gd name="T19" fmla="*/ 22 h 72"/>
                <a:gd name="T20" fmla="*/ 162 w 96"/>
                <a:gd name="T21" fmla="*/ 22 h 72"/>
                <a:gd name="T22" fmla="*/ 162 w 96"/>
                <a:gd name="T23" fmla="*/ 18 h 72"/>
                <a:gd name="T24" fmla="*/ 162 w 96"/>
                <a:gd name="T25" fmla="*/ 11 h 72"/>
                <a:gd name="T26" fmla="*/ 133 w 96"/>
                <a:gd name="T27" fmla="*/ 0 h 72"/>
                <a:gd name="T28" fmla="*/ 117 w 96"/>
                <a:gd name="T29" fmla="*/ 0 h 72"/>
                <a:gd name="T30" fmla="*/ 92 w 96"/>
                <a:gd name="T31" fmla="*/ 0 h 72"/>
                <a:gd name="T32" fmla="*/ 44 w 96"/>
                <a:gd name="T33" fmla="*/ 0 h 72"/>
                <a:gd name="T34" fmla="*/ 36 w 96"/>
                <a:gd name="T35" fmla="*/ 0 h 72"/>
                <a:gd name="T36" fmla="*/ 36 w 96"/>
                <a:gd name="T37" fmla="*/ 12 h 72"/>
                <a:gd name="T38" fmla="*/ 0 w 96"/>
                <a:gd name="T39" fmla="*/ 12 h 72"/>
                <a:gd name="T40" fmla="*/ 36 w 96"/>
                <a:gd name="T41" fmla="*/ 22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72"/>
                <a:gd name="T65" fmla="*/ 96 w 96"/>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72">
                  <a:moveTo>
                    <a:pt x="16" y="48"/>
                  </a:moveTo>
                  <a:lnTo>
                    <a:pt x="24" y="48"/>
                  </a:lnTo>
                  <a:lnTo>
                    <a:pt x="24" y="56"/>
                  </a:lnTo>
                  <a:lnTo>
                    <a:pt x="32" y="64"/>
                  </a:lnTo>
                  <a:lnTo>
                    <a:pt x="40" y="64"/>
                  </a:lnTo>
                  <a:lnTo>
                    <a:pt x="56" y="72"/>
                  </a:lnTo>
                  <a:lnTo>
                    <a:pt x="72" y="56"/>
                  </a:lnTo>
                  <a:lnTo>
                    <a:pt x="88" y="64"/>
                  </a:lnTo>
                  <a:lnTo>
                    <a:pt x="88" y="56"/>
                  </a:lnTo>
                  <a:lnTo>
                    <a:pt x="96" y="48"/>
                  </a:lnTo>
                  <a:lnTo>
                    <a:pt x="88" y="48"/>
                  </a:lnTo>
                  <a:lnTo>
                    <a:pt x="88" y="40"/>
                  </a:lnTo>
                  <a:lnTo>
                    <a:pt x="88" y="16"/>
                  </a:lnTo>
                  <a:lnTo>
                    <a:pt x="72" y="0"/>
                  </a:lnTo>
                  <a:lnTo>
                    <a:pt x="64" y="0"/>
                  </a:lnTo>
                  <a:lnTo>
                    <a:pt x="48" y="0"/>
                  </a:lnTo>
                  <a:lnTo>
                    <a:pt x="24" y="0"/>
                  </a:lnTo>
                  <a:lnTo>
                    <a:pt x="16" y="0"/>
                  </a:lnTo>
                  <a:lnTo>
                    <a:pt x="16" y="32"/>
                  </a:lnTo>
                  <a:lnTo>
                    <a:pt x="0" y="32"/>
                  </a:lnTo>
                  <a:lnTo>
                    <a:pt x="16" y="48"/>
                  </a:lnTo>
                  <a:close/>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1" name="Freeform 409"/>
            <p:cNvSpPr>
              <a:spLocks/>
            </p:cNvSpPr>
            <p:nvPr/>
          </p:nvSpPr>
          <p:spPr bwMode="auto">
            <a:xfrm>
              <a:off x="3645" y="1974"/>
              <a:ext cx="106" cy="94"/>
            </a:xfrm>
            <a:custGeom>
              <a:avLst/>
              <a:gdLst>
                <a:gd name="T0" fmla="*/ 155 w 103"/>
                <a:gd name="T1" fmla="*/ 16 h 103"/>
                <a:gd name="T2" fmla="*/ 168 w 103"/>
                <a:gd name="T3" fmla="*/ 14 h 103"/>
                <a:gd name="T4" fmla="*/ 182 w 103"/>
                <a:gd name="T5" fmla="*/ 13 h 103"/>
                <a:gd name="T6" fmla="*/ 168 w 103"/>
                <a:gd name="T7" fmla="*/ 8 h 103"/>
                <a:gd name="T8" fmla="*/ 182 w 103"/>
                <a:gd name="T9" fmla="*/ 5 h 103"/>
                <a:gd name="T10" fmla="*/ 168 w 103"/>
                <a:gd name="T11" fmla="*/ 5 h 103"/>
                <a:gd name="T12" fmla="*/ 155 w 103"/>
                <a:gd name="T13" fmla="*/ 5 h 103"/>
                <a:gd name="T14" fmla="*/ 139 w 103"/>
                <a:gd name="T15" fmla="*/ 5 h 103"/>
                <a:gd name="T16" fmla="*/ 99 w 103"/>
                <a:gd name="T17" fmla="*/ 5 h 103"/>
                <a:gd name="T18" fmla="*/ 99 w 103"/>
                <a:gd name="T19" fmla="*/ 5 h 103"/>
                <a:gd name="T20" fmla="*/ 84 w 103"/>
                <a:gd name="T21" fmla="*/ 5 h 103"/>
                <a:gd name="T22" fmla="*/ 68 w 103"/>
                <a:gd name="T23" fmla="*/ 0 h 103"/>
                <a:gd name="T24" fmla="*/ 0 w 103"/>
                <a:gd name="T25" fmla="*/ 5 h 103"/>
                <a:gd name="T26" fmla="*/ 8 w 103"/>
                <a:gd name="T27" fmla="*/ 12 h 103"/>
                <a:gd name="T28" fmla="*/ 16 w 103"/>
                <a:gd name="T29" fmla="*/ 12 h 103"/>
                <a:gd name="T30" fmla="*/ 52 w 103"/>
                <a:gd name="T31" fmla="*/ 13 h 103"/>
                <a:gd name="T32" fmla="*/ 68 w 103"/>
                <a:gd name="T33" fmla="*/ 13 h 103"/>
                <a:gd name="T34" fmla="*/ 84 w 103"/>
                <a:gd name="T35" fmla="*/ 15 h 103"/>
                <a:gd name="T36" fmla="*/ 99 w 103"/>
                <a:gd name="T37" fmla="*/ 15 h 103"/>
                <a:gd name="T38" fmla="*/ 111 w 103"/>
                <a:gd name="T39" fmla="*/ 16 h 103"/>
                <a:gd name="T40" fmla="*/ 139 w 103"/>
                <a:gd name="T41" fmla="*/ 15 h 103"/>
                <a:gd name="T42" fmla="*/ 155 w 103"/>
                <a:gd name="T43" fmla="*/ 16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
                <a:gd name="T67" fmla="*/ 0 h 103"/>
                <a:gd name="T68" fmla="*/ 103 w 103"/>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 h="103">
                  <a:moveTo>
                    <a:pt x="87" y="103"/>
                  </a:moveTo>
                  <a:lnTo>
                    <a:pt x="95" y="87"/>
                  </a:lnTo>
                  <a:lnTo>
                    <a:pt x="103" y="79"/>
                  </a:lnTo>
                  <a:lnTo>
                    <a:pt x="95" y="48"/>
                  </a:lnTo>
                  <a:lnTo>
                    <a:pt x="103" y="32"/>
                  </a:lnTo>
                  <a:lnTo>
                    <a:pt x="95" y="24"/>
                  </a:lnTo>
                  <a:lnTo>
                    <a:pt x="87" y="16"/>
                  </a:lnTo>
                  <a:lnTo>
                    <a:pt x="79" y="16"/>
                  </a:lnTo>
                  <a:lnTo>
                    <a:pt x="55" y="8"/>
                  </a:lnTo>
                  <a:lnTo>
                    <a:pt x="55" y="16"/>
                  </a:lnTo>
                  <a:lnTo>
                    <a:pt x="48" y="16"/>
                  </a:lnTo>
                  <a:lnTo>
                    <a:pt x="40" y="0"/>
                  </a:lnTo>
                  <a:lnTo>
                    <a:pt x="0" y="24"/>
                  </a:lnTo>
                  <a:lnTo>
                    <a:pt x="8" y="72"/>
                  </a:lnTo>
                  <a:lnTo>
                    <a:pt x="16" y="72"/>
                  </a:lnTo>
                  <a:lnTo>
                    <a:pt x="32" y="79"/>
                  </a:lnTo>
                  <a:lnTo>
                    <a:pt x="40" y="79"/>
                  </a:lnTo>
                  <a:lnTo>
                    <a:pt x="48" y="95"/>
                  </a:lnTo>
                  <a:lnTo>
                    <a:pt x="55" y="95"/>
                  </a:lnTo>
                  <a:lnTo>
                    <a:pt x="63" y="103"/>
                  </a:lnTo>
                  <a:lnTo>
                    <a:pt x="79" y="95"/>
                  </a:lnTo>
                  <a:lnTo>
                    <a:pt x="87" y="103"/>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2" name="Freeform 410"/>
            <p:cNvSpPr>
              <a:spLocks/>
            </p:cNvSpPr>
            <p:nvPr/>
          </p:nvSpPr>
          <p:spPr bwMode="auto">
            <a:xfrm>
              <a:off x="3562" y="1974"/>
              <a:ext cx="90" cy="117"/>
            </a:xfrm>
            <a:custGeom>
              <a:avLst/>
              <a:gdLst>
                <a:gd name="T0" fmla="*/ 70 w 88"/>
                <a:gd name="T1" fmla="*/ 6 h 127"/>
                <a:gd name="T2" fmla="*/ 124 w 88"/>
                <a:gd name="T3" fmla="*/ 6 h 127"/>
                <a:gd name="T4" fmla="*/ 124 w 88"/>
                <a:gd name="T5" fmla="*/ 6 h 127"/>
                <a:gd name="T6" fmla="*/ 113 w 88"/>
                <a:gd name="T7" fmla="*/ 6 h 127"/>
                <a:gd name="T8" fmla="*/ 124 w 88"/>
                <a:gd name="T9" fmla="*/ 6 h 127"/>
                <a:gd name="T10" fmla="*/ 136 w 88"/>
                <a:gd name="T11" fmla="*/ 15 h 127"/>
                <a:gd name="T12" fmla="*/ 124 w 88"/>
                <a:gd name="T13" fmla="*/ 15 h 127"/>
                <a:gd name="T14" fmla="*/ 113 w 88"/>
                <a:gd name="T15" fmla="*/ 15 h 127"/>
                <a:gd name="T16" fmla="*/ 86 w 88"/>
                <a:gd name="T17" fmla="*/ 16 h 127"/>
                <a:gd name="T18" fmla="*/ 102 w 88"/>
                <a:gd name="T19" fmla="*/ 18 h 127"/>
                <a:gd name="T20" fmla="*/ 124 w 88"/>
                <a:gd name="T21" fmla="*/ 21 h 127"/>
                <a:gd name="T22" fmla="*/ 113 w 88"/>
                <a:gd name="T23" fmla="*/ 23 h 127"/>
                <a:gd name="T24" fmla="*/ 60 w 88"/>
                <a:gd name="T25" fmla="*/ 25 h 127"/>
                <a:gd name="T26" fmla="*/ 52 w 88"/>
                <a:gd name="T27" fmla="*/ 25 h 127"/>
                <a:gd name="T28" fmla="*/ 8 w 88"/>
                <a:gd name="T29" fmla="*/ 25 h 127"/>
                <a:gd name="T30" fmla="*/ 16 w 88"/>
                <a:gd name="T31" fmla="*/ 21 h 127"/>
                <a:gd name="T32" fmla="*/ 0 w 88"/>
                <a:gd name="T33" fmla="*/ 18 h 127"/>
                <a:gd name="T34" fmla="*/ 0 w 88"/>
                <a:gd name="T35" fmla="*/ 17 h 127"/>
                <a:gd name="T36" fmla="*/ 0 w 88"/>
                <a:gd name="T37" fmla="*/ 15 h 127"/>
                <a:gd name="T38" fmla="*/ 0 w 88"/>
                <a:gd name="T39" fmla="*/ 12 h 127"/>
                <a:gd name="T40" fmla="*/ 0 w 88"/>
                <a:gd name="T41" fmla="*/ 10 h 127"/>
                <a:gd name="T42" fmla="*/ 8 w 88"/>
                <a:gd name="T43" fmla="*/ 6 h 127"/>
                <a:gd name="T44" fmla="*/ 44 w 88"/>
                <a:gd name="T45" fmla="*/ 6 h 127"/>
                <a:gd name="T46" fmla="*/ 52 w 88"/>
                <a:gd name="T47" fmla="*/ 6 h 127"/>
                <a:gd name="T48" fmla="*/ 44 w 88"/>
                <a:gd name="T49" fmla="*/ 6 h 127"/>
                <a:gd name="T50" fmla="*/ 52 w 88"/>
                <a:gd name="T51" fmla="*/ 6 h 127"/>
                <a:gd name="T52" fmla="*/ 44 w 88"/>
                <a:gd name="T53" fmla="*/ 0 h 127"/>
                <a:gd name="T54" fmla="*/ 52 w 88"/>
                <a:gd name="T55" fmla="*/ 0 h 127"/>
                <a:gd name="T56" fmla="*/ 60 w 88"/>
                <a:gd name="T57" fmla="*/ 0 h 127"/>
                <a:gd name="T58" fmla="*/ 60 w 88"/>
                <a:gd name="T59" fmla="*/ 6 h 127"/>
                <a:gd name="T60" fmla="*/ 70 w 88"/>
                <a:gd name="T61" fmla="*/ 6 h 127"/>
                <a:gd name="T62" fmla="*/ 60 w 88"/>
                <a:gd name="T63" fmla="*/ 6 h 127"/>
                <a:gd name="T64" fmla="*/ 70 w 88"/>
                <a:gd name="T65" fmla="*/ 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127"/>
                <a:gd name="T101" fmla="*/ 88 w 88"/>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127">
                  <a:moveTo>
                    <a:pt x="48" y="24"/>
                  </a:moveTo>
                  <a:lnTo>
                    <a:pt x="80" y="8"/>
                  </a:lnTo>
                  <a:lnTo>
                    <a:pt x="80" y="16"/>
                  </a:lnTo>
                  <a:lnTo>
                    <a:pt x="72" y="16"/>
                  </a:lnTo>
                  <a:lnTo>
                    <a:pt x="80" y="24"/>
                  </a:lnTo>
                  <a:lnTo>
                    <a:pt x="88" y="72"/>
                  </a:lnTo>
                  <a:lnTo>
                    <a:pt x="80" y="72"/>
                  </a:lnTo>
                  <a:lnTo>
                    <a:pt x="72" y="72"/>
                  </a:lnTo>
                  <a:lnTo>
                    <a:pt x="56" y="79"/>
                  </a:lnTo>
                  <a:lnTo>
                    <a:pt x="64" y="95"/>
                  </a:lnTo>
                  <a:lnTo>
                    <a:pt x="80" y="111"/>
                  </a:lnTo>
                  <a:lnTo>
                    <a:pt x="72" y="119"/>
                  </a:lnTo>
                  <a:lnTo>
                    <a:pt x="40" y="127"/>
                  </a:lnTo>
                  <a:lnTo>
                    <a:pt x="32" y="127"/>
                  </a:lnTo>
                  <a:lnTo>
                    <a:pt x="8" y="127"/>
                  </a:lnTo>
                  <a:lnTo>
                    <a:pt x="16" y="111"/>
                  </a:lnTo>
                  <a:lnTo>
                    <a:pt x="0" y="95"/>
                  </a:lnTo>
                  <a:lnTo>
                    <a:pt x="0" y="87"/>
                  </a:lnTo>
                  <a:lnTo>
                    <a:pt x="0" y="72"/>
                  </a:lnTo>
                  <a:lnTo>
                    <a:pt x="0" y="56"/>
                  </a:lnTo>
                  <a:lnTo>
                    <a:pt x="0" y="48"/>
                  </a:lnTo>
                  <a:lnTo>
                    <a:pt x="8" y="32"/>
                  </a:lnTo>
                  <a:lnTo>
                    <a:pt x="24" y="32"/>
                  </a:lnTo>
                  <a:lnTo>
                    <a:pt x="32" y="16"/>
                  </a:lnTo>
                  <a:lnTo>
                    <a:pt x="24" y="16"/>
                  </a:lnTo>
                  <a:lnTo>
                    <a:pt x="32" y="8"/>
                  </a:lnTo>
                  <a:lnTo>
                    <a:pt x="24" y="0"/>
                  </a:lnTo>
                  <a:lnTo>
                    <a:pt x="32" y="0"/>
                  </a:lnTo>
                  <a:lnTo>
                    <a:pt x="40" y="0"/>
                  </a:lnTo>
                  <a:lnTo>
                    <a:pt x="40" y="8"/>
                  </a:lnTo>
                  <a:lnTo>
                    <a:pt x="48" y="16"/>
                  </a:lnTo>
                  <a:lnTo>
                    <a:pt x="40" y="24"/>
                  </a:lnTo>
                  <a:lnTo>
                    <a:pt x="48" y="24"/>
                  </a:lnTo>
                </a:path>
              </a:pathLst>
            </a:custGeom>
            <a:solidFill>
              <a:schemeClr val="accent6">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3" name="Freeform 411"/>
            <p:cNvSpPr>
              <a:spLocks/>
            </p:cNvSpPr>
            <p:nvPr/>
          </p:nvSpPr>
          <p:spPr bwMode="auto">
            <a:xfrm>
              <a:off x="3667" y="2858"/>
              <a:ext cx="173" cy="141"/>
            </a:xfrm>
            <a:custGeom>
              <a:avLst/>
              <a:gdLst>
                <a:gd name="T0" fmla="*/ 322 w 167"/>
                <a:gd name="T1" fmla="*/ 6 h 152"/>
                <a:gd name="T2" fmla="*/ 338 w 167"/>
                <a:gd name="T3" fmla="*/ 11 h 152"/>
                <a:gd name="T4" fmla="*/ 322 w 167"/>
                <a:gd name="T5" fmla="*/ 11 h 152"/>
                <a:gd name="T6" fmla="*/ 306 w 167"/>
                <a:gd name="T7" fmla="*/ 13 h 152"/>
                <a:gd name="T8" fmla="*/ 322 w 167"/>
                <a:gd name="T9" fmla="*/ 13 h 152"/>
                <a:gd name="T10" fmla="*/ 338 w 167"/>
                <a:gd name="T11" fmla="*/ 13 h 152"/>
                <a:gd name="T12" fmla="*/ 338 w 167"/>
                <a:gd name="T13" fmla="*/ 18 h 152"/>
                <a:gd name="T14" fmla="*/ 322 w 167"/>
                <a:gd name="T15" fmla="*/ 19 h 152"/>
                <a:gd name="T16" fmla="*/ 289 w 167"/>
                <a:gd name="T17" fmla="*/ 23 h 152"/>
                <a:gd name="T18" fmla="*/ 259 w 167"/>
                <a:gd name="T19" fmla="*/ 29 h 152"/>
                <a:gd name="T20" fmla="*/ 225 w 167"/>
                <a:gd name="T21" fmla="*/ 32 h 152"/>
                <a:gd name="T22" fmla="*/ 175 w 167"/>
                <a:gd name="T23" fmla="*/ 32 h 152"/>
                <a:gd name="T24" fmla="*/ 158 w 167"/>
                <a:gd name="T25" fmla="*/ 32 h 152"/>
                <a:gd name="T26" fmla="*/ 110 w 167"/>
                <a:gd name="T27" fmla="*/ 32 h 152"/>
                <a:gd name="T28" fmla="*/ 79 w 167"/>
                <a:gd name="T29" fmla="*/ 33 h 152"/>
                <a:gd name="T30" fmla="*/ 60 w 167"/>
                <a:gd name="T31" fmla="*/ 33 h 152"/>
                <a:gd name="T32" fmla="*/ 46 w 167"/>
                <a:gd name="T33" fmla="*/ 32 h 152"/>
                <a:gd name="T34" fmla="*/ 36 w 167"/>
                <a:gd name="T35" fmla="*/ 29 h 152"/>
                <a:gd name="T36" fmla="*/ 36 w 167"/>
                <a:gd name="T37" fmla="*/ 27 h 152"/>
                <a:gd name="T38" fmla="*/ 8 w 167"/>
                <a:gd name="T39" fmla="*/ 18 h 152"/>
                <a:gd name="T40" fmla="*/ 0 w 167"/>
                <a:gd name="T41" fmla="*/ 18 h 152"/>
                <a:gd name="T42" fmla="*/ 8 w 167"/>
                <a:gd name="T43" fmla="*/ 17 h 152"/>
                <a:gd name="T44" fmla="*/ 36 w 167"/>
                <a:gd name="T45" fmla="*/ 18 h 152"/>
                <a:gd name="T46" fmla="*/ 46 w 167"/>
                <a:gd name="T47" fmla="*/ 18 h 152"/>
                <a:gd name="T48" fmla="*/ 79 w 167"/>
                <a:gd name="T49" fmla="*/ 17 h 152"/>
                <a:gd name="T50" fmla="*/ 79 w 167"/>
                <a:gd name="T51" fmla="*/ 6 h 152"/>
                <a:gd name="T52" fmla="*/ 95 w 167"/>
                <a:gd name="T53" fmla="*/ 9 h 152"/>
                <a:gd name="T54" fmla="*/ 95 w 167"/>
                <a:gd name="T55" fmla="*/ 13 h 152"/>
                <a:gd name="T56" fmla="*/ 110 w 167"/>
                <a:gd name="T57" fmla="*/ 13 h 152"/>
                <a:gd name="T58" fmla="*/ 158 w 167"/>
                <a:gd name="T59" fmla="*/ 9 h 152"/>
                <a:gd name="T60" fmla="*/ 175 w 167"/>
                <a:gd name="T61" fmla="*/ 11 h 152"/>
                <a:gd name="T62" fmla="*/ 175 w 167"/>
                <a:gd name="T63" fmla="*/ 9 h 152"/>
                <a:gd name="T64" fmla="*/ 241 w 167"/>
                <a:gd name="T65" fmla="*/ 6 h 152"/>
                <a:gd name="T66" fmla="*/ 273 w 167"/>
                <a:gd name="T67" fmla="*/ 0 h 152"/>
                <a:gd name="T68" fmla="*/ 306 w 167"/>
                <a:gd name="T69" fmla="*/ 6 h 152"/>
                <a:gd name="T70" fmla="*/ 322 w 167"/>
                <a:gd name="T71" fmla="*/ 6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7"/>
                <a:gd name="T109" fmla="*/ 0 h 152"/>
                <a:gd name="T110" fmla="*/ 167 w 167"/>
                <a:gd name="T111" fmla="*/ 152 h 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7" h="152">
                  <a:moveTo>
                    <a:pt x="159" y="8"/>
                  </a:moveTo>
                  <a:lnTo>
                    <a:pt x="167" y="48"/>
                  </a:lnTo>
                  <a:lnTo>
                    <a:pt x="159" y="48"/>
                  </a:lnTo>
                  <a:lnTo>
                    <a:pt x="151" y="56"/>
                  </a:lnTo>
                  <a:lnTo>
                    <a:pt x="159" y="56"/>
                  </a:lnTo>
                  <a:lnTo>
                    <a:pt x="167" y="56"/>
                  </a:lnTo>
                  <a:lnTo>
                    <a:pt x="167" y="80"/>
                  </a:lnTo>
                  <a:lnTo>
                    <a:pt x="159" y="88"/>
                  </a:lnTo>
                  <a:lnTo>
                    <a:pt x="143" y="104"/>
                  </a:lnTo>
                  <a:lnTo>
                    <a:pt x="127" y="128"/>
                  </a:lnTo>
                  <a:lnTo>
                    <a:pt x="111" y="144"/>
                  </a:lnTo>
                  <a:lnTo>
                    <a:pt x="87" y="144"/>
                  </a:lnTo>
                  <a:lnTo>
                    <a:pt x="79" y="144"/>
                  </a:lnTo>
                  <a:lnTo>
                    <a:pt x="55" y="144"/>
                  </a:lnTo>
                  <a:lnTo>
                    <a:pt x="39" y="152"/>
                  </a:lnTo>
                  <a:lnTo>
                    <a:pt x="31" y="152"/>
                  </a:lnTo>
                  <a:lnTo>
                    <a:pt x="24" y="144"/>
                  </a:lnTo>
                  <a:lnTo>
                    <a:pt x="16" y="128"/>
                  </a:lnTo>
                  <a:lnTo>
                    <a:pt x="16" y="120"/>
                  </a:lnTo>
                  <a:lnTo>
                    <a:pt x="8" y="80"/>
                  </a:lnTo>
                  <a:lnTo>
                    <a:pt x="0" y="80"/>
                  </a:lnTo>
                  <a:lnTo>
                    <a:pt x="8" y="72"/>
                  </a:lnTo>
                  <a:lnTo>
                    <a:pt x="16" y="80"/>
                  </a:lnTo>
                  <a:lnTo>
                    <a:pt x="24" y="80"/>
                  </a:lnTo>
                  <a:lnTo>
                    <a:pt x="39" y="72"/>
                  </a:lnTo>
                  <a:lnTo>
                    <a:pt x="39" y="32"/>
                  </a:lnTo>
                  <a:lnTo>
                    <a:pt x="47" y="40"/>
                  </a:lnTo>
                  <a:lnTo>
                    <a:pt x="47" y="56"/>
                  </a:lnTo>
                  <a:lnTo>
                    <a:pt x="55" y="56"/>
                  </a:lnTo>
                  <a:lnTo>
                    <a:pt x="79" y="40"/>
                  </a:lnTo>
                  <a:lnTo>
                    <a:pt x="87" y="48"/>
                  </a:lnTo>
                  <a:lnTo>
                    <a:pt x="87" y="40"/>
                  </a:lnTo>
                  <a:lnTo>
                    <a:pt x="119" y="8"/>
                  </a:lnTo>
                  <a:lnTo>
                    <a:pt x="135" y="0"/>
                  </a:lnTo>
                  <a:lnTo>
                    <a:pt x="151" y="8"/>
                  </a:lnTo>
                  <a:lnTo>
                    <a:pt x="159" y="8"/>
                  </a:lnTo>
                </a:path>
              </a:pathLst>
            </a:custGeom>
            <a:solidFill>
              <a:srgbClr val="993300"/>
            </a:solidFill>
            <a:ln w="3175">
              <a:solidFill>
                <a:srgbClr val="C0C0C0"/>
              </a:solidFill>
              <a:round/>
              <a:headEnd/>
              <a:tailEnd/>
            </a:ln>
          </p:spPr>
          <p:txBody>
            <a:bodyPr lIns="91436" tIns="45717" rIns="91436" bIns="45717"/>
            <a:lstStyle/>
            <a:p>
              <a:endParaRPr lang="es-MX">
                <a:solidFill>
                  <a:prstClr val="black"/>
                </a:solidFill>
              </a:endParaRPr>
            </a:p>
          </p:txBody>
        </p:sp>
        <p:sp>
          <p:nvSpPr>
            <p:cNvPr id="414" name="Freeform 412"/>
            <p:cNvSpPr>
              <a:spLocks/>
            </p:cNvSpPr>
            <p:nvPr/>
          </p:nvSpPr>
          <p:spPr bwMode="auto">
            <a:xfrm>
              <a:off x="3766" y="2175"/>
              <a:ext cx="205" cy="75"/>
            </a:xfrm>
            <a:custGeom>
              <a:avLst/>
              <a:gdLst>
                <a:gd name="T0" fmla="*/ 327 w 200"/>
                <a:gd name="T1" fmla="*/ 8 h 80"/>
                <a:gd name="T2" fmla="*/ 314 w 200"/>
                <a:gd name="T3" fmla="*/ 8 h 80"/>
                <a:gd name="T4" fmla="*/ 314 w 200"/>
                <a:gd name="T5" fmla="*/ 0 h 80"/>
                <a:gd name="T6" fmla="*/ 275 w 200"/>
                <a:gd name="T7" fmla="*/ 0 h 80"/>
                <a:gd name="T8" fmla="*/ 249 w 200"/>
                <a:gd name="T9" fmla="*/ 8 h 80"/>
                <a:gd name="T10" fmla="*/ 196 w 200"/>
                <a:gd name="T11" fmla="*/ 8 h 80"/>
                <a:gd name="T12" fmla="*/ 172 w 200"/>
                <a:gd name="T13" fmla="*/ 0 h 80"/>
                <a:gd name="T14" fmla="*/ 130 w 200"/>
                <a:gd name="T15" fmla="*/ 0 h 80"/>
                <a:gd name="T16" fmla="*/ 106 w 200"/>
                <a:gd name="T17" fmla="*/ 8 h 80"/>
                <a:gd name="T18" fmla="*/ 75 w 200"/>
                <a:gd name="T19" fmla="*/ 8 h 80"/>
                <a:gd name="T20" fmla="*/ 52 w 200"/>
                <a:gd name="T21" fmla="*/ 8 h 80"/>
                <a:gd name="T22" fmla="*/ 52 w 200"/>
                <a:gd name="T23" fmla="*/ 0 h 80"/>
                <a:gd name="T24" fmla="*/ 16 w 200"/>
                <a:gd name="T25" fmla="*/ 0 h 80"/>
                <a:gd name="T26" fmla="*/ 8 w 200"/>
                <a:gd name="T27" fmla="*/ 0 h 80"/>
                <a:gd name="T28" fmla="*/ 0 w 200"/>
                <a:gd name="T29" fmla="*/ 8 h 80"/>
                <a:gd name="T30" fmla="*/ 8 w 200"/>
                <a:gd name="T31" fmla="*/ 8 h 80"/>
                <a:gd name="T32" fmla="*/ 8 w 200"/>
                <a:gd name="T33" fmla="*/ 8 h 80"/>
                <a:gd name="T34" fmla="*/ 44 w 200"/>
                <a:gd name="T35" fmla="*/ 8 h 80"/>
                <a:gd name="T36" fmla="*/ 52 w 200"/>
                <a:gd name="T37" fmla="*/ 8 h 80"/>
                <a:gd name="T38" fmla="*/ 60 w 200"/>
                <a:gd name="T39" fmla="*/ 8 h 80"/>
                <a:gd name="T40" fmla="*/ 52 w 200"/>
                <a:gd name="T41" fmla="*/ 8 h 80"/>
                <a:gd name="T42" fmla="*/ 52 w 200"/>
                <a:gd name="T43" fmla="*/ 8 h 80"/>
                <a:gd name="T44" fmla="*/ 16 w 200"/>
                <a:gd name="T45" fmla="*/ 8 h 80"/>
                <a:gd name="T46" fmla="*/ 8 w 200"/>
                <a:gd name="T47" fmla="*/ 8 h 80"/>
                <a:gd name="T48" fmla="*/ 8 w 200"/>
                <a:gd name="T49" fmla="*/ 11 h 80"/>
                <a:gd name="T50" fmla="*/ 16 w 200"/>
                <a:gd name="T51" fmla="*/ 8 h 80"/>
                <a:gd name="T52" fmla="*/ 16 w 200"/>
                <a:gd name="T53" fmla="*/ 11 h 80"/>
                <a:gd name="T54" fmla="*/ 8 w 200"/>
                <a:gd name="T55" fmla="*/ 14 h 80"/>
                <a:gd name="T56" fmla="*/ 16 w 200"/>
                <a:gd name="T57" fmla="*/ 16 h 80"/>
                <a:gd name="T58" fmla="*/ 44 w 200"/>
                <a:gd name="T59" fmla="*/ 18 h 80"/>
                <a:gd name="T60" fmla="*/ 52 w 200"/>
                <a:gd name="T61" fmla="*/ 18 h 80"/>
                <a:gd name="T62" fmla="*/ 52 w 200"/>
                <a:gd name="T63" fmla="*/ 20 h 80"/>
                <a:gd name="T64" fmla="*/ 60 w 200"/>
                <a:gd name="T65" fmla="*/ 22 h 80"/>
                <a:gd name="T66" fmla="*/ 91 w 200"/>
                <a:gd name="T67" fmla="*/ 20 h 80"/>
                <a:gd name="T68" fmla="*/ 106 w 200"/>
                <a:gd name="T69" fmla="*/ 20 h 80"/>
                <a:gd name="T70" fmla="*/ 118 w 200"/>
                <a:gd name="T71" fmla="*/ 22 h 80"/>
                <a:gd name="T72" fmla="*/ 130 w 200"/>
                <a:gd name="T73" fmla="*/ 22 h 80"/>
                <a:gd name="T74" fmla="*/ 158 w 200"/>
                <a:gd name="T75" fmla="*/ 20 h 80"/>
                <a:gd name="T76" fmla="*/ 182 w 200"/>
                <a:gd name="T77" fmla="*/ 20 h 80"/>
                <a:gd name="T78" fmla="*/ 182 w 200"/>
                <a:gd name="T79" fmla="*/ 22 h 80"/>
                <a:gd name="T80" fmla="*/ 182 w 200"/>
                <a:gd name="T81" fmla="*/ 20 h 80"/>
                <a:gd name="T82" fmla="*/ 222 w 200"/>
                <a:gd name="T83" fmla="*/ 18 h 80"/>
                <a:gd name="T84" fmla="*/ 237 w 200"/>
                <a:gd name="T85" fmla="*/ 20 h 80"/>
                <a:gd name="T86" fmla="*/ 261 w 200"/>
                <a:gd name="T87" fmla="*/ 18 h 80"/>
                <a:gd name="T88" fmla="*/ 302 w 200"/>
                <a:gd name="T89" fmla="*/ 18 h 80"/>
                <a:gd name="T90" fmla="*/ 302 w 200"/>
                <a:gd name="T91" fmla="*/ 16 h 80"/>
                <a:gd name="T92" fmla="*/ 327 w 200"/>
                <a:gd name="T93" fmla="*/ 18 h 80"/>
                <a:gd name="T94" fmla="*/ 314 w 200"/>
                <a:gd name="T95" fmla="*/ 8 h 80"/>
                <a:gd name="T96" fmla="*/ 327 w 200"/>
                <a:gd name="T97" fmla="*/ 8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
                <a:gd name="T148" fmla="*/ 0 h 80"/>
                <a:gd name="T149" fmla="*/ 200 w 20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 h="80">
                  <a:moveTo>
                    <a:pt x="200" y="24"/>
                  </a:moveTo>
                  <a:lnTo>
                    <a:pt x="192" y="24"/>
                  </a:lnTo>
                  <a:lnTo>
                    <a:pt x="192" y="0"/>
                  </a:lnTo>
                  <a:lnTo>
                    <a:pt x="168" y="0"/>
                  </a:lnTo>
                  <a:lnTo>
                    <a:pt x="152" y="8"/>
                  </a:lnTo>
                  <a:lnTo>
                    <a:pt x="120" y="8"/>
                  </a:lnTo>
                  <a:lnTo>
                    <a:pt x="104" y="0"/>
                  </a:lnTo>
                  <a:lnTo>
                    <a:pt x="80" y="0"/>
                  </a:lnTo>
                  <a:lnTo>
                    <a:pt x="64" y="8"/>
                  </a:lnTo>
                  <a:lnTo>
                    <a:pt x="48" y="8"/>
                  </a:lnTo>
                  <a:lnTo>
                    <a:pt x="32" y="8"/>
                  </a:lnTo>
                  <a:lnTo>
                    <a:pt x="32" y="0"/>
                  </a:lnTo>
                  <a:lnTo>
                    <a:pt x="16" y="0"/>
                  </a:lnTo>
                  <a:lnTo>
                    <a:pt x="8" y="0"/>
                  </a:lnTo>
                  <a:lnTo>
                    <a:pt x="0" y="16"/>
                  </a:lnTo>
                  <a:lnTo>
                    <a:pt x="8" y="16"/>
                  </a:lnTo>
                  <a:lnTo>
                    <a:pt x="8" y="24"/>
                  </a:lnTo>
                  <a:lnTo>
                    <a:pt x="24" y="8"/>
                  </a:lnTo>
                  <a:lnTo>
                    <a:pt x="32" y="8"/>
                  </a:lnTo>
                  <a:lnTo>
                    <a:pt x="40" y="16"/>
                  </a:lnTo>
                  <a:lnTo>
                    <a:pt x="32" y="16"/>
                  </a:lnTo>
                  <a:lnTo>
                    <a:pt x="32" y="24"/>
                  </a:lnTo>
                  <a:lnTo>
                    <a:pt x="16" y="24"/>
                  </a:lnTo>
                  <a:lnTo>
                    <a:pt x="8" y="32"/>
                  </a:lnTo>
                  <a:lnTo>
                    <a:pt x="8" y="40"/>
                  </a:lnTo>
                  <a:lnTo>
                    <a:pt x="16" y="32"/>
                  </a:lnTo>
                  <a:lnTo>
                    <a:pt x="16" y="40"/>
                  </a:lnTo>
                  <a:lnTo>
                    <a:pt x="8" y="48"/>
                  </a:lnTo>
                  <a:lnTo>
                    <a:pt x="16" y="56"/>
                  </a:lnTo>
                  <a:lnTo>
                    <a:pt x="24" y="64"/>
                  </a:lnTo>
                  <a:lnTo>
                    <a:pt x="32" y="64"/>
                  </a:lnTo>
                  <a:lnTo>
                    <a:pt x="32" y="72"/>
                  </a:lnTo>
                  <a:lnTo>
                    <a:pt x="40" y="80"/>
                  </a:lnTo>
                  <a:lnTo>
                    <a:pt x="56" y="72"/>
                  </a:lnTo>
                  <a:lnTo>
                    <a:pt x="64" y="72"/>
                  </a:lnTo>
                  <a:lnTo>
                    <a:pt x="72" y="80"/>
                  </a:lnTo>
                  <a:lnTo>
                    <a:pt x="80" y="80"/>
                  </a:lnTo>
                  <a:lnTo>
                    <a:pt x="96" y="72"/>
                  </a:lnTo>
                  <a:lnTo>
                    <a:pt x="112" y="72"/>
                  </a:lnTo>
                  <a:lnTo>
                    <a:pt x="112" y="80"/>
                  </a:lnTo>
                  <a:lnTo>
                    <a:pt x="112" y="72"/>
                  </a:lnTo>
                  <a:lnTo>
                    <a:pt x="136" y="64"/>
                  </a:lnTo>
                  <a:lnTo>
                    <a:pt x="144" y="72"/>
                  </a:lnTo>
                  <a:lnTo>
                    <a:pt x="160" y="64"/>
                  </a:lnTo>
                  <a:lnTo>
                    <a:pt x="184" y="64"/>
                  </a:lnTo>
                  <a:lnTo>
                    <a:pt x="184" y="56"/>
                  </a:lnTo>
                  <a:lnTo>
                    <a:pt x="200" y="64"/>
                  </a:lnTo>
                  <a:lnTo>
                    <a:pt x="192" y="32"/>
                  </a:lnTo>
                  <a:lnTo>
                    <a:pt x="200"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5" name="Freeform 413"/>
            <p:cNvSpPr>
              <a:spLocks/>
            </p:cNvSpPr>
            <p:nvPr/>
          </p:nvSpPr>
          <p:spPr bwMode="auto">
            <a:xfrm>
              <a:off x="3782" y="1360"/>
              <a:ext cx="1774" cy="815"/>
            </a:xfrm>
            <a:custGeom>
              <a:avLst/>
              <a:gdLst>
                <a:gd name="T0" fmla="*/ 1609 w 1718"/>
                <a:gd name="T1" fmla="*/ 42 h 878"/>
                <a:gd name="T2" fmla="*/ 1579 w 1718"/>
                <a:gd name="T3" fmla="*/ 15 h 878"/>
                <a:gd name="T4" fmla="*/ 1475 w 1718"/>
                <a:gd name="T5" fmla="*/ 15 h 878"/>
                <a:gd name="T6" fmla="*/ 1066 w 1718"/>
                <a:gd name="T7" fmla="*/ 42 h 878"/>
                <a:gd name="T8" fmla="*/ 1005 w 1718"/>
                <a:gd name="T9" fmla="*/ 53 h 878"/>
                <a:gd name="T10" fmla="*/ 943 w 1718"/>
                <a:gd name="T11" fmla="*/ 66 h 878"/>
                <a:gd name="T12" fmla="*/ 865 w 1718"/>
                <a:gd name="T13" fmla="*/ 92 h 878"/>
                <a:gd name="T14" fmla="*/ 913 w 1718"/>
                <a:gd name="T15" fmla="*/ 49 h 878"/>
                <a:gd name="T16" fmla="*/ 790 w 1718"/>
                <a:gd name="T17" fmla="*/ 71 h 878"/>
                <a:gd name="T18" fmla="*/ 685 w 1718"/>
                <a:gd name="T19" fmla="*/ 76 h 878"/>
                <a:gd name="T20" fmla="*/ 547 w 1718"/>
                <a:gd name="T21" fmla="*/ 76 h 878"/>
                <a:gd name="T22" fmla="*/ 381 w 1718"/>
                <a:gd name="T23" fmla="*/ 79 h 878"/>
                <a:gd name="T24" fmla="*/ 304 w 1718"/>
                <a:gd name="T25" fmla="*/ 94 h 878"/>
                <a:gd name="T26" fmla="*/ 182 w 1718"/>
                <a:gd name="T27" fmla="*/ 106 h 878"/>
                <a:gd name="T28" fmla="*/ 228 w 1718"/>
                <a:gd name="T29" fmla="*/ 94 h 878"/>
                <a:gd name="T30" fmla="*/ 73 w 1718"/>
                <a:gd name="T31" fmla="*/ 71 h 878"/>
                <a:gd name="T32" fmla="*/ 44 w 1718"/>
                <a:gd name="T33" fmla="*/ 101 h 878"/>
                <a:gd name="T34" fmla="*/ 8 w 1718"/>
                <a:gd name="T35" fmla="*/ 125 h 878"/>
                <a:gd name="T36" fmla="*/ 8 w 1718"/>
                <a:gd name="T37" fmla="*/ 136 h 878"/>
                <a:gd name="T38" fmla="*/ 73 w 1718"/>
                <a:gd name="T39" fmla="*/ 150 h 878"/>
                <a:gd name="T40" fmla="*/ 152 w 1718"/>
                <a:gd name="T41" fmla="*/ 162 h 878"/>
                <a:gd name="T42" fmla="*/ 196 w 1718"/>
                <a:gd name="T43" fmla="*/ 166 h 878"/>
                <a:gd name="T44" fmla="*/ 243 w 1718"/>
                <a:gd name="T45" fmla="*/ 177 h 878"/>
                <a:gd name="T46" fmla="*/ 196 w 1718"/>
                <a:gd name="T47" fmla="*/ 188 h 878"/>
                <a:gd name="T48" fmla="*/ 410 w 1718"/>
                <a:gd name="T49" fmla="*/ 198 h 878"/>
                <a:gd name="T50" fmla="*/ 425 w 1718"/>
                <a:gd name="T51" fmla="*/ 186 h 878"/>
                <a:gd name="T52" fmla="*/ 410 w 1718"/>
                <a:gd name="T53" fmla="*/ 175 h 878"/>
                <a:gd name="T54" fmla="*/ 469 w 1718"/>
                <a:gd name="T55" fmla="*/ 162 h 878"/>
                <a:gd name="T56" fmla="*/ 623 w 1718"/>
                <a:gd name="T57" fmla="*/ 166 h 878"/>
                <a:gd name="T58" fmla="*/ 667 w 1718"/>
                <a:gd name="T59" fmla="*/ 159 h 878"/>
                <a:gd name="T60" fmla="*/ 835 w 1718"/>
                <a:gd name="T61" fmla="*/ 149 h 878"/>
                <a:gd name="T62" fmla="*/ 927 w 1718"/>
                <a:gd name="T63" fmla="*/ 157 h 878"/>
                <a:gd name="T64" fmla="*/ 1079 w 1718"/>
                <a:gd name="T65" fmla="*/ 163 h 878"/>
                <a:gd name="T66" fmla="*/ 1218 w 1718"/>
                <a:gd name="T67" fmla="*/ 174 h 878"/>
                <a:gd name="T68" fmla="*/ 1409 w 1718"/>
                <a:gd name="T69" fmla="*/ 163 h 878"/>
                <a:gd name="T70" fmla="*/ 1626 w 1718"/>
                <a:gd name="T71" fmla="*/ 171 h 878"/>
                <a:gd name="T72" fmla="*/ 1839 w 1718"/>
                <a:gd name="T73" fmla="*/ 169 h 878"/>
                <a:gd name="T74" fmla="*/ 1912 w 1718"/>
                <a:gd name="T75" fmla="*/ 157 h 878"/>
                <a:gd name="T76" fmla="*/ 2064 w 1718"/>
                <a:gd name="T77" fmla="*/ 175 h 878"/>
                <a:gd name="T78" fmla="*/ 2064 w 1718"/>
                <a:gd name="T79" fmla="*/ 188 h 878"/>
                <a:gd name="T80" fmla="*/ 2140 w 1718"/>
                <a:gd name="T81" fmla="*/ 194 h 878"/>
                <a:gd name="T82" fmla="*/ 2232 w 1718"/>
                <a:gd name="T83" fmla="*/ 152 h 878"/>
                <a:gd name="T84" fmla="*/ 2155 w 1718"/>
                <a:gd name="T85" fmla="*/ 150 h 878"/>
                <a:gd name="T86" fmla="*/ 2428 w 1718"/>
                <a:gd name="T87" fmla="*/ 131 h 878"/>
                <a:gd name="T88" fmla="*/ 2549 w 1718"/>
                <a:gd name="T89" fmla="*/ 131 h 878"/>
                <a:gd name="T90" fmla="*/ 2715 w 1718"/>
                <a:gd name="T91" fmla="*/ 120 h 878"/>
                <a:gd name="T92" fmla="*/ 2610 w 1718"/>
                <a:gd name="T93" fmla="*/ 136 h 878"/>
                <a:gd name="T94" fmla="*/ 2657 w 1718"/>
                <a:gd name="T95" fmla="*/ 152 h 878"/>
                <a:gd name="T96" fmla="*/ 2715 w 1718"/>
                <a:gd name="T97" fmla="*/ 139 h 878"/>
                <a:gd name="T98" fmla="*/ 2779 w 1718"/>
                <a:gd name="T99" fmla="*/ 128 h 878"/>
                <a:gd name="T100" fmla="*/ 3035 w 1718"/>
                <a:gd name="T101" fmla="*/ 116 h 878"/>
                <a:gd name="T102" fmla="*/ 3035 w 1718"/>
                <a:gd name="T103" fmla="*/ 101 h 878"/>
                <a:gd name="T104" fmla="*/ 3127 w 1718"/>
                <a:gd name="T105" fmla="*/ 101 h 878"/>
                <a:gd name="T106" fmla="*/ 3218 w 1718"/>
                <a:gd name="T107" fmla="*/ 89 h 878"/>
                <a:gd name="T108" fmla="*/ 2838 w 1718"/>
                <a:gd name="T109" fmla="*/ 77 h 878"/>
                <a:gd name="T110" fmla="*/ 2790 w 1718"/>
                <a:gd name="T111" fmla="*/ 71 h 878"/>
                <a:gd name="T112" fmla="*/ 2579 w 1718"/>
                <a:gd name="T113" fmla="*/ 61 h 878"/>
                <a:gd name="T114" fmla="*/ 2370 w 1718"/>
                <a:gd name="T115" fmla="*/ 50 h 878"/>
                <a:gd name="T116" fmla="*/ 2113 w 1718"/>
                <a:gd name="T117" fmla="*/ 54 h 878"/>
                <a:gd name="T118" fmla="*/ 1941 w 1718"/>
                <a:gd name="T119" fmla="*/ 42 h 878"/>
                <a:gd name="T120" fmla="*/ 1759 w 1718"/>
                <a:gd name="T121" fmla="*/ 40 h 8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8"/>
                <a:gd name="T184" fmla="*/ 0 h 878"/>
                <a:gd name="T185" fmla="*/ 1718 w 1718"/>
                <a:gd name="T186" fmla="*/ 878 h 8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8" h="878">
                  <a:moveTo>
                    <a:pt x="871" y="168"/>
                  </a:moveTo>
                  <a:lnTo>
                    <a:pt x="863" y="176"/>
                  </a:lnTo>
                  <a:lnTo>
                    <a:pt x="871" y="184"/>
                  </a:lnTo>
                  <a:lnTo>
                    <a:pt x="847" y="199"/>
                  </a:lnTo>
                  <a:lnTo>
                    <a:pt x="839" y="199"/>
                  </a:lnTo>
                  <a:lnTo>
                    <a:pt x="847" y="184"/>
                  </a:lnTo>
                  <a:lnTo>
                    <a:pt x="911" y="120"/>
                  </a:lnTo>
                  <a:lnTo>
                    <a:pt x="911" y="80"/>
                  </a:lnTo>
                  <a:lnTo>
                    <a:pt x="887" y="48"/>
                  </a:lnTo>
                  <a:lnTo>
                    <a:pt x="847" y="48"/>
                  </a:lnTo>
                  <a:lnTo>
                    <a:pt x="847" y="64"/>
                  </a:lnTo>
                  <a:lnTo>
                    <a:pt x="831" y="64"/>
                  </a:lnTo>
                  <a:lnTo>
                    <a:pt x="847" y="40"/>
                  </a:lnTo>
                  <a:lnTo>
                    <a:pt x="807" y="32"/>
                  </a:lnTo>
                  <a:lnTo>
                    <a:pt x="831" y="16"/>
                  </a:lnTo>
                  <a:lnTo>
                    <a:pt x="807" y="0"/>
                  </a:lnTo>
                  <a:lnTo>
                    <a:pt x="775" y="40"/>
                  </a:lnTo>
                  <a:lnTo>
                    <a:pt x="775" y="64"/>
                  </a:lnTo>
                  <a:lnTo>
                    <a:pt x="759" y="64"/>
                  </a:lnTo>
                  <a:lnTo>
                    <a:pt x="695" y="80"/>
                  </a:lnTo>
                  <a:lnTo>
                    <a:pt x="647" y="112"/>
                  </a:lnTo>
                  <a:lnTo>
                    <a:pt x="624" y="136"/>
                  </a:lnTo>
                  <a:lnTo>
                    <a:pt x="632" y="176"/>
                  </a:lnTo>
                  <a:lnTo>
                    <a:pt x="560" y="184"/>
                  </a:lnTo>
                  <a:lnTo>
                    <a:pt x="568" y="231"/>
                  </a:lnTo>
                  <a:lnTo>
                    <a:pt x="584" y="247"/>
                  </a:lnTo>
                  <a:lnTo>
                    <a:pt x="576" y="255"/>
                  </a:lnTo>
                  <a:lnTo>
                    <a:pt x="552" y="231"/>
                  </a:lnTo>
                  <a:lnTo>
                    <a:pt x="536" y="223"/>
                  </a:lnTo>
                  <a:lnTo>
                    <a:pt x="528" y="231"/>
                  </a:lnTo>
                  <a:lnTo>
                    <a:pt x="512" y="215"/>
                  </a:lnTo>
                  <a:lnTo>
                    <a:pt x="496" y="199"/>
                  </a:lnTo>
                  <a:lnTo>
                    <a:pt x="496" y="207"/>
                  </a:lnTo>
                  <a:lnTo>
                    <a:pt x="504" y="231"/>
                  </a:lnTo>
                  <a:lnTo>
                    <a:pt x="488" y="263"/>
                  </a:lnTo>
                  <a:lnTo>
                    <a:pt x="496" y="287"/>
                  </a:lnTo>
                  <a:lnTo>
                    <a:pt x="496" y="319"/>
                  </a:lnTo>
                  <a:lnTo>
                    <a:pt x="496" y="335"/>
                  </a:lnTo>
                  <a:lnTo>
                    <a:pt x="496" y="343"/>
                  </a:lnTo>
                  <a:lnTo>
                    <a:pt x="504" y="375"/>
                  </a:lnTo>
                  <a:lnTo>
                    <a:pt x="464" y="415"/>
                  </a:lnTo>
                  <a:lnTo>
                    <a:pt x="456" y="407"/>
                  </a:lnTo>
                  <a:lnTo>
                    <a:pt x="488" y="367"/>
                  </a:lnTo>
                  <a:lnTo>
                    <a:pt x="496" y="351"/>
                  </a:lnTo>
                  <a:lnTo>
                    <a:pt x="480" y="335"/>
                  </a:lnTo>
                  <a:lnTo>
                    <a:pt x="480" y="271"/>
                  </a:lnTo>
                  <a:lnTo>
                    <a:pt x="472" y="255"/>
                  </a:lnTo>
                  <a:lnTo>
                    <a:pt x="480" y="215"/>
                  </a:lnTo>
                  <a:lnTo>
                    <a:pt x="464" y="207"/>
                  </a:lnTo>
                  <a:lnTo>
                    <a:pt x="472" y="199"/>
                  </a:lnTo>
                  <a:lnTo>
                    <a:pt x="464" y="184"/>
                  </a:lnTo>
                  <a:lnTo>
                    <a:pt x="456" y="192"/>
                  </a:lnTo>
                  <a:lnTo>
                    <a:pt x="416" y="279"/>
                  </a:lnTo>
                  <a:lnTo>
                    <a:pt x="416" y="319"/>
                  </a:lnTo>
                  <a:lnTo>
                    <a:pt x="440" y="343"/>
                  </a:lnTo>
                  <a:lnTo>
                    <a:pt x="440" y="359"/>
                  </a:lnTo>
                  <a:lnTo>
                    <a:pt x="416" y="343"/>
                  </a:lnTo>
                  <a:lnTo>
                    <a:pt x="336" y="287"/>
                  </a:lnTo>
                  <a:lnTo>
                    <a:pt x="336" y="303"/>
                  </a:lnTo>
                  <a:lnTo>
                    <a:pt x="360" y="335"/>
                  </a:lnTo>
                  <a:lnTo>
                    <a:pt x="344" y="343"/>
                  </a:lnTo>
                  <a:lnTo>
                    <a:pt x="336" y="335"/>
                  </a:lnTo>
                  <a:lnTo>
                    <a:pt x="296" y="351"/>
                  </a:lnTo>
                  <a:lnTo>
                    <a:pt x="296" y="367"/>
                  </a:lnTo>
                  <a:lnTo>
                    <a:pt x="288" y="351"/>
                  </a:lnTo>
                  <a:lnTo>
                    <a:pt x="288" y="335"/>
                  </a:lnTo>
                  <a:lnTo>
                    <a:pt x="216" y="375"/>
                  </a:lnTo>
                  <a:lnTo>
                    <a:pt x="216" y="391"/>
                  </a:lnTo>
                  <a:lnTo>
                    <a:pt x="208" y="399"/>
                  </a:lnTo>
                  <a:lnTo>
                    <a:pt x="184" y="383"/>
                  </a:lnTo>
                  <a:lnTo>
                    <a:pt x="208" y="367"/>
                  </a:lnTo>
                  <a:lnTo>
                    <a:pt x="200" y="351"/>
                  </a:lnTo>
                  <a:lnTo>
                    <a:pt x="176" y="343"/>
                  </a:lnTo>
                  <a:lnTo>
                    <a:pt x="176" y="359"/>
                  </a:lnTo>
                  <a:lnTo>
                    <a:pt x="176" y="391"/>
                  </a:lnTo>
                  <a:lnTo>
                    <a:pt x="184" y="407"/>
                  </a:lnTo>
                  <a:lnTo>
                    <a:pt x="176" y="415"/>
                  </a:lnTo>
                  <a:lnTo>
                    <a:pt x="160" y="415"/>
                  </a:lnTo>
                  <a:lnTo>
                    <a:pt x="136" y="431"/>
                  </a:lnTo>
                  <a:lnTo>
                    <a:pt x="144" y="463"/>
                  </a:lnTo>
                  <a:lnTo>
                    <a:pt x="104" y="447"/>
                  </a:lnTo>
                  <a:lnTo>
                    <a:pt x="96" y="455"/>
                  </a:lnTo>
                  <a:lnTo>
                    <a:pt x="112" y="471"/>
                  </a:lnTo>
                  <a:lnTo>
                    <a:pt x="96" y="471"/>
                  </a:lnTo>
                  <a:lnTo>
                    <a:pt x="80" y="463"/>
                  </a:lnTo>
                  <a:lnTo>
                    <a:pt x="80" y="415"/>
                  </a:lnTo>
                  <a:lnTo>
                    <a:pt x="56" y="407"/>
                  </a:lnTo>
                  <a:lnTo>
                    <a:pt x="56" y="391"/>
                  </a:lnTo>
                  <a:lnTo>
                    <a:pt x="64" y="399"/>
                  </a:lnTo>
                  <a:lnTo>
                    <a:pt x="120" y="415"/>
                  </a:lnTo>
                  <a:lnTo>
                    <a:pt x="152" y="399"/>
                  </a:lnTo>
                  <a:lnTo>
                    <a:pt x="144" y="375"/>
                  </a:lnTo>
                  <a:lnTo>
                    <a:pt x="104" y="335"/>
                  </a:lnTo>
                  <a:lnTo>
                    <a:pt x="64" y="319"/>
                  </a:lnTo>
                  <a:lnTo>
                    <a:pt x="56" y="311"/>
                  </a:lnTo>
                  <a:lnTo>
                    <a:pt x="40" y="319"/>
                  </a:lnTo>
                  <a:lnTo>
                    <a:pt x="16" y="335"/>
                  </a:lnTo>
                  <a:lnTo>
                    <a:pt x="16" y="359"/>
                  </a:lnTo>
                  <a:lnTo>
                    <a:pt x="32" y="367"/>
                  </a:lnTo>
                  <a:lnTo>
                    <a:pt x="24" y="391"/>
                  </a:lnTo>
                  <a:lnTo>
                    <a:pt x="32" y="423"/>
                  </a:lnTo>
                  <a:lnTo>
                    <a:pt x="24" y="447"/>
                  </a:lnTo>
                  <a:lnTo>
                    <a:pt x="40" y="463"/>
                  </a:lnTo>
                  <a:lnTo>
                    <a:pt x="32" y="479"/>
                  </a:lnTo>
                  <a:lnTo>
                    <a:pt x="48" y="495"/>
                  </a:lnTo>
                  <a:lnTo>
                    <a:pt x="48" y="503"/>
                  </a:lnTo>
                  <a:lnTo>
                    <a:pt x="24" y="535"/>
                  </a:lnTo>
                  <a:lnTo>
                    <a:pt x="8" y="551"/>
                  </a:lnTo>
                  <a:lnTo>
                    <a:pt x="16" y="551"/>
                  </a:lnTo>
                  <a:lnTo>
                    <a:pt x="24" y="559"/>
                  </a:lnTo>
                  <a:lnTo>
                    <a:pt x="16" y="575"/>
                  </a:lnTo>
                  <a:lnTo>
                    <a:pt x="8" y="583"/>
                  </a:lnTo>
                  <a:lnTo>
                    <a:pt x="0" y="583"/>
                  </a:lnTo>
                  <a:lnTo>
                    <a:pt x="8" y="599"/>
                  </a:lnTo>
                  <a:lnTo>
                    <a:pt x="8" y="607"/>
                  </a:lnTo>
                  <a:lnTo>
                    <a:pt x="8" y="623"/>
                  </a:lnTo>
                  <a:lnTo>
                    <a:pt x="16" y="639"/>
                  </a:lnTo>
                  <a:lnTo>
                    <a:pt x="32" y="647"/>
                  </a:lnTo>
                  <a:lnTo>
                    <a:pt x="40" y="647"/>
                  </a:lnTo>
                  <a:lnTo>
                    <a:pt x="40" y="663"/>
                  </a:lnTo>
                  <a:lnTo>
                    <a:pt x="56" y="687"/>
                  </a:lnTo>
                  <a:lnTo>
                    <a:pt x="56" y="695"/>
                  </a:lnTo>
                  <a:lnTo>
                    <a:pt x="48" y="695"/>
                  </a:lnTo>
                  <a:lnTo>
                    <a:pt x="56" y="711"/>
                  </a:lnTo>
                  <a:lnTo>
                    <a:pt x="72" y="711"/>
                  </a:lnTo>
                  <a:lnTo>
                    <a:pt x="80" y="719"/>
                  </a:lnTo>
                  <a:lnTo>
                    <a:pt x="72" y="719"/>
                  </a:lnTo>
                  <a:lnTo>
                    <a:pt x="80" y="727"/>
                  </a:lnTo>
                  <a:lnTo>
                    <a:pt x="88" y="727"/>
                  </a:lnTo>
                  <a:lnTo>
                    <a:pt x="96" y="735"/>
                  </a:lnTo>
                  <a:lnTo>
                    <a:pt x="96" y="742"/>
                  </a:lnTo>
                  <a:lnTo>
                    <a:pt x="104" y="735"/>
                  </a:lnTo>
                  <a:lnTo>
                    <a:pt x="136" y="758"/>
                  </a:lnTo>
                  <a:lnTo>
                    <a:pt x="136" y="782"/>
                  </a:lnTo>
                  <a:lnTo>
                    <a:pt x="128" y="782"/>
                  </a:lnTo>
                  <a:lnTo>
                    <a:pt x="120" y="782"/>
                  </a:lnTo>
                  <a:lnTo>
                    <a:pt x="120" y="798"/>
                  </a:lnTo>
                  <a:lnTo>
                    <a:pt x="128" y="790"/>
                  </a:lnTo>
                  <a:lnTo>
                    <a:pt x="136" y="798"/>
                  </a:lnTo>
                  <a:lnTo>
                    <a:pt x="112" y="806"/>
                  </a:lnTo>
                  <a:lnTo>
                    <a:pt x="120" y="814"/>
                  </a:lnTo>
                  <a:lnTo>
                    <a:pt x="104" y="830"/>
                  </a:lnTo>
                  <a:lnTo>
                    <a:pt x="96" y="830"/>
                  </a:lnTo>
                  <a:lnTo>
                    <a:pt x="104" y="830"/>
                  </a:lnTo>
                  <a:lnTo>
                    <a:pt x="136" y="854"/>
                  </a:lnTo>
                  <a:lnTo>
                    <a:pt x="168" y="854"/>
                  </a:lnTo>
                  <a:lnTo>
                    <a:pt x="176" y="862"/>
                  </a:lnTo>
                  <a:lnTo>
                    <a:pt x="192" y="862"/>
                  </a:lnTo>
                  <a:lnTo>
                    <a:pt x="208" y="878"/>
                  </a:lnTo>
                  <a:lnTo>
                    <a:pt x="216" y="878"/>
                  </a:lnTo>
                  <a:lnTo>
                    <a:pt x="224" y="878"/>
                  </a:lnTo>
                  <a:lnTo>
                    <a:pt x="216" y="862"/>
                  </a:lnTo>
                  <a:lnTo>
                    <a:pt x="216" y="846"/>
                  </a:lnTo>
                  <a:lnTo>
                    <a:pt x="208" y="830"/>
                  </a:lnTo>
                  <a:lnTo>
                    <a:pt x="216" y="814"/>
                  </a:lnTo>
                  <a:lnTo>
                    <a:pt x="224" y="822"/>
                  </a:lnTo>
                  <a:lnTo>
                    <a:pt x="232" y="814"/>
                  </a:lnTo>
                  <a:lnTo>
                    <a:pt x="232" y="806"/>
                  </a:lnTo>
                  <a:lnTo>
                    <a:pt x="224" y="806"/>
                  </a:lnTo>
                  <a:lnTo>
                    <a:pt x="232" y="798"/>
                  </a:lnTo>
                  <a:lnTo>
                    <a:pt x="224" y="782"/>
                  </a:lnTo>
                  <a:lnTo>
                    <a:pt x="216" y="782"/>
                  </a:lnTo>
                  <a:lnTo>
                    <a:pt x="208" y="774"/>
                  </a:lnTo>
                  <a:lnTo>
                    <a:pt x="216" y="735"/>
                  </a:lnTo>
                  <a:lnTo>
                    <a:pt x="224" y="750"/>
                  </a:lnTo>
                  <a:lnTo>
                    <a:pt x="232" y="750"/>
                  </a:lnTo>
                  <a:lnTo>
                    <a:pt x="224" y="735"/>
                  </a:lnTo>
                  <a:lnTo>
                    <a:pt x="248" y="719"/>
                  </a:lnTo>
                  <a:lnTo>
                    <a:pt x="256" y="727"/>
                  </a:lnTo>
                  <a:lnTo>
                    <a:pt x="264" y="719"/>
                  </a:lnTo>
                  <a:lnTo>
                    <a:pt x="280" y="727"/>
                  </a:lnTo>
                  <a:lnTo>
                    <a:pt x="296" y="735"/>
                  </a:lnTo>
                  <a:lnTo>
                    <a:pt x="312" y="735"/>
                  </a:lnTo>
                  <a:lnTo>
                    <a:pt x="328" y="735"/>
                  </a:lnTo>
                  <a:lnTo>
                    <a:pt x="336" y="735"/>
                  </a:lnTo>
                  <a:lnTo>
                    <a:pt x="360" y="735"/>
                  </a:lnTo>
                  <a:lnTo>
                    <a:pt x="368" y="727"/>
                  </a:lnTo>
                  <a:lnTo>
                    <a:pt x="344" y="719"/>
                  </a:lnTo>
                  <a:lnTo>
                    <a:pt x="360" y="711"/>
                  </a:lnTo>
                  <a:lnTo>
                    <a:pt x="352" y="703"/>
                  </a:lnTo>
                  <a:lnTo>
                    <a:pt x="360" y="695"/>
                  </a:lnTo>
                  <a:lnTo>
                    <a:pt x="360" y="679"/>
                  </a:lnTo>
                  <a:lnTo>
                    <a:pt x="376" y="687"/>
                  </a:lnTo>
                  <a:lnTo>
                    <a:pt x="432" y="663"/>
                  </a:lnTo>
                  <a:lnTo>
                    <a:pt x="432" y="655"/>
                  </a:lnTo>
                  <a:lnTo>
                    <a:pt x="440" y="655"/>
                  </a:lnTo>
                  <a:lnTo>
                    <a:pt x="456" y="655"/>
                  </a:lnTo>
                  <a:lnTo>
                    <a:pt x="464" y="671"/>
                  </a:lnTo>
                  <a:lnTo>
                    <a:pt x="464" y="679"/>
                  </a:lnTo>
                  <a:lnTo>
                    <a:pt x="472" y="679"/>
                  </a:lnTo>
                  <a:lnTo>
                    <a:pt x="488" y="687"/>
                  </a:lnTo>
                  <a:lnTo>
                    <a:pt x="488" y="695"/>
                  </a:lnTo>
                  <a:lnTo>
                    <a:pt x="496" y="695"/>
                  </a:lnTo>
                  <a:lnTo>
                    <a:pt x="512" y="679"/>
                  </a:lnTo>
                  <a:lnTo>
                    <a:pt x="528" y="671"/>
                  </a:lnTo>
                  <a:lnTo>
                    <a:pt x="536" y="695"/>
                  </a:lnTo>
                  <a:lnTo>
                    <a:pt x="560" y="735"/>
                  </a:lnTo>
                  <a:lnTo>
                    <a:pt x="568" y="727"/>
                  </a:lnTo>
                  <a:lnTo>
                    <a:pt x="576" y="735"/>
                  </a:lnTo>
                  <a:lnTo>
                    <a:pt x="592" y="735"/>
                  </a:lnTo>
                  <a:lnTo>
                    <a:pt x="616" y="750"/>
                  </a:lnTo>
                  <a:lnTo>
                    <a:pt x="624" y="758"/>
                  </a:lnTo>
                  <a:lnTo>
                    <a:pt x="624" y="750"/>
                  </a:lnTo>
                  <a:lnTo>
                    <a:pt x="640" y="766"/>
                  </a:lnTo>
                  <a:lnTo>
                    <a:pt x="647" y="758"/>
                  </a:lnTo>
                  <a:lnTo>
                    <a:pt x="679" y="735"/>
                  </a:lnTo>
                  <a:lnTo>
                    <a:pt x="703" y="742"/>
                  </a:lnTo>
                  <a:lnTo>
                    <a:pt x="719" y="750"/>
                  </a:lnTo>
                  <a:lnTo>
                    <a:pt x="743" y="750"/>
                  </a:lnTo>
                  <a:lnTo>
                    <a:pt x="743" y="727"/>
                  </a:lnTo>
                  <a:lnTo>
                    <a:pt x="759" y="719"/>
                  </a:lnTo>
                  <a:lnTo>
                    <a:pt x="783" y="727"/>
                  </a:lnTo>
                  <a:lnTo>
                    <a:pt x="799" y="742"/>
                  </a:lnTo>
                  <a:lnTo>
                    <a:pt x="807" y="742"/>
                  </a:lnTo>
                  <a:lnTo>
                    <a:pt x="815" y="735"/>
                  </a:lnTo>
                  <a:lnTo>
                    <a:pt x="855" y="758"/>
                  </a:lnTo>
                  <a:lnTo>
                    <a:pt x="879" y="766"/>
                  </a:lnTo>
                  <a:lnTo>
                    <a:pt x="903" y="758"/>
                  </a:lnTo>
                  <a:lnTo>
                    <a:pt x="919" y="742"/>
                  </a:lnTo>
                  <a:lnTo>
                    <a:pt x="935" y="750"/>
                  </a:lnTo>
                  <a:lnTo>
                    <a:pt x="951" y="758"/>
                  </a:lnTo>
                  <a:lnTo>
                    <a:pt x="967" y="750"/>
                  </a:lnTo>
                  <a:lnTo>
                    <a:pt x="975" y="727"/>
                  </a:lnTo>
                  <a:lnTo>
                    <a:pt x="983" y="719"/>
                  </a:lnTo>
                  <a:lnTo>
                    <a:pt x="983" y="711"/>
                  </a:lnTo>
                  <a:lnTo>
                    <a:pt x="975" y="711"/>
                  </a:lnTo>
                  <a:lnTo>
                    <a:pt x="983" y="695"/>
                  </a:lnTo>
                  <a:lnTo>
                    <a:pt x="1007" y="695"/>
                  </a:lnTo>
                  <a:lnTo>
                    <a:pt x="1031" y="695"/>
                  </a:lnTo>
                  <a:lnTo>
                    <a:pt x="1047" y="711"/>
                  </a:lnTo>
                  <a:lnTo>
                    <a:pt x="1055" y="758"/>
                  </a:lnTo>
                  <a:lnTo>
                    <a:pt x="1071" y="758"/>
                  </a:lnTo>
                  <a:lnTo>
                    <a:pt x="1087" y="774"/>
                  </a:lnTo>
                  <a:lnTo>
                    <a:pt x="1087" y="782"/>
                  </a:lnTo>
                  <a:lnTo>
                    <a:pt x="1103" y="782"/>
                  </a:lnTo>
                  <a:lnTo>
                    <a:pt x="1127" y="782"/>
                  </a:lnTo>
                  <a:lnTo>
                    <a:pt x="1127" y="790"/>
                  </a:lnTo>
                  <a:lnTo>
                    <a:pt x="1111" y="830"/>
                  </a:lnTo>
                  <a:lnTo>
                    <a:pt x="1103" y="830"/>
                  </a:lnTo>
                  <a:lnTo>
                    <a:pt x="1087" y="830"/>
                  </a:lnTo>
                  <a:lnTo>
                    <a:pt x="1087" y="870"/>
                  </a:lnTo>
                  <a:lnTo>
                    <a:pt x="1095" y="854"/>
                  </a:lnTo>
                  <a:lnTo>
                    <a:pt x="1103" y="854"/>
                  </a:lnTo>
                  <a:lnTo>
                    <a:pt x="1103" y="862"/>
                  </a:lnTo>
                  <a:lnTo>
                    <a:pt x="1111" y="870"/>
                  </a:lnTo>
                  <a:lnTo>
                    <a:pt x="1127" y="854"/>
                  </a:lnTo>
                  <a:lnTo>
                    <a:pt x="1191" y="782"/>
                  </a:lnTo>
                  <a:lnTo>
                    <a:pt x="1191" y="735"/>
                  </a:lnTo>
                  <a:lnTo>
                    <a:pt x="1199" y="719"/>
                  </a:lnTo>
                  <a:lnTo>
                    <a:pt x="1199" y="695"/>
                  </a:lnTo>
                  <a:lnTo>
                    <a:pt x="1183" y="679"/>
                  </a:lnTo>
                  <a:lnTo>
                    <a:pt x="1175" y="679"/>
                  </a:lnTo>
                  <a:lnTo>
                    <a:pt x="1167" y="695"/>
                  </a:lnTo>
                  <a:lnTo>
                    <a:pt x="1159" y="695"/>
                  </a:lnTo>
                  <a:lnTo>
                    <a:pt x="1167" y="679"/>
                  </a:lnTo>
                  <a:lnTo>
                    <a:pt x="1159" y="679"/>
                  </a:lnTo>
                  <a:lnTo>
                    <a:pt x="1151" y="671"/>
                  </a:lnTo>
                  <a:lnTo>
                    <a:pt x="1135" y="671"/>
                  </a:lnTo>
                  <a:lnTo>
                    <a:pt x="1135" y="663"/>
                  </a:lnTo>
                  <a:lnTo>
                    <a:pt x="1215" y="583"/>
                  </a:lnTo>
                  <a:lnTo>
                    <a:pt x="1247" y="575"/>
                  </a:lnTo>
                  <a:lnTo>
                    <a:pt x="1247" y="583"/>
                  </a:lnTo>
                  <a:lnTo>
                    <a:pt x="1255" y="575"/>
                  </a:lnTo>
                  <a:lnTo>
                    <a:pt x="1279" y="583"/>
                  </a:lnTo>
                  <a:lnTo>
                    <a:pt x="1287" y="567"/>
                  </a:lnTo>
                  <a:lnTo>
                    <a:pt x="1303" y="575"/>
                  </a:lnTo>
                  <a:lnTo>
                    <a:pt x="1311" y="575"/>
                  </a:lnTo>
                  <a:lnTo>
                    <a:pt x="1303" y="583"/>
                  </a:lnTo>
                  <a:lnTo>
                    <a:pt x="1303" y="591"/>
                  </a:lnTo>
                  <a:lnTo>
                    <a:pt x="1343" y="583"/>
                  </a:lnTo>
                  <a:lnTo>
                    <a:pt x="1335" y="575"/>
                  </a:lnTo>
                  <a:lnTo>
                    <a:pt x="1367" y="527"/>
                  </a:lnTo>
                  <a:lnTo>
                    <a:pt x="1398" y="519"/>
                  </a:lnTo>
                  <a:lnTo>
                    <a:pt x="1398" y="535"/>
                  </a:lnTo>
                  <a:lnTo>
                    <a:pt x="1398" y="551"/>
                  </a:lnTo>
                  <a:lnTo>
                    <a:pt x="1430" y="527"/>
                  </a:lnTo>
                  <a:lnTo>
                    <a:pt x="1430" y="503"/>
                  </a:lnTo>
                  <a:lnTo>
                    <a:pt x="1438" y="503"/>
                  </a:lnTo>
                  <a:lnTo>
                    <a:pt x="1438" y="511"/>
                  </a:lnTo>
                  <a:lnTo>
                    <a:pt x="1430" y="551"/>
                  </a:lnTo>
                  <a:lnTo>
                    <a:pt x="1414" y="551"/>
                  </a:lnTo>
                  <a:lnTo>
                    <a:pt x="1374" y="599"/>
                  </a:lnTo>
                  <a:lnTo>
                    <a:pt x="1367" y="607"/>
                  </a:lnTo>
                  <a:lnTo>
                    <a:pt x="1351" y="655"/>
                  </a:lnTo>
                  <a:lnTo>
                    <a:pt x="1367" y="735"/>
                  </a:lnTo>
                  <a:lnTo>
                    <a:pt x="1374" y="727"/>
                  </a:lnTo>
                  <a:lnTo>
                    <a:pt x="1398" y="695"/>
                  </a:lnTo>
                  <a:lnTo>
                    <a:pt x="1398" y="679"/>
                  </a:lnTo>
                  <a:lnTo>
                    <a:pt x="1414" y="671"/>
                  </a:lnTo>
                  <a:lnTo>
                    <a:pt x="1414" y="647"/>
                  </a:lnTo>
                  <a:lnTo>
                    <a:pt x="1422" y="647"/>
                  </a:lnTo>
                  <a:lnTo>
                    <a:pt x="1430" y="647"/>
                  </a:lnTo>
                  <a:lnTo>
                    <a:pt x="1430" y="631"/>
                  </a:lnTo>
                  <a:lnTo>
                    <a:pt x="1430" y="615"/>
                  </a:lnTo>
                  <a:lnTo>
                    <a:pt x="1414" y="599"/>
                  </a:lnTo>
                  <a:lnTo>
                    <a:pt x="1430" y="583"/>
                  </a:lnTo>
                  <a:lnTo>
                    <a:pt x="1430" y="567"/>
                  </a:lnTo>
                  <a:lnTo>
                    <a:pt x="1438" y="567"/>
                  </a:lnTo>
                  <a:lnTo>
                    <a:pt x="1462" y="551"/>
                  </a:lnTo>
                  <a:lnTo>
                    <a:pt x="1462" y="567"/>
                  </a:lnTo>
                  <a:lnTo>
                    <a:pt x="1470" y="559"/>
                  </a:lnTo>
                  <a:lnTo>
                    <a:pt x="1486" y="551"/>
                  </a:lnTo>
                  <a:lnTo>
                    <a:pt x="1502" y="567"/>
                  </a:lnTo>
                  <a:lnTo>
                    <a:pt x="1510" y="551"/>
                  </a:lnTo>
                  <a:lnTo>
                    <a:pt x="1574" y="503"/>
                  </a:lnTo>
                  <a:lnTo>
                    <a:pt x="1598" y="511"/>
                  </a:lnTo>
                  <a:lnTo>
                    <a:pt x="1598" y="503"/>
                  </a:lnTo>
                  <a:lnTo>
                    <a:pt x="1590" y="463"/>
                  </a:lnTo>
                  <a:lnTo>
                    <a:pt x="1582" y="463"/>
                  </a:lnTo>
                  <a:lnTo>
                    <a:pt x="1582" y="455"/>
                  </a:lnTo>
                  <a:lnTo>
                    <a:pt x="1590" y="455"/>
                  </a:lnTo>
                  <a:lnTo>
                    <a:pt x="1598" y="447"/>
                  </a:lnTo>
                  <a:lnTo>
                    <a:pt x="1614" y="431"/>
                  </a:lnTo>
                  <a:lnTo>
                    <a:pt x="1606" y="415"/>
                  </a:lnTo>
                  <a:lnTo>
                    <a:pt x="1614" y="415"/>
                  </a:lnTo>
                  <a:lnTo>
                    <a:pt x="1622" y="431"/>
                  </a:lnTo>
                  <a:lnTo>
                    <a:pt x="1638" y="431"/>
                  </a:lnTo>
                  <a:lnTo>
                    <a:pt x="1646" y="447"/>
                  </a:lnTo>
                  <a:lnTo>
                    <a:pt x="1678" y="463"/>
                  </a:lnTo>
                  <a:lnTo>
                    <a:pt x="1686" y="447"/>
                  </a:lnTo>
                  <a:lnTo>
                    <a:pt x="1686" y="431"/>
                  </a:lnTo>
                  <a:lnTo>
                    <a:pt x="1702" y="431"/>
                  </a:lnTo>
                  <a:lnTo>
                    <a:pt x="1718" y="415"/>
                  </a:lnTo>
                  <a:lnTo>
                    <a:pt x="1694" y="399"/>
                  </a:lnTo>
                  <a:lnTo>
                    <a:pt x="1662" y="391"/>
                  </a:lnTo>
                  <a:lnTo>
                    <a:pt x="1598" y="335"/>
                  </a:lnTo>
                  <a:lnTo>
                    <a:pt x="1558" y="311"/>
                  </a:lnTo>
                  <a:lnTo>
                    <a:pt x="1510" y="303"/>
                  </a:lnTo>
                  <a:lnTo>
                    <a:pt x="1510" y="335"/>
                  </a:lnTo>
                  <a:lnTo>
                    <a:pt x="1494" y="343"/>
                  </a:lnTo>
                  <a:lnTo>
                    <a:pt x="1478" y="327"/>
                  </a:lnTo>
                  <a:lnTo>
                    <a:pt x="1478" y="319"/>
                  </a:lnTo>
                  <a:lnTo>
                    <a:pt x="1486" y="319"/>
                  </a:lnTo>
                  <a:lnTo>
                    <a:pt x="1494" y="311"/>
                  </a:lnTo>
                  <a:lnTo>
                    <a:pt x="1478" y="311"/>
                  </a:lnTo>
                  <a:lnTo>
                    <a:pt x="1470" y="319"/>
                  </a:lnTo>
                  <a:lnTo>
                    <a:pt x="1438" y="319"/>
                  </a:lnTo>
                  <a:lnTo>
                    <a:pt x="1398" y="319"/>
                  </a:lnTo>
                  <a:lnTo>
                    <a:pt x="1390" y="311"/>
                  </a:lnTo>
                  <a:lnTo>
                    <a:pt x="1398" y="295"/>
                  </a:lnTo>
                  <a:lnTo>
                    <a:pt x="1382" y="271"/>
                  </a:lnTo>
                  <a:lnTo>
                    <a:pt x="1359" y="271"/>
                  </a:lnTo>
                  <a:lnTo>
                    <a:pt x="1319" y="279"/>
                  </a:lnTo>
                  <a:lnTo>
                    <a:pt x="1311" y="263"/>
                  </a:lnTo>
                  <a:lnTo>
                    <a:pt x="1295" y="263"/>
                  </a:lnTo>
                  <a:lnTo>
                    <a:pt x="1287" y="255"/>
                  </a:lnTo>
                  <a:lnTo>
                    <a:pt x="1287" y="231"/>
                  </a:lnTo>
                  <a:lnTo>
                    <a:pt x="1247" y="223"/>
                  </a:lnTo>
                  <a:lnTo>
                    <a:pt x="1191" y="207"/>
                  </a:lnTo>
                  <a:lnTo>
                    <a:pt x="1175" y="231"/>
                  </a:lnTo>
                  <a:lnTo>
                    <a:pt x="1191" y="255"/>
                  </a:lnTo>
                  <a:lnTo>
                    <a:pt x="1143" y="255"/>
                  </a:lnTo>
                  <a:lnTo>
                    <a:pt x="1127" y="263"/>
                  </a:lnTo>
                  <a:lnTo>
                    <a:pt x="1111" y="239"/>
                  </a:lnTo>
                  <a:lnTo>
                    <a:pt x="1095" y="279"/>
                  </a:lnTo>
                  <a:lnTo>
                    <a:pt x="1087" y="271"/>
                  </a:lnTo>
                  <a:lnTo>
                    <a:pt x="1071" y="247"/>
                  </a:lnTo>
                  <a:lnTo>
                    <a:pt x="1079" y="215"/>
                  </a:lnTo>
                  <a:lnTo>
                    <a:pt x="1063" y="192"/>
                  </a:lnTo>
                  <a:lnTo>
                    <a:pt x="1023" y="184"/>
                  </a:lnTo>
                  <a:lnTo>
                    <a:pt x="1007" y="184"/>
                  </a:lnTo>
                  <a:lnTo>
                    <a:pt x="1007" y="192"/>
                  </a:lnTo>
                  <a:lnTo>
                    <a:pt x="1007" y="207"/>
                  </a:lnTo>
                  <a:lnTo>
                    <a:pt x="959" y="199"/>
                  </a:lnTo>
                  <a:lnTo>
                    <a:pt x="967" y="184"/>
                  </a:lnTo>
                  <a:lnTo>
                    <a:pt x="927" y="176"/>
                  </a:lnTo>
                  <a:lnTo>
                    <a:pt x="911" y="184"/>
                  </a:lnTo>
                  <a:lnTo>
                    <a:pt x="871" y="168"/>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6" name="Freeform 414"/>
            <p:cNvSpPr>
              <a:spLocks/>
            </p:cNvSpPr>
            <p:nvPr/>
          </p:nvSpPr>
          <p:spPr bwMode="auto">
            <a:xfrm>
              <a:off x="4294" y="2004"/>
              <a:ext cx="651" cy="423"/>
            </a:xfrm>
            <a:custGeom>
              <a:avLst/>
              <a:gdLst>
                <a:gd name="T0" fmla="*/ 297 w 631"/>
                <a:gd name="T1" fmla="*/ 20 h 455"/>
                <a:gd name="T2" fmla="*/ 327 w 631"/>
                <a:gd name="T3" fmla="*/ 31 h 455"/>
                <a:gd name="T4" fmla="*/ 506 w 631"/>
                <a:gd name="T5" fmla="*/ 38 h 455"/>
                <a:gd name="T6" fmla="*/ 654 w 631"/>
                <a:gd name="T7" fmla="*/ 41 h 455"/>
                <a:gd name="T8" fmla="*/ 728 w 631"/>
                <a:gd name="T9" fmla="*/ 33 h 455"/>
                <a:gd name="T10" fmla="*/ 806 w 631"/>
                <a:gd name="T11" fmla="*/ 30 h 455"/>
                <a:gd name="T12" fmla="*/ 878 w 631"/>
                <a:gd name="T13" fmla="*/ 22 h 455"/>
                <a:gd name="T14" fmla="*/ 806 w 631"/>
                <a:gd name="T15" fmla="*/ 22 h 455"/>
                <a:gd name="T16" fmla="*/ 847 w 631"/>
                <a:gd name="T17" fmla="*/ 16 h 455"/>
                <a:gd name="T18" fmla="*/ 907 w 631"/>
                <a:gd name="T19" fmla="*/ 7 h 455"/>
                <a:gd name="T20" fmla="*/ 907 w 631"/>
                <a:gd name="T21" fmla="*/ 0 h 455"/>
                <a:gd name="T22" fmla="*/ 1029 w 631"/>
                <a:gd name="T23" fmla="*/ 7 h 455"/>
                <a:gd name="T24" fmla="*/ 1104 w 631"/>
                <a:gd name="T25" fmla="*/ 19 h 455"/>
                <a:gd name="T26" fmla="*/ 1177 w 631"/>
                <a:gd name="T27" fmla="*/ 20 h 455"/>
                <a:gd name="T28" fmla="*/ 1133 w 631"/>
                <a:gd name="T29" fmla="*/ 31 h 455"/>
                <a:gd name="T30" fmla="*/ 1104 w 631"/>
                <a:gd name="T31" fmla="*/ 41 h 455"/>
                <a:gd name="T32" fmla="*/ 1042 w 631"/>
                <a:gd name="T33" fmla="*/ 43 h 455"/>
                <a:gd name="T34" fmla="*/ 984 w 631"/>
                <a:gd name="T35" fmla="*/ 51 h 455"/>
                <a:gd name="T36" fmla="*/ 925 w 631"/>
                <a:gd name="T37" fmla="*/ 51 h 455"/>
                <a:gd name="T38" fmla="*/ 925 w 631"/>
                <a:gd name="T39" fmla="*/ 44 h 455"/>
                <a:gd name="T40" fmla="*/ 865 w 631"/>
                <a:gd name="T41" fmla="*/ 51 h 455"/>
                <a:gd name="T42" fmla="*/ 907 w 631"/>
                <a:gd name="T43" fmla="*/ 55 h 455"/>
                <a:gd name="T44" fmla="*/ 937 w 631"/>
                <a:gd name="T45" fmla="*/ 59 h 455"/>
                <a:gd name="T46" fmla="*/ 893 w 631"/>
                <a:gd name="T47" fmla="*/ 64 h 455"/>
                <a:gd name="T48" fmla="*/ 925 w 631"/>
                <a:gd name="T49" fmla="*/ 74 h 455"/>
                <a:gd name="T50" fmla="*/ 937 w 631"/>
                <a:gd name="T51" fmla="*/ 78 h 455"/>
                <a:gd name="T52" fmla="*/ 878 w 631"/>
                <a:gd name="T53" fmla="*/ 86 h 455"/>
                <a:gd name="T54" fmla="*/ 865 w 631"/>
                <a:gd name="T55" fmla="*/ 94 h 455"/>
                <a:gd name="T56" fmla="*/ 788 w 631"/>
                <a:gd name="T57" fmla="*/ 98 h 455"/>
                <a:gd name="T58" fmla="*/ 774 w 631"/>
                <a:gd name="T59" fmla="*/ 99 h 455"/>
                <a:gd name="T60" fmla="*/ 699 w 631"/>
                <a:gd name="T61" fmla="*/ 105 h 455"/>
                <a:gd name="T62" fmla="*/ 654 w 631"/>
                <a:gd name="T63" fmla="*/ 102 h 455"/>
                <a:gd name="T64" fmla="*/ 611 w 631"/>
                <a:gd name="T65" fmla="*/ 98 h 455"/>
                <a:gd name="T66" fmla="*/ 550 w 631"/>
                <a:gd name="T67" fmla="*/ 99 h 455"/>
                <a:gd name="T68" fmla="*/ 520 w 631"/>
                <a:gd name="T69" fmla="*/ 104 h 455"/>
                <a:gd name="T70" fmla="*/ 490 w 631"/>
                <a:gd name="T71" fmla="*/ 99 h 455"/>
                <a:gd name="T72" fmla="*/ 475 w 631"/>
                <a:gd name="T73" fmla="*/ 97 h 455"/>
                <a:gd name="T74" fmla="*/ 460 w 631"/>
                <a:gd name="T75" fmla="*/ 86 h 455"/>
                <a:gd name="T76" fmla="*/ 401 w 631"/>
                <a:gd name="T77" fmla="*/ 81 h 455"/>
                <a:gd name="T78" fmla="*/ 282 w 631"/>
                <a:gd name="T79" fmla="*/ 86 h 455"/>
                <a:gd name="T80" fmla="*/ 210 w 631"/>
                <a:gd name="T81" fmla="*/ 84 h 455"/>
                <a:gd name="T82" fmla="*/ 150 w 631"/>
                <a:gd name="T83" fmla="*/ 78 h 455"/>
                <a:gd name="T84" fmla="*/ 72 w 631"/>
                <a:gd name="T85" fmla="*/ 73 h 455"/>
                <a:gd name="T86" fmla="*/ 117 w 631"/>
                <a:gd name="T87" fmla="*/ 64 h 455"/>
                <a:gd name="T88" fmla="*/ 72 w 631"/>
                <a:gd name="T89" fmla="*/ 63 h 455"/>
                <a:gd name="T90" fmla="*/ 0 w 631"/>
                <a:gd name="T91" fmla="*/ 59 h 455"/>
                <a:gd name="T92" fmla="*/ 0 w 631"/>
                <a:gd name="T93" fmla="*/ 55 h 455"/>
                <a:gd name="T94" fmla="*/ 44 w 631"/>
                <a:gd name="T95" fmla="*/ 47 h 455"/>
                <a:gd name="T96" fmla="*/ 117 w 631"/>
                <a:gd name="T97" fmla="*/ 43 h 455"/>
                <a:gd name="T98" fmla="*/ 150 w 631"/>
                <a:gd name="T99" fmla="*/ 31 h 455"/>
                <a:gd name="T100" fmla="*/ 224 w 631"/>
                <a:gd name="T101" fmla="*/ 24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1"/>
                <a:gd name="T154" fmla="*/ 0 h 455"/>
                <a:gd name="T155" fmla="*/ 631 w 631"/>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1" h="455">
                  <a:moveTo>
                    <a:pt x="128" y="79"/>
                  </a:moveTo>
                  <a:lnTo>
                    <a:pt x="144" y="71"/>
                  </a:lnTo>
                  <a:lnTo>
                    <a:pt x="159" y="87"/>
                  </a:lnTo>
                  <a:lnTo>
                    <a:pt x="167" y="87"/>
                  </a:lnTo>
                  <a:lnTo>
                    <a:pt x="175" y="103"/>
                  </a:lnTo>
                  <a:lnTo>
                    <a:pt x="175" y="135"/>
                  </a:lnTo>
                  <a:lnTo>
                    <a:pt x="215" y="143"/>
                  </a:lnTo>
                  <a:lnTo>
                    <a:pt x="231" y="167"/>
                  </a:lnTo>
                  <a:lnTo>
                    <a:pt x="271" y="167"/>
                  </a:lnTo>
                  <a:lnTo>
                    <a:pt x="295" y="183"/>
                  </a:lnTo>
                  <a:lnTo>
                    <a:pt x="319" y="183"/>
                  </a:lnTo>
                  <a:lnTo>
                    <a:pt x="351" y="175"/>
                  </a:lnTo>
                  <a:lnTo>
                    <a:pt x="375" y="175"/>
                  </a:lnTo>
                  <a:lnTo>
                    <a:pt x="391" y="151"/>
                  </a:lnTo>
                  <a:lnTo>
                    <a:pt x="391" y="143"/>
                  </a:lnTo>
                  <a:lnTo>
                    <a:pt x="399" y="135"/>
                  </a:lnTo>
                  <a:lnTo>
                    <a:pt x="415" y="135"/>
                  </a:lnTo>
                  <a:lnTo>
                    <a:pt x="431" y="127"/>
                  </a:lnTo>
                  <a:lnTo>
                    <a:pt x="447" y="111"/>
                  </a:lnTo>
                  <a:lnTo>
                    <a:pt x="471" y="111"/>
                  </a:lnTo>
                  <a:lnTo>
                    <a:pt x="471" y="95"/>
                  </a:lnTo>
                  <a:lnTo>
                    <a:pt x="463" y="87"/>
                  </a:lnTo>
                  <a:lnTo>
                    <a:pt x="447" y="95"/>
                  </a:lnTo>
                  <a:lnTo>
                    <a:pt x="431" y="95"/>
                  </a:lnTo>
                  <a:lnTo>
                    <a:pt x="431" y="71"/>
                  </a:lnTo>
                  <a:lnTo>
                    <a:pt x="439" y="55"/>
                  </a:lnTo>
                  <a:lnTo>
                    <a:pt x="455" y="63"/>
                  </a:lnTo>
                  <a:lnTo>
                    <a:pt x="471" y="55"/>
                  </a:lnTo>
                  <a:lnTo>
                    <a:pt x="479" y="32"/>
                  </a:lnTo>
                  <a:lnTo>
                    <a:pt x="487" y="24"/>
                  </a:lnTo>
                  <a:lnTo>
                    <a:pt x="487" y="16"/>
                  </a:lnTo>
                  <a:lnTo>
                    <a:pt x="479" y="16"/>
                  </a:lnTo>
                  <a:lnTo>
                    <a:pt x="487" y="0"/>
                  </a:lnTo>
                  <a:lnTo>
                    <a:pt x="511" y="0"/>
                  </a:lnTo>
                  <a:lnTo>
                    <a:pt x="535" y="0"/>
                  </a:lnTo>
                  <a:lnTo>
                    <a:pt x="551" y="16"/>
                  </a:lnTo>
                  <a:lnTo>
                    <a:pt x="559" y="63"/>
                  </a:lnTo>
                  <a:lnTo>
                    <a:pt x="575" y="63"/>
                  </a:lnTo>
                  <a:lnTo>
                    <a:pt x="591" y="79"/>
                  </a:lnTo>
                  <a:lnTo>
                    <a:pt x="591" y="87"/>
                  </a:lnTo>
                  <a:lnTo>
                    <a:pt x="607" y="87"/>
                  </a:lnTo>
                  <a:lnTo>
                    <a:pt x="631" y="87"/>
                  </a:lnTo>
                  <a:lnTo>
                    <a:pt x="631" y="95"/>
                  </a:lnTo>
                  <a:lnTo>
                    <a:pt x="615" y="135"/>
                  </a:lnTo>
                  <a:lnTo>
                    <a:pt x="607" y="135"/>
                  </a:lnTo>
                  <a:lnTo>
                    <a:pt x="591" y="135"/>
                  </a:lnTo>
                  <a:lnTo>
                    <a:pt x="599" y="159"/>
                  </a:lnTo>
                  <a:lnTo>
                    <a:pt x="591" y="175"/>
                  </a:lnTo>
                  <a:lnTo>
                    <a:pt x="575" y="183"/>
                  </a:lnTo>
                  <a:lnTo>
                    <a:pt x="567" y="183"/>
                  </a:lnTo>
                  <a:lnTo>
                    <a:pt x="559" y="183"/>
                  </a:lnTo>
                  <a:lnTo>
                    <a:pt x="551" y="183"/>
                  </a:lnTo>
                  <a:lnTo>
                    <a:pt x="527" y="207"/>
                  </a:lnTo>
                  <a:lnTo>
                    <a:pt x="527" y="215"/>
                  </a:lnTo>
                  <a:lnTo>
                    <a:pt x="511" y="215"/>
                  </a:lnTo>
                  <a:lnTo>
                    <a:pt x="495" y="231"/>
                  </a:lnTo>
                  <a:lnTo>
                    <a:pt x="495" y="223"/>
                  </a:lnTo>
                  <a:lnTo>
                    <a:pt x="495" y="215"/>
                  </a:lnTo>
                  <a:lnTo>
                    <a:pt x="503" y="199"/>
                  </a:lnTo>
                  <a:lnTo>
                    <a:pt x="495" y="191"/>
                  </a:lnTo>
                  <a:lnTo>
                    <a:pt x="471" y="215"/>
                  </a:lnTo>
                  <a:lnTo>
                    <a:pt x="471" y="223"/>
                  </a:lnTo>
                  <a:lnTo>
                    <a:pt x="463" y="223"/>
                  </a:lnTo>
                  <a:lnTo>
                    <a:pt x="455" y="231"/>
                  </a:lnTo>
                  <a:lnTo>
                    <a:pt x="471" y="247"/>
                  </a:lnTo>
                  <a:lnTo>
                    <a:pt x="487" y="239"/>
                  </a:lnTo>
                  <a:lnTo>
                    <a:pt x="511" y="247"/>
                  </a:lnTo>
                  <a:lnTo>
                    <a:pt x="511" y="255"/>
                  </a:lnTo>
                  <a:lnTo>
                    <a:pt x="503" y="247"/>
                  </a:lnTo>
                  <a:lnTo>
                    <a:pt x="487" y="255"/>
                  </a:lnTo>
                  <a:lnTo>
                    <a:pt x="471" y="271"/>
                  </a:lnTo>
                  <a:lnTo>
                    <a:pt x="479" y="279"/>
                  </a:lnTo>
                  <a:lnTo>
                    <a:pt x="487" y="311"/>
                  </a:lnTo>
                  <a:lnTo>
                    <a:pt x="503" y="319"/>
                  </a:lnTo>
                  <a:lnTo>
                    <a:pt x="495" y="319"/>
                  </a:lnTo>
                  <a:lnTo>
                    <a:pt x="503" y="327"/>
                  </a:lnTo>
                  <a:lnTo>
                    <a:pt x="479" y="335"/>
                  </a:lnTo>
                  <a:lnTo>
                    <a:pt x="503" y="335"/>
                  </a:lnTo>
                  <a:lnTo>
                    <a:pt x="495" y="367"/>
                  </a:lnTo>
                  <a:lnTo>
                    <a:pt x="479" y="375"/>
                  </a:lnTo>
                  <a:lnTo>
                    <a:pt x="471" y="375"/>
                  </a:lnTo>
                  <a:lnTo>
                    <a:pt x="471" y="391"/>
                  </a:lnTo>
                  <a:lnTo>
                    <a:pt x="471" y="407"/>
                  </a:lnTo>
                  <a:lnTo>
                    <a:pt x="463" y="407"/>
                  </a:lnTo>
                  <a:lnTo>
                    <a:pt x="463" y="415"/>
                  </a:lnTo>
                  <a:lnTo>
                    <a:pt x="439" y="423"/>
                  </a:lnTo>
                  <a:lnTo>
                    <a:pt x="423" y="423"/>
                  </a:lnTo>
                  <a:lnTo>
                    <a:pt x="423" y="431"/>
                  </a:lnTo>
                  <a:lnTo>
                    <a:pt x="415" y="423"/>
                  </a:lnTo>
                  <a:lnTo>
                    <a:pt x="415" y="431"/>
                  </a:lnTo>
                  <a:lnTo>
                    <a:pt x="407" y="431"/>
                  </a:lnTo>
                  <a:lnTo>
                    <a:pt x="383" y="447"/>
                  </a:lnTo>
                  <a:lnTo>
                    <a:pt x="375" y="455"/>
                  </a:lnTo>
                  <a:lnTo>
                    <a:pt x="375" y="439"/>
                  </a:lnTo>
                  <a:lnTo>
                    <a:pt x="359" y="439"/>
                  </a:lnTo>
                  <a:lnTo>
                    <a:pt x="351" y="439"/>
                  </a:lnTo>
                  <a:lnTo>
                    <a:pt x="343" y="439"/>
                  </a:lnTo>
                  <a:lnTo>
                    <a:pt x="343" y="423"/>
                  </a:lnTo>
                  <a:lnTo>
                    <a:pt x="327" y="423"/>
                  </a:lnTo>
                  <a:lnTo>
                    <a:pt x="303" y="431"/>
                  </a:lnTo>
                  <a:lnTo>
                    <a:pt x="295" y="423"/>
                  </a:lnTo>
                  <a:lnTo>
                    <a:pt x="295" y="431"/>
                  </a:lnTo>
                  <a:lnTo>
                    <a:pt x="287" y="431"/>
                  </a:lnTo>
                  <a:lnTo>
                    <a:pt x="287" y="447"/>
                  </a:lnTo>
                  <a:lnTo>
                    <a:pt x="279" y="447"/>
                  </a:lnTo>
                  <a:lnTo>
                    <a:pt x="279" y="439"/>
                  </a:lnTo>
                  <a:lnTo>
                    <a:pt x="271" y="439"/>
                  </a:lnTo>
                  <a:lnTo>
                    <a:pt x="263" y="431"/>
                  </a:lnTo>
                  <a:lnTo>
                    <a:pt x="263" y="423"/>
                  </a:lnTo>
                  <a:lnTo>
                    <a:pt x="263" y="415"/>
                  </a:lnTo>
                  <a:lnTo>
                    <a:pt x="255" y="415"/>
                  </a:lnTo>
                  <a:lnTo>
                    <a:pt x="247" y="415"/>
                  </a:lnTo>
                  <a:lnTo>
                    <a:pt x="255" y="375"/>
                  </a:lnTo>
                  <a:lnTo>
                    <a:pt x="247" y="367"/>
                  </a:lnTo>
                  <a:lnTo>
                    <a:pt x="239" y="367"/>
                  </a:lnTo>
                  <a:lnTo>
                    <a:pt x="231" y="351"/>
                  </a:lnTo>
                  <a:lnTo>
                    <a:pt x="215" y="351"/>
                  </a:lnTo>
                  <a:lnTo>
                    <a:pt x="183" y="367"/>
                  </a:lnTo>
                  <a:lnTo>
                    <a:pt x="159" y="367"/>
                  </a:lnTo>
                  <a:lnTo>
                    <a:pt x="151" y="367"/>
                  </a:lnTo>
                  <a:lnTo>
                    <a:pt x="144" y="367"/>
                  </a:lnTo>
                  <a:lnTo>
                    <a:pt x="120" y="367"/>
                  </a:lnTo>
                  <a:lnTo>
                    <a:pt x="112" y="359"/>
                  </a:lnTo>
                  <a:lnTo>
                    <a:pt x="104" y="351"/>
                  </a:lnTo>
                  <a:lnTo>
                    <a:pt x="96" y="351"/>
                  </a:lnTo>
                  <a:lnTo>
                    <a:pt x="80" y="335"/>
                  </a:lnTo>
                  <a:lnTo>
                    <a:pt x="72" y="335"/>
                  </a:lnTo>
                  <a:lnTo>
                    <a:pt x="48" y="327"/>
                  </a:lnTo>
                  <a:lnTo>
                    <a:pt x="40" y="311"/>
                  </a:lnTo>
                  <a:lnTo>
                    <a:pt x="56" y="311"/>
                  </a:lnTo>
                  <a:lnTo>
                    <a:pt x="48" y="295"/>
                  </a:lnTo>
                  <a:lnTo>
                    <a:pt x="64" y="279"/>
                  </a:lnTo>
                  <a:lnTo>
                    <a:pt x="64" y="271"/>
                  </a:lnTo>
                  <a:lnTo>
                    <a:pt x="56" y="263"/>
                  </a:lnTo>
                  <a:lnTo>
                    <a:pt x="40" y="271"/>
                  </a:lnTo>
                  <a:lnTo>
                    <a:pt x="24" y="263"/>
                  </a:lnTo>
                  <a:lnTo>
                    <a:pt x="16" y="255"/>
                  </a:lnTo>
                  <a:lnTo>
                    <a:pt x="0" y="247"/>
                  </a:lnTo>
                  <a:lnTo>
                    <a:pt x="8" y="247"/>
                  </a:lnTo>
                  <a:lnTo>
                    <a:pt x="8" y="231"/>
                  </a:lnTo>
                  <a:lnTo>
                    <a:pt x="0" y="231"/>
                  </a:lnTo>
                  <a:lnTo>
                    <a:pt x="0" y="207"/>
                  </a:lnTo>
                  <a:lnTo>
                    <a:pt x="8" y="199"/>
                  </a:lnTo>
                  <a:lnTo>
                    <a:pt x="24" y="199"/>
                  </a:lnTo>
                  <a:lnTo>
                    <a:pt x="32" y="191"/>
                  </a:lnTo>
                  <a:lnTo>
                    <a:pt x="40" y="191"/>
                  </a:lnTo>
                  <a:lnTo>
                    <a:pt x="64" y="183"/>
                  </a:lnTo>
                  <a:lnTo>
                    <a:pt x="72" y="167"/>
                  </a:lnTo>
                  <a:lnTo>
                    <a:pt x="64" y="135"/>
                  </a:lnTo>
                  <a:lnTo>
                    <a:pt x="80" y="135"/>
                  </a:lnTo>
                  <a:lnTo>
                    <a:pt x="88" y="103"/>
                  </a:lnTo>
                  <a:lnTo>
                    <a:pt x="112" y="103"/>
                  </a:lnTo>
                  <a:lnTo>
                    <a:pt x="120" y="103"/>
                  </a:lnTo>
                  <a:lnTo>
                    <a:pt x="120" y="87"/>
                  </a:lnTo>
                  <a:lnTo>
                    <a:pt x="128" y="79"/>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sp>
          <p:nvSpPr>
            <p:cNvPr id="417" name="Freeform 415"/>
            <p:cNvSpPr>
              <a:spLocks/>
            </p:cNvSpPr>
            <p:nvPr/>
          </p:nvSpPr>
          <p:spPr bwMode="auto">
            <a:xfrm>
              <a:off x="2222" y="2292"/>
              <a:ext cx="321" cy="196"/>
            </a:xfrm>
            <a:custGeom>
              <a:avLst/>
              <a:gdLst>
                <a:gd name="T0" fmla="*/ 353 w 312"/>
                <a:gd name="T1" fmla="*/ 29 h 208"/>
                <a:gd name="T2" fmla="*/ 367 w 312"/>
                <a:gd name="T3" fmla="*/ 39 h 208"/>
                <a:gd name="T4" fmla="*/ 395 w 312"/>
                <a:gd name="T5" fmla="*/ 49 h 208"/>
                <a:gd name="T6" fmla="*/ 467 w 312"/>
                <a:gd name="T7" fmla="*/ 49 h 208"/>
                <a:gd name="T8" fmla="*/ 467 w 312"/>
                <a:gd name="T9" fmla="*/ 49 h 208"/>
                <a:gd name="T10" fmla="*/ 494 w 312"/>
                <a:gd name="T11" fmla="*/ 41 h 208"/>
                <a:gd name="T12" fmla="*/ 537 w 312"/>
                <a:gd name="T13" fmla="*/ 39 h 208"/>
                <a:gd name="T14" fmla="*/ 537 w 312"/>
                <a:gd name="T15" fmla="*/ 49 h 208"/>
                <a:gd name="T16" fmla="*/ 537 w 312"/>
                <a:gd name="T17" fmla="*/ 49 h 208"/>
                <a:gd name="T18" fmla="*/ 480 w 312"/>
                <a:gd name="T19" fmla="*/ 51 h 208"/>
                <a:gd name="T20" fmla="*/ 494 w 312"/>
                <a:gd name="T21" fmla="*/ 58 h 208"/>
                <a:gd name="T22" fmla="*/ 467 w 312"/>
                <a:gd name="T23" fmla="*/ 64 h 208"/>
                <a:gd name="T24" fmla="*/ 395 w 312"/>
                <a:gd name="T25" fmla="*/ 58 h 208"/>
                <a:gd name="T26" fmla="*/ 296 w 312"/>
                <a:gd name="T27" fmla="*/ 54 h 208"/>
                <a:gd name="T28" fmla="*/ 255 w 312"/>
                <a:gd name="T29" fmla="*/ 51 h 208"/>
                <a:gd name="T30" fmla="*/ 212 w 312"/>
                <a:gd name="T31" fmla="*/ 44 h 208"/>
                <a:gd name="T32" fmla="*/ 212 w 312"/>
                <a:gd name="T33" fmla="*/ 37 h 208"/>
                <a:gd name="T34" fmla="*/ 140 w 312"/>
                <a:gd name="T35" fmla="*/ 24 h 208"/>
                <a:gd name="T36" fmla="*/ 112 w 312"/>
                <a:gd name="T37" fmla="*/ 18 h 208"/>
                <a:gd name="T38" fmla="*/ 67 w 312"/>
                <a:gd name="T39" fmla="*/ 8 h 208"/>
                <a:gd name="T40" fmla="*/ 44 w 312"/>
                <a:gd name="T41" fmla="*/ 8 h 208"/>
                <a:gd name="T42" fmla="*/ 112 w 312"/>
                <a:gd name="T43" fmla="*/ 23 h 208"/>
                <a:gd name="T44" fmla="*/ 124 w 312"/>
                <a:gd name="T45" fmla="*/ 32 h 208"/>
                <a:gd name="T46" fmla="*/ 124 w 312"/>
                <a:gd name="T47" fmla="*/ 35 h 208"/>
                <a:gd name="T48" fmla="*/ 83 w 312"/>
                <a:gd name="T49" fmla="*/ 29 h 208"/>
                <a:gd name="T50" fmla="*/ 83 w 312"/>
                <a:gd name="T51" fmla="*/ 23 h 208"/>
                <a:gd name="T52" fmla="*/ 44 w 312"/>
                <a:gd name="T53" fmla="*/ 18 h 208"/>
                <a:gd name="T54" fmla="*/ 52 w 312"/>
                <a:gd name="T55" fmla="*/ 16 h 208"/>
                <a:gd name="T56" fmla="*/ 0 w 312"/>
                <a:gd name="T57" fmla="*/ 0 h 208"/>
                <a:gd name="T58" fmla="*/ 112 w 312"/>
                <a:gd name="T59" fmla="*/ 8 h 208"/>
                <a:gd name="T60" fmla="*/ 227 w 312"/>
                <a:gd name="T61" fmla="*/ 8 h 208"/>
                <a:gd name="T62" fmla="*/ 255 w 312"/>
                <a:gd name="T63" fmla="*/ 13 h 208"/>
                <a:gd name="T64" fmla="*/ 282 w 312"/>
                <a:gd name="T65" fmla="*/ 9 h 208"/>
                <a:gd name="T66" fmla="*/ 367 w 312"/>
                <a:gd name="T67" fmla="*/ 24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2"/>
                <a:gd name="T103" fmla="*/ 0 h 208"/>
                <a:gd name="T104" fmla="*/ 312 w 312"/>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2" h="208">
                  <a:moveTo>
                    <a:pt x="208" y="80"/>
                  </a:moveTo>
                  <a:lnTo>
                    <a:pt x="200" y="96"/>
                  </a:lnTo>
                  <a:lnTo>
                    <a:pt x="200" y="120"/>
                  </a:lnTo>
                  <a:lnTo>
                    <a:pt x="208" y="128"/>
                  </a:lnTo>
                  <a:lnTo>
                    <a:pt x="208" y="136"/>
                  </a:lnTo>
                  <a:lnTo>
                    <a:pt x="224" y="160"/>
                  </a:lnTo>
                  <a:lnTo>
                    <a:pt x="240" y="168"/>
                  </a:lnTo>
                  <a:lnTo>
                    <a:pt x="264" y="160"/>
                  </a:lnTo>
                  <a:lnTo>
                    <a:pt x="272" y="160"/>
                  </a:lnTo>
                  <a:lnTo>
                    <a:pt x="264" y="160"/>
                  </a:lnTo>
                  <a:lnTo>
                    <a:pt x="272" y="152"/>
                  </a:lnTo>
                  <a:lnTo>
                    <a:pt x="280" y="136"/>
                  </a:lnTo>
                  <a:lnTo>
                    <a:pt x="288" y="136"/>
                  </a:lnTo>
                  <a:lnTo>
                    <a:pt x="304" y="128"/>
                  </a:lnTo>
                  <a:lnTo>
                    <a:pt x="312" y="136"/>
                  </a:lnTo>
                  <a:lnTo>
                    <a:pt x="304" y="160"/>
                  </a:lnTo>
                  <a:lnTo>
                    <a:pt x="304" y="168"/>
                  </a:lnTo>
                  <a:lnTo>
                    <a:pt x="304" y="160"/>
                  </a:lnTo>
                  <a:lnTo>
                    <a:pt x="296" y="168"/>
                  </a:lnTo>
                  <a:lnTo>
                    <a:pt x="272" y="168"/>
                  </a:lnTo>
                  <a:lnTo>
                    <a:pt x="264" y="176"/>
                  </a:lnTo>
                  <a:lnTo>
                    <a:pt x="280" y="192"/>
                  </a:lnTo>
                  <a:lnTo>
                    <a:pt x="264" y="192"/>
                  </a:lnTo>
                  <a:lnTo>
                    <a:pt x="264" y="208"/>
                  </a:lnTo>
                  <a:lnTo>
                    <a:pt x="240" y="192"/>
                  </a:lnTo>
                  <a:lnTo>
                    <a:pt x="224" y="192"/>
                  </a:lnTo>
                  <a:lnTo>
                    <a:pt x="200" y="192"/>
                  </a:lnTo>
                  <a:lnTo>
                    <a:pt x="168" y="176"/>
                  </a:lnTo>
                  <a:lnTo>
                    <a:pt x="160" y="168"/>
                  </a:lnTo>
                  <a:lnTo>
                    <a:pt x="144" y="168"/>
                  </a:lnTo>
                  <a:lnTo>
                    <a:pt x="128" y="152"/>
                  </a:lnTo>
                  <a:lnTo>
                    <a:pt x="120" y="144"/>
                  </a:lnTo>
                  <a:lnTo>
                    <a:pt x="128" y="136"/>
                  </a:lnTo>
                  <a:lnTo>
                    <a:pt x="120" y="120"/>
                  </a:lnTo>
                  <a:lnTo>
                    <a:pt x="96" y="88"/>
                  </a:lnTo>
                  <a:lnTo>
                    <a:pt x="80" y="80"/>
                  </a:lnTo>
                  <a:lnTo>
                    <a:pt x="80" y="72"/>
                  </a:lnTo>
                  <a:lnTo>
                    <a:pt x="64" y="56"/>
                  </a:lnTo>
                  <a:lnTo>
                    <a:pt x="56" y="40"/>
                  </a:lnTo>
                  <a:lnTo>
                    <a:pt x="40" y="8"/>
                  </a:lnTo>
                  <a:lnTo>
                    <a:pt x="32" y="8"/>
                  </a:lnTo>
                  <a:lnTo>
                    <a:pt x="24" y="8"/>
                  </a:lnTo>
                  <a:lnTo>
                    <a:pt x="32" y="24"/>
                  </a:lnTo>
                  <a:lnTo>
                    <a:pt x="64" y="72"/>
                  </a:lnTo>
                  <a:lnTo>
                    <a:pt x="64" y="104"/>
                  </a:lnTo>
                  <a:lnTo>
                    <a:pt x="72" y="104"/>
                  </a:lnTo>
                  <a:lnTo>
                    <a:pt x="80" y="104"/>
                  </a:lnTo>
                  <a:lnTo>
                    <a:pt x="72" y="112"/>
                  </a:lnTo>
                  <a:lnTo>
                    <a:pt x="64" y="104"/>
                  </a:lnTo>
                  <a:lnTo>
                    <a:pt x="48" y="96"/>
                  </a:lnTo>
                  <a:lnTo>
                    <a:pt x="56" y="88"/>
                  </a:lnTo>
                  <a:lnTo>
                    <a:pt x="48" y="72"/>
                  </a:lnTo>
                  <a:lnTo>
                    <a:pt x="32" y="64"/>
                  </a:lnTo>
                  <a:lnTo>
                    <a:pt x="24" y="56"/>
                  </a:lnTo>
                  <a:lnTo>
                    <a:pt x="32" y="56"/>
                  </a:lnTo>
                  <a:lnTo>
                    <a:pt x="32" y="48"/>
                  </a:lnTo>
                  <a:lnTo>
                    <a:pt x="16" y="32"/>
                  </a:lnTo>
                  <a:lnTo>
                    <a:pt x="0" y="0"/>
                  </a:lnTo>
                  <a:lnTo>
                    <a:pt x="24" y="0"/>
                  </a:lnTo>
                  <a:lnTo>
                    <a:pt x="64" y="8"/>
                  </a:lnTo>
                  <a:lnTo>
                    <a:pt x="112" y="8"/>
                  </a:lnTo>
                  <a:lnTo>
                    <a:pt x="128" y="16"/>
                  </a:lnTo>
                  <a:lnTo>
                    <a:pt x="128" y="32"/>
                  </a:lnTo>
                  <a:lnTo>
                    <a:pt x="144" y="40"/>
                  </a:lnTo>
                  <a:lnTo>
                    <a:pt x="152" y="32"/>
                  </a:lnTo>
                  <a:lnTo>
                    <a:pt x="160" y="32"/>
                  </a:lnTo>
                  <a:lnTo>
                    <a:pt x="184" y="72"/>
                  </a:lnTo>
                  <a:lnTo>
                    <a:pt x="208" y="80"/>
                  </a:lnTo>
                </a:path>
              </a:pathLst>
            </a:custGeom>
            <a:solidFill>
              <a:srgbClr val="C00000"/>
            </a:solidFill>
            <a:ln w="3175">
              <a:solidFill>
                <a:srgbClr val="C0C0C0"/>
              </a:solidFill>
              <a:round/>
              <a:headEnd/>
              <a:tailEnd/>
            </a:ln>
          </p:spPr>
          <p:txBody>
            <a:bodyPr lIns="91436" tIns="45717" rIns="91436" bIns="45717"/>
            <a:lstStyle/>
            <a:p>
              <a:endParaRPr lang="es-MX">
                <a:solidFill>
                  <a:prstClr val="black"/>
                </a:solidFill>
              </a:endParaRPr>
            </a:p>
          </p:txBody>
        </p:sp>
        <p:sp>
          <p:nvSpPr>
            <p:cNvPr id="418" name="Freeform 416"/>
            <p:cNvSpPr>
              <a:spLocks/>
            </p:cNvSpPr>
            <p:nvPr/>
          </p:nvSpPr>
          <p:spPr bwMode="auto">
            <a:xfrm>
              <a:off x="4673" y="2559"/>
              <a:ext cx="107" cy="59"/>
            </a:xfrm>
            <a:custGeom>
              <a:avLst/>
              <a:gdLst>
                <a:gd name="T0" fmla="*/ 112 w 104"/>
                <a:gd name="T1" fmla="*/ 6 h 64"/>
                <a:gd name="T2" fmla="*/ 112 w 104"/>
                <a:gd name="T3" fmla="*/ 6 h 64"/>
                <a:gd name="T4" fmla="*/ 100 w 104"/>
                <a:gd name="T5" fmla="*/ 6 h 64"/>
                <a:gd name="T6" fmla="*/ 84 w 104"/>
                <a:gd name="T7" fmla="*/ 6 h 64"/>
                <a:gd name="T8" fmla="*/ 52 w 104"/>
                <a:gd name="T9" fmla="*/ 10 h 64"/>
                <a:gd name="T10" fmla="*/ 44 w 104"/>
                <a:gd name="T11" fmla="*/ 10 h 64"/>
                <a:gd name="T12" fmla="*/ 44 w 104"/>
                <a:gd name="T13" fmla="*/ 12 h 64"/>
                <a:gd name="T14" fmla="*/ 0 w 104"/>
                <a:gd name="T15" fmla="*/ 12 h 64"/>
                <a:gd name="T16" fmla="*/ 16 w 104"/>
                <a:gd name="T17" fmla="*/ 13 h 64"/>
                <a:gd name="T18" fmla="*/ 44 w 104"/>
                <a:gd name="T19" fmla="*/ 13 h 64"/>
                <a:gd name="T20" fmla="*/ 52 w 104"/>
                <a:gd name="T21" fmla="*/ 12 h 64"/>
                <a:gd name="T22" fmla="*/ 84 w 104"/>
                <a:gd name="T23" fmla="*/ 13 h 64"/>
                <a:gd name="T24" fmla="*/ 100 w 104"/>
                <a:gd name="T25" fmla="*/ 12 h 64"/>
                <a:gd name="T26" fmla="*/ 124 w 104"/>
                <a:gd name="T27" fmla="*/ 6 h 64"/>
                <a:gd name="T28" fmla="*/ 169 w 104"/>
                <a:gd name="T29" fmla="*/ 6 h 64"/>
                <a:gd name="T30" fmla="*/ 183 w 104"/>
                <a:gd name="T31" fmla="*/ 6 h 64"/>
                <a:gd name="T32" fmla="*/ 169 w 104"/>
                <a:gd name="T33" fmla="*/ 6 h 64"/>
                <a:gd name="T34" fmla="*/ 183 w 104"/>
                <a:gd name="T35" fmla="*/ 6 h 64"/>
                <a:gd name="T36" fmla="*/ 156 w 104"/>
                <a:gd name="T37" fmla="*/ 6 h 64"/>
                <a:gd name="T38" fmla="*/ 156 w 104"/>
                <a:gd name="T39" fmla="*/ 6 h 64"/>
                <a:gd name="T40" fmla="*/ 140 w 104"/>
                <a:gd name="T41" fmla="*/ 0 h 64"/>
                <a:gd name="T42" fmla="*/ 112 w 104"/>
                <a:gd name="T43" fmla="*/ 6 h 64"/>
                <a:gd name="T44" fmla="*/ 112 w 104"/>
                <a:gd name="T45" fmla="*/ 6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64"/>
                <a:gd name="T71" fmla="*/ 104 w 104"/>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64">
                  <a:moveTo>
                    <a:pt x="64" y="24"/>
                  </a:moveTo>
                  <a:lnTo>
                    <a:pt x="64" y="32"/>
                  </a:lnTo>
                  <a:lnTo>
                    <a:pt x="56" y="32"/>
                  </a:lnTo>
                  <a:lnTo>
                    <a:pt x="48" y="32"/>
                  </a:lnTo>
                  <a:lnTo>
                    <a:pt x="32" y="48"/>
                  </a:lnTo>
                  <a:lnTo>
                    <a:pt x="24" y="48"/>
                  </a:lnTo>
                  <a:lnTo>
                    <a:pt x="24" y="56"/>
                  </a:lnTo>
                  <a:lnTo>
                    <a:pt x="0" y="56"/>
                  </a:lnTo>
                  <a:lnTo>
                    <a:pt x="16" y="64"/>
                  </a:lnTo>
                  <a:lnTo>
                    <a:pt x="24" y="64"/>
                  </a:lnTo>
                  <a:lnTo>
                    <a:pt x="32" y="56"/>
                  </a:lnTo>
                  <a:lnTo>
                    <a:pt x="48" y="64"/>
                  </a:lnTo>
                  <a:lnTo>
                    <a:pt x="56" y="56"/>
                  </a:lnTo>
                  <a:lnTo>
                    <a:pt x="72" y="32"/>
                  </a:lnTo>
                  <a:lnTo>
                    <a:pt x="96" y="32"/>
                  </a:lnTo>
                  <a:lnTo>
                    <a:pt x="104" y="32"/>
                  </a:lnTo>
                  <a:lnTo>
                    <a:pt x="96" y="24"/>
                  </a:lnTo>
                  <a:lnTo>
                    <a:pt x="104" y="24"/>
                  </a:lnTo>
                  <a:lnTo>
                    <a:pt x="88" y="16"/>
                  </a:lnTo>
                  <a:lnTo>
                    <a:pt x="88" y="8"/>
                  </a:lnTo>
                  <a:lnTo>
                    <a:pt x="80" y="0"/>
                  </a:lnTo>
                  <a:lnTo>
                    <a:pt x="64" y="16"/>
                  </a:lnTo>
                  <a:lnTo>
                    <a:pt x="64" y="24"/>
                  </a:lnTo>
                </a:path>
              </a:pathLst>
            </a:custGeom>
            <a:solidFill>
              <a:schemeClr val="bg2">
                <a:lumMod val="75000"/>
              </a:schemeClr>
            </a:solidFill>
            <a:ln w="3175">
              <a:solidFill>
                <a:srgbClr val="C0C0C0"/>
              </a:solidFill>
              <a:round/>
              <a:headEnd/>
              <a:tailEnd/>
            </a:ln>
          </p:spPr>
          <p:txBody>
            <a:bodyPr lIns="91436" tIns="45717" rIns="91436" bIns="45717"/>
            <a:lstStyle/>
            <a:p>
              <a:endParaRPr lang="es-MX">
                <a:solidFill>
                  <a:prstClr val="black"/>
                </a:solidFill>
              </a:endParaRPr>
            </a:p>
          </p:txBody>
        </p:sp>
      </p:grpSp>
      <p:sp>
        <p:nvSpPr>
          <p:cNvPr id="419" name="Oval 456"/>
          <p:cNvSpPr>
            <a:spLocks noChangeArrowheads="1"/>
          </p:cNvSpPr>
          <p:nvPr/>
        </p:nvSpPr>
        <p:spPr bwMode="auto">
          <a:xfrm>
            <a:off x="2355443" y="2338381"/>
            <a:ext cx="349403" cy="448999"/>
          </a:xfrm>
          <a:prstGeom prst="ellipse">
            <a:avLst/>
          </a:prstGeom>
          <a:noFill/>
          <a:ln w="9525">
            <a:solidFill>
              <a:srgbClr val="153353"/>
            </a:solidFill>
            <a:round/>
            <a:headEnd/>
            <a:tailEnd/>
          </a:ln>
          <a:extLst>
            <a:ext uri="{909E8E84-426E-40DD-AFC4-6F175D3DCCD1}">
              <a14:hiddenFill xmlns:a14="http://schemas.microsoft.com/office/drawing/2010/main">
                <a:solidFill>
                  <a:srgbClr val="FFFFFF"/>
                </a:solidFill>
              </a14:hiddenFill>
            </a:ext>
          </a:extLst>
        </p:spPr>
        <p:txBody>
          <a:bodyPr wrap="none" lIns="116444" tIns="58221" rIns="116444" bIns="58221" anchor="ctr"/>
          <a:lstStyle/>
          <a:p>
            <a:pPr algn="ctr"/>
            <a:r>
              <a:rPr lang="es-MX" b="1" dirty="0">
                <a:solidFill>
                  <a:srgbClr val="1F497D">
                    <a:lumMod val="50000"/>
                  </a:srgbClr>
                </a:solidFill>
              </a:rPr>
              <a:t>3</a:t>
            </a:r>
          </a:p>
        </p:txBody>
      </p:sp>
      <p:sp>
        <p:nvSpPr>
          <p:cNvPr id="420" name="AutoShape 452">
            <a:hlinkClick r:id="" action="ppaction://noaction"/>
          </p:cNvPr>
          <p:cNvSpPr>
            <a:spLocks noChangeArrowheads="1"/>
          </p:cNvSpPr>
          <p:nvPr/>
        </p:nvSpPr>
        <p:spPr bwMode="auto">
          <a:xfrm>
            <a:off x="4421740" y="1468647"/>
            <a:ext cx="1480165" cy="53800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a:solidFill>
                  <a:prstClr val="white">
                    <a:lumMod val="95000"/>
                  </a:prstClr>
                </a:solidFill>
                <a:effectLst>
                  <a:outerShdw blurRad="38100" dist="38100" dir="2700000" algn="tl">
                    <a:srgbClr val="000000"/>
                  </a:outerShdw>
                </a:effectLst>
              </a:rPr>
              <a:t>EUROPA</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922,872 mdd</a:t>
            </a:r>
            <a:endParaRPr lang="es-MX" sz="1300" b="1" dirty="0">
              <a:solidFill>
                <a:prstClr val="white">
                  <a:lumMod val="95000"/>
                </a:prstClr>
              </a:solidFill>
              <a:effectLst>
                <a:outerShdw blurRad="38100" dist="38100" dir="2700000" algn="tl">
                  <a:srgbClr val="000000"/>
                </a:outerShdw>
              </a:effectLst>
            </a:endParaRPr>
          </a:p>
        </p:txBody>
      </p:sp>
      <p:sp>
        <p:nvSpPr>
          <p:cNvPr id="421" name="AutoShape 451">
            <a:hlinkClick r:id="" action="ppaction://noaction"/>
          </p:cNvPr>
          <p:cNvSpPr>
            <a:spLocks noChangeArrowheads="1"/>
          </p:cNvSpPr>
          <p:nvPr/>
        </p:nvSpPr>
        <p:spPr bwMode="auto">
          <a:xfrm>
            <a:off x="7108863" y="1951193"/>
            <a:ext cx="1393774" cy="53800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a:solidFill>
                  <a:prstClr val="white">
                    <a:lumMod val="95000"/>
                  </a:prstClr>
                </a:solidFill>
                <a:effectLst>
                  <a:outerShdw blurRad="38100" dist="38100" dir="2700000" algn="tl">
                    <a:srgbClr val="000000"/>
                  </a:outerShdw>
                </a:effectLst>
              </a:rPr>
              <a:t>ASIA</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977,918 </a:t>
            </a:r>
            <a:r>
              <a:rPr lang="es-MX" sz="1300" b="1" dirty="0">
                <a:solidFill>
                  <a:prstClr val="white">
                    <a:lumMod val="95000"/>
                  </a:prstClr>
                </a:solidFill>
                <a:effectLst>
                  <a:outerShdw blurRad="38100" dist="38100" dir="2700000" algn="tl">
                    <a:srgbClr val="000000"/>
                  </a:outerShdw>
                </a:effectLst>
              </a:rPr>
              <a:t>mdd</a:t>
            </a:r>
          </a:p>
        </p:txBody>
      </p:sp>
      <p:sp>
        <p:nvSpPr>
          <p:cNvPr id="422" name="Oval 456"/>
          <p:cNvSpPr>
            <a:spLocks noChangeArrowheads="1"/>
          </p:cNvSpPr>
          <p:nvPr/>
        </p:nvSpPr>
        <p:spPr bwMode="auto">
          <a:xfrm>
            <a:off x="8404726" y="1555106"/>
            <a:ext cx="349403" cy="448999"/>
          </a:xfrm>
          <a:prstGeom prst="ellipse">
            <a:avLst/>
          </a:prstGeom>
          <a:noFill/>
          <a:ln w="9525">
            <a:solidFill>
              <a:srgbClr val="153353"/>
            </a:solidFill>
            <a:round/>
            <a:headEnd/>
            <a:tailEnd/>
          </a:ln>
          <a:extLst>
            <a:ext uri="{909E8E84-426E-40DD-AFC4-6F175D3DCCD1}">
              <a14:hiddenFill xmlns:a14="http://schemas.microsoft.com/office/drawing/2010/main">
                <a:solidFill>
                  <a:srgbClr val="FFFFFF"/>
                </a:solidFill>
              </a14:hiddenFill>
            </a:ext>
          </a:extLst>
        </p:spPr>
        <p:txBody>
          <a:bodyPr wrap="none" lIns="116444" tIns="58221" rIns="116444" bIns="58221" anchor="ctr"/>
          <a:lstStyle/>
          <a:p>
            <a:pPr algn="ctr"/>
            <a:r>
              <a:rPr lang="es-MX" b="1" dirty="0">
                <a:solidFill>
                  <a:srgbClr val="1F497D">
                    <a:lumMod val="50000"/>
                  </a:srgbClr>
                </a:solidFill>
              </a:rPr>
              <a:t>1</a:t>
            </a:r>
          </a:p>
        </p:txBody>
      </p:sp>
      <p:sp>
        <p:nvSpPr>
          <p:cNvPr id="423" name="AutoShape 447">
            <a:hlinkClick r:id="rId3" action="ppaction://hlinksldjump"/>
          </p:cNvPr>
          <p:cNvSpPr>
            <a:spLocks noChangeArrowheads="1"/>
          </p:cNvSpPr>
          <p:nvPr/>
        </p:nvSpPr>
        <p:spPr bwMode="auto">
          <a:xfrm>
            <a:off x="596938" y="1903665"/>
            <a:ext cx="1652947" cy="53800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116444" tIns="58221" rIns="116444" bIns="58221" anchor="ctr"/>
          <a:lstStyle/>
          <a:p>
            <a:pPr algn="ctr">
              <a:lnSpc>
                <a:spcPct val="85000"/>
              </a:lnSpc>
              <a:defRPr/>
            </a:pPr>
            <a:r>
              <a:rPr lang="es-MX" sz="1300" b="1" dirty="0">
                <a:solidFill>
                  <a:prstClr val="white">
                    <a:lumMod val="95000"/>
                  </a:prstClr>
                </a:solidFill>
                <a:effectLst>
                  <a:outerShdw blurRad="38100" dist="38100" dir="2700000" algn="tl">
                    <a:srgbClr val="000000"/>
                  </a:outerShdw>
                </a:effectLst>
              </a:rPr>
              <a:t>AMÉRICA DEL NORTE</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642,291 </a:t>
            </a:r>
            <a:r>
              <a:rPr lang="es-MX" sz="1300" b="1" dirty="0">
                <a:solidFill>
                  <a:prstClr val="white">
                    <a:lumMod val="95000"/>
                  </a:prstClr>
                </a:solidFill>
                <a:effectLst>
                  <a:outerShdw blurRad="38100" dist="38100" dir="2700000" algn="tl">
                    <a:srgbClr val="000000"/>
                  </a:outerShdw>
                </a:effectLst>
              </a:rPr>
              <a:t>mdd</a:t>
            </a:r>
          </a:p>
        </p:txBody>
      </p:sp>
      <p:sp>
        <p:nvSpPr>
          <p:cNvPr id="424" name="Oval 456"/>
          <p:cNvSpPr>
            <a:spLocks noChangeArrowheads="1"/>
          </p:cNvSpPr>
          <p:nvPr/>
        </p:nvSpPr>
        <p:spPr bwMode="auto">
          <a:xfrm>
            <a:off x="4906597" y="2135301"/>
            <a:ext cx="349403" cy="448999"/>
          </a:xfrm>
          <a:prstGeom prst="ellipse">
            <a:avLst/>
          </a:prstGeom>
          <a:noFill/>
          <a:ln w="9525">
            <a:solidFill>
              <a:srgbClr val="153353"/>
            </a:solidFill>
            <a:round/>
            <a:headEnd/>
            <a:tailEnd/>
          </a:ln>
          <a:extLst>
            <a:ext uri="{909E8E84-426E-40DD-AFC4-6F175D3DCCD1}">
              <a14:hiddenFill xmlns:a14="http://schemas.microsoft.com/office/drawing/2010/main">
                <a:solidFill>
                  <a:srgbClr val="FFFFFF"/>
                </a:solidFill>
              </a14:hiddenFill>
            </a:ext>
          </a:extLst>
        </p:spPr>
        <p:txBody>
          <a:bodyPr wrap="none" lIns="116444" tIns="58221" rIns="116444" bIns="58221" anchor="ctr"/>
          <a:lstStyle/>
          <a:p>
            <a:pPr algn="ctr"/>
            <a:r>
              <a:rPr lang="es-MX" b="1" dirty="0" smtClean="0">
                <a:solidFill>
                  <a:srgbClr val="1F497D">
                    <a:lumMod val="50000"/>
                  </a:srgbClr>
                </a:solidFill>
              </a:rPr>
              <a:t>2</a:t>
            </a:r>
            <a:endParaRPr lang="es-MX" b="1" dirty="0">
              <a:solidFill>
                <a:srgbClr val="1F497D">
                  <a:lumMod val="50000"/>
                </a:srgbClr>
              </a:solidFill>
            </a:endParaRPr>
          </a:p>
        </p:txBody>
      </p:sp>
      <p:sp>
        <p:nvSpPr>
          <p:cNvPr id="425" name="Oval 456"/>
          <p:cNvSpPr>
            <a:spLocks noChangeArrowheads="1"/>
          </p:cNvSpPr>
          <p:nvPr/>
        </p:nvSpPr>
        <p:spPr bwMode="auto">
          <a:xfrm>
            <a:off x="4046735" y="3961150"/>
            <a:ext cx="349403" cy="448997"/>
          </a:xfrm>
          <a:prstGeom prst="ellipse">
            <a:avLst/>
          </a:prstGeom>
          <a:noFill/>
          <a:ln w="9525">
            <a:solidFill>
              <a:srgbClr val="153353"/>
            </a:solidFill>
            <a:round/>
            <a:headEnd/>
            <a:tailEnd/>
          </a:ln>
          <a:extLst>
            <a:ext uri="{909E8E84-426E-40DD-AFC4-6F175D3DCCD1}">
              <a14:hiddenFill xmlns:a14="http://schemas.microsoft.com/office/drawing/2010/main">
                <a:solidFill>
                  <a:srgbClr val="FFFFFF"/>
                </a:solidFill>
              </a14:hiddenFill>
            </a:ext>
          </a:extLst>
        </p:spPr>
        <p:txBody>
          <a:bodyPr wrap="none" lIns="116444" tIns="58221" rIns="116444" bIns="58221" anchor="ctr"/>
          <a:lstStyle/>
          <a:p>
            <a:pPr algn="ctr"/>
            <a:r>
              <a:rPr lang="es-MX" b="1" dirty="0">
                <a:solidFill>
                  <a:srgbClr val="1F497D">
                    <a:lumMod val="50000"/>
                  </a:srgbClr>
                </a:solidFill>
              </a:rPr>
              <a:t>4</a:t>
            </a:r>
          </a:p>
        </p:txBody>
      </p:sp>
      <p:sp>
        <p:nvSpPr>
          <p:cNvPr id="426" name="AutoShape 448">
            <a:hlinkClick r:id="rId3" action="ppaction://hlinksldjump"/>
          </p:cNvPr>
          <p:cNvSpPr>
            <a:spLocks noChangeArrowheads="1"/>
          </p:cNvSpPr>
          <p:nvPr/>
        </p:nvSpPr>
        <p:spPr bwMode="auto">
          <a:xfrm>
            <a:off x="12204" y="2851396"/>
            <a:ext cx="2343239" cy="96690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200" b="1" dirty="0" smtClean="0">
                <a:solidFill>
                  <a:prstClr val="white">
                    <a:lumMod val="95000"/>
                  </a:prstClr>
                </a:solidFill>
                <a:effectLst>
                  <a:outerShdw blurRad="38100" dist="38100" dir="2700000" algn="tl">
                    <a:srgbClr val="000000"/>
                  </a:outerShdw>
                </a:effectLst>
              </a:rPr>
              <a:t>La industria de la construcción mexicana se encuentra ubicada en la posición número 11 a nivel mundial por el valor de su producción </a:t>
            </a:r>
            <a:endParaRPr lang="es-MX" sz="1200" b="1" dirty="0">
              <a:solidFill>
                <a:prstClr val="white">
                  <a:lumMod val="95000"/>
                </a:prstClr>
              </a:solidFill>
              <a:effectLst>
                <a:outerShdw blurRad="38100" dist="38100" dir="2700000" algn="tl">
                  <a:srgbClr val="000000"/>
                </a:outerShdw>
              </a:effectLst>
            </a:endParaRPr>
          </a:p>
        </p:txBody>
      </p:sp>
      <p:sp>
        <p:nvSpPr>
          <p:cNvPr id="427" name="AutoShape 449">
            <a:hlinkClick r:id="" action="ppaction://noaction"/>
          </p:cNvPr>
          <p:cNvSpPr>
            <a:spLocks noChangeArrowheads="1"/>
          </p:cNvSpPr>
          <p:nvPr/>
        </p:nvSpPr>
        <p:spPr bwMode="auto">
          <a:xfrm>
            <a:off x="7544352" y="3328779"/>
            <a:ext cx="1393774" cy="53800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a:solidFill>
                  <a:prstClr val="white">
                    <a:lumMod val="95000"/>
                  </a:prstClr>
                </a:solidFill>
                <a:effectLst>
                  <a:outerShdw blurRad="38100" dist="38100" dir="2700000" algn="tl">
                    <a:srgbClr val="000000"/>
                  </a:outerShdw>
                </a:effectLst>
              </a:rPr>
              <a:t>OCEANÍA</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93,807 </a:t>
            </a:r>
            <a:r>
              <a:rPr lang="es-MX" sz="1300" b="1" dirty="0">
                <a:solidFill>
                  <a:prstClr val="white">
                    <a:lumMod val="95000"/>
                  </a:prstClr>
                </a:solidFill>
                <a:effectLst>
                  <a:outerShdw blurRad="38100" dist="38100" dir="2700000" algn="tl">
                    <a:srgbClr val="000000"/>
                  </a:outerShdw>
                </a:effectLst>
              </a:rPr>
              <a:t>mdd</a:t>
            </a:r>
          </a:p>
        </p:txBody>
      </p:sp>
      <p:sp>
        <p:nvSpPr>
          <p:cNvPr id="428" name="Oval 456"/>
          <p:cNvSpPr>
            <a:spLocks noChangeArrowheads="1"/>
          </p:cNvSpPr>
          <p:nvPr/>
        </p:nvSpPr>
        <p:spPr bwMode="auto">
          <a:xfrm>
            <a:off x="7668323" y="4195456"/>
            <a:ext cx="349403" cy="448997"/>
          </a:xfrm>
          <a:prstGeom prst="ellipse">
            <a:avLst/>
          </a:prstGeom>
          <a:noFill/>
          <a:ln w="9525">
            <a:solidFill>
              <a:srgbClr val="153353"/>
            </a:solidFill>
            <a:round/>
            <a:headEnd/>
            <a:tailEnd/>
          </a:ln>
          <a:extLst>
            <a:ext uri="{909E8E84-426E-40DD-AFC4-6F175D3DCCD1}">
              <a14:hiddenFill xmlns:a14="http://schemas.microsoft.com/office/drawing/2010/main">
                <a:solidFill>
                  <a:srgbClr val="FFFFFF"/>
                </a:solidFill>
              </a14:hiddenFill>
            </a:ext>
          </a:extLst>
        </p:spPr>
        <p:txBody>
          <a:bodyPr wrap="none" lIns="116444" tIns="58221" rIns="116444" bIns="58221" anchor="ctr"/>
          <a:lstStyle/>
          <a:p>
            <a:pPr algn="ctr"/>
            <a:r>
              <a:rPr lang="es-MX" b="1" dirty="0" smtClean="0">
                <a:solidFill>
                  <a:srgbClr val="1F497D">
                    <a:lumMod val="50000"/>
                  </a:srgbClr>
                </a:solidFill>
              </a:rPr>
              <a:t>6</a:t>
            </a:r>
            <a:endParaRPr lang="es-MX" b="1" dirty="0">
              <a:solidFill>
                <a:srgbClr val="1F497D">
                  <a:lumMod val="50000"/>
                </a:srgbClr>
              </a:solidFill>
            </a:endParaRPr>
          </a:p>
        </p:txBody>
      </p:sp>
      <p:sp>
        <p:nvSpPr>
          <p:cNvPr id="429" name="AutoShape 450">
            <a:hlinkClick r:id="" action="ppaction://noaction"/>
          </p:cNvPr>
          <p:cNvSpPr>
            <a:spLocks noChangeArrowheads="1"/>
          </p:cNvSpPr>
          <p:nvPr/>
        </p:nvSpPr>
        <p:spPr bwMode="auto">
          <a:xfrm>
            <a:off x="5355329" y="3776332"/>
            <a:ext cx="1554788" cy="53800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MEDIO ORIENTE Y AFRICA</a:t>
            </a:r>
            <a:endParaRPr lang="es-MX" sz="1300" b="1" dirty="0">
              <a:solidFill>
                <a:prstClr val="white">
                  <a:lumMod val="95000"/>
                </a:prstClr>
              </a:solidFill>
              <a:effectLst>
                <a:outerShdw blurRad="38100" dist="38100" dir="2700000" algn="tl">
                  <a:srgbClr val="000000"/>
                </a:outerShdw>
              </a:effectLst>
            </a:endParaRP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109,485 </a:t>
            </a:r>
            <a:r>
              <a:rPr lang="es-MX" sz="1300" b="1" dirty="0">
                <a:solidFill>
                  <a:prstClr val="white">
                    <a:lumMod val="95000"/>
                  </a:prstClr>
                </a:solidFill>
                <a:effectLst>
                  <a:outerShdw blurRad="38100" dist="38100" dir="2700000" algn="tl">
                    <a:srgbClr val="000000"/>
                  </a:outerShdw>
                </a:effectLst>
              </a:rPr>
              <a:t>mdd</a:t>
            </a:r>
          </a:p>
        </p:txBody>
      </p:sp>
      <p:sp>
        <p:nvSpPr>
          <p:cNvPr id="430" name="Oval 456"/>
          <p:cNvSpPr>
            <a:spLocks noChangeArrowheads="1"/>
          </p:cNvSpPr>
          <p:nvPr/>
        </p:nvSpPr>
        <p:spPr bwMode="auto">
          <a:xfrm>
            <a:off x="5066187" y="3397195"/>
            <a:ext cx="349403" cy="448999"/>
          </a:xfrm>
          <a:prstGeom prst="ellipse">
            <a:avLst/>
          </a:prstGeom>
          <a:noFill/>
          <a:ln w="9525">
            <a:solidFill>
              <a:srgbClr val="153353"/>
            </a:solidFill>
            <a:round/>
            <a:headEnd/>
            <a:tailEnd/>
          </a:ln>
          <a:extLst>
            <a:ext uri="{909E8E84-426E-40DD-AFC4-6F175D3DCCD1}">
              <a14:hiddenFill xmlns:a14="http://schemas.microsoft.com/office/drawing/2010/main">
                <a:solidFill>
                  <a:srgbClr val="FFFFFF"/>
                </a:solidFill>
              </a14:hiddenFill>
            </a:ext>
          </a:extLst>
        </p:spPr>
        <p:txBody>
          <a:bodyPr wrap="none" lIns="116444" tIns="58221" rIns="116444" bIns="58221" anchor="ctr"/>
          <a:lstStyle/>
          <a:p>
            <a:pPr algn="ctr"/>
            <a:r>
              <a:rPr lang="es-MX" b="1" dirty="0" smtClean="0">
                <a:solidFill>
                  <a:prstClr val="white">
                    <a:lumMod val="95000"/>
                  </a:prstClr>
                </a:solidFill>
              </a:rPr>
              <a:t>5</a:t>
            </a:r>
            <a:endParaRPr lang="es-MX" b="1" dirty="0">
              <a:solidFill>
                <a:prstClr val="white">
                  <a:lumMod val="95000"/>
                </a:prstClr>
              </a:solidFill>
            </a:endParaRPr>
          </a:p>
        </p:txBody>
      </p:sp>
      <p:sp>
        <p:nvSpPr>
          <p:cNvPr id="433" name="AutoShape 448">
            <a:hlinkClick r:id="rId3" action="ppaction://hlinksldjump"/>
          </p:cNvPr>
          <p:cNvSpPr>
            <a:spLocks noChangeArrowheads="1"/>
          </p:cNvSpPr>
          <p:nvPr/>
        </p:nvSpPr>
        <p:spPr bwMode="auto">
          <a:xfrm>
            <a:off x="3856405" y="4368522"/>
            <a:ext cx="1480164" cy="71800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AMÉRICA LATINA Y EL CARIBE</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 245,014 </a:t>
            </a:r>
            <a:r>
              <a:rPr lang="es-MX" sz="1300" b="1" dirty="0" err="1" smtClean="0">
                <a:solidFill>
                  <a:prstClr val="white">
                    <a:lumMod val="95000"/>
                  </a:prstClr>
                </a:solidFill>
                <a:effectLst>
                  <a:outerShdw blurRad="38100" dist="38100" dir="2700000" algn="tl">
                    <a:srgbClr val="000000"/>
                  </a:outerShdw>
                </a:effectLst>
              </a:rPr>
              <a:t>mdd</a:t>
            </a:r>
            <a:endParaRPr lang="es-MX" sz="1300" b="1" dirty="0">
              <a:solidFill>
                <a:prstClr val="white">
                  <a:lumMod val="95000"/>
                </a:prstClr>
              </a:solidFill>
              <a:effectLst>
                <a:outerShdw blurRad="38100" dist="38100" dir="2700000" algn="tl">
                  <a:srgbClr val="000000"/>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58" y="3886989"/>
            <a:ext cx="4259476" cy="260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2" name="AutoShape 448">
            <a:hlinkClick r:id="rId3" action="ppaction://hlinksldjump"/>
          </p:cNvPr>
          <p:cNvSpPr>
            <a:spLocks noChangeArrowheads="1"/>
          </p:cNvSpPr>
          <p:nvPr/>
        </p:nvSpPr>
        <p:spPr bwMode="auto">
          <a:xfrm>
            <a:off x="3276128" y="3215247"/>
            <a:ext cx="1480164" cy="449509"/>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lIns="116444" tIns="58221" rIns="116444" bIns="58221" anchor="ctr"/>
          <a:lstStyle/>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MÉXICO</a:t>
            </a:r>
          </a:p>
          <a:p>
            <a:pPr algn="ctr">
              <a:lnSpc>
                <a:spcPct val="85000"/>
              </a:lnSpc>
              <a:defRPr/>
            </a:pPr>
            <a:r>
              <a:rPr lang="es-MX" sz="1300" b="1" dirty="0" smtClean="0">
                <a:solidFill>
                  <a:prstClr val="white">
                    <a:lumMod val="95000"/>
                  </a:prstClr>
                </a:solidFill>
                <a:effectLst>
                  <a:outerShdw blurRad="38100" dist="38100" dir="2700000" algn="tl">
                    <a:srgbClr val="000000"/>
                  </a:outerShdw>
                </a:effectLst>
              </a:rPr>
              <a:t> 76,636mdd</a:t>
            </a:r>
            <a:endParaRPr lang="es-MX" sz="1300" b="1" dirty="0">
              <a:solidFill>
                <a:prstClr val="white">
                  <a:lumMod val="95000"/>
                </a:prstClr>
              </a:solidFill>
              <a:effectLst>
                <a:outerShdw blurRad="38100" dist="38100" dir="2700000" algn="tl">
                  <a:srgbClr val="000000"/>
                </a:outerShdw>
              </a:effectLst>
            </a:endParaRPr>
          </a:p>
        </p:txBody>
      </p:sp>
    </p:spTree>
    <p:extLst>
      <p:ext uri="{BB962C8B-B14F-4D97-AF65-F5344CB8AC3E}">
        <p14:creationId xmlns:p14="http://schemas.microsoft.com/office/powerpoint/2010/main" val="1385148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2785341" y="194533"/>
            <a:ext cx="6215816" cy="642937"/>
          </a:xfrm>
          <a:prstGeom prst="roundRect">
            <a:avLst>
              <a:gd name="adj" fmla="val 16667"/>
            </a:avLst>
          </a:prstGeom>
          <a:ln/>
          <a:extLst/>
        </p:spPr>
        <p:style>
          <a:lnRef idx="1">
            <a:schemeClr val="accent2"/>
          </a:lnRef>
          <a:fillRef idx="3">
            <a:schemeClr val="accent2"/>
          </a:fillRef>
          <a:effectRef idx="2">
            <a:schemeClr val="accent2"/>
          </a:effectRef>
          <a:fontRef idx="minor">
            <a:schemeClr val="lt1"/>
          </a:fontRef>
        </p:style>
        <p:txBody>
          <a:bodyPr lIns="91425" tIns="45713" rIns="91425" bIns="45713" anchor="ctr"/>
          <a:lstStyle/>
          <a:p>
            <a:pPr algn="r" defTabSz="457200"/>
            <a:r>
              <a:rPr lang="es-MX" sz="2000" b="1" dirty="0" smtClean="0">
                <a:effectLst>
                  <a:outerShdw blurRad="38100" dist="38100" dir="2700000" algn="tl">
                    <a:srgbClr val="000000">
                      <a:alpha val="43137"/>
                    </a:srgbClr>
                  </a:outerShdw>
                </a:effectLst>
                <a:latin typeface="Arial" pitchFamily="34" charset="0"/>
                <a:cs typeface="Arial" pitchFamily="34" charset="0"/>
              </a:rPr>
              <a:t>2. Importancia de la Industria de la Construcción</a:t>
            </a:r>
            <a:endParaRPr lang="es-E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 Box 78"/>
          <p:cNvSpPr txBox="1">
            <a:spLocks noChangeArrowheads="1"/>
          </p:cNvSpPr>
          <p:nvPr/>
        </p:nvSpPr>
        <p:spPr bwMode="auto">
          <a:xfrm>
            <a:off x="233213" y="1524021"/>
            <a:ext cx="3876094" cy="1184940"/>
          </a:xfrm>
          <a:prstGeom prst="rect">
            <a:avLst/>
          </a:prstGeom>
          <a:solidFill>
            <a:schemeClr val="accent5">
              <a:lumMod val="75000"/>
            </a:schemeClr>
          </a:solidFill>
          <a:ln>
            <a:headEnd/>
            <a:tailEnd/>
          </a:ln>
          <a:extLst/>
        </p:spPr>
        <p:style>
          <a:lnRef idx="0">
            <a:schemeClr val="accent1"/>
          </a:lnRef>
          <a:fillRef idx="3">
            <a:schemeClr val="accent1"/>
          </a:fillRef>
          <a:effectRef idx="3">
            <a:schemeClr val="accent1"/>
          </a:effectRef>
          <a:fontRef idx="minor">
            <a:schemeClr val="lt1"/>
          </a:fontRef>
        </p:style>
        <p:txBody>
          <a:bodyPr wrap="square">
            <a:spAutoFit/>
          </a:bodyPr>
          <a:lstStyle>
            <a:defPPr>
              <a:defRPr lang="es-MX"/>
            </a:defPPr>
            <a:lvl1pPr algn="just">
              <a:defRPr sz="1400"/>
            </a:lvl1pPr>
          </a:lstStyle>
          <a:p>
            <a:r>
              <a:rPr lang="es-MX" sz="1200" b="1" dirty="0" smtClean="0">
                <a:solidFill>
                  <a:schemeClr val="bg1"/>
                </a:solidFill>
                <a:effectLst>
                  <a:outerShdw blurRad="38100" dist="38100" dir="2700000" algn="tl">
                    <a:srgbClr val="000000">
                      <a:alpha val="43137"/>
                    </a:srgbClr>
                  </a:outerShdw>
                </a:effectLst>
                <a:latin typeface="Arial Narrow" pitchFamily="34" charset="0"/>
              </a:rPr>
              <a:t>Generador de empleo:</a:t>
            </a:r>
          </a:p>
          <a:p>
            <a:endParaRPr lang="es-MX" sz="1100" b="1" dirty="0" smtClean="0">
              <a:solidFill>
                <a:schemeClr val="bg1"/>
              </a:solidFill>
              <a:effectLst>
                <a:outerShdw blurRad="38100" dist="38100" dir="2700000" algn="tl">
                  <a:srgbClr val="000000">
                    <a:alpha val="43137"/>
                  </a:srgbClr>
                </a:outerShdw>
              </a:effectLst>
            </a:endParaRPr>
          </a:p>
          <a:p>
            <a:pPr marL="171450" indent="-171450">
              <a:buFont typeface="Wingdings" pitchFamily="2" charset="2"/>
              <a:buChar char="ü"/>
            </a:pPr>
            <a:r>
              <a:rPr lang="es-MX" sz="1200" b="1" dirty="0" smtClean="0">
                <a:solidFill>
                  <a:schemeClr val="bg1"/>
                </a:solidFill>
                <a:effectLst>
                  <a:outerShdw blurRad="38100" dist="38100" dir="2700000" algn="tl">
                    <a:srgbClr val="000000">
                      <a:alpha val="43137"/>
                    </a:srgbClr>
                  </a:outerShdw>
                </a:effectLst>
                <a:latin typeface="Arial Narrow" pitchFamily="34" charset="0"/>
              </a:rPr>
              <a:t>Genera 5.8 </a:t>
            </a:r>
            <a:r>
              <a:rPr lang="es-MX" sz="1200" b="1" dirty="0">
                <a:solidFill>
                  <a:schemeClr val="bg1"/>
                </a:solidFill>
                <a:effectLst>
                  <a:outerShdw blurRad="38100" dist="38100" dir="2700000" algn="tl">
                    <a:srgbClr val="000000">
                      <a:alpha val="43137"/>
                    </a:srgbClr>
                  </a:outerShdw>
                </a:effectLst>
                <a:latin typeface="Arial Narrow" pitchFamily="34" charset="0"/>
              </a:rPr>
              <a:t>millones de </a:t>
            </a:r>
            <a:r>
              <a:rPr lang="es-MX" sz="1200" b="1" dirty="0" smtClean="0">
                <a:solidFill>
                  <a:schemeClr val="bg1"/>
                </a:solidFill>
                <a:effectLst>
                  <a:outerShdw blurRad="38100" dist="38100" dir="2700000" algn="tl">
                    <a:srgbClr val="000000">
                      <a:alpha val="43137"/>
                    </a:srgbClr>
                  </a:outerShdw>
                </a:effectLst>
                <a:latin typeface="Arial Narrow" pitchFamily="34" charset="0"/>
              </a:rPr>
              <a:t>puestos de trabajo y 2.9 puestos de trabajo indirectos en 2012. </a:t>
            </a:r>
            <a:endParaRPr lang="es-MX" sz="1200" b="1" dirty="0">
              <a:solidFill>
                <a:schemeClr val="bg1"/>
              </a:solidFill>
              <a:effectLst>
                <a:outerShdw blurRad="38100" dist="38100" dir="2700000" algn="tl">
                  <a:srgbClr val="000000">
                    <a:alpha val="43137"/>
                  </a:srgbClr>
                </a:outerShdw>
              </a:effectLst>
              <a:latin typeface="Arial Narrow" pitchFamily="34" charset="0"/>
            </a:endParaRPr>
          </a:p>
          <a:p>
            <a:pPr marL="171450" indent="-171450">
              <a:buFont typeface="Wingdings" pitchFamily="2" charset="2"/>
              <a:buChar char="ü"/>
            </a:pPr>
            <a:r>
              <a:rPr lang="es-MX" sz="1200" b="1" dirty="0" smtClean="0">
                <a:solidFill>
                  <a:schemeClr val="bg1"/>
                </a:solidFill>
                <a:effectLst>
                  <a:outerShdw blurRad="38100" dist="38100" dir="2700000" algn="tl">
                    <a:srgbClr val="000000">
                      <a:alpha val="43137"/>
                    </a:srgbClr>
                  </a:outerShdw>
                </a:effectLst>
                <a:latin typeface="Arial Narrow" pitchFamily="34" charset="0"/>
              </a:rPr>
              <a:t>Es la cuarta actividad económica </a:t>
            </a:r>
            <a:r>
              <a:rPr lang="es-MX" sz="1200" b="1" dirty="0">
                <a:solidFill>
                  <a:schemeClr val="bg1"/>
                </a:solidFill>
                <a:effectLst>
                  <a:outerShdw blurRad="38100" dist="38100" dir="2700000" algn="tl">
                    <a:srgbClr val="000000">
                      <a:alpha val="43137"/>
                    </a:srgbClr>
                  </a:outerShdw>
                </a:effectLst>
                <a:latin typeface="Arial Narrow" pitchFamily="34" charset="0"/>
              </a:rPr>
              <a:t>con </a:t>
            </a:r>
            <a:r>
              <a:rPr lang="es-MX" sz="1200" b="1" dirty="0" smtClean="0">
                <a:solidFill>
                  <a:schemeClr val="bg1"/>
                </a:solidFill>
                <a:effectLst>
                  <a:outerShdw blurRad="38100" dist="38100" dir="2700000" algn="tl">
                    <a:srgbClr val="000000">
                      <a:alpha val="43137"/>
                    </a:srgbClr>
                  </a:outerShdw>
                </a:effectLst>
                <a:latin typeface="Arial Narrow" pitchFamily="34" charset="0"/>
              </a:rPr>
              <a:t>mayor capacidad de </a:t>
            </a:r>
            <a:r>
              <a:rPr lang="es-MX" sz="1200" b="1" dirty="0">
                <a:solidFill>
                  <a:schemeClr val="bg1"/>
                </a:solidFill>
                <a:effectLst>
                  <a:outerShdw blurRad="38100" dist="38100" dir="2700000" algn="tl">
                    <a:srgbClr val="000000">
                      <a:alpha val="43137"/>
                    </a:srgbClr>
                  </a:outerShdw>
                </a:effectLst>
                <a:latin typeface="Arial Narrow" pitchFamily="34" charset="0"/>
              </a:rPr>
              <a:t>generación </a:t>
            </a:r>
            <a:r>
              <a:rPr lang="es-MX" sz="1200" b="1" dirty="0" smtClean="0">
                <a:solidFill>
                  <a:schemeClr val="bg1"/>
                </a:solidFill>
                <a:effectLst>
                  <a:outerShdw blurRad="38100" dist="38100" dir="2700000" algn="tl">
                    <a:srgbClr val="000000">
                      <a:alpha val="43137"/>
                    </a:srgbClr>
                  </a:outerShdw>
                </a:effectLst>
                <a:latin typeface="Arial Narrow" pitchFamily="34" charset="0"/>
              </a:rPr>
              <a:t>de empleo.</a:t>
            </a:r>
            <a:endParaRPr lang="es-MX" sz="12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5" name="4 Rectángulo"/>
          <p:cNvSpPr/>
          <p:nvPr/>
        </p:nvSpPr>
        <p:spPr>
          <a:xfrm>
            <a:off x="223547" y="2772186"/>
            <a:ext cx="3874717" cy="1384995"/>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sz="1200" b="1" dirty="0" smtClean="0">
                <a:solidFill>
                  <a:schemeClr val="bg1"/>
                </a:solidFill>
                <a:effectLst>
                  <a:outerShdw blurRad="38100" dist="38100" dir="2700000" algn="tl">
                    <a:srgbClr val="000000">
                      <a:alpha val="43137"/>
                    </a:srgbClr>
                  </a:outerShdw>
                </a:effectLst>
                <a:latin typeface="Arial Narrow" pitchFamily="34" charset="0"/>
              </a:rPr>
              <a:t>Generador de riqueza: </a:t>
            </a:r>
          </a:p>
          <a:p>
            <a:pPr algn="just"/>
            <a:endParaRPr lang="es-MX" sz="1200" b="1" dirty="0" smtClean="0">
              <a:solidFill>
                <a:schemeClr val="bg1"/>
              </a:solidFill>
              <a:effectLst>
                <a:outerShdw blurRad="38100" dist="38100" dir="2700000" algn="tl">
                  <a:srgbClr val="000000">
                    <a:alpha val="43137"/>
                  </a:srgbClr>
                </a:outerShdw>
              </a:effectLst>
              <a:latin typeface="Arial Narrow" pitchFamily="34" charset="0"/>
            </a:endParaRPr>
          </a:p>
          <a:p>
            <a:pPr marL="174625" indent="-174625" algn="just">
              <a:buFont typeface="Wingdings" pitchFamily="2" charset="2"/>
              <a:buChar char="ü"/>
            </a:pPr>
            <a:r>
              <a:rPr lang="es-MX" sz="1200" b="1" dirty="0" smtClean="0">
                <a:solidFill>
                  <a:schemeClr val="bg1"/>
                </a:solidFill>
                <a:effectLst>
                  <a:outerShdw blurRad="38100" dist="38100" dir="2700000" algn="tl">
                    <a:srgbClr val="000000">
                      <a:alpha val="43137"/>
                    </a:srgbClr>
                  </a:outerShdw>
                </a:effectLst>
                <a:latin typeface="Arial Narrow" pitchFamily="34" charset="0"/>
              </a:rPr>
              <a:t>La industria de la construcción aporta el 6.3% al PIB total de la economía nacional en el 2012. </a:t>
            </a:r>
          </a:p>
          <a:p>
            <a:pPr algn="just"/>
            <a:endParaRPr lang="es-MX" sz="1200" b="1" dirty="0">
              <a:solidFill>
                <a:schemeClr val="bg1"/>
              </a:solidFill>
              <a:effectLst>
                <a:outerShdw blurRad="38100" dist="38100" dir="2700000" algn="tl">
                  <a:srgbClr val="000000">
                    <a:alpha val="43137"/>
                  </a:srgbClr>
                </a:outerShdw>
              </a:effectLst>
              <a:latin typeface="Arial Narrow" pitchFamily="34" charset="0"/>
            </a:endParaRPr>
          </a:p>
          <a:p>
            <a:pPr marL="174625" indent="-174625" algn="just">
              <a:buFont typeface="Wingdings" pitchFamily="2" charset="2"/>
              <a:buChar char="ü"/>
            </a:pPr>
            <a:r>
              <a:rPr lang="es-MX" sz="1200" b="1" dirty="0" smtClean="0">
                <a:solidFill>
                  <a:schemeClr val="bg1"/>
                </a:solidFill>
                <a:effectLst>
                  <a:outerShdw blurRad="38100" dist="38100" dir="2700000" algn="tl">
                    <a:srgbClr val="000000">
                      <a:alpha val="43137"/>
                    </a:srgbClr>
                  </a:outerShdw>
                </a:effectLst>
                <a:latin typeface="Arial Narrow" pitchFamily="34" charset="0"/>
              </a:rPr>
              <a:t>Es la sexta  actividad económica que mayor valor agregado genera a la producción nacional.</a:t>
            </a:r>
            <a:endParaRPr lang="es-MX" sz="12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6" name="5 Rectángulo"/>
          <p:cNvSpPr/>
          <p:nvPr/>
        </p:nvSpPr>
        <p:spPr>
          <a:xfrm>
            <a:off x="214282" y="4214818"/>
            <a:ext cx="3876096" cy="2123658"/>
          </a:xfrm>
          <a:prstGeom prst="rect">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sz="1200" b="1" dirty="0" smtClean="0">
                <a:solidFill>
                  <a:schemeClr val="bg1"/>
                </a:solidFill>
                <a:effectLst>
                  <a:outerShdw blurRad="38100" dist="38100" dir="2700000" algn="tl">
                    <a:srgbClr val="000000">
                      <a:alpha val="43137"/>
                    </a:srgbClr>
                  </a:outerShdw>
                </a:effectLst>
                <a:latin typeface="Arial Narrow" pitchFamily="34" charset="0"/>
              </a:rPr>
              <a:t>Impacto sobre la Actividad Económica:</a:t>
            </a:r>
          </a:p>
          <a:p>
            <a:pPr algn="just"/>
            <a:r>
              <a:rPr lang="es-MX" sz="1200" b="1" dirty="0" smtClean="0">
                <a:solidFill>
                  <a:schemeClr val="bg1"/>
                </a:solidFill>
                <a:effectLst>
                  <a:outerShdw blurRad="38100" dist="38100" dir="2700000" algn="tl">
                    <a:srgbClr val="000000">
                      <a:alpha val="43137"/>
                    </a:srgbClr>
                  </a:outerShdw>
                </a:effectLst>
                <a:latin typeface="Arial Narrow" pitchFamily="34" charset="0"/>
              </a:rPr>
              <a:t> </a:t>
            </a:r>
          </a:p>
          <a:p>
            <a:pPr marL="174625" indent="-174625" algn="just">
              <a:buFont typeface="Wingdings" pitchFamily="2" charset="2"/>
              <a:buChar char="ü"/>
            </a:pPr>
            <a:r>
              <a:rPr lang="es-MX" sz="1200" b="1" dirty="0" smtClean="0">
                <a:solidFill>
                  <a:schemeClr val="bg1"/>
                </a:solidFill>
                <a:effectLst>
                  <a:outerShdw blurRad="38100" dist="38100" dir="2700000" algn="tl">
                    <a:srgbClr val="000000">
                      <a:alpha val="43137"/>
                    </a:srgbClr>
                  </a:outerShdw>
                </a:effectLst>
                <a:latin typeface="Arial Narrow" pitchFamily="34" charset="0"/>
              </a:rPr>
              <a:t>Impacta a 63 de las 79 ramas productivas</a:t>
            </a:r>
          </a:p>
          <a:p>
            <a:pPr marL="174625" indent="-174625" algn="just">
              <a:buFont typeface="Wingdings" pitchFamily="2" charset="2"/>
              <a:buChar char="ü"/>
            </a:pPr>
            <a:endParaRPr lang="es-MX" sz="1200" b="1" dirty="0">
              <a:solidFill>
                <a:schemeClr val="bg1"/>
              </a:solidFill>
              <a:effectLst>
                <a:outerShdw blurRad="38100" dist="38100" dir="2700000" algn="tl">
                  <a:srgbClr val="000000">
                    <a:alpha val="43137"/>
                  </a:srgbClr>
                </a:outerShdw>
              </a:effectLst>
              <a:latin typeface="Arial Narrow" pitchFamily="34" charset="0"/>
            </a:endParaRPr>
          </a:p>
          <a:p>
            <a:pPr marL="174625" indent="-174625" algn="just">
              <a:buFont typeface="Wingdings" pitchFamily="2" charset="2"/>
              <a:buChar char="ü"/>
            </a:pPr>
            <a:r>
              <a:rPr lang="es-MX" sz="1200" b="1" dirty="0">
                <a:solidFill>
                  <a:schemeClr val="bg1"/>
                </a:solidFill>
                <a:effectLst>
                  <a:outerShdw blurRad="38100" dist="38100" dir="2700000" algn="tl">
                    <a:srgbClr val="000000">
                      <a:alpha val="43137"/>
                    </a:srgbClr>
                  </a:outerShdw>
                </a:effectLst>
                <a:latin typeface="Arial Narrow" pitchFamily="34" charset="0"/>
              </a:rPr>
              <a:t>Por su efecto multiplicador, de cada 100 pesos que se destinan a la construcción, </a:t>
            </a:r>
            <a:r>
              <a:rPr lang="es-MX" sz="1200" b="1" dirty="0" smtClean="0">
                <a:solidFill>
                  <a:schemeClr val="bg1"/>
                </a:solidFill>
                <a:effectLst>
                  <a:outerShdw blurRad="38100" dist="38100" dir="2700000" algn="tl">
                    <a:srgbClr val="000000">
                      <a:alpha val="43137"/>
                    </a:srgbClr>
                  </a:outerShdw>
                </a:effectLst>
                <a:latin typeface="Arial Narrow" pitchFamily="34" charset="0"/>
              </a:rPr>
              <a:t>43 </a:t>
            </a:r>
            <a:r>
              <a:rPr lang="es-MX" sz="1200" b="1" dirty="0">
                <a:solidFill>
                  <a:schemeClr val="bg1"/>
                </a:solidFill>
                <a:effectLst>
                  <a:outerShdw blurRad="38100" dist="38100" dir="2700000" algn="tl">
                    <a:srgbClr val="000000">
                      <a:alpha val="43137"/>
                    </a:srgbClr>
                  </a:outerShdw>
                </a:effectLst>
                <a:latin typeface="Arial Narrow" pitchFamily="34" charset="0"/>
              </a:rPr>
              <a:t>se emplean para la compra de servicios y </a:t>
            </a:r>
            <a:r>
              <a:rPr lang="es-MX" sz="1200" b="1" dirty="0" smtClean="0">
                <a:solidFill>
                  <a:schemeClr val="bg1"/>
                </a:solidFill>
                <a:effectLst>
                  <a:outerShdw blurRad="38100" dist="38100" dir="2700000" algn="tl">
                    <a:srgbClr val="000000">
                      <a:alpha val="43137"/>
                    </a:srgbClr>
                  </a:outerShdw>
                </a:effectLst>
                <a:latin typeface="Arial Narrow" pitchFamily="34" charset="0"/>
              </a:rPr>
              <a:t>materiales de su cadena productiva.</a:t>
            </a:r>
          </a:p>
          <a:p>
            <a:pPr marL="174625" indent="-174625" algn="just">
              <a:buFont typeface="Wingdings" pitchFamily="2" charset="2"/>
              <a:buChar char="ü"/>
            </a:pPr>
            <a:endParaRPr lang="es-MX" sz="1200" b="1" dirty="0">
              <a:solidFill>
                <a:schemeClr val="bg1"/>
              </a:solidFill>
              <a:effectLst>
                <a:outerShdw blurRad="38100" dist="38100" dir="2700000" algn="tl">
                  <a:srgbClr val="000000">
                    <a:alpha val="43137"/>
                  </a:srgbClr>
                </a:outerShdw>
              </a:effectLst>
              <a:latin typeface="Arial Narrow" pitchFamily="34" charset="0"/>
            </a:endParaRPr>
          </a:p>
          <a:p>
            <a:pPr marL="174625" indent="-174625" algn="just">
              <a:buFont typeface="Wingdings" pitchFamily="2" charset="2"/>
              <a:buChar char="ü"/>
            </a:pPr>
            <a:r>
              <a:rPr lang="es-MX" sz="1200" b="1" dirty="0" smtClean="0">
                <a:solidFill>
                  <a:schemeClr val="bg1"/>
                </a:solidFill>
                <a:effectLst>
                  <a:outerShdw blurRad="38100" dist="38100" dir="2700000" algn="tl">
                    <a:srgbClr val="000000">
                      <a:alpha val="43137"/>
                    </a:srgbClr>
                  </a:outerShdw>
                </a:effectLst>
                <a:latin typeface="Arial Narrow" pitchFamily="34" charset="0"/>
              </a:rPr>
              <a:t>La contribución de la industria de la construcción y su cadena productiva al PIB nacional es del 11.6% y aporta el 16.0% al empleo total.</a:t>
            </a:r>
            <a:endParaRPr lang="es-MX" sz="1200" b="1" dirty="0">
              <a:solidFill>
                <a:schemeClr val="bg1"/>
              </a:solidFill>
              <a:effectLst>
                <a:outerShdw blurRad="38100" dist="38100" dir="2700000" algn="tl">
                  <a:srgbClr val="000000">
                    <a:alpha val="43137"/>
                  </a:srgbClr>
                </a:outerShdw>
              </a:effectLst>
              <a:latin typeface="Arial Narrow" pitchFamily="34" charset="0"/>
            </a:endParaRPr>
          </a:p>
        </p:txBody>
      </p:sp>
      <p:graphicFrame>
        <p:nvGraphicFramePr>
          <p:cNvPr id="7" name="6 Gráfico"/>
          <p:cNvGraphicFramePr/>
          <p:nvPr>
            <p:extLst>
              <p:ext uri="{D42A27DB-BD31-4B8C-83A1-F6EECF244321}">
                <p14:modId xmlns:p14="http://schemas.microsoft.com/office/powerpoint/2010/main" val="902888403"/>
              </p:ext>
            </p:extLst>
          </p:nvPr>
        </p:nvGraphicFramePr>
        <p:xfrm>
          <a:off x="4412612" y="1251610"/>
          <a:ext cx="4650974" cy="2292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extLst>
              <p:ext uri="{D42A27DB-BD31-4B8C-83A1-F6EECF244321}">
                <p14:modId xmlns:p14="http://schemas.microsoft.com/office/powerpoint/2010/main" val="487751744"/>
              </p:ext>
            </p:extLst>
          </p:nvPr>
        </p:nvGraphicFramePr>
        <p:xfrm>
          <a:off x="4237951" y="3101168"/>
          <a:ext cx="4763206" cy="1979265"/>
        </p:xfrm>
        <a:graphic>
          <a:graphicData uri="http://schemas.openxmlformats.org/drawingml/2006/chart">
            <c:chart xmlns:c="http://schemas.openxmlformats.org/drawingml/2006/chart" xmlns:r="http://schemas.openxmlformats.org/officeDocument/2006/relationships" r:id="rId4"/>
          </a:graphicData>
        </a:graphic>
      </p:graphicFrame>
      <p:sp>
        <p:nvSpPr>
          <p:cNvPr id="9" name="8 CuadroTexto"/>
          <p:cNvSpPr txBox="1"/>
          <p:nvPr/>
        </p:nvSpPr>
        <p:spPr>
          <a:xfrm>
            <a:off x="5124630" y="989699"/>
            <a:ext cx="4019370" cy="276999"/>
          </a:xfrm>
          <a:prstGeom prst="rect">
            <a:avLst/>
          </a:prstGeom>
          <a:noFill/>
        </p:spPr>
        <p:txBody>
          <a:bodyPr wrap="square" rtlCol="0">
            <a:spAutoFit/>
          </a:bodyPr>
          <a:lstStyle/>
          <a:p>
            <a:r>
              <a:rPr lang="es-MX" sz="1200" b="1" dirty="0" smtClean="0">
                <a:latin typeface="Arial Narrow" pitchFamily="34" charset="0"/>
              </a:rPr>
              <a:t>Participación porcentual en el empleo total, 2012</a:t>
            </a:r>
            <a:endParaRPr lang="es-MX" sz="1200" b="1" dirty="0">
              <a:latin typeface="Arial Narrow" pitchFamily="34" charset="0"/>
            </a:endParaRPr>
          </a:p>
        </p:txBody>
      </p:sp>
      <p:sp>
        <p:nvSpPr>
          <p:cNvPr id="10" name="9 CuadroTexto"/>
          <p:cNvSpPr txBox="1"/>
          <p:nvPr/>
        </p:nvSpPr>
        <p:spPr>
          <a:xfrm>
            <a:off x="5124630" y="2934274"/>
            <a:ext cx="4156836" cy="276999"/>
          </a:xfrm>
          <a:prstGeom prst="rect">
            <a:avLst/>
          </a:prstGeom>
          <a:noFill/>
        </p:spPr>
        <p:txBody>
          <a:bodyPr wrap="square" rtlCol="0">
            <a:spAutoFit/>
          </a:bodyPr>
          <a:lstStyle/>
          <a:p>
            <a:r>
              <a:rPr lang="es-MX" sz="1200" b="1" dirty="0" smtClean="0">
                <a:latin typeface="Arial Narrow" pitchFamily="34" charset="0"/>
              </a:rPr>
              <a:t>Participación porcentual en la producción total, 2012</a:t>
            </a:r>
            <a:endParaRPr lang="es-MX" sz="1200" b="1" dirty="0">
              <a:latin typeface="Arial Narrow" pitchFamily="34" charset="0"/>
            </a:endParaRPr>
          </a:p>
        </p:txBody>
      </p:sp>
      <p:sp>
        <p:nvSpPr>
          <p:cNvPr id="11" name="10 Flecha abajo"/>
          <p:cNvSpPr/>
          <p:nvPr/>
        </p:nvSpPr>
        <p:spPr>
          <a:xfrm>
            <a:off x="7441469" y="3211273"/>
            <a:ext cx="319659" cy="34863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Flecha abajo"/>
          <p:cNvSpPr/>
          <p:nvPr/>
        </p:nvSpPr>
        <p:spPr>
          <a:xfrm>
            <a:off x="6116860" y="1251489"/>
            <a:ext cx="319659" cy="24910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CuadroTexto"/>
          <p:cNvSpPr txBox="1"/>
          <p:nvPr/>
        </p:nvSpPr>
        <p:spPr>
          <a:xfrm>
            <a:off x="4583665" y="1417789"/>
            <a:ext cx="540965" cy="215444"/>
          </a:xfrm>
          <a:prstGeom prst="rect">
            <a:avLst/>
          </a:prstGeom>
          <a:noFill/>
        </p:spPr>
        <p:txBody>
          <a:bodyPr wrap="square" rtlCol="0">
            <a:spAutoFit/>
          </a:bodyPr>
          <a:lstStyle/>
          <a:p>
            <a:r>
              <a:rPr lang="es-MX" sz="800" dirty="0" smtClean="0">
                <a:latin typeface="Calibri" pitchFamily="34" charset="0"/>
                <a:cs typeface="Calibri" pitchFamily="34" charset="0"/>
              </a:rPr>
              <a:t>16.2</a:t>
            </a:r>
            <a:endParaRPr lang="es-MX" sz="800" dirty="0">
              <a:latin typeface="Calibri" pitchFamily="34" charset="0"/>
              <a:cs typeface="Calibri" pitchFamily="34" charset="0"/>
            </a:endParaRPr>
          </a:p>
        </p:txBody>
      </p:sp>
      <p:sp>
        <p:nvSpPr>
          <p:cNvPr id="14" name="13 CuadroTexto"/>
          <p:cNvSpPr txBox="1"/>
          <p:nvPr/>
        </p:nvSpPr>
        <p:spPr>
          <a:xfrm>
            <a:off x="5093376" y="1525511"/>
            <a:ext cx="464836" cy="215444"/>
          </a:xfrm>
          <a:prstGeom prst="rect">
            <a:avLst/>
          </a:prstGeom>
          <a:noFill/>
        </p:spPr>
        <p:txBody>
          <a:bodyPr wrap="square" rtlCol="0">
            <a:spAutoFit/>
          </a:bodyPr>
          <a:lstStyle/>
          <a:p>
            <a:r>
              <a:rPr lang="es-MX" sz="800" dirty="0" smtClean="0">
                <a:latin typeface="Calibri" pitchFamily="34" charset="0"/>
                <a:cs typeface="Calibri" pitchFamily="34" charset="0"/>
              </a:rPr>
              <a:t>15.5</a:t>
            </a:r>
            <a:endParaRPr lang="es-MX" sz="800" dirty="0">
              <a:latin typeface="Calibri" pitchFamily="34" charset="0"/>
              <a:cs typeface="Calibri" pitchFamily="34" charset="0"/>
            </a:endParaRPr>
          </a:p>
        </p:txBody>
      </p:sp>
      <p:sp>
        <p:nvSpPr>
          <p:cNvPr id="15" name="14 CuadroTexto"/>
          <p:cNvSpPr txBox="1"/>
          <p:nvPr/>
        </p:nvSpPr>
        <p:spPr>
          <a:xfrm>
            <a:off x="5586209" y="1603447"/>
            <a:ext cx="540965" cy="215444"/>
          </a:xfrm>
          <a:prstGeom prst="rect">
            <a:avLst/>
          </a:prstGeom>
          <a:noFill/>
        </p:spPr>
        <p:txBody>
          <a:bodyPr wrap="square" rtlCol="0">
            <a:spAutoFit/>
          </a:bodyPr>
          <a:lstStyle/>
          <a:p>
            <a:r>
              <a:rPr lang="es-MX" sz="800" dirty="0" smtClean="0">
                <a:latin typeface="Calibri" pitchFamily="34" charset="0"/>
                <a:cs typeface="Calibri" pitchFamily="34" charset="0"/>
              </a:rPr>
              <a:t>13.8</a:t>
            </a:r>
            <a:endParaRPr lang="es-MX" sz="800" dirty="0">
              <a:latin typeface="Calibri" pitchFamily="34" charset="0"/>
              <a:cs typeface="Calibri" pitchFamily="34" charset="0"/>
            </a:endParaRPr>
          </a:p>
        </p:txBody>
      </p:sp>
      <p:sp>
        <p:nvSpPr>
          <p:cNvPr id="16" name="15 CuadroTexto"/>
          <p:cNvSpPr txBox="1"/>
          <p:nvPr/>
        </p:nvSpPr>
        <p:spPr>
          <a:xfrm>
            <a:off x="6006206" y="1541892"/>
            <a:ext cx="540965" cy="276999"/>
          </a:xfrm>
          <a:prstGeom prst="rect">
            <a:avLst/>
          </a:prstGeom>
          <a:noFill/>
        </p:spPr>
        <p:txBody>
          <a:bodyPr wrap="square" rtlCol="0">
            <a:spAutoFit/>
          </a:bodyPr>
          <a:lstStyle/>
          <a:p>
            <a:r>
              <a:rPr lang="es-MX" sz="1200" b="1" dirty="0" smtClean="0">
                <a:latin typeface="Calibri" pitchFamily="34" charset="0"/>
                <a:cs typeface="Calibri" pitchFamily="34" charset="0"/>
              </a:rPr>
              <a:t>13.3</a:t>
            </a:r>
            <a:endParaRPr lang="es-MX" sz="1200" b="1" dirty="0">
              <a:latin typeface="Calibri" pitchFamily="34" charset="0"/>
              <a:cs typeface="Calibri" pitchFamily="34" charset="0"/>
            </a:endParaRPr>
          </a:p>
        </p:txBody>
      </p:sp>
      <p:sp>
        <p:nvSpPr>
          <p:cNvPr id="17" name="16 CuadroTexto"/>
          <p:cNvSpPr txBox="1"/>
          <p:nvPr/>
        </p:nvSpPr>
        <p:spPr>
          <a:xfrm>
            <a:off x="6593350" y="2008769"/>
            <a:ext cx="540965" cy="215444"/>
          </a:xfrm>
          <a:prstGeom prst="rect">
            <a:avLst/>
          </a:prstGeom>
          <a:noFill/>
        </p:spPr>
        <p:txBody>
          <a:bodyPr wrap="square" rtlCol="0">
            <a:spAutoFit/>
          </a:bodyPr>
          <a:lstStyle/>
          <a:p>
            <a:r>
              <a:rPr lang="es-MX" sz="800" dirty="0" smtClean="0">
                <a:latin typeface="Calibri" pitchFamily="34" charset="0"/>
                <a:cs typeface="Calibri" pitchFamily="34" charset="0"/>
              </a:rPr>
              <a:t>6.4</a:t>
            </a:r>
            <a:endParaRPr lang="es-MX" sz="800" dirty="0">
              <a:latin typeface="Calibri" pitchFamily="34" charset="0"/>
              <a:cs typeface="Calibri" pitchFamily="34" charset="0"/>
            </a:endParaRPr>
          </a:p>
        </p:txBody>
      </p:sp>
      <p:sp>
        <p:nvSpPr>
          <p:cNvPr id="18" name="17 CuadroTexto"/>
          <p:cNvSpPr txBox="1"/>
          <p:nvPr/>
        </p:nvSpPr>
        <p:spPr>
          <a:xfrm>
            <a:off x="7117493" y="2042086"/>
            <a:ext cx="540965" cy="215444"/>
          </a:xfrm>
          <a:prstGeom prst="rect">
            <a:avLst/>
          </a:prstGeom>
          <a:noFill/>
        </p:spPr>
        <p:txBody>
          <a:bodyPr wrap="square" rtlCol="0">
            <a:spAutoFit/>
          </a:bodyPr>
          <a:lstStyle/>
          <a:p>
            <a:r>
              <a:rPr lang="es-MX" sz="800" dirty="0" smtClean="0">
                <a:latin typeface="Calibri" pitchFamily="34" charset="0"/>
                <a:cs typeface="Calibri" pitchFamily="34" charset="0"/>
              </a:rPr>
              <a:t>5.2</a:t>
            </a:r>
            <a:endParaRPr lang="es-MX" sz="800" dirty="0">
              <a:latin typeface="Calibri" pitchFamily="34" charset="0"/>
              <a:cs typeface="Calibri" pitchFamily="34" charset="0"/>
            </a:endParaRPr>
          </a:p>
        </p:txBody>
      </p:sp>
      <p:sp>
        <p:nvSpPr>
          <p:cNvPr id="19" name="18 CuadroTexto"/>
          <p:cNvSpPr txBox="1"/>
          <p:nvPr/>
        </p:nvSpPr>
        <p:spPr>
          <a:xfrm>
            <a:off x="7601298" y="2050723"/>
            <a:ext cx="354164" cy="215444"/>
          </a:xfrm>
          <a:prstGeom prst="rect">
            <a:avLst/>
          </a:prstGeom>
          <a:noFill/>
        </p:spPr>
        <p:txBody>
          <a:bodyPr wrap="square" rtlCol="0">
            <a:spAutoFit/>
          </a:bodyPr>
          <a:lstStyle/>
          <a:p>
            <a:r>
              <a:rPr lang="es-MX" sz="800" dirty="0" smtClean="0">
                <a:latin typeface="Calibri" pitchFamily="34" charset="0"/>
                <a:cs typeface="Calibri" pitchFamily="34" charset="0"/>
              </a:rPr>
              <a:t>5.1</a:t>
            </a:r>
            <a:endParaRPr lang="es-MX" sz="800" dirty="0">
              <a:latin typeface="Calibri" pitchFamily="34" charset="0"/>
              <a:cs typeface="Calibri" pitchFamily="34" charset="0"/>
            </a:endParaRPr>
          </a:p>
        </p:txBody>
      </p:sp>
      <p:sp>
        <p:nvSpPr>
          <p:cNvPr id="20" name="19 CuadroTexto"/>
          <p:cNvSpPr txBox="1"/>
          <p:nvPr/>
        </p:nvSpPr>
        <p:spPr>
          <a:xfrm>
            <a:off x="8068733" y="2062066"/>
            <a:ext cx="328774" cy="215444"/>
          </a:xfrm>
          <a:prstGeom prst="rect">
            <a:avLst/>
          </a:prstGeom>
          <a:noFill/>
        </p:spPr>
        <p:txBody>
          <a:bodyPr wrap="square" rtlCol="0">
            <a:spAutoFit/>
          </a:bodyPr>
          <a:lstStyle/>
          <a:p>
            <a:r>
              <a:rPr lang="es-MX" sz="800" dirty="0" smtClean="0">
                <a:latin typeface="Calibri" pitchFamily="34" charset="0"/>
                <a:cs typeface="Calibri" pitchFamily="34" charset="0"/>
              </a:rPr>
              <a:t>4.9</a:t>
            </a:r>
            <a:endParaRPr lang="es-MX" sz="800" dirty="0">
              <a:latin typeface="Calibri" pitchFamily="34" charset="0"/>
              <a:cs typeface="Calibri" pitchFamily="34" charset="0"/>
            </a:endParaRPr>
          </a:p>
        </p:txBody>
      </p:sp>
      <p:sp>
        <p:nvSpPr>
          <p:cNvPr id="21" name="20 CuadroTexto"/>
          <p:cNvSpPr txBox="1"/>
          <p:nvPr/>
        </p:nvSpPr>
        <p:spPr>
          <a:xfrm>
            <a:off x="8636457" y="1964732"/>
            <a:ext cx="328774" cy="215444"/>
          </a:xfrm>
          <a:prstGeom prst="rect">
            <a:avLst/>
          </a:prstGeom>
          <a:noFill/>
        </p:spPr>
        <p:txBody>
          <a:bodyPr wrap="square" rtlCol="0">
            <a:spAutoFit/>
          </a:bodyPr>
          <a:lstStyle/>
          <a:p>
            <a:r>
              <a:rPr lang="es-MX" sz="800" dirty="0" smtClean="0">
                <a:solidFill>
                  <a:schemeClr val="bg1"/>
                </a:solidFill>
                <a:latin typeface="Calibri" pitchFamily="34" charset="0"/>
                <a:cs typeface="Calibri" pitchFamily="34" charset="0"/>
              </a:rPr>
              <a:t>3.5</a:t>
            </a:r>
            <a:endParaRPr lang="es-MX" sz="800" dirty="0">
              <a:solidFill>
                <a:schemeClr val="bg1"/>
              </a:solidFill>
              <a:latin typeface="Calibri" pitchFamily="34" charset="0"/>
              <a:cs typeface="Calibri" pitchFamily="34" charset="0"/>
            </a:endParaRPr>
          </a:p>
        </p:txBody>
      </p:sp>
      <p:pic>
        <p:nvPicPr>
          <p:cNvPr id="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3362" y="4580608"/>
            <a:ext cx="2500224" cy="184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206" y="4596756"/>
            <a:ext cx="1865313"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CuadroTexto"/>
          <p:cNvSpPr txBox="1"/>
          <p:nvPr/>
        </p:nvSpPr>
        <p:spPr>
          <a:xfrm>
            <a:off x="0" y="6481070"/>
            <a:ext cx="5570683" cy="415498"/>
          </a:xfrm>
          <a:prstGeom prst="rect">
            <a:avLst/>
          </a:prstGeom>
          <a:noFill/>
        </p:spPr>
        <p:txBody>
          <a:bodyPr wrap="square" rtlCol="0">
            <a:spAutoFit/>
          </a:bodyPr>
          <a:lstStyle/>
          <a:p>
            <a:r>
              <a:rPr lang="es-MX" sz="1050" b="1" dirty="0" smtClean="0">
                <a:solidFill>
                  <a:schemeClr val="bg1"/>
                </a:solidFill>
                <a:effectLst>
                  <a:outerShdw blurRad="38100" dist="38100" dir="2700000" algn="tl">
                    <a:srgbClr val="000000">
                      <a:alpha val="43137"/>
                    </a:srgbClr>
                  </a:outerShdw>
                </a:effectLst>
                <a:latin typeface="Arial Narrow" pitchFamily="34" charset="0"/>
              </a:rPr>
              <a:t>Estimaciones elaboradas por la Gerencia de Economía y Financiamiento de la CMIC con información de la matriz insumo-producto, base 2003=100 del Sistema de Cuentas Nacionales del INEGI.  </a:t>
            </a:r>
            <a:endParaRPr lang="es-MX" sz="105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24" name="3 Marcador de número de diapositiva"/>
          <p:cNvSpPr>
            <a:spLocks noGrp="1"/>
          </p:cNvSpPr>
          <p:nvPr>
            <p:ph type="sldNum" sz="quarter" idx="12"/>
          </p:nvPr>
        </p:nvSpPr>
        <p:spPr>
          <a:xfrm>
            <a:off x="6915610" y="6492875"/>
            <a:ext cx="2133600" cy="365125"/>
          </a:xfrm>
        </p:spPr>
        <p:txBody>
          <a:bodyPr/>
          <a:lstStyle/>
          <a:p>
            <a:r>
              <a:rPr lang="es-MX" sz="1400" b="1" dirty="0" smtClean="0">
                <a:solidFill>
                  <a:schemeClr val="bg1"/>
                </a:solidFill>
                <a:latin typeface="Arial Narrow" pitchFamily="34" charset="0"/>
              </a:rPr>
              <a:t>3</a:t>
            </a:r>
            <a:endParaRPr lang="es-MX" sz="1400" b="1" dirty="0">
              <a:solidFill>
                <a:schemeClr val="bg1"/>
              </a:solidFill>
              <a:latin typeface="Arial Narrow" pitchFamily="34" charset="0"/>
            </a:endParaRPr>
          </a:p>
        </p:txBody>
      </p:sp>
    </p:spTree>
    <p:extLst>
      <p:ext uri="{BB962C8B-B14F-4D97-AF65-F5344CB8AC3E}">
        <p14:creationId xmlns:p14="http://schemas.microsoft.com/office/powerpoint/2010/main" val="7384449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604243"/>
            <a:ext cx="6831458" cy="923330"/>
          </a:xfrm>
          <a:prstGeom prst="rect">
            <a:avLst/>
          </a:prstGeom>
          <a:noFill/>
          <a:effectLst>
            <a:outerShdw dist="23000" sx="1000" sy="1000" rotWithShape="0">
              <a:srgbClr val="000000"/>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s-MX" dirty="0" smtClean="0">
                <a:solidFill>
                  <a:prstClr val="black">
                    <a:lumMod val="95000"/>
                    <a:lumOff val="5000"/>
                  </a:prstClr>
                </a:solidFill>
                <a:latin typeface="Arial" pitchFamily="34" charset="0"/>
                <a:cs typeface="Arial" pitchFamily="34" charset="0"/>
              </a:rPr>
              <a:t>La CMIC es la Cámara empresarial con la más importante infraestructura a nivel nacional. Ahora cuenta con 43 delegaciones y 15 oficinas de representación. </a:t>
            </a:r>
          </a:p>
        </p:txBody>
      </p:sp>
      <p:sp>
        <p:nvSpPr>
          <p:cNvPr id="3" name="Cuadro de texto 2"/>
          <p:cNvSpPr txBox="1">
            <a:spLocks noChangeArrowheads="1"/>
          </p:cNvSpPr>
          <p:nvPr/>
        </p:nvSpPr>
        <p:spPr bwMode="auto">
          <a:xfrm>
            <a:off x="2771800" y="116632"/>
            <a:ext cx="6408912" cy="461665"/>
          </a:xfrm>
          <a:prstGeom prst="rect">
            <a:avLst/>
          </a:prstGeom>
          <a:solidFill>
            <a:srgbClr val="C0504D"/>
          </a:solidFill>
          <a:ln>
            <a:noFill/>
          </a:ln>
          <a:extLst/>
        </p:spPr>
        <p:txBody>
          <a:bodyPr vert="horz" wrap="square" lIns="91440" tIns="45720" rIns="91440" bIns="45720" numCol="1" anchor="t" anchorCtr="0" compatLnSpc="1">
            <a:prstTxWarp prst="textNoShape">
              <a:avLst/>
            </a:prstTxWarp>
            <a:spAutoFit/>
          </a:bodyPr>
          <a:lstStyle/>
          <a:p>
            <a:pPr algn="r" fontAlgn="base">
              <a:spcBef>
                <a:spcPct val="0"/>
              </a:spcBef>
              <a:spcAft>
                <a:spcPct val="0"/>
              </a:spcAft>
            </a:pPr>
            <a:r>
              <a:rPr lang="es-MX" sz="2400" b="1" kern="0" dirty="0" smtClean="0">
                <a:solidFill>
                  <a:prstClr val="white"/>
                </a:solidFill>
                <a:effectLst>
                  <a:outerShdw blurRad="38100" dist="38100" dir="2700000" algn="tl">
                    <a:srgbClr val="000000">
                      <a:alpha val="43137"/>
                    </a:srgbClr>
                  </a:outerShdw>
                </a:effectLst>
                <a:latin typeface="Arial Narrow" pitchFamily="34" charset="0"/>
                <a:cs typeface="Arial" pitchFamily="34" charset="0"/>
              </a:rPr>
              <a:t>3. Relevancia </a:t>
            </a:r>
            <a:r>
              <a:rPr lang="es-MX" sz="2400" b="1" kern="0" dirty="0">
                <a:solidFill>
                  <a:prstClr val="white"/>
                </a:solidFill>
                <a:effectLst>
                  <a:outerShdw blurRad="38100" dist="38100" dir="2700000" algn="tl">
                    <a:srgbClr val="000000">
                      <a:alpha val="43137"/>
                    </a:srgbClr>
                  </a:outerShdw>
                </a:effectLst>
                <a:latin typeface="Arial Narrow" pitchFamily="34" charset="0"/>
                <a:cs typeface="Arial" pitchFamily="34" charset="0"/>
              </a:rPr>
              <a:t>Institucional</a:t>
            </a:r>
          </a:p>
        </p:txBody>
      </p:sp>
      <p:pic>
        <p:nvPicPr>
          <p:cNvPr id="4"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0365" y="1340768"/>
            <a:ext cx="7186851" cy="502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4653136"/>
            <a:ext cx="24669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Marcador de número de diapositiva"/>
          <p:cNvSpPr>
            <a:spLocks noGrp="1"/>
          </p:cNvSpPr>
          <p:nvPr>
            <p:ph type="sldNum" sz="quarter" idx="11"/>
          </p:nvPr>
        </p:nvSpPr>
        <p:spPr>
          <a:xfrm>
            <a:off x="8147691" y="6520011"/>
            <a:ext cx="941203" cy="301752"/>
          </a:xfrm>
        </p:spPr>
        <p:txBody>
          <a:bodyPr/>
          <a:lstStyle/>
          <a:p>
            <a:pPr algn="r"/>
            <a:fld id="{89A47D61-1A53-4717-9E17-4F01C9CBFDF0}" type="slidenum">
              <a:rPr lang="es-MX" sz="1400" b="1" smtClean="0">
                <a:solidFill>
                  <a:schemeClr val="bg1"/>
                </a:solidFill>
                <a:latin typeface="Arial" pitchFamily="34" charset="0"/>
                <a:cs typeface="Arial" pitchFamily="34" charset="0"/>
              </a:rPr>
              <a:pPr algn="r"/>
              <a:t>4</a:t>
            </a:fld>
            <a:endParaRPr lang="es-MX" sz="1400" b="1" dirty="0">
              <a:solidFill>
                <a:schemeClr val="bg1"/>
              </a:solidFill>
              <a:latin typeface="Arial" pitchFamily="34" charset="0"/>
              <a:cs typeface="Arial" pitchFamily="34" charset="0"/>
            </a:endParaRPr>
          </a:p>
        </p:txBody>
      </p:sp>
      <p:sp>
        <p:nvSpPr>
          <p:cNvPr id="6" name="5 CuadroTexto"/>
          <p:cNvSpPr txBox="1"/>
          <p:nvPr/>
        </p:nvSpPr>
        <p:spPr>
          <a:xfrm>
            <a:off x="1283668" y="4475380"/>
            <a:ext cx="1152128" cy="369332"/>
          </a:xfrm>
          <a:prstGeom prst="rect">
            <a:avLst/>
          </a:prstGeom>
          <a:noFill/>
        </p:spPr>
        <p:txBody>
          <a:bodyPr wrap="square" rtlCol="0">
            <a:spAutoFit/>
          </a:bodyPr>
          <a:lstStyle/>
          <a:p>
            <a:r>
              <a:rPr lang="es-MX" b="1" dirty="0" smtClean="0">
                <a:solidFill>
                  <a:srgbClr val="C00000"/>
                </a:solidFill>
                <a:latin typeface="Arial" pitchFamily="34" charset="0"/>
                <a:cs typeface="Arial" pitchFamily="34" charset="0"/>
              </a:rPr>
              <a:t>Más de </a:t>
            </a:r>
            <a:endParaRPr lang="es-MX" b="1" dirty="0">
              <a:solidFill>
                <a:srgbClr val="C00000"/>
              </a:solidFill>
              <a:latin typeface="Arial" pitchFamily="34" charset="0"/>
              <a:cs typeface="Arial" pitchFamily="34" charset="0"/>
            </a:endParaRPr>
          </a:p>
        </p:txBody>
      </p:sp>
      <p:sp>
        <p:nvSpPr>
          <p:cNvPr id="8" name="7 CuadroTexto"/>
          <p:cNvSpPr txBox="1"/>
          <p:nvPr/>
        </p:nvSpPr>
        <p:spPr>
          <a:xfrm>
            <a:off x="3198168" y="1753652"/>
            <a:ext cx="1440160" cy="200055"/>
          </a:xfrm>
          <a:prstGeom prst="rect">
            <a:avLst/>
          </a:prstGeom>
          <a:noFill/>
        </p:spPr>
        <p:txBody>
          <a:bodyPr wrap="square" rtlCol="0">
            <a:spAutoFit/>
          </a:bodyPr>
          <a:lstStyle/>
          <a:p>
            <a:r>
              <a:rPr lang="es-MX" sz="700" dirty="0" smtClean="0">
                <a:solidFill>
                  <a:schemeClr val="bg1">
                    <a:lumMod val="65000"/>
                  </a:schemeClr>
                </a:solidFill>
                <a:latin typeface="Bauhaus 93" pitchFamily="82" charset="0"/>
              </a:rPr>
              <a:t>Cd. Juárez</a:t>
            </a:r>
            <a:endParaRPr lang="es-MX" sz="700" dirty="0">
              <a:solidFill>
                <a:schemeClr val="bg1">
                  <a:lumMod val="65000"/>
                </a:schemeClr>
              </a:solidFill>
              <a:latin typeface="Bauhaus 93" pitchFamily="82" charset="0"/>
            </a:endParaRPr>
          </a:p>
        </p:txBody>
      </p:sp>
    </p:spTree>
    <p:extLst>
      <p:ext uri="{BB962C8B-B14F-4D97-AF65-F5344CB8AC3E}">
        <p14:creationId xmlns:p14="http://schemas.microsoft.com/office/powerpoint/2010/main" val="772250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494346021"/>
              </p:ext>
            </p:extLst>
          </p:nvPr>
        </p:nvGraphicFramePr>
        <p:xfrm>
          <a:off x="0" y="1406775"/>
          <a:ext cx="9144000" cy="5205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 de texto 2"/>
          <p:cNvSpPr txBox="1">
            <a:spLocks noChangeArrowheads="1"/>
          </p:cNvSpPr>
          <p:nvPr/>
        </p:nvSpPr>
        <p:spPr bwMode="auto">
          <a:xfrm>
            <a:off x="2771800" y="116632"/>
            <a:ext cx="6408912" cy="461665"/>
          </a:xfrm>
          <a:prstGeom prst="rect">
            <a:avLst/>
          </a:prstGeom>
          <a:solidFill>
            <a:srgbClr val="C0504D"/>
          </a:solidFill>
          <a:ln>
            <a:noFill/>
          </a:ln>
          <a:extLst/>
        </p:spPr>
        <p:txBody>
          <a:bodyPr vert="horz" wrap="square" lIns="91440" tIns="45720" rIns="91440" bIns="45720" numCol="1" anchor="t" anchorCtr="0" compatLnSpc="1">
            <a:prstTxWarp prst="textNoShape">
              <a:avLst/>
            </a:prstTxWarp>
            <a:spAutoFit/>
          </a:bodyPr>
          <a:lstStyle/>
          <a:p>
            <a:pPr algn="r" fontAlgn="base">
              <a:spcBef>
                <a:spcPct val="0"/>
              </a:spcBef>
              <a:spcAft>
                <a:spcPct val="0"/>
              </a:spcAft>
            </a:pPr>
            <a:r>
              <a:rPr lang="es-MX" sz="2400" b="1" kern="0" dirty="0" smtClean="0">
                <a:solidFill>
                  <a:prstClr val="white"/>
                </a:solidFill>
                <a:effectLst>
                  <a:outerShdw blurRad="38100" dist="38100" dir="2700000" algn="tl">
                    <a:srgbClr val="000000">
                      <a:alpha val="43137"/>
                    </a:srgbClr>
                  </a:outerShdw>
                </a:effectLst>
                <a:latin typeface="Arial Narrow" pitchFamily="34" charset="0"/>
                <a:cs typeface="Arial" pitchFamily="34" charset="0"/>
              </a:rPr>
              <a:t>4. El uso del acero en la construcción</a:t>
            </a:r>
            <a:endParaRPr lang="es-MX" sz="2400" b="1" kern="0" dirty="0">
              <a:solidFill>
                <a:prstClr val="white"/>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5" name="1 Marcador de número de diapositiva"/>
          <p:cNvSpPr>
            <a:spLocks noGrp="1"/>
          </p:cNvSpPr>
          <p:nvPr>
            <p:ph type="sldNum" sz="quarter" idx="11"/>
          </p:nvPr>
        </p:nvSpPr>
        <p:spPr>
          <a:xfrm>
            <a:off x="8147691" y="6520011"/>
            <a:ext cx="941203" cy="301752"/>
          </a:xfrm>
        </p:spPr>
        <p:txBody>
          <a:bodyPr/>
          <a:lstStyle/>
          <a:p>
            <a:pPr algn="r"/>
            <a:fld id="{89A47D61-1A53-4717-9E17-4F01C9CBFDF0}" type="slidenum">
              <a:rPr lang="es-MX" sz="1400" b="1" smtClean="0">
                <a:solidFill>
                  <a:schemeClr val="bg1"/>
                </a:solidFill>
                <a:latin typeface="Arial" pitchFamily="34" charset="0"/>
                <a:cs typeface="Arial" pitchFamily="34" charset="0"/>
              </a:rPr>
              <a:pPr algn="r"/>
              <a:t>5</a:t>
            </a:fld>
            <a:endParaRPr lang="es-MX"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6416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457200" y="1487488"/>
            <a:ext cx="8229600" cy="4525962"/>
          </a:xfrm>
        </p:spPr>
        <p:txBody>
          <a:bodyPr/>
          <a:lstStyle/>
          <a:p>
            <a:pPr marL="0" indent="0">
              <a:buFont typeface="Arial" pitchFamily="34" charset="0"/>
              <a:buNone/>
            </a:pPr>
            <a:r>
              <a:rPr lang="es-MX" sz="1800" b="1" dirty="0" smtClean="0">
                <a:latin typeface="Arial Narrow" pitchFamily="34" charset="0"/>
              </a:rPr>
              <a:t>Calidad</a:t>
            </a:r>
            <a:endParaRPr lang="es-MX" sz="2000" b="1" dirty="0" smtClean="0">
              <a:latin typeface="Arial Narrow" pitchFamily="34" charset="0"/>
            </a:endParaRPr>
          </a:p>
          <a:p>
            <a:pPr marL="457200" lvl="1" indent="0">
              <a:buFont typeface="Arial" pitchFamily="34" charset="0"/>
              <a:buNone/>
            </a:pPr>
            <a:r>
              <a:rPr lang="es-MX" sz="1600" dirty="0" smtClean="0">
                <a:latin typeface="Arial Narrow" pitchFamily="34" charset="0"/>
              </a:rPr>
              <a:t>Sustentabilidad</a:t>
            </a:r>
          </a:p>
          <a:p>
            <a:pPr marL="457200" lvl="1" indent="0">
              <a:buFont typeface="Arial" pitchFamily="34" charset="0"/>
              <a:buNone/>
            </a:pPr>
            <a:r>
              <a:rPr lang="es-MX" sz="1600" dirty="0" smtClean="0">
                <a:latin typeface="Arial Narrow" pitchFamily="34" charset="0"/>
              </a:rPr>
              <a:t>Durabilidad</a:t>
            </a:r>
          </a:p>
          <a:p>
            <a:pPr marL="457200" lvl="1" indent="0">
              <a:buFont typeface="Arial" pitchFamily="34" charset="0"/>
              <a:buNone/>
            </a:pPr>
            <a:endParaRPr lang="es-MX" sz="1800" dirty="0" smtClean="0">
              <a:latin typeface="Arial Narrow" pitchFamily="34" charset="0"/>
            </a:endParaRPr>
          </a:p>
          <a:p>
            <a:pPr marL="0" indent="0">
              <a:buFont typeface="Arial" pitchFamily="34" charset="0"/>
              <a:buNone/>
            </a:pPr>
            <a:r>
              <a:rPr lang="es-MX" sz="1800" b="1" dirty="0" smtClean="0">
                <a:latin typeface="Arial Narrow" pitchFamily="34" charset="0"/>
              </a:rPr>
              <a:t>Especificaciones</a:t>
            </a:r>
          </a:p>
          <a:p>
            <a:pPr marL="457200" lvl="1" indent="0">
              <a:buFont typeface="Arial" pitchFamily="34" charset="0"/>
              <a:buNone/>
            </a:pPr>
            <a:r>
              <a:rPr lang="es-MX" sz="1600" dirty="0" smtClean="0">
                <a:latin typeface="Arial Narrow" pitchFamily="34" charset="0"/>
              </a:rPr>
              <a:t>Nuevas y modernas normas</a:t>
            </a:r>
          </a:p>
          <a:p>
            <a:pPr marL="0" indent="0">
              <a:buFont typeface="Arial" pitchFamily="34" charset="0"/>
              <a:buNone/>
            </a:pPr>
            <a:endParaRPr lang="es-MX" sz="2000" dirty="0" smtClean="0">
              <a:latin typeface="Arial Narrow" pitchFamily="34" charset="0"/>
            </a:endParaRPr>
          </a:p>
          <a:p>
            <a:pPr marL="0" indent="0">
              <a:buFont typeface="Arial" pitchFamily="34" charset="0"/>
              <a:buNone/>
            </a:pPr>
            <a:r>
              <a:rPr lang="es-MX" sz="1800" b="1" dirty="0" smtClean="0">
                <a:latin typeface="Arial Narrow" pitchFamily="34" charset="0"/>
              </a:rPr>
              <a:t>Volúmenes</a:t>
            </a:r>
          </a:p>
          <a:p>
            <a:pPr marL="457200" lvl="1" indent="0">
              <a:buFont typeface="Arial" pitchFamily="34" charset="0"/>
              <a:buNone/>
            </a:pPr>
            <a:r>
              <a:rPr lang="es-MX" sz="1600" dirty="0" smtClean="0">
                <a:latin typeface="Arial Narrow" pitchFamily="34" charset="0"/>
              </a:rPr>
              <a:t>Actuales yacimientos</a:t>
            </a:r>
          </a:p>
          <a:p>
            <a:pPr marL="457200" lvl="1" indent="0">
              <a:buFont typeface="Arial" pitchFamily="34" charset="0"/>
              <a:buNone/>
            </a:pPr>
            <a:r>
              <a:rPr lang="es-MX" sz="1600" dirty="0" smtClean="0">
                <a:latin typeface="Arial Narrow" pitchFamily="34" charset="0"/>
              </a:rPr>
              <a:t>Importaciones que amenazan </a:t>
            </a:r>
          </a:p>
          <a:p>
            <a:pPr marL="457200" lvl="1" indent="0">
              <a:buFont typeface="Arial" pitchFamily="34" charset="0"/>
              <a:buNone/>
            </a:pPr>
            <a:endParaRPr lang="es-MX" sz="1600" dirty="0" smtClean="0">
              <a:latin typeface="Arial Narrow" pitchFamily="34" charset="0"/>
            </a:endParaRPr>
          </a:p>
          <a:p>
            <a:pPr marL="0" indent="0">
              <a:buFont typeface="Arial" pitchFamily="34" charset="0"/>
              <a:buNone/>
            </a:pPr>
            <a:r>
              <a:rPr lang="es-MX" sz="1800" b="1" dirty="0" smtClean="0">
                <a:latin typeface="Arial Narrow" pitchFamily="34" charset="0"/>
              </a:rPr>
              <a:t>Productos</a:t>
            </a:r>
          </a:p>
          <a:p>
            <a:pPr marL="457200" lvl="1" indent="0">
              <a:buFont typeface="Arial" pitchFamily="34" charset="0"/>
              <a:buNone/>
            </a:pPr>
            <a:r>
              <a:rPr lang="es-MX" sz="1600" dirty="0" smtClean="0">
                <a:latin typeface="Arial Narrow" pitchFamily="34" charset="0"/>
              </a:rPr>
              <a:t>Innovación</a:t>
            </a:r>
          </a:p>
          <a:p>
            <a:pPr marL="457200" lvl="1" indent="0">
              <a:buFont typeface="Arial" pitchFamily="34" charset="0"/>
              <a:buNone/>
            </a:pPr>
            <a:r>
              <a:rPr lang="es-MX" sz="1600" dirty="0" smtClean="0">
                <a:latin typeface="Arial Narrow" pitchFamily="34" charset="0"/>
              </a:rPr>
              <a:t>Tecnología de Punta</a:t>
            </a:r>
          </a:p>
        </p:txBody>
      </p:sp>
      <p:pic>
        <p:nvPicPr>
          <p:cNvPr id="3076"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5148263"/>
            <a:ext cx="17065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4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7267" y="1625045"/>
            <a:ext cx="3741737" cy="2994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Cuadro de texto 2"/>
          <p:cNvSpPr txBox="1">
            <a:spLocks noChangeArrowheads="1"/>
          </p:cNvSpPr>
          <p:nvPr/>
        </p:nvSpPr>
        <p:spPr bwMode="auto">
          <a:xfrm>
            <a:off x="2771800" y="116632"/>
            <a:ext cx="6408912" cy="830997"/>
          </a:xfrm>
          <a:prstGeom prst="rect">
            <a:avLst/>
          </a:prstGeom>
          <a:solidFill>
            <a:srgbClr val="C0504D"/>
          </a:solidFill>
          <a:ln>
            <a:noFill/>
          </a:ln>
          <a:extLst/>
        </p:spPr>
        <p:txBody>
          <a:bodyPr vert="horz" wrap="square" lIns="91440" tIns="45720" rIns="91440" bIns="45720" numCol="1" anchor="t" anchorCtr="0" compatLnSpc="1">
            <a:prstTxWarp prst="textNoShape">
              <a:avLst/>
            </a:prstTxWarp>
            <a:spAutoFit/>
          </a:bodyPr>
          <a:lstStyle/>
          <a:p>
            <a:pPr algn="r" fontAlgn="base">
              <a:spcBef>
                <a:spcPct val="0"/>
              </a:spcBef>
              <a:spcAft>
                <a:spcPct val="0"/>
              </a:spcAft>
            </a:pPr>
            <a:r>
              <a:rPr lang="es-MX" sz="2400" b="1" kern="0" dirty="0" smtClean="0">
                <a:solidFill>
                  <a:prstClr val="white"/>
                </a:solidFill>
                <a:effectLst>
                  <a:outerShdw blurRad="38100" dist="38100" dir="2700000" algn="tl">
                    <a:srgbClr val="000000">
                      <a:alpha val="43137"/>
                    </a:srgbClr>
                  </a:outerShdw>
                </a:effectLst>
                <a:latin typeface="Arial Narrow" pitchFamily="34" charset="0"/>
                <a:cs typeface="Arial" pitchFamily="34" charset="0"/>
              </a:rPr>
              <a:t>5. Áreas de oportunidad en la industria del acero nacional</a:t>
            </a:r>
            <a:endParaRPr lang="es-MX" sz="2400" b="1" kern="0" dirty="0">
              <a:solidFill>
                <a:prstClr val="white"/>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1 Marcador de número de diapositiva"/>
          <p:cNvSpPr>
            <a:spLocks noGrp="1"/>
          </p:cNvSpPr>
          <p:nvPr>
            <p:ph type="sldNum" sz="quarter" idx="11"/>
          </p:nvPr>
        </p:nvSpPr>
        <p:spPr>
          <a:xfrm>
            <a:off x="8147691" y="6520011"/>
            <a:ext cx="941203" cy="301752"/>
          </a:xfrm>
        </p:spPr>
        <p:txBody>
          <a:bodyPr/>
          <a:lstStyle/>
          <a:p>
            <a:pPr algn="r"/>
            <a:fld id="{89A47D61-1A53-4717-9E17-4F01C9CBFDF0}" type="slidenum">
              <a:rPr lang="es-MX" sz="1400" b="1" smtClean="0">
                <a:solidFill>
                  <a:schemeClr val="bg1"/>
                </a:solidFill>
                <a:latin typeface="Arial" pitchFamily="34" charset="0"/>
                <a:cs typeface="Arial" pitchFamily="34" charset="0"/>
              </a:rPr>
              <a:pPr algn="r"/>
              <a:t>6</a:t>
            </a:fld>
            <a:endParaRPr lang="es-MX"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619967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32"/>
          <p:cNvGraphicFramePr>
            <a:graphicFrameLocks noChangeAspect="1"/>
          </p:cNvGraphicFramePr>
          <p:nvPr>
            <p:extLst>
              <p:ext uri="{D42A27DB-BD31-4B8C-83A1-F6EECF244321}">
                <p14:modId xmlns:p14="http://schemas.microsoft.com/office/powerpoint/2010/main" val="3401352190"/>
              </p:ext>
            </p:extLst>
          </p:nvPr>
        </p:nvGraphicFramePr>
        <p:xfrm>
          <a:off x="-2184772" y="3928409"/>
          <a:ext cx="7560840" cy="2854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32"/>
          <p:cNvGraphicFramePr>
            <a:graphicFrameLocks noChangeAspect="1"/>
          </p:cNvGraphicFramePr>
          <p:nvPr>
            <p:extLst>
              <p:ext uri="{D42A27DB-BD31-4B8C-83A1-F6EECF244321}">
                <p14:modId xmlns:p14="http://schemas.microsoft.com/office/powerpoint/2010/main" val="335860789"/>
              </p:ext>
            </p:extLst>
          </p:nvPr>
        </p:nvGraphicFramePr>
        <p:xfrm>
          <a:off x="-1764704" y="1340480"/>
          <a:ext cx="6284695" cy="2577480"/>
        </p:xfrm>
        <a:graphic>
          <a:graphicData uri="http://schemas.openxmlformats.org/drawingml/2006/chart">
            <c:chart xmlns:c="http://schemas.openxmlformats.org/drawingml/2006/chart" xmlns:r="http://schemas.openxmlformats.org/officeDocument/2006/relationships" r:id="rId4"/>
          </a:graphicData>
        </a:graphic>
      </p:graphicFrame>
      <p:sp>
        <p:nvSpPr>
          <p:cNvPr id="15368" name="Line 35"/>
          <p:cNvSpPr>
            <a:spLocks noChangeShapeType="1"/>
          </p:cNvSpPr>
          <p:nvPr/>
        </p:nvSpPr>
        <p:spPr bwMode="auto">
          <a:xfrm flipH="1" flipV="1">
            <a:off x="3190577" y="2204864"/>
            <a:ext cx="335831" cy="0"/>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s-MX" dirty="0">
              <a:ln w="28575">
                <a:solidFill>
                  <a:prstClr val="white"/>
                </a:solidFill>
              </a:ln>
              <a:solidFill>
                <a:prstClr val="black"/>
              </a:solidFill>
              <a:latin typeface="Arial Narrow" pitchFamily="34" charset="0"/>
              <a:cs typeface="DokChampa" pitchFamily="34" charset="-34"/>
            </a:endParaRPr>
          </a:p>
        </p:txBody>
      </p:sp>
      <p:sp>
        <p:nvSpPr>
          <p:cNvPr id="62518" name="Text Box 54"/>
          <p:cNvSpPr txBox="1">
            <a:spLocks noChangeArrowheads="1"/>
          </p:cNvSpPr>
          <p:nvPr/>
        </p:nvSpPr>
        <p:spPr bwMode="auto">
          <a:xfrm>
            <a:off x="620" y="6483290"/>
            <a:ext cx="6803628" cy="40011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lnSpc>
                <a:spcPts val="800"/>
              </a:lnSpc>
              <a:defRPr/>
            </a:pPr>
            <a:r>
              <a:rPr lang="es-MX" sz="1000" b="1" dirty="0">
                <a:solidFill>
                  <a:prstClr val="white"/>
                </a:solidFill>
                <a:effectLst>
                  <a:outerShdw blurRad="38100" dist="38100" dir="2700000" algn="tl">
                    <a:srgbClr val="000000">
                      <a:alpha val="43137"/>
                    </a:srgbClr>
                  </a:outerShdw>
                </a:effectLst>
                <a:latin typeface="Arial Narrow" pitchFamily="34" charset="0"/>
                <a:cs typeface="DokChampa" pitchFamily="34" charset="-34"/>
              </a:rPr>
              <a:t>Fuente: </a:t>
            </a:r>
            <a:r>
              <a:rPr lang="es-MX" sz="1000" b="1" dirty="0" smtClean="0">
                <a:solidFill>
                  <a:prstClr val="white"/>
                </a:solidFill>
                <a:effectLst>
                  <a:outerShdw blurRad="38100" dist="38100" dir="2700000" algn="tl">
                    <a:srgbClr val="000000">
                      <a:alpha val="43137"/>
                    </a:srgbClr>
                  </a:outerShdw>
                </a:effectLst>
                <a:latin typeface="Arial Narrow" pitchFamily="34" charset="0"/>
                <a:cs typeface="DokChampa" pitchFamily="34" charset="-34"/>
              </a:rPr>
              <a:t>CMIC,  </a:t>
            </a:r>
            <a:r>
              <a:rPr lang="es-MX" sz="1000" b="1" dirty="0">
                <a:solidFill>
                  <a:prstClr val="white"/>
                </a:solidFill>
                <a:effectLst>
                  <a:outerShdw blurRad="38100" dist="38100" dir="2700000" algn="tl">
                    <a:srgbClr val="000000">
                      <a:alpha val="43137"/>
                    </a:srgbClr>
                  </a:outerShdw>
                </a:effectLst>
                <a:latin typeface="Arial Narrow" pitchFamily="34" charset="0"/>
                <a:cs typeface="DokChampa" pitchFamily="34" charset="-34"/>
              </a:rPr>
              <a:t>Instituto Nacional de Estadística, Geografía e informática (INEGI) , Secretaría de Hacienda y Crédito Público (SHCP) y Fondo Monetario Internacional (FMI).</a:t>
            </a:r>
          </a:p>
          <a:p>
            <a:pPr algn="just">
              <a:lnSpc>
                <a:spcPts val="800"/>
              </a:lnSpc>
              <a:defRPr/>
            </a:pPr>
            <a:r>
              <a:rPr lang="es-MX" sz="1000" b="1" dirty="0">
                <a:solidFill>
                  <a:prstClr val="white"/>
                </a:solidFill>
                <a:effectLst>
                  <a:outerShdw blurRad="38100" dist="38100" dir="2700000" algn="tl">
                    <a:srgbClr val="000000">
                      <a:alpha val="43137"/>
                    </a:srgbClr>
                  </a:outerShdw>
                </a:effectLst>
                <a:latin typeface="Arial Narrow" pitchFamily="34" charset="0"/>
                <a:cs typeface="DokChampa" pitchFamily="34" charset="-34"/>
              </a:rPr>
              <a:t>e: </a:t>
            </a:r>
            <a:r>
              <a:rPr lang="es-MX" sz="1000" b="1" dirty="0" smtClean="0">
                <a:solidFill>
                  <a:prstClr val="white"/>
                </a:solidFill>
                <a:effectLst>
                  <a:outerShdw blurRad="38100" dist="38100" dir="2700000" algn="tl">
                    <a:srgbClr val="000000">
                      <a:alpha val="43137"/>
                    </a:srgbClr>
                  </a:outerShdw>
                </a:effectLst>
                <a:latin typeface="Arial Narrow" pitchFamily="34" charset="0"/>
                <a:cs typeface="DokChampa" pitchFamily="34" charset="-34"/>
              </a:rPr>
              <a:t>Estimaciones elaboradas por la Gerencia de Economía y Financiamiento de la CMIC</a:t>
            </a:r>
            <a:endParaRPr lang="es-MX" sz="1000" b="1" dirty="0">
              <a:solidFill>
                <a:prstClr val="white"/>
              </a:solidFill>
              <a:effectLst>
                <a:outerShdw blurRad="38100" dist="38100" dir="2700000" algn="tl">
                  <a:srgbClr val="000000">
                    <a:alpha val="43137"/>
                  </a:srgbClr>
                </a:outerShdw>
              </a:effectLst>
              <a:latin typeface="Arial Narrow" pitchFamily="34" charset="0"/>
              <a:cs typeface="DokChampa" pitchFamily="34" charset="-34"/>
            </a:endParaRPr>
          </a:p>
        </p:txBody>
      </p:sp>
      <p:sp>
        <p:nvSpPr>
          <p:cNvPr id="15397" name="18 CuadroTexto"/>
          <p:cNvSpPr txBox="1">
            <a:spLocks noChangeArrowheads="1"/>
          </p:cNvSpPr>
          <p:nvPr/>
        </p:nvSpPr>
        <p:spPr bwMode="auto">
          <a:xfrm>
            <a:off x="9600" y="3790984"/>
            <a:ext cx="3886720" cy="307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defRPr/>
            </a:pPr>
            <a:r>
              <a:rPr lang="es-ES" sz="1400" b="1" dirty="0" smtClean="0">
                <a:solidFill>
                  <a:prstClr val="black"/>
                </a:solidFill>
                <a:latin typeface="Arial Narrow" pitchFamily="34" charset="0"/>
                <a:cs typeface="DokChampa" pitchFamily="34" charset="-34"/>
              </a:rPr>
              <a:t>PIB de la Construcción (</a:t>
            </a:r>
            <a:r>
              <a:rPr lang="es-ES" sz="1200" b="1" dirty="0" smtClean="0">
                <a:solidFill>
                  <a:prstClr val="black"/>
                </a:solidFill>
                <a:latin typeface="Arial Narrow" pitchFamily="34" charset="0"/>
                <a:cs typeface="DokChampa" pitchFamily="34" charset="-34"/>
              </a:rPr>
              <a:t>Variación porcentual anual %)</a:t>
            </a:r>
          </a:p>
        </p:txBody>
      </p:sp>
      <p:sp>
        <p:nvSpPr>
          <p:cNvPr id="15400" name="19 CuadroTexto"/>
          <p:cNvSpPr txBox="1">
            <a:spLocks noChangeArrowheads="1"/>
          </p:cNvSpPr>
          <p:nvPr/>
        </p:nvSpPr>
        <p:spPr bwMode="auto">
          <a:xfrm>
            <a:off x="4228050" y="610517"/>
            <a:ext cx="4824536" cy="307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sz="1400" b="1" dirty="0" smtClean="0">
                <a:solidFill>
                  <a:prstClr val="black"/>
                </a:solidFill>
                <a:latin typeface="Arial"/>
                <a:cs typeface="DokChampa" pitchFamily="34" charset="-34"/>
              </a:rPr>
              <a:t>Indicadores Económicos de México</a:t>
            </a:r>
          </a:p>
        </p:txBody>
      </p:sp>
      <p:sp>
        <p:nvSpPr>
          <p:cNvPr id="17" name="Text Box 13"/>
          <p:cNvSpPr txBox="1">
            <a:spLocks noChangeArrowheads="1"/>
          </p:cNvSpPr>
          <p:nvPr/>
        </p:nvSpPr>
        <p:spPr bwMode="auto">
          <a:xfrm>
            <a:off x="9560792" y="275456"/>
            <a:ext cx="231298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defRPr/>
            </a:pPr>
            <a:endParaRPr lang="es-ES" sz="1500" b="1" dirty="0" smtClean="0">
              <a:solidFill>
                <a:prstClr val="black"/>
              </a:solidFill>
              <a:latin typeface="Arial Narrow" pitchFamily="34" charset="0"/>
              <a:cs typeface="DokChampa" pitchFamily="34" charset="-34"/>
            </a:endParaRPr>
          </a:p>
        </p:txBody>
      </p:sp>
      <p:sp>
        <p:nvSpPr>
          <p:cNvPr id="15" name="16 CuadroTexto"/>
          <p:cNvSpPr txBox="1">
            <a:spLocks noChangeArrowheads="1"/>
          </p:cNvSpPr>
          <p:nvPr/>
        </p:nvSpPr>
        <p:spPr bwMode="auto">
          <a:xfrm>
            <a:off x="144016" y="1231008"/>
            <a:ext cx="2903264" cy="307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defRPr/>
            </a:pPr>
            <a:r>
              <a:rPr lang="es-ES" sz="1400" b="1" dirty="0" smtClean="0">
                <a:solidFill>
                  <a:prstClr val="black"/>
                </a:solidFill>
                <a:latin typeface="Arial Narrow" pitchFamily="34" charset="0"/>
                <a:cs typeface="DokChampa" pitchFamily="34" charset="-34"/>
              </a:rPr>
              <a:t>PIB Total (</a:t>
            </a:r>
            <a:r>
              <a:rPr lang="es-ES" sz="1200" b="1" dirty="0" smtClean="0">
                <a:solidFill>
                  <a:prstClr val="black"/>
                </a:solidFill>
                <a:latin typeface="Arial Narrow" pitchFamily="34" charset="0"/>
                <a:cs typeface="DokChampa" pitchFamily="34" charset="-34"/>
              </a:rPr>
              <a:t>Variación </a:t>
            </a:r>
            <a:r>
              <a:rPr lang="es-ES" sz="1200" b="1" dirty="0">
                <a:solidFill>
                  <a:prstClr val="black"/>
                </a:solidFill>
                <a:latin typeface="Arial Narrow" pitchFamily="34" charset="0"/>
                <a:cs typeface="DokChampa" pitchFamily="34" charset="-34"/>
              </a:rPr>
              <a:t>porcentual anual </a:t>
            </a:r>
            <a:r>
              <a:rPr lang="es-ES" sz="1200" b="1" dirty="0" smtClean="0">
                <a:solidFill>
                  <a:prstClr val="black"/>
                </a:solidFill>
                <a:latin typeface="Arial Narrow" pitchFamily="34" charset="0"/>
                <a:cs typeface="DokChampa" pitchFamily="34" charset="-34"/>
              </a:rPr>
              <a:t>%)</a:t>
            </a:r>
            <a:endParaRPr lang="es-MX" sz="1200" b="1" dirty="0">
              <a:solidFill>
                <a:prstClr val="black"/>
              </a:solidFill>
              <a:latin typeface="Arial Narrow" pitchFamily="34" charset="0"/>
              <a:cs typeface="DokChampa" pitchFamily="34" charset="-34"/>
            </a:endParaRPr>
          </a:p>
        </p:txBody>
      </p:sp>
      <p:graphicFrame>
        <p:nvGraphicFramePr>
          <p:cNvPr id="7" name="6 Tabla"/>
          <p:cNvGraphicFramePr>
            <a:graphicFrameLocks noGrp="1"/>
          </p:cNvGraphicFramePr>
          <p:nvPr>
            <p:extLst>
              <p:ext uri="{D42A27DB-BD31-4B8C-83A1-F6EECF244321}">
                <p14:modId xmlns:p14="http://schemas.microsoft.com/office/powerpoint/2010/main" val="2868665234"/>
              </p:ext>
            </p:extLst>
          </p:nvPr>
        </p:nvGraphicFramePr>
        <p:xfrm>
          <a:off x="4317508" y="918294"/>
          <a:ext cx="4645619" cy="4750171"/>
        </p:xfrm>
        <a:graphic>
          <a:graphicData uri="http://schemas.openxmlformats.org/drawingml/2006/table">
            <a:tbl>
              <a:tblPr/>
              <a:tblGrid>
                <a:gridCol w="2198708"/>
                <a:gridCol w="1224136"/>
                <a:gridCol w="1222775"/>
              </a:tblGrid>
              <a:tr h="394959">
                <a:tc>
                  <a:txBody>
                    <a:bodyPr/>
                    <a:lstStyle/>
                    <a:p>
                      <a:pPr algn="ctr" rtl="0" fontAlgn="ctr"/>
                      <a:r>
                        <a:rPr lang="es-ES_tradnl" sz="1600" b="1" i="0" u="none" strike="noStrike" dirty="0">
                          <a:solidFill>
                            <a:srgbClr val="FFFFFF"/>
                          </a:solidFill>
                          <a:effectLst>
                            <a:outerShdw blurRad="38100" dist="38100" dir="2700000" algn="tl">
                              <a:srgbClr val="000000">
                                <a:alpha val="43137"/>
                              </a:srgbClr>
                            </a:outerShdw>
                          </a:effectLst>
                          <a:latin typeface="Arial Narrow"/>
                        </a:rPr>
                        <a:t>Variable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ctr"/>
                      <a:r>
                        <a:rPr lang="es-ES_tradnl" sz="1600" b="1" i="0" u="none" strike="noStrike" dirty="0">
                          <a:solidFill>
                            <a:srgbClr val="FFFFFF"/>
                          </a:solidFill>
                          <a:effectLst>
                            <a:outerShdw blurRad="38100" dist="38100" dir="2700000" algn="tl">
                              <a:srgbClr val="000000">
                                <a:alpha val="43137"/>
                              </a:srgbClr>
                            </a:outerShdw>
                          </a:effectLst>
                          <a:latin typeface="Arial Narrow"/>
                        </a:rPr>
                        <a:t>2012</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ctr"/>
                      <a:r>
                        <a:rPr lang="es-ES_tradnl" sz="1600" b="1" i="0" u="none" strike="noStrike" dirty="0">
                          <a:solidFill>
                            <a:srgbClr val="FFFFFF"/>
                          </a:solidFill>
                          <a:effectLst>
                            <a:outerShdw blurRad="38100" dist="38100" dir="2700000" algn="tl">
                              <a:srgbClr val="000000">
                                <a:alpha val="43137"/>
                              </a:srgbClr>
                            </a:outerShdw>
                          </a:effectLst>
                          <a:latin typeface="Arial Narrow"/>
                        </a:rPr>
                        <a:t>2013</a:t>
                      </a:r>
                      <a:r>
                        <a:rPr lang="es-ES_tradnl" sz="2000" b="1" i="0" u="none" strike="noStrike" baseline="-25000" dirty="0">
                          <a:solidFill>
                            <a:srgbClr val="FFFFFF"/>
                          </a:solidFill>
                          <a:effectLst>
                            <a:outerShdw blurRad="38100" dist="38100" dir="2700000" algn="tl">
                              <a:srgbClr val="000000">
                                <a:alpha val="43137"/>
                              </a:srgbClr>
                            </a:outerShdw>
                          </a:effectLst>
                          <a:latin typeface="Arial Narrow"/>
                        </a:rPr>
                        <a:t>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accent2"/>
                    </a:solidFill>
                  </a:tcPr>
                </a:tc>
              </a:tr>
              <a:tr h="463523">
                <a:tc>
                  <a:txBody>
                    <a:bodyPr/>
                    <a:lstStyle/>
                    <a:p>
                      <a:pPr algn="l" rtl="0" fontAlgn="ctr"/>
                      <a:r>
                        <a:rPr lang="es-ES_tradnl" sz="1100" b="1" i="0" u="none" strike="noStrike" dirty="0">
                          <a:solidFill>
                            <a:srgbClr val="000000"/>
                          </a:solidFill>
                          <a:effectLst/>
                          <a:latin typeface="+mj-lt"/>
                        </a:rPr>
                        <a:t>Crecimiento </a:t>
                      </a:r>
                      <a:r>
                        <a:rPr lang="es-ES_tradnl" sz="1100" b="1" i="0" u="none" strike="noStrike" dirty="0" smtClean="0">
                          <a:solidFill>
                            <a:srgbClr val="000000"/>
                          </a:solidFill>
                          <a:effectLst/>
                          <a:latin typeface="+mj-lt"/>
                        </a:rPr>
                        <a:t>económico</a:t>
                      </a:r>
                    </a:p>
                    <a:p>
                      <a:pPr algn="l" rtl="0" fontAlgn="ctr"/>
                      <a:r>
                        <a:rPr lang="es-ES_tradnl" sz="1100" b="1" i="0" u="none" strike="noStrike" dirty="0" smtClean="0">
                          <a:solidFill>
                            <a:srgbClr val="000000"/>
                          </a:solidFill>
                          <a:effectLst/>
                          <a:latin typeface="+mj-lt"/>
                        </a:rPr>
                        <a:t>(% anual)</a:t>
                      </a:r>
                      <a:endParaRPr lang="es-ES_tradnl" sz="11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tx1">
                        <a:lumMod val="95000"/>
                      </a:schemeClr>
                    </a:solidFill>
                  </a:tcPr>
                </a:tc>
                <a:tc>
                  <a:txBody>
                    <a:bodyPr/>
                    <a:lstStyle/>
                    <a:p>
                      <a:pPr algn="ctr" rtl="0" fontAlgn="ctr"/>
                      <a:r>
                        <a:rPr lang="es-ES_tradnl" sz="1100" b="0" i="0" u="none" strike="noStrike" dirty="0" smtClean="0">
                          <a:solidFill>
                            <a:srgbClr val="000000"/>
                          </a:solidFill>
                          <a:effectLst/>
                          <a:latin typeface="+mj-lt"/>
                        </a:rPr>
                        <a:t>3.9%</a:t>
                      </a:r>
                      <a:endParaRPr lang="es-ES_tradnl" sz="1100" b="0" i="0" u="none" strike="noStrike" dirty="0">
                        <a:solidFill>
                          <a:srgbClr val="000000"/>
                        </a:solidFill>
                        <a:effectLst/>
                        <a:latin typeface="+mj-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ctr" rtl="0" fontAlgn="ctr"/>
                      <a:r>
                        <a:rPr lang="es-ES_tradnl" sz="1100" b="0" i="0" u="none" strike="noStrike" dirty="0" smtClean="0">
                          <a:solidFill>
                            <a:srgbClr val="000000"/>
                          </a:solidFill>
                          <a:effectLst/>
                          <a:latin typeface="+mj-lt"/>
                        </a:rPr>
                        <a:t>1.8%</a:t>
                      </a:r>
                      <a:endParaRPr lang="es-ES_tradnl" sz="1100" b="0" i="0" u="none" strike="noStrike" dirty="0">
                        <a:solidFill>
                          <a:srgbClr val="000000"/>
                        </a:solidFill>
                        <a:effectLst/>
                        <a:latin typeface="+mj-lt"/>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r>
              <a:tr h="463523">
                <a:tc>
                  <a:txBody>
                    <a:bodyPr/>
                    <a:lstStyle/>
                    <a:p>
                      <a:pPr algn="l" rtl="0" fontAlgn="ctr"/>
                      <a:r>
                        <a:rPr lang="es-ES_tradnl" sz="1100" b="1" i="0" u="none" strike="noStrike" dirty="0">
                          <a:solidFill>
                            <a:srgbClr val="000000"/>
                          </a:solidFill>
                          <a:effectLst/>
                          <a:latin typeface="+mj-lt"/>
                        </a:rPr>
                        <a:t>PIB </a:t>
                      </a:r>
                      <a:r>
                        <a:rPr lang="es-ES_tradnl" sz="1100" b="1" i="0" u="none" strike="noStrike" dirty="0" smtClean="0">
                          <a:solidFill>
                            <a:srgbClr val="000000"/>
                          </a:solidFill>
                          <a:effectLst/>
                          <a:latin typeface="+mj-lt"/>
                        </a:rPr>
                        <a:t>nominal</a:t>
                      </a:r>
                    </a:p>
                    <a:p>
                      <a:pPr algn="l" rtl="0" fontAlgn="ctr"/>
                      <a:r>
                        <a:rPr lang="es-ES_tradnl" sz="1100" b="1" i="0" u="none" strike="noStrike" dirty="0" smtClean="0">
                          <a:solidFill>
                            <a:srgbClr val="000000"/>
                          </a:solidFill>
                          <a:effectLst/>
                          <a:latin typeface="+mj-lt"/>
                        </a:rPr>
                        <a:t>(trillones de dólares) 1/</a:t>
                      </a:r>
                      <a:endParaRPr lang="es-ES_tradnl" sz="11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s-ES_tradnl" sz="1100" b="0" i="0" u="none" strike="noStrike" dirty="0" smtClean="0">
                          <a:solidFill>
                            <a:srgbClr val="000000"/>
                          </a:solidFill>
                          <a:effectLst/>
                          <a:latin typeface="+mj-lt"/>
                        </a:rPr>
                        <a:t>$1.275 </a:t>
                      </a:r>
                      <a:endParaRPr lang="es-ES_tradnl" sz="11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s-ES_tradnl" sz="1100" b="0" i="0" u="none" strike="noStrike" dirty="0" smtClean="0">
                          <a:solidFill>
                            <a:schemeClr val="bg1"/>
                          </a:solidFill>
                          <a:effectLst/>
                          <a:latin typeface="+mj-lt"/>
                        </a:rPr>
                        <a:t>$1.336 </a:t>
                      </a:r>
                      <a:endParaRPr lang="es-ES_tradnl" sz="1100" b="0" i="0" u="none" strike="noStrike" dirty="0">
                        <a:solidFill>
                          <a:schemeClr val="bg1"/>
                        </a:solidFill>
                        <a:effectLst/>
                        <a:latin typeface="+mj-lt"/>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753505">
                <a:tc>
                  <a:txBody>
                    <a:bodyPr/>
                    <a:lstStyle/>
                    <a:p>
                      <a:pPr algn="l" rtl="0" fontAlgn="ctr"/>
                      <a:r>
                        <a:rPr lang="es-ES_tradnl" sz="1100" b="1" i="0" u="none" strike="noStrike" dirty="0">
                          <a:solidFill>
                            <a:srgbClr val="000000"/>
                          </a:solidFill>
                          <a:effectLst/>
                          <a:latin typeface="+mj-lt"/>
                        </a:rPr>
                        <a:t>Crecimiento de la </a:t>
                      </a:r>
                      <a:r>
                        <a:rPr lang="es-ES_tradnl" sz="1100" b="1" i="0" u="none" strike="noStrike" dirty="0" smtClean="0">
                          <a:solidFill>
                            <a:srgbClr val="000000"/>
                          </a:solidFill>
                          <a:effectLst/>
                          <a:latin typeface="+mj-lt"/>
                        </a:rPr>
                        <a:t>construcción</a:t>
                      </a:r>
                    </a:p>
                    <a:p>
                      <a:pPr algn="l" rtl="0" fontAlgn="ctr"/>
                      <a:r>
                        <a:rPr lang="es-ES_tradnl" sz="1100" b="1" i="0" u="none" strike="noStrike" dirty="0" smtClean="0">
                          <a:solidFill>
                            <a:srgbClr val="000000"/>
                          </a:solidFill>
                          <a:effectLst/>
                          <a:latin typeface="+mj-lt"/>
                        </a:rPr>
                        <a:t>(% anual)</a:t>
                      </a:r>
                      <a:endParaRPr lang="es-ES_tradnl" sz="11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tx1">
                        <a:lumMod val="95000"/>
                      </a:schemeClr>
                    </a:solidFill>
                  </a:tcPr>
                </a:tc>
                <a:tc>
                  <a:txBody>
                    <a:bodyPr/>
                    <a:lstStyle/>
                    <a:p>
                      <a:pPr algn="ctr" rtl="0" fontAlgn="ctr"/>
                      <a:r>
                        <a:rPr lang="es-ES_tradnl" sz="1100" b="0" i="0" u="none" strike="noStrike" dirty="0" smtClean="0">
                          <a:solidFill>
                            <a:srgbClr val="000000"/>
                          </a:solidFill>
                          <a:effectLst/>
                          <a:latin typeface="+mj-lt"/>
                        </a:rPr>
                        <a:t>3.9%</a:t>
                      </a:r>
                      <a:endParaRPr lang="es-ES_tradnl" sz="1100" b="0" i="0" u="none" strike="noStrike" dirty="0">
                        <a:solidFill>
                          <a:srgbClr val="000000"/>
                        </a:solidFill>
                        <a:effectLst/>
                        <a:latin typeface="+mj-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ctr" rtl="0" fontAlgn="ctr"/>
                      <a:r>
                        <a:rPr lang="es-ES_tradnl" sz="1100" b="0" i="0" u="none" strike="noStrike" dirty="0" smtClean="0">
                          <a:solidFill>
                            <a:srgbClr val="000000"/>
                          </a:solidFill>
                          <a:effectLst/>
                          <a:latin typeface="+mj-lt"/>
                        </a:rPr>
                        <a:t>1.5%</a:t>
                      </a:r>
                      <a:endParaRPr lang="es-ES_tradnl" sz="1100" b="0" i="0" u="none" strike="noStrike" dirty="0">
                        <a:solidFill>
                          <a:srgbClr val="000000"/>
                        </a:solidFill>
                        <a:effectLst/>
                        <a:latin typeface="+mj-lt"/>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r>
              <a:tr h="608014">
                <a:tc>
                  <a:txBody>
                    <a:bodyPr/>
                    <a:lstStyle/>
                    <a:p>
                      <a:pPr algn="l" rtl="0" fontAlgn="ctr"/>
                      <a:r>
                        <a:rPr lang="es-ES_tradnl" sz="1100" b="1" i="0" u="none" strike="noStrike" dirty="0">
                          <a:solidFill>
                            <a:srgbClr val="000000"/>
                          </a:solidFill>
                          <a:effectLst/>
                          <a:latin typeface="+mj-lt"/>
                        </a:rPr>
                        <a:t>PIB </a:t>
                      </a:r>
                      <a:r>
                        <a:rPr lang="es-ES_tradnl" sz="1100" b="1" i="0" u="none" strike="noStrike" dirty="0" smtClean="0">
                          <a:solidFill>
                            <a:srgbClr val="000000"/>
                          </a:solidFill>
                          <a:effectLst/>
                          <a:latin typeface="+mj-lt"/>
                        </a:rPr>
                        <a:t>Construcción nominal</a:t>
                      </a:r>
                    </a:p>
                    <a:p>
                      <a:pPr algn="l" rtl="0" fontAlgn="ctr"/>
                      <a:r>
                        <a:rPr lang="es-ES_tradnl" sz="1100" b="1" i="0" u="none" strike="noStrike" dirty="0" smtClean="0">
                          <a:solidFill>
                            <a:srgbClr val="000000"/>
                          </a:solidFill>
                          <a:effectLst/>
                          <a:latin typeface="+mj-lt"/>
                        </a:rPr>
                        <a:t>(billones de dólares)</a:t>
                      </a:r>
                      <a:endParaRPr lang="es-ES_tradnl" sz="11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s-ES_tradnl" sz="1100" b="0" i="0" u="none" strike="noStrike" dirty="0" smtClean="0">
                          <a:solidFill>
                            <a:srgbClr val="000000"/>
                          </a:solidFill>
                          <a:effectLst/>
                          <a:latin typeface="+mj-lt"/>
                        </a:rPr>
                        <a:t>$76,366</a:t>
                      </a:r>
                      <a:endParaRPr lang="es-ES_tradnl" sz="1100" b="0" i="0" u="none" strike="noStrike" dirty="0">
                        <a:solidFill>
                          <a:srgbClr val="000000"/>
                        </a:solidFill>
                        <a:effectLst/>
                        <a:latin typeface="+mj-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s-ES_tradnl" sz="1100" b="0" i="0" u="none" strike="noStrike" dirty="0" smtClean="0">
                          <a:solidFill>
                            <a:schemeClr val="bg1"/>
                          </a:solidFill>
                          <a:effectLst/>
                          <a:latin typeface="+mj-lt"/>
                        </a:rPr>
                        <a:t>$79,759</a:t>
                      </a:r>
                      <a:endParaRPr lang="es-ES_tradnl" sz="1100" b="0" i="0" u="none" strike="noStrike" dirty="0">
                        <a:solidFill>
                          <a:schemeClr val="bg1"/>
                        </a:solidFill>
                        <a:effectLst/>
                        <a:latin typeface="+mj-lt"/>
                      </a:endParaRPr>
                    </a:p>
                  </a:txBody>
                  <a:tcPr marL="9525" marR="9525" marT="9525"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914242">
                <a:tc>
                  <a:txBody>
                    <a:bodyPr/>
                    <a:lstStyle/>
                    <a:p>
                      <a:pPr algn="l" rtl="0" fontAlgn="ctr"/>
                      <a:r>
                        <a:rPr lang="es-ES_tradnl" sz="1100" b="1" i="0" u="none" strike="noStrike" dirty="0">
                          <a:solidFill>
                            <a:srgbClr val="000000"/>
                          </a:solidFill>
                          <a:effectLst/>
                          <a:latin typeface="+mj-lt"/>
                        </a:rPr>
                        <a:t>Empleos en la </a:t>
                      </a:r>
                      <a:r>
                        <a:rPr lang="es-ES_tradnl" sz="1100" b="1" i="0" u="none" strike="noStrike" dirty="0" smtClean="0">
                          <a:solidFill>
                            <a:srgbClr val="000000"/>
                          </a:solidFill>
                          <a:effectLst/>
                          <a:latin typeface="+mj-lt"/>
                        </a:rPr>
                        <a:t>construcción</a:t>
                      </a:r>
                    </a:p>
                    <a:p>
                      <a:pPr algn="l" rtl="0" fontAlgn="ctr"/>
                      <a:r>
                        <a:rPr lang="es-ES_tradnl" sz="1100" b="1" i="0" u="none" strike="noStrike" dirty="0" smtClean="0">
                          <a:solidFill>
                            <a:srgbClr val="000000"/>
                          </a:solidFill>
                          <a:effectLst/>
                          <a:latin typeface="+mj-lt"/>
                        </a:rPr>
                        <a:t>(millones de puestos de trabajo</a:t>
                      </a:r>
                      <a:r>
                        <a:rPr lang="es-ES_tradnl" sz="1100" b="1" i="0" u="none" strike="noStrike" baseline="0" dirty="0" smtClean="0">
                          <a:solidFill>
                            <a:srgbClr val="000000"/>
                          </a:solidFill>
                          <a:effectLst/>
                          <a:latin typeface="+mj-lt"/>
                        </a:rPr>
                        <a:t> directos)</a:t>
                      </a:r>
                      <a:endParaRPr lang="es-ES_tradnl" sz="11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lumMod val="95000"/>
                      </a:schemeClr>
                    </a:solidFill>
                  </a:tcPr>
                </a:tc>
                <a:tc>
                  <a:txBody>
                    <a:bodyPr/>
                    <a:lstStyle/>
                    <a:p>
                      <a:pPr algn="ctr" rtl="0" fontAlgn="ctr"/>
                      <a:r>
                        <a:rPr lang="es-ES_tradnl" sz="1100" b="0" i="0" u="none" strike="noStrike" dirty="0" smtClean="0">
                          <a:solidFill>
                            <a:srgbClr val="000000"/>
                          </a:solidFill>
                          <a:effectLst/>
                          <a:latin typeface="+mj-lt"/>
                        </a:rPr>
                        <a:t>5.87</a:t>
                      </a:r>
                      <a:endParaRPr lang="es-ES_tradnl" sz="1100" b="0" i="0" u="none" strike="noStrike" dirty="0">
                        <a:solidFill>
                          <a:srgbClr val="000000"/>
                        </a:solidFill>
                        <a:effectLst/>
                        <a:latin typeface="+mj-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ctr" rtl="0" fontAlgn="ctr"/>
                      <a:r>
                        <a:rPr lang="es-ES_tradnl" sz="1100" b="0" i="0" u="none" strike="noStrike" dirty="0" smtClean="0">
                          <a:solidFill>
                            <a:srgbClr val="000000"/>
                          </a:solidFill>
                          <a:effectLst/>
                          <a:latin typeface="+mj-lt"/>
                        </a:rPr>
                        <a:t>6.00</a:t>
                      </a:r>
                      <a:endParaRPr lang="es-ES_tradnl" sz="1100" b="0" i="0" u="none" strike="noStrike" dirty="0">
                        <a:solidFill>
                          <a:srgbClr val="000000"/>
                        </a:solidFill>
                        <a:effectLst/>
                        <a:latin typeface="+mj-lt"/>
                      </a:endParaRPr>
                    </a:p>
                  </a:txBody>
                  <a:tcPr marL="9525" marR="9525" marT="9525"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r>
              <a:tr h="463523">
                <a:tc>
                  <a:txBody>
                    <a:bodyPr/>
                    <a:lstStyle/>
                    <a:p>
                      <a:pPr algn="l" rtl="0" fontAlgn="ctr"/>
                      <a:r>
                        <a:rPr lang="es-ES_tradnl" sz="1100" b="1" i="0" u="none" strike="noStrike" dirty="0">
                          <a:solidFill>
                            <a:srgbClr val="000000"/>
                          </a:solidFill>
                          <a:effectLst/>
                          <a:latin typeface="+mj-lt"/>
                        </a:rPr>
                        <a:t>Inflación </a:t>
                      </a:r>
                      <a:endParaRPr lang="es-ES_tradnl" sz="1100" b="1" i="0" u="none" strike="noStrike" dirty="0" smtClean="0">
                        <a:solidFill>
                          <a:srgbClr val="000000"/>
                        </a:solidFill>
                        <a:effectLst/>
                        <a:latin typeface="+mj-lt"/>
                      </a:endParaRPr>
                    </a:p>
                    <a:p>
                      <a:pPr algn="l" rtl="0" fontAlgn="ctr"/>
                      <a:r>
                        <a:rPr lang="es-ES_tradnl" sz="1100" b="1" i="0" u="none" strike="noStrike" dirty="0" smtClean="0">
                          <a:solidFill>
                            <a:srgbClr val="000000"/>
                          </a:solidFill>
                          <a:effectLst/>
                          <a:latin typeface="+mj-lt"/>
                        </a:rPr>
                        <a:t>%(dic.-dic.)</a:t>
                      </a:r>
                      <a:endParaRPr lang="es-ES_tradnl" sz="11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chemeClr val="tx1"/>
                    </a:solidFill>
                  </a:tcPr>
                </a:tc>
                <a:tc>
                  <a:txBody>
                    <a:bodyPr/>
                    <a:lstStyle/>
                    <a:p>
                      <a:pPr algn="ctr" rtl="0" fontAlgn="ctr"/>
                      <a:r>
                        <a:rPr lang="es-ES_tradnl" sz="1100" b="0" i="0" u="none" strike="noStrike" dirty="0" smtClean="0">
                          <a:solidFill>
                            <a:srgbClr val="000000"/>
                          </a:solidFill>
                          <a:effectLst/>
                          <a:latin typeface="+mj-lt"/>
                        </a:rPr>
                        <a:t>3.6%</a:t>
                      </a:r>
                      <a:endParaRPr lang="es-ES_tradnl" sz="1100" b="0" i="0" u="none" strike="noStrike" dirty="0">
                        <a:solidFill>
                          <a:srgbClr val="000000"/>
                        </a:solidFill>
                        <a:effectLst/>
                        <a:latin typeface="+mj-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ES_tradnl" sz="1100" b="0" i="0" u="none" strike="noStrike" dirty="0" smtClean="0">
                          <a:solidFill>
                            <a:srgbClr val="000000"/>
                          </a:solidFill>
                          <a:effectLst/>
                          <a:latin typeface="+mj-lt"/>
                        </a:rPr>
                        <a:t>4.0%</a:t>
                      </a:r>
                      <a:endParaRPr lang="es-ES_tradnl" sz="1100" b="0" i="0" u="none" strike="noStrike" dirty="0">
                        <a:solidFill>
                          <a:srgbClr val="000000"/>
                        </a:solidFill>
                        <a:effectLst/>
                        <a:latin typeface="+mj-lt"/>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688882">
                <a:tc>
                  <a:txBody>
                    <a:bodyPr/>
                    <a:lstStyle/>
                    <a:p>
                      <a:pPr algn="l" rtl="0" fontAlgn="ctr"/>
                      <a:r>
                        <a:rPr lang="es-ES_tradnl" sz="1100" b="1" i="0" u="none" strike="noStrike" dirty="0">
                          <a:solidFill>
                            <a:srgbClr val="000000"/>
                          </a:solidFill>
                          <a:effectLst/>
                          <a:latin typeface="+mj-lt"/>
                        </a:rPr>
                        <a:t>Tipo de </a:t>
                      </a:r>
                      <a:r>
                        <a:rPr lang="es-ES_tradnl" sz="1100" b="1" i="0" u="none" strike="noStrike" dirty="0" smtClean="0">
                          <a:solidFill>
                            <a:srgbClr val="000000"/>
                          </a:solidFill>
                          <a:effectLst/>
                          <a:latin typeface="+mj-lt"/>
                        </a:rPr>
                        <a:t>cambio</a:t>
                      </a:r>
                    </a:p>
                    <a:p>
                      <a:pPr marL="0" marR="0" indent="0" algn="l" defTabSz="914400" rtl="0" eaLnBrk="1" fontAlgn="ctr" latinLnBrk="0" hangingPunct="1">
                        <a:lnSpc>
                          <a:spcPct val="100000"/>
                        </a:lnSpc>
                        <a:spcBef>
                          <a:spcPts val="0"/>
                        </a:spcBef>
                        <a:spcAft>
                          <a:spcPts val="0"/>
                        </a:spcAft>
                        <a:buClrTx/>
                        <a:buSzTx/>
                        <a:buFontTx/>
                        <a:buNone/>
                        <a:tabLst/>
                        <a:defRPr/>
                      </a:pPr>
                      <a:r>
                        <a:rPr lang="es-MX" sz="1100" b="1" i="0" u="none" strike="noStrike" kern="1200" dirty="0" smtClean="0">
                          <a:solidFill>
                            <a:srgbClr val="000000"/>
                          </a:solidFill>
                          <a:effectLst/>
                          <a:latin typeface="+mn-lt"/>
                          <a:ea typeface="+mn-ea"/>
                          <a:cs typeface="+mn-cs"/>
                        </a:rPr>
                        <a:t>(Pesos por 1 US dólar, promedio anual)</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tx1">
                        <a:lumMod val="95000"/>
                      </a:schemeClr>
                    </a:solidFill>
                  </a:tcPr>
                </a:tc>
                <a:tc>
                  <a:txBody>
                    <a:bodyPr/>
                    <a:lstStyle/>
                    <a:p>
                      <a:pPr algn="ctr" rtl="0" fontAlgn="ctr"/>
                      <a:r>
                        <a:rPr lang="es-ES_tradnl" sz="1100" b="0" i="0" u="none" strike="noStrike" dirty="0" smtClean="0">
                          <a:solidFill>
                            <a:srgbClr val="000000"/>
                          </a:solidFill>
                          <a:effectLst/>
                          <a:latin typeface="+mj-lt"/>
                        </a:rPr>
                        <a:t>$13.12</a:t>
                      </a:r>
                      <a:endParaRPr lang="es-ES_tradnl" sz="1100" b="0" i="0" u="none" strike="noStrike" dirty="0">
                        <a:solidFill>
                          <a:srgbClr val="000000"/>
                        </a:solidFill>
                        <a:effectLst/>
                        <a:latin typeface="+mj-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ctr" rtl="0" fontAlgn="ctr"/>
                      <a:r>
                        <a:rPr lang="es-ES_tradnl" sz="1100" b="0" i="0" u="none" strike="noStrike" dirty="0" smtClean="0">
                          <a:solidFill>
                            <a:srgbClr val="000000"/>
                          </a:solidFill>
                          <a:effectLst/>
                          <a:latin typeface="+mj-lt"/>
                        </a:rPr>
                        <a:t>$12.63</a:t>
                      </a:r>
                      <a:endParaRPr lang="es-ES_tradnl" sz="1100" b="0" i="0" u="none" strike="noStrike" dirty="0">
                        <a:solidFill>
                          <a:srgbClr val="000000"/>
                        </a:solidFill>
                        <a:effectLst/>
                        <a:latin typeface="+mj-lt"/>
                      </a:endParaRPr>
                    </a:p>
                  </a:txBody>
                  <a:tcPr marL="9525" marR="9525" marT="9525"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r>
            </a:tbl>
          </a:graphicData>
        </a:graphic>
      </p:graphicFrame>
      <p:sp>
        <p:nvSpPr>
          <p:cNvPr id="16" name="Cuadro de texto 2"/>
          <p:cNvSpPr txBox="1">
            <a:spLocks noChangeArrowheads="1"/>
          </p:cNvSpPr>
          <p:nvPr/>
        </p:nvSpPr>
        <p:spPr bwMode="auto">
          <a:xfrm>
            <a:off x="2699792" y="44624"/>
            <a:ext cx="6408912" cy="461665"/>
          </a:xfrm>
          <a:prstGeom prst="rect">
            <a:avLst/>
          </a:prstGeom>
          <a:solidFill>
            <a:srgbClr val="C0504D"/>
          </a:solidFill>
          <a:ln>
            <a:noFill/>
          </a:ln>
          <a:extLst/>
        </p:spPr>
        <p:txBody>
          <a:bodyPr vert="horz" wrap="square" lIns="91440" tIns="45720" rIns="91440" bIns="45720" numCol="1" anchor="t" anchorCtr="0" compatLnSpc="1">
            <a:prstTxWarp prst="textNoShape">
              <a:avLst/>
            </a:prstTxWarp>
            <a:spAutoFit/>
          </a:bodyPr>
          <a:lstStyle/>
          <a:p>
            <a:pPr algn="r" fontAlgn="base">
              <a:spcBef>
                <a:spcPct val="0"/>
              </a:spcBef>
              <a:spcAft>
                <a:spcPct val="0"/>
              </a:spcAft>
            </a:pPr>
            <a:r>
              <a:rPr lang="es-MX" sz="2400" b="1" kern="0" dirty="0" smtClean="0">
                <a:solidFill>
                  <a:prstClr val="white"/>
                </a:solidFill>
                <a:effectLst>
                  <a:outerShdw blurRad="38100" dist="38100" dir="2700000" algn="tl">
                    <a:srgbClr val="000000">
                      <a:alpha val="43137"/>
                    </a:srgbClr>
                  </a:outerShdw>
                </a:effectLst>
                <a:latin typeface="Arial Narrow" pitchFamily="34" charset="0"/>
                <a:cs typeface="Arial" pitchFamily="34" charset="0"/>
              </a:rPr>
              <a:t>6. Actividad </a:t>
            </a:r>
            <a:r>
              <a:rPr lang="es-MX" sz="2400" b="1" kern="0" dirty="0">
                <a:solidFill>
                  <a:prstClr val="white"/>
                </a:solidFill>
                <a:effectLst>
                  <a:outerShdw blurRad="38100" dist="38100" dir="2700000" algn="tl">
                    <a:srgbClr val="000000">
                      <a:alpha val="43137"/>
                    </a:srgbClr>
                  </a:outerShdw>
                </a:effectLst>
                <a:latin typeface="Arial Narrow" pitchFamily="34" charset="0"/>
                <a:cs typeface="Arial" pitchFamily="34" charset="0"/>
              </a:rPr>
              <a:t>Económica</a:t>
            </a:r>
          </a:p>
        </p:txBody>
      </p:sp>
      <p:sp>
        <p:nvSpPr>
          <p:cNvPr id="19" name="1 Marcador de número de diapositiva"/>
          <p:cNvSpPr>
            <a:spLocks noGrp="1"/>
          </p:cNvSpPr>
          <p:nvPr>
            <p:ph type="sldNum" sz="quarter" idx="11"/>
          </p:nvPr>
        </p:nvSpPr>
        <p:spPr>
          <a:xfrm>
            <a:off x="8202797" y="6477794"/>
            <a:ext cx="941203" cy="301752"/>
          </a:xfrm>
        </p:spPr>
        <p:txBody>
          <a:bodyPr/>
          <a:lstStyle/>
          <a:p>
            <a:fld id="{89A47D61-1A53-4717-9E17-4F01C9CBFDF0}" type="slidenum">
              <a:rPr lang="es-MX" sz="1400" b="1" smtClean="0">
                <a:solidFill>
                  <a:prstClr val="white"/>
                </a:solidFill>
              </a:rPr>
              <a:pPr/>
              <a:t>7</a:t>
            </a:fld>
            <a:endParaRPr lang="es-MX" sz="1400" b="1" dirty="0">
              <a:solidFill>
                <a:prstClr val="white"/>
              </a:solidFill>
            </a:endParaRPr>
          </a:p>
        </p:txBody>
      </p:sp>
      <p:sp>
        <p:nvSpPr>
          <p:cNvPr id="20" name="Line 35"/>
          <p:cNvSpPr>
            <a:spLocks noChangeShapeType="1"/>
          </p:cNvSpPr>
          <p:nvPr/>
        </p:nvSpPr>
        <p:spPr bwMode="auto">
          <a:xfrm flipH="1" flipV="1">
            <a:off x="2988927" y="1734716"/>
            <a:ext cx="537480" cy="0"/>
          </a:xfrm>
          <a:prstGeom prst="line">
            <a:avLst/>
          </a:prstGeom>
          <a:noFill/>
          <a:ln w="9525">
            <a:solidFill>
              <a:schemeClr val="bg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s-MX" dirty="0">
              <a:ln w="28575">
                <a:solidFill>
                  <a:prstClr val="white"/>
                </a:solidFill>
              </a:ln>
              <a:solidFill>
                <a:prstClr val="black"/>
              </a:solidFill>
              <a:latin typeface="Arial Narrow" pitchFamily="34" charset="0"/>
              <a:cs typeface="DokChampa" pitchFamily="34" charset="-34"/>
            </a:endParaRPr>
          </a:p>
        </p:txBody>
      </p:sp>
      <p:sp>
        <p:nvSpPr>
          <p:cNvPr id="5" name="4 CuadroTexto"/>
          <p:cNvSpPr txBox="1"/>
          <p:nvPr/>
        </p:nvSpPr>
        <p:spPr>
          <a:xfrm>
            <a:off x="3491880" y="2031231"/>
            <a:ext cx="631279" cy="461665"/>
          </a:xfrm>
          <a:prstGeom prst="rect">
            <a:avLst/>
          </a:prstGeom>
          <a:noFill/>
        </p:spPr>
        <p:txBody>
          <a:bodyPr wrap="square" rtlCol="0">
            <a:spAutoFit/>
          </a:bodyPr>
          <a:lstStyle/>
          <a:p>
            <a:pPr algn="ctr"/>
            <a:r>
              <a:rPr lang="es-ES_tradnl" sz="800" b="1" dirty="0" smtClean="0">
                <a:solidFill>
                  <a:srgbClr val="9C5252">
                    <a:lumMod val="75000"/>
                  </a:srgbClr>
                </a:solidFill>
              </a:rPr>
              <a:t>Al 1er trimestre 2013</a:t>
            </a:r>
            <a:endParaRPr lang="es-ES_tradnl" sz="800" b="1" dirty="0">
              <a:solidFill>
                <a:srgbClr val="9C5252">
                  <a:lumMod val="75000"/>
                </a:srgbClr>
              </a:solidFill>
            </a:endParaRPr>
          </a:p>
        </p:txBody>
      </p:sp>
      <p:sp>
        <p:nvSpPr>
          <p:cNvPr id="21" name="20 CuadroTexto"/>
          <p:cNvSpPr txBox="1"/>
          <p:nvPr/>
        </p:nvSpPr>
        <p:spPr>
          <a:xfrm>
            <a:off x="3470996" y="1634412"/>
            <a:ext cx="740964" cy="338554"/>
          </a:xfrm>
          <a:prstGeom prst="rect">
            <a:avLst/>
          </a:prstGeom>
          <a:noFill/>
        </p:spPr>
        <p:txBody>
          <a:bodyPr wrap="square" rtlCol="0">
            <a:spAutoFit/>
          </a:bodyPr>
          <a:lstStyle/>
          <a:p>
            <a:pPr algn="ctr"/>
            <a:r>
              <a:rPr lang="es-ES_tradnl" sz="800" b="1" dirty="0" smtClean="0">
                <a:solidFill>
                  <a:srgbClr val="0070C0"/>
                </a:solidFill>
              </a:rPr>
              <a:t>Estimado Anual 2013 </a:t>
            </a:r>
            <a:endParaRPr lang="es-ES_tradnl" sz="800" b="1" dirty="0">
              <a:solidFill>
                <a:srgbClr val="0070C0"/>
              </a:solidFill>
            </a:endParaRPr>
          </a:p>
        </p:txBody>
      </p:sp>
      <p:sp>
        <p:nvSpPr>
          <p:cNvPr id="23" name="Line 35"/>
          <p:cNvSpPr>
            <a:spLocks noChangeShapeType="1"/>
          </p:cNvSpPr>
          <p:nvPr/>
        </p:nvSpPr>
        <p:spPr bwMode="auto">
          <a:xfrm flipH="1" flipV="1">
            <a:off x="3272015" y="5283449"/>
            <a:ext cx="335831" cy="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s-MX" dirty="0">
              <a:ln w="28575">
                <a:solidFill>
                  <a:prstClr val="white"/>
                </a:solidFill>
              </a:ln>
              <a:solidFill>
                <a:prstClr val="black"/>
              </a:solidFill>
              <a:latin typeface="Arial Narrow" pitchFamily="34" charset="0"/>
              <a:cs typeface="DokChampa" pitchFamily="34" charset="-34"/>
            </a:endParaRPr>
          </a:p>
        </p:txBody>
      </p:sp>
      <p:sp>
        <p:nvSpPr>
          <p:cNvPr id="25" name="Line 35"/>
          <p:cNvSpPr>
            <a:spLocks noChangeShapeType="1"/>
          </p:cNvSpPr>
          <p:nvPr/>
        </p:nvSpPr>
        <p:spPr bwMode="auto">
          <a:xfrm flipH="1" flipV="1">
            <a:off x="3209838" y="4495002"/>
            <a:ext cx="335831" cy="0"/>
          </a:xfrm>
          <a:prstGeom prst="line">
            <a:avLst/>
          </a:prstGeom>
          <a:noFill/>
          <a:ln w="9525">
            <a:solidFill>
              <a:schemeClr val="bg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s-MX" dirty="0">
              <a:ln w="28575">
                <a:solidFill>
                  <a:prstClr val="white"/>
                </a:solidFill>
              </a:ln>
              <a:solidFill>
                <a:srgbClr val="C00000"/>
              </a:solidFill>
              <a:latin typeface="Arial Narrow" pitchFamily="34" charset="0"/>
              <a:cs typeface="DokChampa" pitchFamily="34" charset="-34"/>
            </a:endParaRPr>
          </a:p>
        </p:txBody>
      </p:sp>
      <p:sp>
        <p:nvSpPr>
          <p:cNvPr id="26" name="25 CuadroTexto"/>
          <p:cNvSpPr txBox="1"/>
          <p:nvPr/>
        </p:nvSpPr>
        <p:spPr>
          <a:xfrm>
            <a:off x="3580681" y="5055567"/>
            <a:ext cx="631279" cy="461665"/>
          </a:xfrm>
          <a:prstGeom prst="rect">
            <a:avLst/>
          </a:prstGeom>
          <a:noFill/>
        </p:spPr>
        <p:txBody>
          <a:bodyPr wrap="square" rtlCol="0">
            <a:spAutoFit/>
          </a:bodyPr>
          <a:lstStyle/>
          <a:p>
            <a:pPr algn="ctr"/>
            <a:r>
              <a:rPr lang="es-ES_tradnl" sz="800" b="1" dirty="0" smtClean="0">
                <a:solidFill>
                  <a:srgbClr val="6076B4">
                    <a:lumMod val="75000"/>
                  </a:srgbClr>
                </a:solidFill>
              </a:rPr>
              <a:t>Al 1er trimestre 2013</a:t>
            </a:r>
            <a:endParaRPr lang="es-ES_tradnl" sz="800" b="1" dirty="0">
              <a:solidFill>
                <a:srgbClr val="6076B4">
                  <a:lumMod val="75000"/>
                </a:srgbClr>
              </a:solidFill>
            </a:endParaRPr>
          </a:p>
        </p:txBody>
      </p:sp>
      <p:sp>
        <p:nvSpPr>
          <p:cNvPr id="27" name="26 CuadroTexto"/>
          <p:cNvSpPr txBox="1"/>
          <p:nvPr/>
        </p:nvSpPr>
        <p:spPr>
          <a:xfrm>
            <a:off x="3440653" y="4326816"/>
            <a:ext cx="801650" cy="338554"/>
          </a:xfrm>
          <a:prstGeom prst="rect">
            <a:avLst/>
          </a:prstGeom>
          <a:noFill/>
          <a:ln>
            <a:noFill/>
          </a:ln>
        </p:spPr>
        <p:txBody>
          <a:bodyPr wrap="square" rtlCol="0">
            <a:spAutoFit/>
          </a:bodyPr>
          <a:lstStyle/>
          <a:p>
            <a:pPr algn="ctr"/>
            <a:r>
              <a:rPr lang="es-ES_tradnl" sz="800" b="1" dirty="0" smtClean="0">
                <a:solidFill>
                  <a:srgbClr val="0070C0"/>
                </a:solidFill>
              </a:rPr>
              <a:t>Estimado Anual 2013</a:t>
            </a:r>
            <a:endParaRPr lang="es-ES_tradnl" sz="800" b="1" dirty="0">
              <a:solidFill>
                <a:srgbClr val="0070C0"/>
              </a:solidFill>
            </a:endParaRPr>
          </a:p>
        </p:txBody>
      </p:sp>
      <p:sp>
        <p:nvSpPr>
          <p:cNvPr id="4" name="3 CuadroTexto"/>
          <p:cNvSpPr txBox="1"/>
          <p:nvPr/>
        </p:nvSpPr>
        <p:spPr>
          <a:xfrm>
            <a:off x="4198830" y="5669160"/>
            <a:ext cx="3337063" cy="800219"/>
          </a:xfrm>
          <a:prstGeom prst="rect">
            <a:avLst/>
          </a:prstGeom>
          <a:noFill/>
        </p:spPr>
        <p:txBody>
          <a:bodyPr wrap="square" rtlCol="0">
            <a:spAutoFit/>
          </a:bodyPr>
          <a:lstStyle/>
          <a:p>
            <a:r>
              <a:rPr lang="es-MX" sz="1000" b="1" dirty="0" smtClean="0">
                <a:solidFill>
                  <a:prstClr val="black"/>
                </a:solidFill>
              </a:rPr>
              <a:t>Nota:</a:t>
            </a:r>
            <a:r>
              <a:rPr lang="es-MX" sz="900" b="1" dirty="0" smtClean="0">
                <a:solidFill>
                  <a:prstClr val="black"/>
                </a:solidFill>
              </a:rPr>
              <a:t>  </a:t>
            </a:r>
            <a:r>
              <a:rPr lang="es-MX" sz="900" dirty="0" smtClean="0">
                <a:solidFill>
                  <a:prstClr val="black"/>
                </a:solidFill>
              </a:rPr>
              <a:t>En México 1 mil millones = 1 millardo</a:t>
            </a:r>
          </a:p>
          <a:p>
            <a:r>
              <a:rPr lang="es-MX" sz="900" dirty="0" smtClean="0">
                <a:solidFill>
                  <a:prstClr val="black"/>
                </a:solidFill>
              </a:rPr>
              <a:t>           En Estados Unidos 1 mil millones = 1 billón </a:t>
            </a:r>
          </a:p>
          <a:p>
            <a:endParaRPr lang="es-MX" sz="900" dirty="0">
              <a:solidFill>
                <a:prstClr val="black"/>
              </a:solidFill>
            </a:endParaRPr>
          </a:p>
          <a:p>
            <a:r>
              <a:rPr lang="es-MX" sz="900" dirty="0" smtClean="0">
                <a:solidFill>
                  <a:prstClr val="black"/>
                </a:solidFill>
              </a:rPr>
              <a:t>           En México 1 millón de millones  =  1 billón </a:t>
            </a:r>
          </a:p>
          <a:p>
            <a:r>
              <a:rPr lang="es-MX" sz="900" dirty="0" smtClean="0">
                <a:solidFill>
                  <a:prstClr val="black"/>
                </a:solidFill>
              </a:rPr>
              <a:t>           En Estados Unidos  1 millón de millones = 1 trillón</a:t>
            </a:r>
            <a:endParaRPr lang="es-MX" sz="900" dirty="0">
              <a:solidFill>
                <a:prstClr val="black"/>
              </a:solidFill>
            </a:endParaRPr>
          </a:p>
        </p:txBody>
      </p:sp>
    </p:spTree>
    <p:extLst>
      <p:ext uri="{BB962C8B-B14F-4D97-AF65-F5344CB8AC3E}">
        <p14:creationId xmlns:p14="http://schemas.microsoft.com/office/powerpoint/2010/main" val="4172646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2 Gráfico"/>
          <p:cNvGraphicFramePr>
            <a:graphicFrameLocks/>
          </p:cNvGraphicFramePr>
          <p:nvPr>
            <p:extLst>
              <p:ext uri="{D42A27DB-BD31-4B8C-83A1-F6EECF244321}">
                <p14:modId xmlns:p14="http://schemas.microsoft.com/office/powerpoint/2010/main" val="3118496747"/>
              </p:ext>
            </p:extLst>
          </p:nvPr>
        </p:nvGraphicFramePr>
        <p:xfrm>
          <a:off x="677292" y="1844824"/>
          <a:ext cx="8208912" cy="381642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5 Conector recto"/>
          <p:cNvCxnSpPr/>
          <p:nvPr/>
        </p:nvCxnSpPr>
        <p:spPr>
          <a:xfrm>
            <a:off x="1598476" y="2685033"/>
            <a:ext cx="6696744"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6113896" y="2227585"/>
            <a:ext cx="720080" cy="720080"/>
          </a:xfrm>
          <a:prstGeom prst="straightConnector1">
            <a:avLst/>
          </a:prstGeom>
          <a:ln w="19050">
            <a:solidFill>
              <a:schemeClr val="accent5">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Cuadro de texto 2"/>
          <p:cNvSpPr txBox="1">
            <a:spLocks noChangeArrowheads="1"/>
          </p:cNvSpPr>
          <p:nvPr/>
        </p:nvSpPr>
        <p:spPr bwMode="auto">
          <a:xfrm>
            <a:off x="2752550" y="116632"/>
            <a:ext cx="6408912" cy="461665"/>
          </a:xfrm>
          <a:prstGeom prst="rect">
            <a:avLst/>
          </a:prstGeom>
          <a:solidFill>
            <a:srgbClr val="C0504D"/>
          </a:solidFill>
          <a:ln>
            <a:noFill/>
          </a:ln>
          <a:extLst/>
        </p:spPr>
        <p:txBody>
          <a:bodyPr vert="horz" wrap="square" lIns="91440" tIns="45720" rIns="91440" bIns="45720" numCol="1" anchor="t" anchorCtr="0" compatLnSpc="1">
            <a:prstTxWarp prst="textNoShape">
              <a:avLst/>
            </a:prstTxWarp>
            <a:spAutoFit/>
          </a:bodyPr>
          <a:lstStyle/>
          <a:p>
            <a:pPr algn="r" fontAlgn="base">
              <a:spcBef>
                <a:spcPct val="0"/>
              </a:spcBef>
              <a:spcAft>
                <a:spcPct val="0"/>
              </a:spcAft>
            </a:pPr>
            <a:r>
              <a:rPr lang="es-MX" sz="2400" b="1" kern="0" dirty="0" smtClean="0">
                <a:solidFill>
                  <a:prstClr val="white"/>
                </a:solidFill>
                <a:effectLst>
                  <a:outerShdw blurRad="38100" dist="38100" dir="2700000" algn="tl">
                    <a:srgbClr val="000000">
                      <a:alpha val="43137"/>
                    </a:srgbClr>
                  </a:outerShdw>
                </a:effectLst>
                <a:latin typeface="Arial Narrow" pitchFamily="34" charset="0"/>
                <a:cs typeface="Arial" pitchFamily="34" charset="0"/>
              </a:rPr>
              <a:t>7. Recuperación de la Actividad de la Construcción</a:t>
            </a:r>
            <a:endParaRPr lang="es-MX" sz="2400" b="1" kern="0" dirty="0">
              <a:solidFill>
                <a:prstClr val="white"/>
              </a:solidFill>
              <a:effectLst>
                <a:outerShdw blurRad="38100" dist="38100" dir="2700000" algn="tl">
                  <a:srgbClr val="000000">
                    <a:alpha val="43137"/>
                  </a:srgbClr>
                </a:outerShdw>
              </a:effectLst>
              <a:latin typeface="Arial Narrow" pitchFamily="34" charset="0"/>
              <a:cs typeface="Arial" pitchFamily="34" charset="0"/>
            </a:endParaRPr>
          </a:p>
        </p:txBody>
      </p:sp>
      <p:cxnSp>
        <p:nvCxnSpPr>
          <p:cNvPr id="14" name="13 Conector recto de flecha"/>
          <p:cNvCxnSpPr/>
          <p:nvPr/>
        </p:nvCxnSpPr>
        <p:spPr>
          <a:xfrm>
            <a:off x="4457712" y="2685033"/>
            <a:ext cx="324036" cy="262632"/>
          </a:xfrm>
          <a:prstGeom prst="straightConnector1">
            <a:avLst/>
          </a:prstGeom>
          <a:ln w="28575">
            <a:solidFill>
              <a:srgbClr val="CC33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1 Elipse"/>
          <p:cNvSpPr/>
          <p:nvPr/>
        </p:nvSpPr>
        <p:spPr>
          <a:xfrm>
            <a:off x="5933876" y="1410816"/>
            <a:ext cx="2009478" cy="792088"/>
          </a:xfrm>
          <a:prstGeom prst="ellipse">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400" b="1" dirty="0" smtClean="0">
                <a:solidFill>
                  <a:srgbClr val="63891F">
                    <a:lumMod val="75000"/>
                  </a:srgbClr>
                </a:solidFill>
              </a:rPr>
              <a:t>Zona de Recuperación</a:t>
            </a:r>
            <a:endParaRPr lang="es-MX" sz="1400" b="1" dirty="0">
              <a:solidFill>
                <a:srgbClr val="63891F">
                  <a:lumMod val="75000"/>
                </a:srgbClr>
              </a:solidFill>
            </a:endParaRPr>
          </a:p>
        </p:txBody>
      </p:sp>
      <p:sp>
        <p:nvSpPr>
          <p:cNvPr id="33" name="Text Box 8"/>
          <p:cNvSpPr txBox="1">
            <a:spLocks noChangeArrowheads="1"/>
          </p:cNvSpPr>
          <p:nvPr/>
        </p:nvSpPr>
        <p:spPr bwMode="auto">
          <a:xfrm>
            <a:off x="0" y="6503525"/>
            <a:ext cx="7920037" cy="3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lnSpc>
                <a:spcPct val="75000"/>
              </a:lnSpc>
            </a:pPr>
            <a:r>
              <a:rPr lang="es-MX" sz="1100" b="1" i="1" dirty="0">
                <a:solidFill>
                  <a:prstClr val="white"/>
                </a:solidFill>
                <a:effectLst>
                  <a:outerShdw blurRad="38100" dist="38100" dir="2700000" algn="tl">
                    <a:srgbClr val="000000">
                      <a:alpha val="43137"/>
                    </a:srgbClr>
                  </a:outerShdw>
                </a:effectLst>
                <a:latin typeface="Arial Narrow" pitchFamily="34" charset="0"/>
                <a:cs typeface="DokChampa" pitchFamily="34" charset="-34"/>
              </a:rPr>
              <a:t>Fuente: Gerencia de Economía y </a:t>
            </a:r>
            <a:r>
              <a:rPr lang="es-MX" sz="1100" b="1" i="1" dirty="0" smtClean="0">
                <a:solidFill>
                  <a:prstClr val="white"/>
                </a:solidFill>
                <a:effectLst>
                  <a:outerShdw blurRad="38100" dist="38100" dir="2700000" algn="tl">
                    <a:srgbClr val="000000">
                      <a:alpha val="43137"/>
                    </a:srgbClr>
                  </a:outerShdw>
                </a:effectLst>
                <a:latin typeface="Arial Narrow" pitchFamily="34" charset="0"/>
                <a:cs typeface="DokChampa" pitchFamily="34" charset="-34"/>
              </a:rPr>
              <a:t>Financiamiento de </a:t>
            </a:r>
            <a:r>
              <a:rPr lang="es-MX" sz="1100" b="1" i="1" dirty="0">
                <a:solidFill>
                  <a:prstClr val="white"/>
                </a:solidFill>
                <a:effectLst>
                  <a:outerShdw blurRad="38100" dist="38100" dir="2700000" algn="tl">
                    <a:srgbClr val="000000">
                      <a:alpha val="43137"/>
                    </a:srgbClr>
                  </a:outerShdw>
                </a:effectLst>
                <a:latin typeface="Arial Narrow" pitchFamily="34" charset="0"/>
                <a:cs typeface="DokChampa" pitchFamily="34" charset="-34"/>
              </a:rPr>
              <a:t>la CMIC con datos de INEGI</a:t>
            </a:r>
            <a:r>
              <a:rPr lang="es-MX" sz="1100" b="1" i="1" dirty="0" smtClean="0">
                <a:solidFill>
                  <a:prstClr val="white"/>
                </a:solidFill>
                <a:effectLst>
                  <a:outerShdw blurRad="38100" dist="38100" dir="2700000" algn="tl">
                    <a:srgbClr val="000000">
                      <a:alpha val="43137"/>
                    </a:srgbClr>
                  </a:outerShdw>
                </a:effectLst>
                <a:latin typeface="Arial Narrow" pitchFamily="34" charset="0"/>
                <a:cs typeface="DokChampa" pitchFamily="34" charset="-34"/>
              </a:rPr>
              <a:t>.</a:t>
            </a:r>
          </a:p>
          <a:p>
            <a:pPr algn="just">
              <a:lnSpc>
                <a:spcPts val="800"/>
              </a:lnSpc>
              <a:defRPr/>
            </a:pPr>
            <a:r>
              <a:rPr lang="es-MX" sz="1100" b="1" i="1" dirty="0" smtClean="0">
                <a:solidFill>
                  <a:prstClr val="white"/>
                </a:solidFill>
                <a:effectLst>
                  <a:outerShdw blurRad="38100" dist="38100" dir="2700000" algn="tl">
                    <a:srgbClr val="000000">
                      <a:alpha val="43137"/>
                    </a:srgbClr>
                  </a:outerShdw>
                </a:effectLst>
                <a:latin typeface="Arial Narrow" pitchFamily="34" charset="0"/>
                <a:cs typeface="DokChampa" pitchFamily="34" charset="-34"/>
              </a:rPr>
              <a:t>e/ </a:t>
            </a:r>
            <a:r>
              <a:rPr lang="es-MX" sz="1100" b="1" i="1" dirty="0">
                <a:solidFill>
                  <a:prstClr val="white"/>
                </a:solidFill>
                <a:effectLst>
                  <a:outerShdw blurRad="38100" dist="38100" dir="2700000" algn="tl">
                    <a:srgbClr val="000000">
                      <a:alpha val="43137"/>
                    </a:srgbClr>
                  </a:outerShdw>
                </a:effectLst>
                <a:latin typeface="Arial Narrow" pitchFamily="34" charset="0"/>
                <a:cs typeface="DokChampa" pitchFamily="34" charset="-34"/>
              </a:rPr>
              <a:t>Estimaciones elaboradas por la Gerencia de Economía y Financiamiento de la CMIC</a:t>
            </a:r>
          </a:p>
        </p:txBody>
      </p:sp>
      <p:sp>
        <p:nvSpPr>
          <p:cNvPr id="34" name="33 CuadroTexto"/>
          <p:cNvSpPr txBox="1"/>
          <p:nvPr/>
        </p:nvSpPr>
        <p:spPr>
          <a:xfrm>
            <a:off x="-36512" y="1579513"/>
            <a:ext cx="1080120" cy="769441"/>
          </a:xfrm>
          <a:prstGeom prst="rect">
            <a:avLst/>
          </a:prstGeom>
          <a:noFill/>
        </p:spPr>
        <p:txBody>
          <a:bodyPr wrap="square" rtlCol="0">
            <a:spAutoFit/>
          </a:bodyPr>
          <a:lstStyle/>
          <a:p>
            <a:pPr algn="ctr"/>
            <a:r>
              <a:rPr lang="es-MX" sz="1100" b="1" dirty="0" smtClean="0">
                <a:solidFill>
                  <a:prstClr val="black"/>
                </a:solidFill>
              </a:rPr>
              <a:t>Millones de pesos constantes de 2003</a:t>
            </a:r>
            <a:endParaRPr lang="es-MX" sz="1100" b="1" dirty="0">
              <a:solidFill>
                <a:prstClr val="black"/>
              </a:solidFill>
            </a:endParaRPr>
          </a:p>
        </p:txBody>
      </p:sp>
      <p:sp>
        <p:nvSpPr>
          <p:cNvPr id="40" name="16 CuadroTexto"/>
          <p:cNvSpPr txBox="1">
            <a:spLocks noChangeArrowheads="1"/>
          </p:cNvSpPr>
          <p:nvPr/>
        </p:nvSpPr>
        <p:spPr bwMode="auto">
          <a:xfrm>
            <a:off x="1837186" y="743218"/>
            <a:ext cx="4067061"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defRPr/>
            </a:pPr>
            <a:r>
              <a:rPr lang="es-ES" sz="1400" b="1" dirty="0" smtClean="0">
                <a:solidFill>
                  <a:prstClr val="black"/>
                </a:solidFill>
                <a:cs typeface="Arial" pitchFamily="34" charset="0"/>
              </a:rPr>
              <a:t>Evolución de Valor de la Producción (PIB) de la construcción 2005-2013                  </a:t>
            </a:r>
            <a:endParaRPr lang="es-ES" sz="1200" b="1" dirty="0" smtClean="0">
              <a:solidFill>
                <a:prstClr val="black"/>
              </a:solidFill>
              <a:cs typeface="Arial" pitchFamily="34" charset="0"/>
            </a:endParaRPr>
          </a:p>
        </p:txBody>
      </p:sp>
      <p:sp>
        <p:nvSpPr>
          <p:cNvPr id="13" name="1 Marcador de número de diapositiva"/>
          <p:cNvSpPr>
            <a:spLocks noGrp="1"/>
          </p:cNvSpPr>
          <p:nvPr>
            <p:ph type="sldNum" sz="quarter" idx="11"/>
          </p:nvPr>
        </p:nvSpPr>
        <p:spPr>
          <a:xfrm>
            <a:off x="8748464" y="6529235"/>
            <a:ext cx="395536" cy="301752"/>
          </a:xfrm>
        </p:spPr>
        <p:txBody>
          <a:bodyPr/>
          <a:lstStyle/>
          <a:p>
            <a:fld id="{89A47D61-1A53-4717-9E17-4F01C9CBFDF0}" type="slidenum">
              <a:rPr lang="es-MX" sz="1400" b="1" smtClean="0">
                <a:solidFill>
                  <a:prstClr val="white"/>
                </a:solidFill>
              </a:rPr>
              <a:pPr/>
              <a:t>8</a:t>
            </a:fld>
            <a:endParaRPr lang="es-MX" sz="1400" b="1" dirty="0">
              <a:solidFill>
                <a:prstClr val="white"/>
              </a:solidFill>
            </a:endParaRPr>
          </a:p>
        </p:txBody>
      </p:sp>
    </p:spTree>
    <p:extLst>
      <p:ext uri="{BB962C8B-B14F-4D97-AF65-F5344CB8AC3E}">
        <p14:creationId xmlns:p14="http://schemas.microsoft.com/office/powerpoint/2010/main" val="1742202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32 Rectángulo"/>
          <p:cNvSpPr/>
          <p:nvPr/>
        </p:nvSpPr>
        <p:spPr>
          <a:xfrm>
            <a:off x="6770532" y="5143286"/>
            <a:ext cx="2339752" cy="1236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aphicFrame>
        <p:nvGraphicFramePr>
          <p:cNvPr id="3" name="Object 85"/>
          <p:cNvGraphicFramePr>
            <a:graphicFrameLocks noChangeAspect="1"/>
          </p:cNvGraphicFramePr>
          <p:nvPr>
            <p:extLst>
              <p:ext uri="{D42A27DB-BD31-4B8C-83A1-F6EECF244321}">
                <p14:modId xmlns:p14="http://schemas.microsoft.com/office/powerpoint/2010/main" val="859022151"/>
              </p:ext>
            </p:extLst>
          </p:nvPr>
        </p:nvGraphicFramePr>
        <p:xfrm>
          <a:off x="510198" y="1811578"/>
          <a:ext cx="8369300"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8462" name="Line 101"/>
          <p:cNvSpPr>
            <a:spLocks noChangeShapeType="1"/>
          </p:cNvSpPr>
          <p:nvPr/>
        </p:nvSpPr>
        <p:spPr bwMode="auto">
          <a:xfrm>
            <a:off x="8513158" y="4903210"/>
            <a:ext cx="144462" cy="0"/>
          </a:xfrm>
          <a:prstGeom prst="line">
            <a:avLst/>
          </a:prstGeom>
          <a:noFill/>
          <a:ln>
            <a:noFill/>
          </a:ln>
          <a:effectLst>
            <a:prstShdw prst="shdw17" dist="17961" dir="2700000">
              <a:srgbClr val="999999"/>
            </a:prst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1200" dirty="0">
              <a:solidFill>
                <a:prstClr val="black"/>
              </a:solidFill>
              <a:latin typeface="Candara" pitchFamily="34" charset="0"/>
              <a:cs typeface="DilleniaUPC" pitchFamily="18" charset="-34"/>
            </a:endParaRPr>
          </a:p>
        </p:txBody>
      </p:sp>
      <p:sp>
        <p:nvSpPr>
          <p:cNvPr id="39" name="16 CuadroTexto"/>
          <p:cNvSpPr txBox="1">
            <a:spLocks noChangeArrowheads="1"/>
          </p:cNvSpPr>
          <p:nvPr/>
        </p:nvSpPr>
        <p:spPr bwMode="auto">
          <a:xfrm>
            <a:off x="1769965" y="608251"/>
            <a:ext cx="4608513" cy="33855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defRPr/>
            </a:pPr>
            <a:r>
              <a:rPr lang="es-ES" sz="1600" b="1" dirty="0">
                <a:solidFill>
                  <a:prstClr val="black"/>
                </a:solidFill>
                <a:cs typeface="Arial" pitchFamily="34" charset="0"/>
              </a:rPr>
              <a:t>Inversión </a:t>
            </a:r>
            <a:r>
              <a:rPr lang="es-ES" sz="1600" b="1" dirty="0" smtClean="0">
                <a:solidFill>
                  <a:prstClr val="black"/>
                </a:solidFill>
                <a:cs typeface="Arial" pitchFamily="34" charset="0"/>
              </a:rPr>
              <a:t>Construcción</a:t>
            </a:r>
            <a:endParaRPr lang="es-ES" sz="1200" b="1" dirty="0" smtClean="0">
              <a:solidFill>
                <a:prstClr val="black"/>
              </a:solidFill>
              <a:cs typeface="Arial" pitchFamily="34" charset="0"/>
            </a:endParaRPr>
          </a:p>
        </p:txBody>
      </p:sp>
      <p:sp>
        <p:nvSpPr>
          <p:cNvPr id="10" name="9 Cerrar llave"/>
          <p:cNvSpPr/>
          <p:nvPr/>
        </p:nvSpPr>
        <p:spPr>
          <a:xfrm rot="5400000">
            <a:off x="896303" y="5607370"/>
            <a:ext cx="103467" cy="768696"/>
          </a:xfrm>
          <a:prstGeom prst="rightBrace">
            <a:avLst>
              <a:gd name="adj1" fmla="val 129118"/>
              <a:gd name="adj2" fmla="val 50000"/>
            </a:avLst>
          </a:prstGeom>
          <a:ln w="28575">
            <a:solidFill>
              <a:schemeClr val="bg1">
                <a:alpha val="76000"/>
              </a:schemeClr>
            </a:solidFill>
          </a:ln>
        </p:spPr>
        <p:style>
          <a:lnRef idx="1">
            <a:schemeClr val="accent1"/>
          </a:lnRef>
          <a:fillRef idx="0">
            <a:schemeClr val="accent1"/>
          </a:fillRef>
          <a:effectRef idx="0">
            <a:schemeClr val="accent1"/>
          </a:effectRef>
          <a:fontRef idx="minor">
            <a:schemeClr val="tx1"/>
          </a:fontRef>
        </p:style>
        <p:txBody>
          <a:bodyPr lIns="122027" tIns="61013" rIns="122027" bIns="61013" anchor="ctr"/>
          <a:lstStyle/>
          <a:p>
            <a:pPr algn="ctr">
              <a:defRPr/>
            </a:pPr>
            <a:endParaRPr lang="es-MX">
              <a:solidFill>
                <a:prstClr val="black"/>
              </a:solidFill>
            </a:endParaRPr>
          </a:p>
        </p:txBody>
      </p:sp>
      <p:sp>
        <p:nvSpPr>
          <p:cNvPr id="21" name="Cuadro de texto 2"/>
          <p:cNvSpPr txBox="1">
            <a:spLocks noChangeArrowheads="1"/>
          </p:cNvSpPr>
          <p:nvPr/>
        </p:nvSpPr>
        <p:spPr bwMode="auto">
          <a:xfrm>
            <a:off x="2699792" y="44624"/>
            <a:ext cx="6408912" cy="461665"/>
          </a:xfrm>
          <a:prstGeom prst="rect">
            <a:avLst/>
          </a:prstGeom>
          <a:solidFill>
            <a:srgbClr val="C0504D"/>
          </a:solidFill>
          <a:ln>
            <a:noFill/>
          </a:ln>
          <a:extLst/>
        </p:spPr>
        <p:txBody>
          <a:bodyPr vert="horz" wrap="square" lIns="91440" tIns="45720" rIns="91440" bIns="45720" numCol="1" anchor="t" anchorCtr="0" compatLnSpc="1">
            <a:prstTxWarp prst="textNoShape">
              <a:avLst/>
            </a:prstTxWarp>
            <a:spAutoFit/>
          </a:bodyPr>
          <a:lstStyle/>
          <a:p>
            <a:pPr algn="r" fontAlgn="base">
              <a:spcBef>
                <a:spcPct val="0"/>
              </a:spcBef>
              <a:spcAft>
                <a:spcPct val="0"/>
              </a:spcAft>
            </a:pPr>
            <a:r>
              <a:rPr lang="es-MX" sz="2400" b="1" kern="0" dirty="0" smtClean="0">
                <a:solidFill>
                  <a:prstClr val="white"/>
                </a:solidFill>
                <a:effectLst>
                  <a:outerShdw blurRad="38100" dist="38100" dir="2700000" algn="tl">
                    <a:srgbClr val="000000">
                      <a:alpha val="43137"/>
                    </a:srgbClr>
                  </a:outerShdw>
                </a:effectLst>
                <a:latin typeface="Arial Narrow" pitchFamily="34" charset="0"/>
                <a:cs typeface="Arial" pitchFamily="34" charset="0"/>
              </a:rPr>
              <a:t>8.  Tamaño del Mercado</a:t>
            </a:r>
            <a:endParaRPr lang="es-MX" sz="2400" b="1" kern="0" dirty="0">
              <a:solidFill>
                <a:prstClr val="white"/>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23" name="22 CuadroTexto"/>
          <p:cNvSpPr txBox="1"/>
          <p:nvPr/>
        </p:nvSpPr>
        <p:spPr>
          <a:xfrm>
            <a:off x="302072" y="6023759"/>
            <a:ext cx="1291928" cy="246221"/>
          </a:xfrm>
          <a:prstGeom prst="rect">
            <a:avLst/>
          </a:prstGeom>
          <a:noFill/>
        </p:spPr>
        <p:txBody>
          <a:bodyPr wrap="square" rtlCol="0">
            <a:spAutoFit/>
          </a:bodyPr>
          <a:lstStyle/>
          <a:p>
            <a:pPr algn="ctr"/>
            <a:r>
              <a:rPr lang="es-ES_tradnl" sz="1000" b="1" dirty="0" smtClean="0">
                <a:solidFill>
                  <a:prstClr val="black"/>
                </a:solidFill>
              </a:rPr>
              <a:t>1.11</a:t>
            </a:r>
            <a:endParaRPr lang="es-ES_tradnl" sz="1000" b="1" dirty="0">
              <a:solidFill>
                <a:prstClr val="black"/>
              </a:solidFill>
            </a:endParaRPr>
          </a:p>
        </p:txBody>
      </p:sp>
      <p:sp>
        <p:nvSpPr>
          <p:cNvPr id="24" name="23 CuadroTexto"/>
          <p:cNvSpPr txBox="1"/>
          <p:nvPr/>
        </p:nvSpPr>
        <p:spPr>
          <a:xfrm>
            <a:off x="1146785" y="6025612"/>
            <a:ext cx="1291928" cy="246221"/>
          </a:xfrm>
          <a:prstGeom prst="rect">
            <a:avLst/>
          </a:prstGeom>
          <a:noFill/>
        </p:spPr>
        <p:txBody>
          <a:bodyPr wrap="square" rtlCol="0">
            <a:spAutoFit/>
          </a:bodyPr>
          <a:lstStyle/>
          <a:p>
            <a:pPr algn="ctr"/>
            <a:r>
              <a:rPr lang="es-ES_tradnl" sz="1000" b="1" dirty="0" smtClean="0">
                <a:solidFill>
                  <a:prstClr val="black"/>
                </a:solidFill>
              </a:rPr>
              <a:t>1.23</a:t>
            </a:r>
            <a:endParaRPr lang="es-ES_tradnl" sz="1000" b="1" dirty="0">
              <a:solidFill>
                <a:prstClr val="black"/>
              </a:solidFill>
            </a:endParaRPr>
          </a:p>
        </p:txBody>
      </p:sp>
      <p:sp>
        <p:nvSpPr>
          <p:cNvPr id="25" name="24 CuadroTexto"/>
          <p:cNvSpPr txBox="1"/>
          <p:nvPr/>
        </p:nvSpPr>
        <p:spPr>
          <a:xfrm>
            <a:off x="1987490" y="6023758"/>
            <a:ext cx="1291928" cy="246221"/>
          </a:xfrm>
          <a:prstGeom prst="rect">
            <a:avLst/>
          </a:prstGeom>
          <a:noFill/>
        </p:spPr>
        <p:txBody>
          <a:bodyPr wrap="square" rtlCol="0">
            <a:spAutoFit/>
          </a:bodyPr>
          <a:lstStyle/>
          <a:p>
            <a:pPr algn="ctr"/>
            <a:r>
              <a:rPr lang="es-ES_tradnl" sz="1000" b="1" dirty="0" smtClean="0">
                <a:solidFill>
                  <a:prstClr val="black"/>
                </a:solidFill>
              </a:rPr>
              <a:t>1.43</a:t>
            </a:r>
            <a:endParaRPr lang="es-ES_tradnl" sz="1000" b="1" dirty="0">
              <a:solidFill>
                <a:prstClr val="black"/>
              </a:solidFill>
            </a:endParaRPr>
          </a:p>
        </p:txBody>
      </p:sp>
      <p:sp>
        <p:nvSpPr>
          <p:cNvPr id="26" name="25 CuadroTexto"/>
          <p:cNvSpPr txBox="1"/>
          <p:nvPr/>
        </p:nvSpPr>
        <p:spPr>
          <a:xfrm>
            <a:off x="2832203" y="6023757"/>
            <a:ext cx="1291928" cy="246221"/>
          </a:xfrm>
          <a:prstGeom prst="rect">
            <a:avLst/>
          </a:prstGeom>
          <a:noFill/>
        </p:spPr>
        <p:txBody>
          <a:bodyPr wrap="square" rtlCol="0">
            <a:spAutoFit/>
          </a:bodyPr>
          <a:lstStyle/>
          <a:p>
            <a:pPr algn="ctr"/>
            <a:r>
              <a:rPr lang="es-ES_tradnl" sz="1000" b="1" dirty="0" smtClean="0">
                <a:solidFill>
                  <a:prstClr val="black"/>
                </a:solidFill>
              </a:rPr>
              <a:t>1.57</a:t>
            </a:r>
            <a:endParaRPr lang="es-ES_tradnl" sz="1000" b="1" dirty="0">
              <a:solidFill>
                <a:prstClr val="black"/>
              </a:solidFill>
            </a:endParaRPr>
          </a:p>
        </p:txBody>
      </p:sp>
      <p:sp>
        <p:nvSpPr>
          <p:cNvPr id="27" name="26 CuadroTexto"/>
          <p:cNvSpPr txBox="1"/>
          <p:nvPr/>
        </p:nvSpPr>
        <p:spPr>
          <a:xfrm>
            <a:off x="3657214" y="6023759"/>
            <a:ext cx="1291928" cy="246221"/>
          </a:xfrm>
          <a:prstGeom prst="rect">
            <a:avLst/>
          </a:prstGeom>
          <a:noFill/>
        </p:spPr>
        <p:txBody>
          <a:bodyPr wrap="square" rtlCol="0">
            <a:spAutoFit/>
          </a:bodyPr>
          <a:lstStyle/>
          <a:p>
            <a:pPr algn="ctr"/>
            <a:r>
              <a:rPr lang="es-ES_tradnl" sz="1000" b="1" dirty="0" smtClean="0">
                <a:solidFill>
                  <a:prstClr val="black"/>
                </a:solidFill>
              </a:rPr>
              <a:t>1.78</a:t>
            </a:r>
            <a:endParaRPr lang="es-ES_tradnl" sz="1000" b="1" dirty="0">
              <a:solidFill>
                <a:prstClr val="black"/>
              </a:solidFill>
            </a:endParaRPr>
          </a:p>
        </p:txBody>
      </p:sp>
      <p:sp>
        <p:nvSpPr>
          <p:cNvPr id="28" name="27 CuadroTexto"/>
          <p:cNvSpPr txBox="1"/>
          <p:nvPr/>
        </p:nvSpPr>
        <p:spPr>
          <a:xfrm>
            <a:off x="4501927" y="6027464"/>
            <a:ext cx="1291928" cy="246221"/>
          </a:xfrm>
          <a:prstGeom prst="rect">
            <a:avLst/>
          </a:prstGeom>
          <a:noFill/>
        </p:spPr>
        <p:txBody>
          <a:bodyPr wrap="square" rtlCol="0">
            <a:spAutoFit/>
          </a:bodyPr>
          <a:lstStyle/>
          <a:p>
            <a:pPr algn="ctr"/>
            <a:r>
              <a:rPr lang="es-ES_tradnl" sz="1000" b="1" dirty="0" smtClean="0">
                <a:solidFill>
                  <a:prstClr val="black"/>
                </a:solidFill>
              </a:rPr>
              <a:t>1.69</a:t>
            </a:r>
            <a:endParaRPr lang="es-ES_tradnl" sz="1000" b="1" dirty="0">
              <a:solidFill>
                <a:prstClr val="black"/>
              </a:solidFill>
            </a:endParaRPr>
          </a:p>
        </p:txBody>
      </p:sp>
      <p:sp>
        <p:nvSpPr>
          <p:cNvPr id="29" name="28 CuadroTexto"/>
          <p:cNvSpPr txBox="1"/>
          <p:nvPr/>
        </p:nvSpPr>
        <p:spPr>
          <a:xfrm>
            <a:off x="5311654" y="6027464"/>
            <a:ext cx="1291928" cy="246221"/>
          </a:xfrm>
          <a:prstGeom prst="rect">
            <a:avLst/>
          </a:prstGeom>
          <a:noFill/>
        </p:spPr>
        <p:txBody>
          <a:bodyPr wrap="square" rtlCol="0">
            <a:spAutoFit/>
          </a:bodyPr>
          <a:lstStyle/>
          <a:p>
            <a:pPr algn="ctr"/>
            <a:r>
              <a:rPr lang="es-ES_tradnl" sz="1000" b="1" dirty="0" smtClean="0">
                <a:solidFill>
                  <a:prstClr val="black"/>
                </a:solidFill>
              </a:rPr>
              <a:t>1.73</a:t>
            </a:r>
            <a:endParaRPr lang="es-ES_tradnl" sz="1000" b="1" dirty="0">
              <a:solidFill>
                <a:prstClr val="black"/>
              </a:solidFill>
            </a:endParaRPr>
          </a:p>
        </p:txBody>
      </p:sp>
      <p:sp>
        <p:nvSpPr>
          <p:cNvPr id="30" name="29 CuadroTexto"/>
          <p:cNvSpPr txBox="1"/>
          <p:nvPr/>
        </p:nvSpPr>
        <p:spPr>
          <a:xfrm>
            <a:off x="6187345" y="6027463"/>
            <a:ext cx="1291928" cy="246221"/>
          </a:xfrm>
          <a:prstGeom prst="rect">
            <a:avLst/>
          </a:prstGeom>
          <a:noFill/>
        </p:spPr>
        <p:txBody>
          <a:bodyPr wrap="square" rtlCol="0">
            <a:spAutoFit/>
          </a:bodyPr>
          <a:lstStyle/>
          <a:p>
            <a:pPr algn="ctr"/>
            <a:r>
              <a:rPr lang="es-ES_tradnl" sz="1000" b="1" dirty="0" smtClean="0">
                <a:solidFill>
                  <a:prstClr val="black"/>
                </a:solidFill>
              </a:rPr>
              <a:t>1.90</a:t>
            </a:r>
            <a:endParaRPr lang="es-ES_tradnl" sz="1000" b="1" dirty="0">
              <a:solidFill>
                <a:prstClr val="black"/>
              </a:solidFill>
            </a:endParaRPr>
          </a:p>
        </p:txBody>
      </p:sp>
      <p:sp>
        <p:nvSpPr>
          <p:cNvPr id="31" name="30 CuadroTexto"/>
          <p:cNvSpPr txBox="1"/>
          <p:nvPr/>
        </p:nvSpPr>
        <p:spPr>
          <a:xfrm>
            <a:off x="6956853" y="6025612"/>
            <a:ext cx="1291928" cy="246221"/>
          </a:xfrm>
          <a:prstGeom prst="rect">
            <a:avLst/>
          </a:prstGeom>
          <a:noFill/>
        </p:spPr>
        <p:txBody>
          <a:bodyPr wrap="square" rtlCol="0">
            <a:spAutoFit/>
          </a:bodyPr>
          <a:lstStyle/>
          <a:p>
            <a:pPr algn="ctr"/>
            <a:r>
              <a:rPr lang="es-ES_tradnl" sz="1000" b="1" dirty="0" smtClean="0">
                <a:solidFill>
                  <a:prstClr val="black"/>
                </a:solidFill>
              </a:rPr>
              <a:t>2.07</a:t>
            </a:r>
            <a:endParaRPr lang="es-ES_tradnl" sz="1000" b="1" dirty="0">
              <a:solidFill>
                <a:prstClr val="black"/>
              </a:solidFill>
            </a:endParaRPr>
          </a:p>
        </p:txBody>
      </p:sp>
      <p:sp>
        <p:nvSpPr>
          <p:cNvPr id="32" name="31 CuadroTexto"/>
          <p:cNvSpPr txBox="1"/>
          <p:nvPr/>
        </p:nvSpPr>
        <p:spPr>
          <a:xfrm>
            <a:off x="7748130" y="6025612"/>
            <a:ext cx="1291928" cy="246221"/>
          </a:xfrm>
          <a:prstGeom prst="rect">
            <a:avLst/>
          </a:prstGeom>
          <a:noFill/>
        </p:spPr>
        <p:txBody>
          <a:bodyPr wrap="square" rtlCol="0">
            <a:spAutoFit/>
          </a:bodyPr>
          <a:lstStyle/>
          <a:p>
            <a:pPr algn="ctr"/>
            <a:r>
              <a:rPr lang="es-ES_tradnl" sz="1000" b="1" dirty="0" smtClean="0">
                <a:solidFill>
                  <a:prstClr val="black"/>
                </a:solidFill>
              </a:rPr>
              <a:t>2.04</a:t>
            </a:r>
            <a:endParaRPr lang="es-ES_tradnl" sz="1000" b="1" dirty="0">
              <a:solidFill>
                <a:prstClr val="black"/>
              </a:solidFill>
            </a:endParaRPr>
          </a:p>
        </p:txBody>
      </p:sp>
      <p:sp>
        <p:nvSpPr>
          <p:cNvPr id="35" name="Text Box 7"/>
          <p:cNvSpPr txBox="1">
            <a:spLocks noChangeArrowheads="1"/>
          </p:cNvSpPr>
          <p:nvPr/>
        </p:nvSpPr>
        <p:spPr bwMode="auto">
          <a:xfrm>
            <a:off x="181296" y="6453336"/>
            <a:ext cx="53292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r>
              <a:rPr lang="es-MX" sz="1100" b="1" i="1" dirty="0">
                <a:solidFill>
                  <a:prstClr val="white"/>
                </a:solidFill>
                <a:effectLst>
                  <a:outerShdw blurRad="38100" dist="38100" dir="2700000" algn="tl">
                    <a:srgbClr val="000000">
                      <a:alpha val="43137"/>
                    </a:srgbClr>
                  </a:outerShdw>
                </a:effectLst>
                <a:latin typeface="Arial Narrow" pitchFamily="34" charset="0"/>
                <a:cs typeface="DokChampa" pitchFamily="34" charset="-34"/>
              </a:rPr>
              <a:t>Fuente: Gerencia de Economía y Financiamiento CMIC con datos de INEGI</a:t>
            </a:r>
            <a:r>
              <a:rPr lang="es-MX" sz="1100" b="1" i="1" dirty="0" smtClean="0">
                <a:solidFill>
                  <a:prstClr val="white"/>
                </a:solidFill>
                <a:effectLst>
                  <a:outerShdw blurRad="38100" dist="38100" dir="2700000" algn="tl">
                    <a:srgbClr val="000000">
                      <a:alpha val="43137"/>
                    </a:srgbClr>
                  </a:outerShdw>
                </a:effectLst>
                <a:latin typeface="Arial Narrow" pitchFamily="34" charset="0"/>
                <a:cs typeface="DokChampa" pitchFamily="34" charset="-34"/>
              </a:rPr>
              <a:t>.</a:t>
            </a:r>
          </a:p>
          <a:p>
            <a:pPr eaLnBrk="1" hangingPunct="1"/>
            <a:r>
              <a:rPr lang="es-ES" sz="1100" b="1" i="1" dirty="0" smtClean="0">
                <a:solidFill>
                  <a:prstClr val="white"/>
                </a:solidFill>
                <a:effectLst>
                  <a:outerShdw blurRad="38100" dist="38100" dir="2700000" algn="tl">
                    <a:srgbClr val="000000">
                      <a:alpha val="43137"/>
                    </a:srgbClr>
                  </a:outerShdw>
                </a:effectLst>
                <a:latin typeface="Arial Narrow" pitchFamily="34" charset="0"/>
                <a:cs typeface="DokChampa" pitchFamily="34" charset="-34"/>
              </a:rPr>
              <a:t>/I Primer trimestre (inversión anualizada)</a:t>
            </a:r>
            <a:endParaRPr lang="es-ES" sz="1100" b="1" i="1" dirty="0">
              <a:solidFill>
                <a:prstClr val="white"/>
              </a:solidFill>
              <a:effectLst>
                <a:outerShdw blurRad="38100" dist="38100" dir="2700000" algn="tl">
                  <a:srgbClr val="000000">
                    <a:alpha val="43137"/>
                  </a:srgbClr>
                </a:outerShdw>
              </a:effectLst>
              <a:latin typeface="Arial Narrow" pitchFamily="34" charset="0"/>
              <a:cs typeface="DokChampa" pitchFamily="34" charset="-34"/>
            </a:endParaRPr>
          </a:p>
        </p:txBody>
      </p:sp>
      <p:sp>
        <p:nvSpPr>
          <p:cNvPr id="37" name="36 Cerrar llave"/>
          <p:cNvSpPr/>
          <p:nvPr/>
        </p:nvSpPr>
        <p:spPr>
          <a:xfrm rot="5400000">
            <a:off x="1741015" y="5607371"/>
            <a:ext cx="103467" cy="768696"/>
          </a:xfrm>
          <a:prstGeom prst="rightBrace">
            <a:avLst>
              <a:gd name="adj1" fmla="val 129118"/>
              <a:gd name="adj2" fmla="val 50000"/>
            </a:avLst>
          </a:prstGeom>
          <a:ln w="28575">
            <a:solidFill>
              <a:schemeClr val="bg1">
                <a:alpha val="76000"/>
              </a:schemeClr>
            </a:solidFill>
          </a:ln>
        </p:spPr>
        <p:style>
          <a:lnRef idx="1">
            <a:schemeClr val="accent1"/>
          </a:lnRef>
          <a:fillRef idx="0">
            <a:schemeClr val="accent1"/>
          </a:fillRef>
          <a:effectRef idx="0">
            <a:schemeClr val="accent1"/>
          </a:effectRef>
          <a:fontRef idx="minor">
            <a:schemeClr val="tx1"/>
          </a:fontRef>
        </p:style>
        <p:txBody>
          <a:bodyPr lIns="122027" tIns="61013" rIns="122027" bIns="61013" anchor="ctr"/>
          <a:lstStyle/>
          <a:p>
            <a:pPr algn="ctr">
              <a:defRPr/>
            </a:pPr>
            <a:endParaRPr lang="es-MX">
              <a:solidFill>
                <a:prstClr val="black"/>
              </a:solidFill>
            </a:endParaRPr>
          </a:p>
        </p:txBody>
      </p:sp>
      <p:sp>
        <p:nvSpPr>
          <p:cNvPr id="38" name="37 Cerrar llave"/>
          <p:cNvSpPr/>
          <p:nvPr/>
        </p:nvSpPr>
        <p:spPr>
          <a:xfrm rot="5400000">
            <a:off x="2581720" y="5607372"/>
            <a:ext cx="103467" cy="768696"/>
          </a:xfrm>
          <a:prstGeom prst="rightBrace">
            <a:avLst>
              <a:gd name="adj1" fmla="val 129118"/>
              <a:gd name="adj2" fmla="val 50000"/>
            </a:avLst>
          </a:prstGeom>
          <a:ln w="28575">
            <a:solidFill>
              <a:schemeClr val="bg1">
                <a:alpha val="76000"/>
              </a:schemeClr>
            </a:solidFill>
          </a:ln>
        </p:spPr>
        <p:style>
          <a:lnRef idx="1">
            <a:schemeClr val="accent1"/>
          </a:lnRef>
          <a:fillRef idx="0">
            <a:schemeClr val="accent1"/>
          </a:fillRef>
          <a:effectRef idx="0">
            <a:schemeClr val="accent1"/>
          </a:effectRef>
          <a:fontRef idx="minor">
            <a:schemeClr val="tx1"/>
          </a:fontRef>
        </p:style>
        <p:txBody>
          <a:bodyPr lIns="122027" tIns="61013" rIns="122027" bIns="61013" anchor="ctr"/>
          <a:lstStyle/>
          <a:p>
            <a:pPr algn="ctr">
              <a:defRPr/>
            </a:pPr>
            <a:endParaRPr lang="es-MX">
              <a:solidFill>
                <a:prstClr val="black"/>
              </a:solidFill>
            </a:endParaRPr>
          </a:p>
        </p:txBody>
      </p:sp>
      <p:sp>
        <p:nvSpPr>
          <p:cNvPr id="40" name="39 Cerrar llave"/>
          <p:cNvSpPr/>
          <p:nvPr/>
        </p:nvSpPr>
        <p:spPr>
          <a:xfrm rot="5400000">
            <a:off x="3426433" y="5607370"/>
            <a:ext cx="103467" cy="768696"/>
          </a:xfrm>
          <a:prstGeom prst="rightBrace">
            <a:avLst>
              <a:gd name="adj1" fmla="val 129118"/>
              <a:gd name="adj2" fmla="val 50000"/>
            </a:avLst>
          </a:prstGeom>
          <a:ln w="28575">
            <a:solidFill>
              <a:schemeClr val="bg1">
                <a:alpha val="76000"/>
              </a:schemeClr>
            </a:solidFill>
          </a:ln>
        </p:spPr>
        <p:style>
          <a:lnRef idx="1">
            <a:schemeClr val="accent1"/>
          </a:lnRef>
          <a:fillRef idx="0">
            <a:schemeClr val="accent1"/>
          </a:fillRef>
          <a:effectRef idx="0">
            <a:schemeClr val="accent1"/>
          </a:effectRef>
          <a:fontRef idx="minor">
            <a:schemeClr val="tx1"/>
          </a:fontRef>
        </p:style>
        <p:txBody>
          <a:bodyPr lIns="122027" tIns="61013" rIns="122027" bIns="61013" anchor="ctr"/>
          <a:lstStyle/>
          <a:p>
            <a:pPr algn="ctr">
              <a:defRPr/>
            </a:pPr>
            <a:endParaRPr lang="es-MX">
              <a:solidFill>
                <a:prstClr val="black"/>
              </a:solidFill>
            </a:endParaRPr>
          </a:p>
        </p:txBody>
      </p:sp>
      <p:sp>
        <p:nvSpPr>
          <p:cNvPr id="41" name="40 Cerrar llave"/>
          <p:cNvSpPr/>
          <p:nvPr/>
        </p:nvSpPr>
        <p:spPr>
          <a:xfrm rot="5400000">
            <a:off x="4251444" y="5607370"/>
            <a:ext cx="103467" cy="768696"/>
          </a:xfrm>
          <a:prstGeom prst="rightBrace">
            <a:avLst>
              <a:gd name="adj1" fmla="val 129118"/>
              <a:gd name="adj2" fmla="val 50000"/>
            </a:avLst>
          </a:prstGeom>
          <a:ln w="28575">
            <a:solidFill>
              <a:schemeClr val="bg1">
                <a:alpha val="76000"/>
              </a:schemeClr>
            </a:solidFill>
          </a:ln>
        </p:spPr>
        <p:style>
          <a:lnRef idx="1">
            <a:schemeClr val="accent1"/>
          </a:lnRef>
          <a:fillRef idx="0">
            <a:schemeClr val="accent1"/>
          </a:fillRef>
          <a:effectRef idx="0">
            <a:schemeClr val="accent1"/>
          </a:effectRef>
          <a:fontRef idx="minor">
            <a:schemeClr val="tx1"/>
          </a:fontRef>
        </p:style>
        <p:txBody>
          <a:bodyPr lIns="122027" tIns="61013" rIns="122027" bIns="61013" anchor="ctr"/>
          <a:lstStyle/>
          <a:p>
            <a:pPr algn="ctr">
              <a:defRPr/>
            </a:pPr>
            <a:endParaRPr lang="es-MX">
              <a:solidFill>
                <a:prstClr val="black"/>
              </a:solidFill>
            </a:endParaRPr>
          </a:p>
        </p:txBody>
      </p:sp>
      <p:sp>
        <p:nvSpPr>
          <p:cNvPr id="42" name="41 Cerrar llave"/>
          <p:cNvSpPr/>
          <p:nvPr/>
        </p:nvSpPr>
        <p:spPr>
          <a:xfrm rot="5400000">
            <a:off x="5096157" y="5607371"/>
            <a:ext cx="103467" cy="768696"/>
          </a:xfrm>
          <a:prstGeom prst="rightBrace">
            <a:avLst>
              <a:gd name="adj1" fmla="val 129118"/>
              <a:gd name="adj2" fmla="val 50000"/>
            </a:avLst>
          </a:prstGeom>
          <a:ln w="28575">
            <a:solidFill>
              <a:schemeClr val="bg1">
                <a:alpha val="76000"/>
              </a:schemeClr>
            </a:solidFill>
          </a:ln>
        </p:spPr>
        <p:style>
          <a:lnRef idx="1">
            <a:schemeClr val="accent1"/>
          </a:lnRef>
          <a:fillRef idx="0">
            <a:schemeClr val="accent1"/>
          </a:fillRef>
          <a:effectRef idx="0">
            <a:schemeClr val="accent1"/>
          </a:effectRef>
          <a:fontRef idx="minor">
            <a:schemeClr val="tx1"/>
          </a:fontRef>
        </p:style>
        <p:txBody>
          <a:bodyPr lIns="122027" tIns="61013" rIns="122027" bIns="61013" anchor="ctr"/>
          <a:lstStyle/>
          <a:p>
            <a:pPr algn="ctr">
              <a:defRPr/>
            </a:pPr>
            <a:endParaRPr lang="es-MX">
              <a:solidFill>
                <a:prstClr val="black"/>
              </a:solidFill>
            </a:endParaRPr>
          </a:p>
        </p:txBody>
      </p:sp>
      <p:sp>
        <p:nvSpPr>
          <p:cNvPr id="43" name="42 Cerrar llave"/>
          <p:cNvSpPr/>
          <p:nvPr/>
        </p:nvSpPr>
        <p:spPr>
          <a:xfrm rot="5400000">
            <a:off x="5905884" y="5607372"/>
            <a:ext cx="103467" cy="768696"/>
          </a:xfrm>
          <a:prstGeom prst="rightBrace">
            <a:avLst>
              <a:gd name="adj1" fmla="val 129118"/>
              <a:gd name="adj2" fmla="val 50000"/>
            </a:avLst>
          </a:prstGeom>
          <a:ln w="28575">
            <a:solidFill>
              <a:schemeClr val="bg1">
                <a:alpha val="76000"/>
              </a:schemeClr>
            </a:solidFill>
          </a:ln>
        </p:spPr>
        <p:style>
          <a:lnRef idx="1">
            <a:schemeClr val="accent1"/>
          </a:lnRef>
          <a:fillRef idx="0">
            <a:schemeClr val="accent1"/>
          </a:fillRef>
          <a:effectRef idx="0">
            <a:schemeClr val="accent1"/>
          </a:effectRef>
          <a:fontRef idx="minor">
            <a:schemeClr val="tx1"/>
          </a:fontRef>
        </p:style>
        <p:txBody>
          <a:bodyPr lIns="122027" tIns="61013" rIns="122027" bIns="61013" anchor="ctr"/>
          <a:lstStyle/>
          <a:p>
            <a:pPr algn="ctr">
              <a:defRPr/>
            </a:pPr>
            <a:endParaRPr lang="es-MX">
              <a:solidFill>
                <a:prstClr val="black"/>
              </a:solidFill>
            </a:endParaRPr>
          </a:p>
        </p:txBody>
      </p:sp>
      <p:sp>
        <p:nvSpPr>
          <p:cNvPr id="44" name="43 Cerrar llave"/>
          <p:cNvSpPr/>
          <p:nvPr/>
        </p:nvSpPr>
        <p:spPr>
          <a:xfrm rot="5400000">
            <a:off x="6733876" y="5607373"/>
            <a:ext cx="103467" cy="768696"/>
          </a:xfrm>
          <a:prstGeom prst="rightBrace">
            <a:avLst>
              <a:gd name="adj1" fmla="val 129118"/>
              <a:gd name="adj2" fmla="val 50000"/>
            </a:avLst>
          </a:prstGeom>
          <a:ln w="28575">
            <a:solidFill>
              <a:schemeClr val="bg1">
                <a:alpha val="76000"/>
              </a:schemeClr>
            </a:solidFill>
          </a:ln>
        </p:spPr>
        <p:style>
          <a:lnRef idx="1">
            <a:schemeClr val="accent1"/>
          </a:lnRef>
          <a:fillRef idx="0">
            <a:schemeClr val="accent1"/>
          </a:fillRef>
          <a:effectRef idx="0">
            <a:schemeClr val="accent1"/>
          </a:effectRef>
          <a:fontRef idx="minor">
            <a:schemeClr val="tx1"/>
          </a:fontRef>
        </p:style>
        <p:txBody>
          <a:bodyPr lIns="122027" tIns="61013" rIns="122027" bIns="61013" anchor="ctr"/>
          <a:lstStyle/>
          <a:p>
            <a:pPr algn="ctr">
              <a:defRPr/>
            </a:pPr>
            <a:endParaRPr lang="es-MX">
              <a:solidFill>
                <a:prstClr val="black"/>
              </a:solidFill>
            </a:endParaRPr>
          </a:p>
        </p:txBody>
      </p:sp>
      <p:sp>
        <p:nvSpPr>
          <p:cNvPr id="45" name="44 Cerrar llave"/>
          <p:cNvSpPr/>
          <p:nvPr/>
        </p:nvSpPr>
        <p:spPr>
          <a:xfrm rot="5400000">
            <a:off x="7551083" y="5607374"/>
            <a:ext cx="103467" cy="768696"/>
          </a:xfrm>
          <a:prstGeom prst="rightBrace">
            <a:avLst>
              <a:gd name="adj1" fmla="val 129118"/>
              <a:gd name="adj2" fmla="val 50000"/>
            </a:avLst>
          </a:prstGeom>
          <a:ln w="28575">
            <a:solidFill>
              <a:schemeClr val="bg1">
                <a:alpha val="76000"/>
              </a:schemeClr>
            </a:solidFill>
          </a:ln>
        </p:spPr>
        <p:style>
          <a:lnRef idx="1">
            <a:schemeClr val="accent1"/>
          </a:lnRef>
          <a:fillRef idx="0">
            <a:schemeClr val="accent1"/>
          </a:fillRef>
          <a:effectRef idx="0">
            <a:schemeClr val="accent1"/>
          </a:effectRef>
          <a:fontRef idx="minor">
            <a:schemeClr val="tx1"/>
          </a:fontRef>
        </p:style>
        <p:txBody>
          <a:bodyPr lIns="122027" tIns="61013" rIns="122027" bIns="61013" anchor="ctr"/>
          <a:lstStyle/>
          <a:p>
            <a:pPr algn="ctr">
              <a:defRPr/>
            </a:pPr>
            <a:endParaRPr lang="es-MX">
              <a:solidFill>
                <a:prstClr val="black"/>
              </a:solidFill>
            </a:endParaRPr>
          </a:p>
        </p:txBody>
      </p:sp>
      <p:sp>
        <p:nvSpPr>
          <p:cNvPr id="46" name="45 Cerrar llave"/>
          <p:cNvSpPr/>
          <p:nvPr/>
        </p:nvSpPr>
        <p:spPr>
          <a:xfrm rot="5400000">
            <a:off x="8414368" y="5607370"/>
            <a:ext cx="103467" cy="768696"/>
          </a:xfrm>
          <a:prstGeom prst="rightBrace">
            <a:avLst>
              <a:gd name="adj1" fmla="val 129118"/>
              <a:gd name="adj2" fmla="val 50000"/>
            </a:avLst>
          </a:prstGeom>
          <a:ln w="28575">
            <a:solidFill>
              <a:schemeClr val="bg1">
                <a:alpha val="76000"/>
              </a:schemeClr>
            </a:solidFill>
          </a:ln>
        </p:spPr>
        <p:style>
          <a:lnRef idx="1">
            <a:schemeClr val="accent1"/>
          </a:lnRef>
          <a:fillRef idx="0">
            <a:schemeClr val="accent1"/>
          </a:fillRef>
          <a:effectRef idx="0">
            <a:schemeClr val="accent1"/>
          </a:effectRef>
          <a:fontRef idx="minor">
            <a:schemeClr val="tx1"/>
          </a:fontRef>
        </p:style>
        <p:txBody>
          <a:bodyPr lIns="122027" tIns="61013" rIns="122027" bIns="61013" anchor="ctr"/>
          <a:lstStyle/>
          <a:p>
            <a:pPr algn="ctr">
              <a:defRPr/>
            </a:pPr>
            <a:endParaRPr lang="es-MX">
              <a:solidFill>
                <a:prstClr val="black"/>
              </a:solidFill>
            </a:endParaRPr>
          </a:p>
        </p:txBody>
      </p:sp>
      <p:graphicFrame>
        <p:nvGraphicFramePr>
          <p:cNvPr id="36" name="2 Gráfico"/>
          <p:cNvGraphicFramePr>
            <a:graphicFrameLocks/>
          </p:cNvGraphicFramePr>
          <p:nvPr>
            <p:extLst>
              <p:ext uri="{D42A27DB-BD31-4B8C-83A1-F6EECF244321}">
                <p14:modId xmlns:p14="http://schemas.microsoft.com/office/powerpoint/2010/main" val="3207664570"/>
              </p:ext>
            </p:extLst>
          </p:nvPr>
        </p:nvGraphicFramePr>
        <p:xfrm>
          <a:off x="5157803" y="1124744"/>
          <a:ext cx="2657475" cy="1404938"/>
        </p:xfrm>
        <a:graphic>
          <a:graphicData uri="http://schemas.openxmlformats.org/drawingml/2006/chart">
            <c:chart xmlns:c="http://schemas.openxmlformats.org/drawingml/2006/chart" xmlns:r="http://schemas.openxmlformats.org/officeDocument/2006/relationships" r:id="rId4"/>
          </a:graphicData>
        </a:graphic>
      </p:graphicFrame>
      <p:sp>
        <p:nvSpPr>
          <p:cNvPr id="2" name="1 CuadroTexto"/>
          <p:cNvSpPr txBox="1"/>
          <p:nvPr/>
        </p:nvSpPr>
        <p:spPr>
          <a:xfrm>
            <a:off x="5256634" y="754351"/>
            <a:ext cx="3593816" cy="523220"/>
          </a:xfrm>
          <a:prstGeom prst="rect">
            <a:avLst/>
          </a:prstGeom>
          <a:noFill/>
        </p:spPr>
        <p:txBody>
          <a:bodyPr wrap="square" rtlCol="0">
            <a:spAutoFit/>
          </a:bodyPr>
          <a:lstStyle/>
          <a:p>
            <a:r>
              <a:rPr lang="es-MX" sz="1400" b="1" dirty="0" smtClean="0">
                <a:solidFill>
                  <a:prstClr val="black"/>
                </a:solidFill>
              </a:rPr>
              <a:t>Inversión en Construcción: 2 billones de pesos al 1er trimestre 2013</a:t>
            </a:r>
            <a:endParaRPr lang="es-MX" sz="1400" b="1" dirty="0">
              <a:solidFill>
                <a:prstClr val="black"/>
              </a:solidFill>
            </a:endParaRPr>
          </a:p>
        </p:txBody>
      </p:sp>
      <p:sp>
        <p:nvSpPr>
          <p:cNvPr id="47" name="46 CuadroTexto"/>
          <p:cNvSpPr txBox="1"/>
          <p:nvPr/>
        </p:nvSpPr>
        <p:spPr>
          <a:xfrm>
            <a:off x="-87312" y="5939988"/>
            <a:ext cx="755575" cy="369332"/>
          </a:xfrm>
          <a:prstGeom prst="rect">
            <a:avLst/>
          </a:prstGeom>
          <a:noFill/>
        </p:spPr>
        <p:txBody>
          <a:bodyPr wrap="square" rtlCol="0">
            <a:spAutoFit/>
          </a:bodyPr>
          <a:lstStyle/>
          <a:p>
            <a:pPr algn="ctr"/>
            <a:r>
              <a:rPr lang="es-ES_tradnl" sz="900" b="1" dirty="0" smtClean="0">
                <a:solidFill>
                  <a:prstClr val="black"/>
                </a:solidFill>
                <a:cs typeface="Arial" pitchFamily="34" charset="0"/>
              </a:rPr>
              <a:t>Billones de pesos</a:t>
            </a:r>
            <a:endParaRPr lang="es-ES_tradnl" sz="900" b="1" dirty="0">
              <a:solidFill>
                <a:prstClr val="black"/>
              </a:solidFill>
              <a:cs typeface="Arial" pitchFamily="34" charset="0"/>
            </a:endParaRPr>
          </a:p>
        </p:txBody>
      </p:sp>
      <p:graphicFrame>
        <p:nvGraphicFramePr>
          <p:cNvPr id="34" name="1 Gráfico"/>
          <p:cNvGraphicFramePr>
            <a:graphicFrameLocks/>
          </p:cNvGraphicFramePr>
          <p:nvPr>
            <p:extLst>
              <p:ext uri="{D42A27DB-BD31-4B8C-83A1-F6EECF244321}">
                <p14:modId xmlns:p14="http://schemas.microsoft.com/office/powerpoint/2010/main" val="258745825"/>
              </p:ext>
            </p:extLst>
          </p:nvPr>
        </p:nvGraphicFramePr>
        <p:xfrm>
          <a:off x="2913602" y="3681728"/>
          <a:ext cx="1523999" cy="1147761"/>
        </p:xfrm>
        <a:graphic>
          <a:graphicData uri="http://schemas.openxmlformats.org/drawingml/2006/chart">
            <c:chart xmlns:c="http://schemas.openxmlformats.org/drawingml/2006/chart" xmlns:r="http://schemas.openxmlformats.org/officeDocument/2006/relationships" r:id="rId5"/>
          </a:graphicData>
        </a:graphic>
      </p:graphicFrame>
      <p:sp>
        <p:nvSpPr>
          <p:cNvPr id="4" name="3 Abrir llave"/>
          <p:cNvSpPr/>
          <p:nvPr/>
        </p:nvSpPr>
        <p:spPr>
          <a:xfrm>
            <a:off x="2809402" y="3895569"/>
            <a:ext cx="208400" cy="720080"/>
          </a:xfrm>
          <a:prstGeom prst="leftBrac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white"/>
              </a:solidFill>
            </a:endParaRPr>
          </a:p>
        </p:txBody>
      </p:sp>
      <p:sp>
        <p:nvSpPr>
          <p:cNvPr id="48" name="1 Marcador de número de diapositiva"/>
          <p:cNvSpPr>
            <a:spLocks noGrp="1"/>
          </p:cNvSpPr>
          <p:nvPr>
            <p:ph type="sldNum" sz="quarter" idx="11"/>
          </p:nvPr>
        </p:nvSpPr>
        <p:spPr>
          <a:xfrm>
            <a:off x="8202797" y="6477794"/>
            <a:ext cx="941203" cy="301752"/>
          </a:xfrm>
        </p:spPr>
        <p:txBody>
          <a:bodyPr/>
          <a:lstStyle/>
          <a:p>
            <a:fld id="{89A47D61-1A53-4717-9E17-4F01C9CBFDF0}" type="slidenum">
              <a:rPr lang="es-MX" sz="1400" b="1" smtClean="0">
                <a:solidFill>
                  <a:prstClr val="white"/>
                </a:solidFill>
              </a:rPr>
              <a:pPr/>
              <a:t>9</a:t>
            </a:fld>
            <a:endParaRPr lang="es-MX" sz="1400" b="1">
              <a:solidFill>
                <a:prstClr val="white"/>
              </a:solidFill>
            </a:endParaRPr>
          </a:p>
        </p:txBody>
      </p:sp>
      <p:sp>
        <p:nvSpPr>
          <p:cNvPr id="5" name="4 Rectángulo"/>
          <p:cNvSpPr/>
          <p:nvPr/>
        </p:nvSpPr>
        <p:spPr>
          <a:xfrm>
            <a:off x="503476" y="1308176"/>
            <a:ext cx="4572000" cy="523220"/>
          </a:xfrm>
          <a:prstGeom prst="rect">
            <a:avLst/>
          </a:prstGeom>
        </p:spPr>
        <p:txBody>
          <a:bodyPr>
            <a:spAutoFit/>
          </a:bodyPr>
          <a:lstStyle/>
          <a:p>
            <a:pPr>
              <a:defRPr/>
            </a:pPr>
            <a:r>
              <a:rPr lang="es-ES" sz="1400" b="1" dirty="0">
                <a:solidFill>
                  <a:prstClr val="black"/>
                </a:solidFill>
                <a:cs typeface="Arial" pitchFamily="34" charset="0"/>
              </a:rPr>
              <a:t>Variación porcentual </a:t>
            </a:r>
            <a:r>
              <a:rPr lang="es-ES" sz="1400" b="1" dirty="0" smtClean="0">
                <a:solidFill>
                  <a:prstClr val="black"/>
                </a:solidFill>
                <a:cs typeface="Arial" pitchFamily="34" charset="0"/>
              </a:rPr>
              <a:t>real anual </a:t>
            </a:r>
            <a:r>
              <a:rPr lang="es-ES" sz="1400" b="1" dirty="0">
                <a:solidFill>
                  <a:prstClr val="black"/>
                </a:solidFill>
                <a:cs typeface="Arial" pitchFamily="34" charset="0"/>
              </a:rPr>
              <a:t>(%)</a:t>
            </a:r>
          </a:p>
          <a:p>
            <a:pPr>
              <a:defRPr/>
            </a:pPr>
            <a:r>
              <a:rPr lang="es-ES" sz="1400" b="1" dirty="0">
                <a:solidFill>
                  <a:prstClr val="black"/>
                </a:solidFill>
                <a:cs typeface="Arial" pitchFamily="34" charset="0"/>
              </a:rPr>
              <a:t>2004-2013/I</a:t>
            </a:r>
          </a:p>
        </p:txBody>
      </p:sp>
      <p:sp>
        <p:nvSpPr>
          <p:cNvPr id="49" name="48 Flecha derecha"/>
          <p:cNvSpPr/>
          <p:nvPr/>
        </p:nvSpPr>
        <p:spPr>
          <a:xfrm>
            <a:off x="590976" y="6070667"/>
            <a:ext cx="180020" cy="15355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29411821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erspectiva">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Perspectiva">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9531</TotalTime>
  <Words>2696</Words>
  <Application>Microsoft Office PowerPoint</Application>
  <PresentationFormat>Presentación en pantalla (4:3)</PresentationFormat>
  <Paragraphs>463</Paragraphs>
  <Slides>17</Slides>
  <Notes>15</Notes>
  <HiddenSlides>0</HiddenSlides>
  <MMClips>0</MMClips>
  <ScaleCrop>false</ScaleCrop>
  <HeadingPairs>
    <vt:vector size="6" baseType="variant">
      <vt:variant>
        <vt:lpstr>Fuentes usadas</vt:lpstr>
      </vt:variant>
      <vt:variant>
        <vt:i4>12</vt:i4>
      </vt:variant>
      <vt:variant>
        <vt:lpstr>Tema</vt:lpstr>
      </vt:variant>
      <vt:variant>
        <vt:i4>8</vt:i4>
      </vt:variant>
      <vt:variant>
        <vt:lpstr>Títulos de diapositiva</vt:lpstr>
      </vt:variant>
      <vt:variant>
        <vt:i4>17</vt:i4>
      </vt:variant>
    </vt:vector>
  </HeadingPairs>
  <TitlesOfParts>
    <vt:vector size="37" baseType="lpstr">
      <vt:lpstr>Arial Unicode MS</vt:lpstr>
      <vt:lpstr>MS PGothic</vt:lpstr>
      <vt:lpstr>Arial</vt:lpstr>
      <vt:lpstr>Arial Narrow</vt:lpstr>
      <vt:lpstr>Bauhaus 93</vt:lpstr>
      <vt:lpstr>Calibri</vt:lpstr>
      <vt:lpstr>Candara</vt:lpstr>
      <vt:lpstr>DilleniaUPC</vt:lpstr>
      <vt:lpstr>DokChampa</vt:lpstr>
      <vt:lpstr>Segoe UI Symbol</vt:lpstr>
      <vt:lpstr>Times New Roman</vt:lpstr>
      <vt:lpstr>Wingdings</vt:lpstr>
      <vt:lpstr>Perspectiva</vt:lpstr>
      <vt:lpstr>Tema de Office</vt:lpstr>
      <vt:lpstr>4_Tema de Office</vt:lpstr>
      <vt:lpstr>2_Perspectiva</vt:lpstr>
      <vt:lpstr>2_Tema de Office</vt:lpstr>
      <vt:lpstr>3_Tema de Office</vt:lpstr>
      <vt:lpstr>5_Tema de Office</vt:lpstr>
      <vt:lpstr>1_Perspectiva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cmic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ANTONIO HERNANDEZ BALBUENA</dc:creator>
  <cp:lastModifiedBy>MXM Operaciones</cp:lastModifiedBy>
  <cp:revision>978</cp:revision>
  <cp:lastPrinted>2013-07-01T15:46:55Z</cp:lastPrinted>
  <dcterms:created xsi:type="dcterms:W3CDTF">2011-07-19T18:28:47Z</dcterms:created>
  <dcterms:modified xsi:type="dcterms:W3CDTF">2013-09-12T12:52:20Z</dcterms:modified>
</cp:coreProperties>
</file>