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0"/>
  </p:notesMasterIdLst>
  <p:handoutMasterIdLst>
    <p:handoutMasterId r:id="rId51"/>
  </p:handoutMasterIdLst>
  <p:sldIdLst>
    <p:sldId id="417" r:id="rId5"/>
    <p:sldId id="406" r:id="rId6"/>
    <p:sldId id="418" r:id="rId7"/>
    <p:sldId id="421" r:id="rId8"/>
    <p:sldId id="425" r:id="rId9"/>
    <p:sldId id="426" r:id="rId10"/>
    <p:sldId id="399" r:id="rId11"/>
    <p:sldId id="310" r:id="rId12"/>
    <p:sldId id="311" r:id="rId13"/>
    <p:sldId id="384" r:id="rId14"/>
    <p:sldId id="444" r:id="rId15"/>
    <p:sldId id="267" r:id="rId16"/>
    <p:sldId id="463" r:id="rId17"/>
    <p:sldId id="432" r:id="rId18"/>
    <p:sldId id="445" r:id="rId19"/>
    <p:sldId id="464" r:id="rId20"/>
    <p:sldId id="465" r:id="rId21"/>
    <p:sldId id="460" r:id="rId22"/>
    <p:sldId id="433" r:id="rId23"/>
    <p:sldId id="434" r:id="rId24"/>
    <p:sldId id="438" r:id="rId25"/>
    <p:sldId id="439" r:id="rId26"/>
    <p:sldId id="441" r:id="rId27"/>
    <p:sldId id="435" r:id="rId28"/>
    <p:sldId id="436" r:id="rId29"/>
    <p:sldId id="437" r:id="rId30"/>
    <p:sldId id="407" r:id="rId31"/>
    <p:sldId id="408" r:id="rId32"/>
    <p:sldId id="409" r:id="rId33"/>
    <p:sldId id="410" r:id="rId34"/>
    <p:sldId id="412" r:id="rId35"/>
    <p:sldId id="413" r:id="rId36"/>
    <p:sldId id="414" r:id="rId37"/>
    <p:sldId id="415" r:id="rId38"/>
    <p:sldId id="448" r:id="rId39"/>
    <p:sldId id="340" r:id="rId40"/>
    <p:sldId id="466" r:id="rId41"/>
    <p:sldId id="467" r:id="rId42"/>
    <p:sldId id="468" r:id="rId43"/>
    <p:sldId id="469" r:id="rId44"/>
    <p:sldId id="470" r:id="rId45"/>
    <p:sldId id="471" r:id="rId46"/>
    <p:sldId id="472" r:id="rId47"/>
    <p:sldId id="473" r:id="rId48"/>
    <p:sldId id="474" r:id="rId49"/>
  </p:sldIdLst>
  <p:sldSz cx="9144000" cy="6858000" type="screen4x3"/>
  <p:notesSz cx="7010400" cy="9296400"/>
  <p:custDataLst>
    <p:tags r:id="rId52"/>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4A818"/>
    <a:srgbClr val="05CB1D"/>
    <a:srgbClr val="993366"/>
    <a:srgbClr val="FF0000"/>
    <a:srgbClr val="4BACC6"/>
    <a:srgbClr val="A6A6A6"/>
    <a:srgbClr val="E46C0A"/>
    <a:srgbClr val="558ED5"/>
    <a:srgbClr val="99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716" autoAdjust="0"/>
    <p:restoredTop sz="97666" autoAdjust="0"/>
  </p:normalViewPr>
  <p:slideViewPr>
    <p:cSldViewPr showGuides="1">
      <p:cViewPr>
        <p:scale>
          <a:sx n="80" d="100"/>
          <a:sy n="80" d="100"/>
        </p:scale>
        <p:origin x="-450" y="-648"/>
      </p:cViewPr>
      <p:guideLst>
        <p:guide orient="horz" pos="2976"/>
        <p:guide orient="horz" pos="333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1398" y="-8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ocuments\Acero\Acero%20nuev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guillermo.sanabria\AppData\Local\Microsoft\Windows\Temporary%20Internet%20Files\Content.Outlook\GAEF4N0G\iphh_sub.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uillermo.sanabria\AppData\Local\Microsoft\Windows\Temporary%20Internet%20Files\Content.Outlook\GAEF4N0G\iphh_sub.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Mis%20documentos\Trabajos\requerimientos\MEX_KLEMS\julio_2013\Presentaciones\cuadros%20de%20apoy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Documents\Acero\Acero%20nuev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Users\SANTIAGO.AVILA\Desktop\emim.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Users\SANTIAGO.AVILA\Desktop\emim.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Users\SANTIAGO.AVILA\Desktop\emi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15.3.234\decera\SECEYRA\COMERCIO%20EXTERIOR\COMERCIO\TO&#209;O\73xl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s\Acero\33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cuments\Acero\33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view3D>
      <c:rotX val="30"/>
      <c:perspective val="30"/>
    </c:view3D>
    <c:plotArea>
      <c:layout/>
      <c:pie3DChart>
        <c:varyColors val="1"/>
        <c:ser>
          <c:idx val="0"/>
          <c:order val="0"/>
          <c:explosion val="11"/>
          <c:dLbls>
            <c:dLbl>
              <c:idx val="0"/>
              <c:layout>
                <c:manualLayout>
                  <c:x val="2.302820955670698E-2"/>
                  <c:y val="-2.7777777777777967E-2"/>
                </c:manualLayout>
              </c:layout>
              <c:tx>
                <c:rich>
                  <a:bodyPr/>
                  <a:lstStyle/>
                  <a:p>
                    <a:r>
                      <a:rPr lang="en-US" sz="1400">
                        <a:latin typeface="Arial" pitchFamily="34" charset="0"/>
                        <a:cs typeface="Arial" pitchFamily="34" charset="0"/>
                      </a:rPr>
                      <a:t>2</a:t>
                    </a:r>
                    <a:r>
                      <a:rPr lang="en-US"/>
                      <a:t>8.8%</a:t>
                    </a:r>
                  </a:p>
                </c:rich>
              </c:tx>
              <c:dLblPos val="bestFit"/>
              <c:showVal val="1"/>
            </c:dLbl>
            <c:dLbl>
              <c:idx val="1"/>
              <c:layout>
                <c:manualLayout>
                  <c:x val="6.9084628670121077E-3"/>
                  <c:y val="5.0925925925925965E-2"/>
                </c:manualLayout>
              </c:layout>
              <c:tx>
                <c:rich>
                  <a:bodyPr/>
                  <a:lstStyle/>
                  <a:p>
                    <a:r>
                      <a:rPr lang="en-US" sz="1400">
                        <a:latin typeface="Arial" pitchFamily="34" charset="0"/>
                        <a:cs typeface="Arial" pitchFamily="34" charset="0"/>
                      </a:rPr>
                      <a:t>3</a:t>
                    </a:r>
                    <a:r>
                      <a:rPr lang="en-US"/>
                      <a:t>4.5%</a:t>
                    </a:r>
                  </a:p>
                </c:rich>
              </c:tx>
              <c:dLblPos val="bestFit"/>
              <c:showVal val="1"/>
            </c:dLbl>
            <c:dLbl>
              <c:idx val="2"/>
              <c:layout>
                <c:manualLayout>
                  <c:x val="-2.072538860103627E-2"/>
                  <c:y val="9.259259259259401E-3"/>
                </c:manualLayout>
              </c:layout>
              <c:tx>
                <c:rich>
                  <a:bodyPr/>
                  <a:lstStyle/>
                  <a:p>
                    <a:r>
                      <a:rPr lang="en-US" sz="1400">
                        <a:latin typeface="Arial" pitchFamily="34" charset="0"/>
                        <a:cs typeface="Arial" pitchFamily="34" charset="0"/>
                      </a:rPr>
                      <a:t>3</a:t>
                    </a:r>
                    <a:r>
                      <a:rPr lang="en-US"/>
                      <a:t>.8%</a:t>
                    </a:r>
                  </a:p>
                </c:rich>
              </c:tx>
              <c:dLblPos val="bestFit"/>
              <c:showVal val="1"/>
            </c:dLbl>
            <c:dLbl>
              <c:idx val="3"/>
              <c:layout>
                <c:manualLayout>
                  <c:x val="-6.9084628670121164E-3"/>
                  <c:y val="-6.4814814814815103E-2"/>
                </c:manualLayout>
              </c:layout>
              <c:tx>
                <c:rich>
                  <a:bodyPr/>
                  <a:lstStyle/>
                  <a:p>
                    <a:r>
                      <a:rPr lang="en-US" sz="1400">
                        <a:latin typeface="Arial" pitchFamily="34" charset="0"/>
                        <a:cs typeface="Arial" pitchFamily="34" charset="0"/>
                      </a:rPr>
                      <a:t>2</a:t>
                    </a:r>
                    <a:r>
                      <a:rPr lang="en-US"/>
                      <a:t>9.3%</a:t>
                    </a:r>
                  </a:p>
                </c:rich>
              </c:tx>
              <c:dLblPos val="bestFit"/>
              <c:showVal val="1"/>
            </c:dLbl>
            <c:dLbl>
              <c:idx val="4"/>
              <c:layout>
                <c:manualLayout>
                  <c:x val="0"/>
                  <c:y val="-4.629629629629646E-2"/>
                </c:manualLayout>
              </c:layout>
              <c:tx>
                <c:rich>
                  <a:bodyPr/>
                  <a:lstStyle/>
                  <a:p>
                    <a:r>
                      <a:rPr lang="en-US" sz="1400">
                        <a:latin typeface="Arial" pitchFamily="34" charset="0"/>
                        <a:cs typeface="Arial" pitchFamily="34" charset="0"/>
                      </a:rPr>
                      <a:t>3</a:t>
                    </a:r>
                    <a:r>
                      <a:rPr lang="en-US">
                        <a:latin typeface="Arial" pitchFamily="34" charset="0"/>
                        <a:cs typeface="Arial" pitchFamily="34" charset="0"/>
                      </a:rPr>
                      <a:t>.6%</a:t>
                    </a:r>
                  </a:p>
                </c:rich>
              </c:tx>
              <c:dLblPos val="bestFit"/>
              <c:showVal val="1"/>
            </c:dLbl>
            <c:dLblPos val="outEnd"/>
            <c:showVal val="1"/>
            <c:showLeaderLines val="1"/>
          </c:dLbls>
          <c:cat>
            <c:strRef>
              <c:f>Hoja1!$B$2:$B$6</c:f>
              <c:strCache>
                <c:ptCount val="5"/>
                <c:pt idx="0">
                  <c:v>3311 Industria básica del hierro y del acero</c:v>
                </c:pt>
                <c:pt idx="1">
                  <c:v>3312 Fabricación de productos de hierro y acero</c:v>
                </c:pt>
                <c:pt idx="2">
                  <c:v>3313 Industria básica del aluminio</c:v>
                </c:pt>
                <c:pt idx="3">
                  <c:v>3314 Industrias de metales no ferrosos, excepto aluminio</c:v>
                </c:pt>
                <c:pt idx="4">
                  <c:v>3315 Moldeo por fundición de piezas metálicas</c:v>
                </c:pt>
              </c:strCache>
            </c:strRef>
          </c:cat>
          <c:val>
            <c:numRef>
              <c:f>Hoja1!$A$2:$A$6</c:f>
              <c:numCache>
                <c:formatCode>General</c:formatCode>
                <c:ptCount val="5"/>
                <c:pt idx="0">
                  <c:v>28.8</c:v>
                </c:pt>
                <c:pt idx="1">
                  <c:v>34.5</c:v>
                </c:pt>
                <c:pt idx="2">
                  <c:v>3.8</c:v>
                </c:pt>
                <c:pt idx="3">
                  <c:v>29.3</c:v>
                </c:pt>
                <c:pt idx="4">
                  <c:v>3.6</c:v>
                </c:pt>
              </c:numCache>
            </c:numRef>
          </c:val>
        </c:ser>
      </c:pie3DChart>
    </c:plotArea>
    <c:legend>
      <c:legendPos val="r"/>
      <c:layout/>
      <c:txPr>
        <a:bodyPr/>
        <a:lstStyle/>
        <a:p>
          <a:pPr rtl="0">
            <a:defRPr/>
          </a:pPr>
          <a:endParaRPr lang="es-MX"/>
        </a:p>
      </c:txPr>
    </c:legend>
    <c:plotVisOnly val="1"/>
  </c:chart>
  <c:txPr>
    <a:bodyPr/>
    <a:lstStyle/>
    <a:p>
      <a:pPr>
        <a:defRPr sz="1400" b="1">
          <a:latin typeface="Arial" pitchFamily="34" charset="0"/>
          <a:cs typeface="Arial" pitchFamily="34" charset="0"/>
        </a:defRPr>
      </a:pPr>
      <a:endParaRPr lang="es-MX"/>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percentStacked"/>
        <c:ser>
          <c:idx val="0"/>
          <c:order val="0"/>
          <c:tx>
            <c:strRef>
              <c:f>'Gráfica 5'!$B$51</c:f>
              <c:strCache>
                <c:ptCount val="1"/>
                <c:pt idx="0">
                  <c:v>De 0 a 10</c:v>
                </c:pt>
              </c:strCache>
            </c:strRef>
          </c:tx>
          <c:spPr>
            <a:solidFill>
              <a:schemeClr val="bg1">
                <a:lumMod val="65000"/>
              </a:schemeClr>
            </a:solidFill>
          </c:spPr>
          <c:dLbls>
            <c:dLbl>
              <c:idx val="2"/>
              <c:layout/>
              <c:showVal val="1"/>
            </c:dLbl>
            <c:delete val="1"/>
          </c:dLbls>
          <c:cat>
            <c:strRef>
              <c:f>'Gráfica 5'!$A$52:$A$58</c:f>
              <c:strCache>
                <c:ptCount val="7"/>
                <c:pt idx="0">
                  <c:v>1
país</c:v>
                </c:pt>
                <c:pt idx="1">
                  <c:v>2
países</c:v>
                </c:pt>
                <c:pt idx="2">
                  <c:v>3 a 5 
países</c:v>
                </c:pt>
                <c:pt idx="3">
                  <c:v>6 a 9
países</c:v>
                </c:pt>
                <c:pt idx="4">
                  <c:v>10 a 14
países</c:v>
                </c:pt>
                <c:pt idx="5">
                  <c:v>15 a 19
países</c:v>
                </c:pt>
                <c:pt idx="6">
                  <c:v>20 y más
países</c:v>
                </c:pt>
              </c:strCache>
            </c:strRef>
          </c:cat>
          <c:val>
            <c:numRef>
              <c:f>'Gráfica 5'!$B$52:$B$58</c:f>
              <c:numCache>
                <c:formatCode>0%</c:formatCode>
                <c:ptCount val="7"/>
                <c:pt idx="0">
                  <c:v>0</c:v>
                </c:pt>
                <c:pt idx="1">
                  <c:v>0</c:v>
                </c:pt>
                <c:pt idx="2">
                  <c:v>0.10381323783881106</c:v>
                </c:pt>
                <c:pt idx="3">
                  <c:v>0</c:v>
                </c:pt>
                <c:pt idx="4">
                  <c:v>0</c:v>
                </c:pt>
                <c:pt idx="5">
                  <c:v>0</c:v>
                </c:pt>
                <c:pt idx="6">
                  <c:v>0</c:v>
                </c:pt>
              </c:numCache>
            </c:numRef>
          </c:val>
        </c:ser>
        <c:ser>
          <c:idx val="1"/>
          <c:order val="1"/>
          <c:tx>
            <c:strRef>
              <c:f>'Gráfica 5'!$C$51</c:f>
              <c:strCache>
                <c:ptCount val="1"/>
                <c:pt idx="0">
                  <c:v>De 11 a 50</c:v>
                </c:pt>
              </c:strCache>
            </c:strRef>
          </c:tx>
          <c:spPr>
            <a:solidFill>
              <a:schemeClr val="accent6">
                <a:lumMod val="75000"/>
              </a:schemeClr>
            </a:solidFill>
          </c:spPr>
          <c:dLbls>
            <c:dLbl>
              <c:idx val="6"/>
              <c:delete val="1"/>
            </c:dLbl>
            <c:showVal val="1"/>
          </c:dLbls>
          <c:cat>
            <c:strRef>
              <c:f>'Gráfica 5'!$A$52:$A$58</c:f>
              <c:strCache>
                <c:ptCount val="7"/>
                <c:pt idx="0">
                  <c:v>1
país</c:v>
                </c:pt>
                <c:pt idx="1">
                  <c:v>2
países</c:v>
                </c:pt>
                <c:pt idx="2">
                  <c:v>3 a 5 
países</c:v>
                </c:pt>
                <c:pt idx="3">
                  <c:v>6 a 9
países</c:v>
                </c:pt>
                <c:pt idx="4">
                  <c:v>10 a 14
países</c:v>
                </c:pt>
                <c:pt idx="5">
                  <c:v>15 a 19
países</c:v>
                </c:pt>
                <c:pt idx="6">
                  <c:v>20 y más
países</c:v>
                </c:pt>
              </c:strCache>
            </c:strRef>
          </c:cat>
          <c:val>
            <c:numRef>
              <c:f>'Gráfica 5'!$C$52:$C$58</c:f>
              <c:numCache>
                <c:formatCode>0%</c:formatCode>
                <c:ptCount val="7"/>
                <c:pt idx="0">
                  <c:v>3.6748483612073911E-2</c:v>
                </c:pt>
                <c:pt idx="1">
                  <c:v>7.4843353946904431E-2</c:v>
                </c:pt>
                <c:pt idx="2">
                  <c:v>9.1978578060901324E-3</c:v>
                </c:pt>
                <c:pt idx="3">
                  <c:v>0.11690730149367561</c:v>
                </c:pt>
                <c:pt idx="4">
                  <c:v>5.3236180350388573E-2</c:v>
                </c:pt>
                <c:pt idx="5">
                  <c:v>3.5219206490885002E-2</c:v>
                </c:pt>
                <c:pt idx="6">
                  <c:v>1.0524650686859263E-3</c:v>
                </c:pt>
              </c:numCache>
            </c:numRef>
          </c:val>
        </c:ser>
        <c:ser>
          <c:idx val="2"/>
          <c:order val="2"/>
          <c:tx>
            <c:strRef>
              <c:f>'Gráfica 5'!$D$51</c:f>
              <c:strCache>
                <c:ptCount val="1"/>
                <c:pt idx="0">
                  <c:v>De 51 a 250</c:v>
                </c:pt>
              </c:strCache>
            </c:strRef>
          </c:tx>
          <c:spPr>
            <a:solidFill>
              <a:srgbClr val="00B0F0"/>
            </a:solidFill>
          </c:spPr>
          <c:dLbls>
            <c:dLbl>
              <c:idx val="0"/>
              <c:layout/>
              <c:tx>
                <c:rich>
                  <a:bodyPr/>
                  <a:lstStyle/>
                  <a:p>
                    <a:r>
                      <a:rPr lang="en-US" dirty="0" smtClean="0"/>
                      <a:t>95%</a:t>
                    </a:r>
                    <a:endParaRPr lang="en-US" dirty="0"/>
                  </a:p>
                </c:rich>
              </c:tx>
              <c:showVal val="1"/>
            </c:dLbl>
            <c:dLbl>
              <c:idx val="1"/>
              <c:layout/>
              <c:tx>
                <c:rich>
                  <a:bodyPr/>
                  <a:lstStyle/>
                  <a:p>
                    <a:r>
                      <a:rPr lang="en-US" smtClean="0"/>
                      <a:t>45%</a:t>
                    </a:r>
                    <a:endParaRPr lang="en-US"/>
                  </a:p>
                </c:rich>
              </c:tx>
              <c:showVal val="1"/>
            </c:dLbl>
            <c:dLbl>
              <c:idx val="3"/>
              <c:layout/>
              <c:tx>
                <c:rich>
                  <a:bodyPr/>
                  <a:lstStyle/>
                  <a:p>
                    <a:r>
                      <a:rPr lang="en-US" smtClean="0"/>
                      <a:t>40%</a:t>
                    </a:r>
                    <a:endParaRPr lang="en-US"/>
                  </a:p>
                </c:rich>
              </c:tx>
              <c:showVal val="1"/>
            </c:dLbl>
            <c:showVal val="1"/>
          </c:dLbls>
          <c:cat>
            <c:strRef>
              <c:f>'Gráfica 5'!$A$52:$A$58</c:f>
              <c:strCache>
                <c:ptCount val="7"/>
                <c:pt idx="0">
                  <c:v>1
país</c:v>
                </c:pt>
                <c:pt idx="1">
                  <c:v>2
países</c:v>
                </c:pt>
                <c:pt idx="2">
                  <c:v>3 a 5 
países</c:v>
                </c:pt>
                <c:pt idx="3">
                  <c:v>6 a 9
países</c:v>
                </c:pt>
                <c:pt idx="4">
                  <c:v>10 a 14
países</c:v>
                </c:pt>
                <c:pt idx="5">
                  <c:v>15 a 19
países</c:v>
                </c:pt>
                <c:pt idx="6">
                  <c:v>20 y más
países</c:v>
                </c:pt>
              </c:strCache>
            </c:strRef>
          </c:cat>
          <c:val>
            <c:numRef>
              <c:f>'Gráfica 5'!$D$52:$D$58</c:f>
              <c:numCache>
                <c:formatCode>0%</c:formatCode>
                <c:ptCount val="7"/>
                <c:pt idx="0">
                  <c:v>0.95656658015613605</c:v>
                </c:pt>
                <c:pt idx="1">
                  <c:v>0.44365875993658427</c:v>
                </c:pt>
                <c:pt idx="2">
                  <c:v>0.35809515277821824</c:v>
                </c:pt>
                <c:pt idx="3">
                  <c:v>0.40592380211528872</c:v>
                </c:pt>
                <c:pt idx="4">
                  <c:v>0.46932614769801534</c:v>
                </c:pt>
                <c:pt idx="5">
                  <c:v>0.37996634974311888</c:v>
                </c:pt>
                <c:pt idx="6">
                  <c:v>1.6207161388498321E-2</c:v>
                </c:pt>
              </c:numCache>
            </c:numRef>
          </c:val>
        </c:ser>
        <c:ser>
          <c:idx val="3"/>
          <c:order val="3"/>
          <c:tx>
            <c:strRef>
              <c:f>'Gráfica 5'!$E$51</c:f>
              <c:strCache>
                <c:ptCount val="1"/>
                <c:pt idx="0">
                  <c:v>De 251 y más</c:v>
                </c:pt>
              </c:strCache>
            </c:strRef>
          </c:tx>
          <c:spPr>
            <a:solidFill>
              <a:srgbClr val="92D050"/>
            </a:solidFill>
          </c:spPr>
          <c:dLbls>
            <c:showVal val="1"/>
          </c:dLbls>
          <c:cat>
            <c:strRef>
              <c:f>'Gráfica 5'!$A$52:$A$58</c:f>
              <c:strCache>
                <c:ptCount val="7"/>
                <c:pt idx="0">
                  <c:v>1
país</c:v>
                </c:pt>
                <c:pt idx="1">
                  <c:v>2
países</c:v>
                </c:pt>
                <c:pt idx="2">
                  <c:v>3 a 5 
países</c:v>
                </c:pt>
                <c:pt idx="3">
                  <c:v>6 a 9
países</c:v>
                </c:pt>
                <c:pt idx="4">
                  <c:v>10 a 14
países</c:v>
                </c:pt>
                <c:pt idx="5">
                  <c:v>15 a 19
países</c:v>
                </c:pt>
                <c:pt idx="6">
                  <c:v>20 y más
países</c:v>
                </c:pt>
              </c:strCache>
            </c:strRef>
          </c:cat>
          <c:val>
            <c:numRef>
              <c:f>'Gráfica 5'!$E$52:$E$58</c:f>
              <c:numCache>
                <c:formatCode>0%</c:formatCode>
                <c:ptCount val="7"/>
                <c:pt idx="0">
                  <c:v>6.6849362317865065E-3</c:v>
                </c:pt>
                <c:pt idx="1">
                  <c:v>0.48149788611651134</c:v>
                </c:pt>
                <c:pt idx="2">
                  <c:v>0.52889375157688301</c:v>
                </c:pt>
                <c:pt idx="3">
                  <c:v>0.47716889639103682</c:v>
                </c:pt>
                <c:pt idx="4">
                  <c:v>0.47743767195159781</c:v>
                </c:pt>
                <c:pt idx="5">
                  <c:v>0.58481444376599556</c:v>
                </c:pt>
                <c:pt idx="6">
                  <c:v>0.98274037354281574</c:v>
                </c:pt>
              </c:numCache>
            </c:numRef>
          </c:val>
        </c:ser>
        <c:overlap val="100"/>
        <c:axId val="115095808"/>
        <c:axId val="115425280"/>
      </c:barChart>
      <c:catAx>
        <c:axId val="115095808"/>
        <c:scaling>
          <c:orientation val="minMax"/>
        </c:scaling>
        <c:axPos val="b"/>
        <c:tickLblPos val="nextTo"/>
        <c:crossAx val="115425280"/>
        <c:crosses val="autoZero"/>
        <c:auto val="1"/>
        <c:lblAlgn val="ctr"/>
        <c:lblOffset val="100"/>
      </c:catAx>
      <c:valAx>
        <c:axId val="115425280"/>
        <c:scaling>
          <c:orientation val="minMax"/>
        </c:scaling>
        <c:axPos val="l"/>
        <c:numFmt formatCode="0%" sourceLinked="1"/>
        <c:tickLblPos val="nextTo"/>
        <c:crossAx val="115095808"/>
        <c:crosses val="autoZero"/>
        <c:crossBetween val="between"/>
        <c:majorUnit val="0.2"/>
      </c:valAx>
    </c:plotArea>
    <c:legend>
      <c:legendPos val="r"/>
      <c:layout/>
    </c:legend>
    <c:plotVisOnly val="1"/>
    <c:dispBlanksAs val="gap"/>
  </c:chart>
  <c:txPr>
    <a:bodyPr/>
    <a:lstStyle/>
    <a:p>
      <a:pPr>
        <a:defRPr sz="1400" b="1"/>
      </a:pPr>
      <a:endParaRPr lang="es-MX"/>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6.3691365989338763E-2"/>
          <c:y val="5.509908982249162E-2"/>
          <c:w val="0.9201975220025661"/>
          <c:h val="0.72655396987597309"/>
        </c:manualLayout>
      </c:layout>
      <c:barChart>
        <c:barDir val="col"/>
        <c:grouping val="clustered"/>
        <c:ser>
          <c:idx val="21"/>
          <c:order val="1"/>
          <c:tx>
            <c:strRef>
              <c:f>desc_sub!$C$2</c:f>
              <c:strCache>
                <c:ptCount val="1"/>
                <c:pt idx="0">
                  <c:v>31-33. Industria manufacturera</c:v>
                </c:pt>
              </c:strCache>
            </c:strRef>
          </c:tx>
          <c:spPr>
            <a:solidFill>
              <a:schemeClr val="accent3">
                <a:lumMod val="75000"/>
              </a:schemeClr>
            </a:solidFill>
            <a:ln>
              <a:noFill/>
            </a:ln>
            <a:scene3d>
              <a:camera prst="orthographicFront"/>
              <a:lightRig rig="threePt" dir="t"/>
            </a:scene3d>
            <a:sp3d>
              <a:bevelT/>
            </a:sp3d>
          </c:spPr>
          <c:val>
            <c:numRef>
              <c:f>'PARA GRAF'!$E$2:$E$26</c:f>
              <c:numCache>
                <c:formatCode>General</c:formatCode>
                <c:ptCount val="25"/>
                <c:pt idx="0">
                  <c:v>101.1</c:v>
                </c:pt>
                <c:pt idx="1">
                  <c:v>102.9</c:v>
                </c:pt>
                <c:pt idx="2">
                  <c:v>100.8</c:v>
                </c:pt>
                <c:pt idx="3">
                  <c:v>101.4</c:v>
                </c:pt>
                <c:pt idx="4">
                  <c:v>100.7</c:v>
                </c:pt>
                <c:pt idx="5">
                  <c:v>102.1</c:v>
                </c:pt>
                <c:pt idx="6">
                  <c:v>98.9</c:v>
                </c:pt>
                <c:pt idx="7">
                  <c:v>98.4</c:v>
                </c:pt>
                <c:pt idx="8">
                  <c:v>95.5</c:v>
                </c:pt>
                <c:pt idx="9">
                  <c:v>97.9</c:v>
                </c:pt>
                <c:pt idx="10">
                  <c:v>98.8</c:v>
                </c:pt>
                <c:pt idx="11">
                  <c:v>103.4</c:v>
                </c:pt>
                <c:pt idx="12">
                  <c:v>104.5</c:v>
                </c:pt>
                <c:pt idx="13">
                  <c:v>105.2</c:v>
                </c:pt>
                <c:pt idx="14">
                  <c:v>101.6</c:v>
                </c:pt>
                <c:pt idx="15">
                  <c:v>103.5</c:v>
                </c:pt>
                <c:pt idx="16">
                  <c:v>105.8</c:v>
                </c:pt>
                <c:pt idx="17">
                  <c:v>106.5</c:v>
                </c:pt>
                <c:pt idx="18">
                  <c:v>104.6</c:v>
                </c:pt>
                <c:pt idx="19">
                  <c:v>107.4</c:v>
                </c:pt>
                <c:pt idx="20">
                  <c:v>109.4</c:v>
                </c:pt>
                <c:pt idx="21">
                  <c:v>109.2</c:v>
                </c:pt>
                <c:pt idx="22">
                  <c:v>107.7</c:v>
                </c:pt>
                <c:pt idx="23">
                  <c:v>108.6</c:v>
                </c:pt>
                <c:pt idx="24">
                  <c:v>109.4</c:v>
                </c:pt>
              </c:numCache>
            </c:numRef>
          </c:val>
        </c:ser>
        <c:axId val="115957120"/>
        <c:axId val="115973504"/>
      </c:barChart>
      <c:lineChart>
        <c:grouping val="standard"/>
        <c:ser>
          <c:idx val="13"/>
          <c:order val="0"/>
          <c:tx>
            <c:strRef>
              <c:f>desc_sub!$C$16</c:f>
              <c:strCache>
                <c:ptCount val="1"/>
                <c:pt idx="0">
                  <c:v>331. Industrias metálicas básicas</c:v>
                </c:pt>
              </c:strCache>
            </c:strRef>
          </c:tx>
          <c:spPr>
            <a:ln w="50800">
              <a:solidFill>
                <a:schemeClr val="accent2">
                  <a:lumMod val="50000"/>
                </a:schemeClr>
              </a:solidFill>
            </a:ln>
          </c:spPr>
          <c:marker>
            <c:symbol val="none"/>
          </c:marker>
          <c:cat>
            <c:multiLvlStrRef>
              <c:f>'PARA GRAF'!$C$2:$D$26</c:f>
              <c:multiLvlStrCache>
                <c:ptCount val="25"/>
                <c:lvl>
                  <c:pt idx="0">
                    <c:v>  I</c:v>
                  </c:pt>
                  <c:pt idx="1">
                    <c:v> II</c:v>
                  </c:pt>
                  <c:pt idx="2">
                    <c:v>III</c:v>
                  </c:pt>
                  <c:pt idx="3">
                    <c:v> IV</c:v>
                  </c:pt>
                  <c:pt idx="4">
                    <c:v>  I</c:v>
                  </c:pt>
                  <c:pt idx="5">
                    <c:v> II</c:v>
                  </c:pt>
                  <c:pt idx="6">
                    <c:v>III</c:v>
                  </c:pt>
                  <c:pt idx="7">
                    <c:v> IV</c:v>
                  </c:pt>
                  <c:pt idx="8">
                    <c:v>  I</c:v>
                  </c:pt>
                  <c:pt idx="9">
                    <c:v> II</c:v>
                  </c:pt>
                  <c:pt idx="10">
                    <c:v>III</c:v>
                  </c:pt>
                  <c:pt idx="11">
                    <c:v> IV</c:v>
                  </c:pt>
                  <c:pt idx="12">
                    <c:v>  I</c:v>
                  </c:pt>
                  <c:pt idx="13">
                    <c:v> II</c:v>
                  </c:pt>
                  <c:pt idx="14">
                    <c:v>III</c:v>
                  </c:pt>
                  <c:pt idx="15">
                    <c:v> IV</c:v>
                  </c:pt>
                  <c:pt idx="16">
                    <c:v>  I</c:v>
                  </c:pt>
                  <c:pt idx="17">
                    <c:v> II</c:v>
                  </c:pt>
                  <c:pt idx="18">
                    <c:v>III</c:v>
                  </c:pt>
                  <c:pt idx="19">
                    <c:v> IV</c:v>
                  </c:pt>
                  <c:pt idx="20">
                    <c:v>  I</c:v>
                  </c:pt>
                  <c:pt idx="21">
                    <c:v> II</c:v>
                  </c:pt>
                  <c:pt idx="22">
                    <c:v>III</c:v>
                  </c:pt>
                  <c:pt idx="23">
                    <c:v> IV</c:v>
                  </c:pt>
                  <c:pt idx="24">
                    <c:v>  I</c:v>
                  </c:pt>
                </c:lvl>
                <c:lvl>
                  <c:pt idx="0">
                    <c:v>2007</c:v>
                  </c:pt>
                  <c:pt idx="4">
                    <c:v>2008</c:v>
                  </c:pt>
                  <c:pt idx="8">
                    <c:v>2009</c:v>
                  </c:pt>
                  <c:pt idx="12">
                    <c:v>2010</c:v>
                  </c:pt>
                  <c:pt idx="16">
                    <c:v>2011</c:v>
                  </c:pt>
                  <c:pt idx="20">
                    <c:v>2012</c:v>
                  </c:pt>
                  <c:pt idx="24">
                    <c:v>2013</c:v>
                  </c:pt>
                </c:lvl>
              </c:multiLvlStrCache>
            </c:multiLvlStrRef>
          </c:cat>
          <c:val>
            <c:numRef>
              <c:f>'PARA GRAF'!$S$2:$S$26</c:f>
              <c:numCache>
                <c:formatCode>0.0</c:formatCode>
                <c:ptCount val="25"/>
                <c:pt idx="0">
                  <c:v>112</c:v>
                </c:pt>
                <c:pt idx="1">
                  <c:v>108.6</c:v>
                </c:pt>
                <c:pt idx="2">
                  <c:v>100.8</c:v>
                </c:pt>
                <c:pt idx="3">
                  <c:v>103.8</c:v>
                </c:pt>
                <c:pt idx="4">
                  <c:v>107.2</c:v>
                </c:pt>
                <c:pt idx="5">
                  <c:v>108.7</c:v>
                </c:pt>
                <c:pt idx="6">
                  <c:v>100.3</c:v>
                </c:pt>
                <c:pt idx="7">
                  <c:v>83.8</c:v>
                </c:pt>
                <c:pt idx="8">
                  <c:v>85.3</c:v>
                </c:pt>
                <c:pt idx="9">
                  <c:v>90.6</c:v>
                </c:pt>
                <c:pt idx="10">
                  <c:v>92.6</c:v>
                </c:pt>
                <c:pt idx="11">
                  <c:v>98.5</c:v>
                </c:pt>
                <c:pt idx="12">
                  <c:v>101</c:v>
                </c:pt>
                <c:pt idx="13">
                  <c:v>101.7</c:v>
                </c:pt>
                <c:pt idx="14">
                  <c:v>97.6</c:v>
                </c:pt>
                <c:pt idx="15">
                  <c:v>95.9</c:v>
                </c:pt>
                <c:pt idx="16">
                  <c:v>101.3</c:v>
                </c:pt>
                <c:pt idx="17">
                  <c:v>102.6</c:v>
                </c:pt>
                <c:pt idx="18">
                  <c:v>99.7</c:v>
                </c:pt>
                <c:pt idx="19">
                  <c:v>98.4</c:v>
                </c:pt>
                <c:pt idx="20">
                  <c:v>99.8</c:v>
                </c:pt>
                <c:pt idx="21">
                  <c:v>99.4</c:v>
                </c:pt>
                <c:pt idx="22">
                  <c:v>96</c:v>
                </c:pt>
                <c:pt idx="23">
                  <c:v>97.6</c:v>
                </c:pt>
                <c:pt idx="24">
                  <c:v>95.2</c:v>
                </c:pt>
              </c:numCache>
            </c:numRef>
          </c:val>
        </c:ser>
        <c:marker val="1"/>
        <c:axId val="115957120"/>
        <c:axId val="115973504"/>
      </c:lineChart>
      <c:catAx>
        <c:axId val="115957120"/>
        <c:scaling>
          <c:orientation val="minMax"/>
        </c:scaling>
        <c:axPos val="b"/>
        <c:tickLblPos val="nextTo"/>
        <c:txPr>
          <a:bodyPr/>
          <a:lstStyle/>
          <a:p>
            <a:pPr>
              <a:defRPr sz="1400" b="1"/>
            </a:pPr>
            <a:endParaRPr lang="es-MX"/>
          </a:p>
        </c:txPr>
        <c:crossAx val="115973504"/>
        <c:crosses val="autoZero"/>
        <c:auto val="1"/>
        <c:lblAlgn val="ctr"/>
        <c:lblOffset val="100"/>
      </c:catAx>
      <c:valAx>
        <c:axId val="115973504"/>
        <c:scaling>
          <c:orientation val="minMax"/>
          <c:max val="160"/>
          <c:min val="80"/>
        </c:scaling>
        <c:axPos val="l"/>
        <c:majorGridlines/>
        <c:numFmt formatCode="General" sourceLinked="1"/>
        <c:tickLblPos val="nextTo"/>
        <c:txPr>
          <a:bodyPr/>
          <a:lstStyle/>
          <a:p>
            <a:pPr>
              <a:defRPr sz="1400" b="1"/>
            </a:pPr>
            <a:endParaRPr lang="es-MX"/>
          </a:p>
        </c:txPr>
        <c:crossAx val="115957120"/>
        <c:crosses val="autoZero"/>
        <c:crossBetween val="between"/>
      </c:valAx>
    </c:plotArea>
    <c:legend>
      <c:legendPos val="b"/>
      <c:layout>
        <c:manualLayout>
          <c:xMode val="edge"/>
          <c:yMode val="edge"/>
          <c:x val="7.3963612644120824E-2"/>
          <c:y val="3.1708798045215411E-2"/>
          <c:w val="0.87257782635842884"/>
          <c:h val="0.19509882271297771"/>
        </c:manualLayout>
      </c:layout>
      <c:txPr>
        <a:bodyPr/>
        <a:lstStyle/>
        <a:p>
          <a:pPr>
            <a:defRPr sz="1800" b="1"/>
          </a:pPr>
          <a:endParaRPr lang="es-MX"/>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6.3691365989338763E-2"/>
          <c:y val="4.6425212493024705E-2"/>
          <c:w val="0.9201975220025661"/>
          <c:h val="0.6451268124915257"/>
        </c:manualLayout>
      </c:layout>
      <c:barChart>
        <c:barDir val="col"/>
        <c:grouping val="clustered"/>
        <c:ser>
          <c:idx val="21"/>
          <c:order val="0"/>
          <c:tx>
            <c:strRef>
              <c:f>desc_sub!$C$16</c:f>
              <c:strCache>
                <c:ptCount val="1"/>
                <c:pt idx="0">
                  <c:v>331. Industrias metálicas básicas</c:v>
                </c:pt>
              </c:strCache>
            </c:strRef>
          </c:tx>
          <c:spPr>
            <a:solidFill>
              <a:schemeClr val="accent3">
                <a:lumMod val="75000"/>
              </a:schemeClr>
            </a:solidFill>
            <a:ln>
              <a:noFill/>
            </a:ln>
            <a:scene3d>
              <a:camera prst="orthographicFront"/>
              <a:lightRig rig="threePt" dir="t"/>
            </a:scene3d>
            <a:sp3d>
              <a:bevelT/>
            </a:sp3d>
          </c:spPr>
          <c:val>
            <c:numRef>
              <c:f>'iphh grafi 331 y ramas'!$E$2:$E$26</c:f>
              <c:numCache>
                <c:formatCode>General</c:formatCode>
                <c:ptCount val="25"/>
                <c:pt idx="0">
                  <c:v>112</c:v>
                </c:pt>
                <c:pt idx="1">
                  <c:v>108.6</c:v>
                </c:pt>
                <c:pt idx="2">
                  <c:v>100.8</c:v>
                </c:pt>
                <c:pt idx="3">
                  <c:v>103.8</c:v>
                </c:pt>
                <c:pt idx="4">
                  <c:v>107.2</c:v>
                </c:pt>
                <c:pt idx="5">
                  <c:v>108.7</c:v>
                </c:pt>
                <c:pt idx="6">
                  <c:v>100.3</c:v>
                </c:pt>
                <c:pt idx="7">
                  <c:v>83.8</c:v>
                </c:pt>
                <c:pt idx="8">
                  <c:v>85.3</c:v>
                </c:pt>
                <c:pt idx="9">
                  <c:v>90.6</c:v>
                </c:pt>
                <c:pt idx="10">
                  <c:v>92.6</c:v>
                </c:pt>
                <c:pt idx="11">
                  <c:v>98.5</c:v>
                </c:pt>
                <c:pt idx="12">
                  <c:v>101</c:v>
                </c:pt>
                <c:pt idx="13">
                  <c:v>101.7</c:v>
                </c:pt>
                <c:pt idx="14">
                  <c:v>97.6</c:v>
                </c:pt>
                <c:pt idx="15">
                  <c:v>95.9</c:v>
                </c:pt>
                <c:pt idx="16">
                  <c:v>101.3</c:v>
                </c:pt>
                <c:pt idx="17">
                  <c:v>102.6</c:v>
                </c:pt>
                <c:pt idx="18">
                  <c:v>99.7</c:v>
                </c:pt>
                <c:pt idx="19">
                  <c:v>98.4</c:v>
                </c:pt>
                <c:pt idx="20">
                  <c:v>99.8</c:v>
                </c:pt>
                <c:pt idx="21">
                  <c:v>99.4</c:v>
                </c:pt>
                <c:pt idx="22">
                  <c:v>96</c:v>
                </c:pt>
                <c:pt idx="23">
                  <c:v>97.6</c:v>
                </c:pt>
                <c:pt idx="24">
                  <c:v>95.2</c:v>
                </c:pt>
              </c:numCache>
            </c:numRef>
          </c:val>
        </c:ser>
        <c:axId val="118028544"/>
        <c:axId val="120688640"/>
      </c:barChart>
      <c:lineChart>
        <c:grouping val="standard"/>
        <c:ser>
          <c:idx val="14"/>
          <c:order val="1"/>
          <c:tx>
            <c:strRef>
              <c:f>desc_rama!$C$2</c:f>
              <c:strCache>
                <c:ptCount val="1"/>
                <c:pt idx="0">
                  <c:v>3311. Industria básica del hierro y del acero</c:v>
                </c:pt>
              </c:strCache>
            </c:strRef>
          </c:tx>
          <c:spPr>
            <a:ln w="50800">
              <a:solidFill>
                <a:schemeClr val="accent2">
                  <a:lumMod val="75000"/>
                </a:schemeClr>
              </a:solidFill>
            </a:ln>
          </c:spPr>
          <c:marker>
            <c:symbol val="none"/>
          </c:marker>
          <c:cat>
            <c:multiLvlStrRef>
              <c:f>'iphh grafi 331 y ramas'!$C$2:$D$26</c:f>
              <c:multiLvlStrCache>
                <c:ptCount val="25"/>
                <c:lvl>
                  <c:pt idx="0">
                    <c:v>  I</c:v>
                  </c:pt>
                  <c:pt idx="1">
                    <c:v> II</c:v>
                  </c:pt>
                  <c:pt idx="2">
                    <c:v>III</c:v>
                  </c:pt>
                  <c:pt idx="3">
                    <c:v> IV</c:v>
                  </c:pt>
                  <c:pt idx="4">
                    <c:v>  I</c:v>
                  </c:pt>
                  <c:pt idx="5">
                    <c:v> II</c:v>
                  </c:pt>
                  <c:pt idx="6">
                    <c:v>III</c:v>
                  </c:pt>
                  <c:pt idx="7">
                    <c:v> IV</c:v>
                  </c:pt>
                  <c:pt idx="8">
                    <c:v>  I</c:v>
                  </c:pt>
                  <c:pt idx="9">
                    <c:v> II</c:v>
                  </c:pt>
                  <c:pt idx="10">
                    <c:v>III</c:v>
                  </c:pt>
                  <c:pt idx="11">
                    <c:v> IV</c:v>
                  </c:pt>
                  <c:pt idx="12">
                    <c:v>  I</c:v>
                  </c:pt>
                  <c:pt idx="13">
                    <c:v> II</c:v>
                  </c:pt>
                  <c:pt idx="14">
                    <c:v>III</c:v>
                  </c:pt>
                  <c:pt idx="15">
                    <c:v> IV</c:v>
                  </c:pt>
                  <c:pt idx="16">
                    <c:v>  I</c:v>
                  </c:pt>
                  <c:pt idx="17">
                    <c:v> II</c:v>
                  </c:pt>
                  <c:pt idx="18">
                    <c:v>III</c:v>
                  </c:pt>
                  <c:pt idx="19">
                    <c:v> IV</c:v>
                  </c:pt>
                  <c:pt idx="20">
                    <c:v>  I</c:v>
                  </c:pt>
                  <c:pt idx="21">
                    <c:v> II</c:v>
                  </c:pt>
                  <c:pt idx="22">
                    <c:v>III</c:v>
                  </c:pt>
                  <c:pt idx="23">
                    <c:v> IV</c:v>
                  </c:pt>
                  <c:pt idx="24">
                    <c:v>  I</c:v>
                  </c:pt>
                </c:lvl>
                <c:lvl>
                  <c:pt idx="0">
                    <c:v>2007</c:v>
                  </c:pt>
                  <c:pt idx="4">
                    <c:v>2008</c:v>
                  </c:pt>
                  <c:pt idx="8">
                    <c:v>2009</c:v>
                  </c:pt>
                  <c:pt idx="12">
                    <c:v>2010</c:v>
                  </c:pt>
                  <c:pt idx="16">
                    <c:v>2011</c:v>
                  </c:pt>
                  <c:pt idx="20">
                    <c:v>2012</c:v>
                  </c:pt>
                  <c:pt idx="24">
                    <c:v>2013</c:v>
                  </c:pt>
                </c:lvl>
              </c:multiLvlStrCache>
            </c:multiLvlStrRef>
          </c:cat>
          <c:val>
            <c:numRef>
              <c:f>'iphh grafi 331 y ramas'!$F$2:$F$26</c:f>
              <c:numCache>
                <c:formatCode>General</c:formatCode>
                <c:ptCount val="25"/>
                <c:pt idx="0">
                  <c:v>110.8</c:v>
                </c:pt>
                <c:pt idx="1">
                  <c:v>105.9</c:v>
                </c:pt>
                <c:pt idx="2">
                  <c:v>100.1</c:v>
                </c:pt>
                <c:pt idx="3">
                  <c:v>105.7</c:v>
                </c:pt>
                <c:pt idx="4">
                  <c:v>111.4</c:v>
                </c:pt>
                <c:pt idx="5">
                  <c:v>115.9</c:v>
                </c:pt>
                <c:pt idx="6">
                  <c:v>104.2</c:v>
                </c:pt>
                <c:pt idx="7">
                  <c:v>69.8</c:v>
                </c:pt>
                <c:pt idx="8">
                  <c:v>69.099999999999994</c:v>
                </c:pt>
                <c:pt idx="9">
                  <c:v>77.099999999999994</c:v>
                </c:pt>
                <c:pt idx="10">
                  <c:v>83.1</c:v>
                </c:pt>
                <c:pt idx="11">
                  <c:v>94.4</c:v>
                </c:pt>
                <c:pt idx="12">
                  <c:v>95.1</c:v>
                </c:pt>
                <c:pt idx="13">
                  <c:v>99.9</c:v>
                </c:pt>
                <c:pt idx="14">
                  <c:v>92.8</c:v>
                </c:pt>
                <c:pt idx="15">
                  <c:v>93.1</c:v>
                </c:pt>
                <c:pt idx="16">
                  <c:v>103.2</c:v>
                </c:pt>
                <c:pt idx="17">
                  <c:v>106.6</c:v>
                </c:pt>
                <c:pt idx="18">
                  <c:v>99.9</c:v>
                </c:pt>
                <c:pt idx="19">
                  <c:v>97.1</c:v>
                </c:pt>
                <c:pt idx="20">
                  <c:v>93.5</c:v>
                </c:pt>
                <c:pt idx="21">
                  <c:v>96.1</c:v>
                </c:pt>
                <c:pt idx="22">
                  <c:v>93.5</c:v>
                </c:pt>
                <c:pt idx="23">
                  <c:v>99.3</c:v>
                </c:pt>
                <c:pt idx="24">
                  <c:v>95.3</c:v>
                </c:pt>
              </c:numCache>
            </c:numRef>
          </c:val>
        </c:ser>
        <c:ser>
          <c:idx val="13"/>
          <c:order val="2"/>
          <c:tx>
            <c:strRef>
              <c:f>desc_rama!$C$3</c:f>
              <c:strCache>
                <c:ptCount val="1"/>
                <c:pt idx="0">
                  <c:v>3312. Fabricación de productos de hierro y acero</c:v>
                </c:pt>
              </c:strCache>
            </c:strRef>
          </c:tx>
          <c:spPr>
            <a:ln w="50800">
              <a:solidFill>
                <a:srgbClr val="FFFF00"/>
              </a:solidFill>
            </a:ln>
          </c:spPr>
          <c:marker>
            <c:symbol val="none"/>
          </c:marker>
          <c:cat>
            <c:multiLvlStrRef>
              <c:f>'iphh grafi 331 y ramas'!$C$2:$D$26</c:f>
              <c:multiLvlStrCache>
                <c:ptCount val="25"/>
                <c:lvl>
                  <c:pt idx="0">
                    <c:v>  I</c:v>
                  </c:pt>
                  <c:pt idx="1">
                    <c:v> II</c:v>
                  </c:pt>
                  <c:pt idx="2">
                    <c:v>III</c:v>
                  </c:pt>
                  <c:pt idx="3">
                    <c:v> IV</c:v>
                  </c:pt>
                  <c:pt idx="4">
                    <c:v>  I</c:v>
                  </c:pt>
                  <c:pt idx="5">
                    <c:v> II</c:v>
                  </c:pt>
                  <c:pt idx="6">
                    <c:v>III</c:v>
                  </c:pt>
                  <c:pt idx="7">
                    <c:v> IV</c:v>
                  </c:pt>
                  <c:pt idx="8">
                    <c:v>  I</c:v>
                  </c:pt>
                  <c:pt idx="9">
                    <c:v> II</c:v>
                  </c:pt>
                  <c:pt idx="10">
                    <c:v>III</c:v>
                  </c:pt>
                  <c:pt idx="11">
                    <c:v> IV</c:v>
                  </c:pt>
                  <c:pt idx="12">
                    <c:v>  I</c:v>
                  </c:pt>
                  <c:pt idx="13">
                    <c:v> II</c:v>
                  </c:pt>
                  <c:pt idx="14">
                    <c:v>III</c:v>
                  </c:pt>
                  <c:pt idx="15">
                    <c:v> IV</c:v>
                  </c:pt>
                  <c:pt idx="16">
                    <c:v>  I</c:v>
                  </c:pt>
                  <c:pt idx="17">
                    <c:v> II</c:v>
                  </c:pt>
                  <c:pt idx="18">
                    <c:v>III</c:v>
                  </c:pt>
                  <c:pt idx="19">
                    <c:v> IV</c:v>
                  </c:pt>
                  <c:pt idx="20">
                    <c:v>  I</c:v>
                  </c:pt>
                  <c:pt idx="21">
                    <c:v> II</c:v>
                  </c:pt>
                  <c:pt idx="22">
                    <c:v>III</c:v>
                  </c:pt>
                  <c:pt idx="23">
                    <c:v> IV</c:v>
                  </c:pt>
                  <c:pt idx="24">
                    <c:v>  I</c:v>
                  </c:pt>
                </c:lvl>
                <c:lvl>
                  <c:pt idx="0">
                    <c:v>2007</c:v>
                  </c:pt>
                  <c:pt idx="4">
                    <c:v>2008</c:v>
                  </c:pt>
                  <c:pt idx="8">
                    <c:v>2009</c:v>
                  </c:pt>
                  <c:pt idx="12">
                    <c:v>2010</c:v>
                  </c:pt>
                  <c:pt idx="16">
                    <c:v>2011</c:v>
                  </c:pt>
                  <c:pt idx="20">
                    <c:v>2012</c:v>
                  </c:pt>
                  <c:pt idx="24">
                    <c:v>2013</c:v>
                  </c:pt>
                </c:lvl>
              </c:multiLvlStrCache>
            </c:multiLvlStrRef>
          </c:cat>
          <c:val>
            <c:numRef>
              <c:f>'iphh grafi 331 y ramas'!$G$2:$G$26</c:f>
              <c:numCache>
                <c:formatCode>General</c:formatCode>
                <c:ptCount val="25"/>
                <c:pt idx="0">
                  <c:v>104.6</c:v>
                </c:pt>
                <c:pt idx="1">
                  <c:v>103.2</c:v>
                </c:pt>
                <c:pt idx="2">
                  <c:v>97.9</c:v>
                </c:pt>
                <c:pt idx="3">
                  <c:v>101.2</c:v>
                </c:pt>
                <c:pt idx="4">
                  <c:v>112</c:v>
                </c:pt>
                <c:pt idx="5">
                  <c:v>107.6</c:v>
                </c:pt>
                <c:pt idx="6">
                  <c:v>96.1</c:v>
                </c:pt>
                <c:pt idx="7">
                  <c:v>84.1</c:v>
                </c:pt>
                <c:pt idx="8">
                  <c:v>99.7</c:v>
                </c:pt>
                <c:pt idx="9">
                  <c:v>102.2</c:v>
                </c:pt>
                <c:pt idx="10">
                  <c:v>100.9</c:v>
                </c:pt>
                <c:pt idx="11">
                  <c:v>105.5</c:v>
                </c:pt>
                <c:pt idx="12">
                  <c:v>121.5</c:v>
                </c:pt>
                <c:pt idx="13">
                  <c:v>118.6</c:v>
                </c:pt>
                <c:pt idx="14">
                  <c:v>119.3</c:v>
                </c:pt>
                <c:pt idx="15">
                  <c:v>122.8</c:v>
                </c:pt>
                <c:pt idx="16">
                  <c:v>122</c:v>
                </c:pt>
                <c:pt idx="17">
                  <c:v>120.1</c:v>
                </c:pt>
                <c:pt idx="18">
                  <c:v>117.8</c:v>
                </c:pt>
                <c:pt idx="19">
                  <c:v>111.9</c:v>
                </c:pt>
                <c:pt idx="20">
                  <c:v>120.3</c:v>
                </c:pt>
                <c:pt idx="21">
                  <c:v>122.7</c:v>
                </c:pt>
                <c:pt idx="22">
                  <c:v>124.5</c:v>
                </c:pt>
                <c:pt idx="23">
                  <c:v>120.9</c:v>
                </c:pt>
                <c:pt idx="24">
                  <c:v>116.5</c:v>
                </c:pt>
              </c:numCache>
            </c:numRef>
          </c:val>
        </c:ser>
        <c:ser>
          <c:idx val="1"/>
          <c:order val="3"/>
          <c:tx>
            <c:strRef>
              <c:f>desc_rama!$C$6</c:f>
              <c:strCache>
                <c:ptCount val="1"/>
                <c:pt idx="0">
                  <c:v>3315. Moldeo por fundición de piezas metálicas</c:v>
                </c:pt>
              </c:strCache>
            </c:strRef>
          </c:tx>
          <c:spPr>
            <a:ln w="50800">
              <a:solidFill>
                <a:srgbClr val="0075CC"/>
              </a:solidFill>
            </a:ln>
          </c:spPr>
          <c:marker>
            <c:symbol val="none"/>
          </c:marker>
          <c:val>
            <c:numRef>
              <c:f>'iphh grafi 331 y ramas'!$J$2:$J$26</c:f>
              <c:numCache>
                <c:formatCode>General</c:formatCode>
                <c:ptCount val="25"/>
                <c:pt idx="0">
                  <c:v>105.5</c:v>
                </c:pt>
                <c:pt idx="1">
                  <c:v>96</c:v>
                </c:pt>
                <c:pt idx="2">
                  <c:v>94.8</c:v>
                </c:pt>
                <c:pt idx="3">
                  <c:v>95.9</c:v>
                </c:pt>
                <c:pt idx="4">
                  <c:v>100.3</c:v>
                </c:pt>
                <c:pt idx="5">
                  <c:v>103.6</c:v>
                </c:pt>
                <c:pt idx="6">
                  <c:v>98.1</c:v>
                </c:pt>
                <c:pt idx="7">
                  <c:v>97.8</c:v>
                </c:pt>
                <c:pt idx="8">
                  <c:v>87.5</c:v>
                </c:pt>
                <c:pt idx="9">
                  <c:v>91.8</c:v>
                </c:pt>
                <c:pt idx="10">
                  <c:v>100.9</c:v>
                </c:pt>
                <c:pt idx="11">
                  <c:v>103.2</c:v>
                </c:pt>
                <c:pt idx="12">
                  <c:v>106.6</c:v>
                </c:pt>
                <c:pt idx="13">
                  <c:v>110.8</c:v>
                </c:pt>
                <c:pt idx="14">
                  <c:v>118.5</c:v>
                </c:pt>
                <c:pt idx="15">
                  <c:v>113.3</c:v>
                </c:pt>
                <c:pt idx="16">
                  <c:v>116.4</c:v>
                </c:pt>
                <c:pt idx="17">
                  <c:v>117.6</c:v>
                </c:pt>
                <c:pt idx="18">
                  <c:v>116.9</c:v>
                </c:pt>
                <c:pt idx="19">
                  <c:v>113.1</c:v>
                </c:pt>
                <c:pt idx="20">
                  <c:v>122.3</c:v>
                </c:pt>
                <c:pt idx="21">
                  <c:v>124.3</c:v>
                </c:pt>
                <c:pt idx="22">
                  <c:v>116.4</c:v>
                </c:pt>
                <c:pt idx="23">
                  <c:v>112.7</c:v>
                </c:pt>
                <c:pt idx="24">
                  <c:v>122.2</c:v>
                </c:pt>
              </c:numCache>
            </c:numRef>
          </c:val>
        </c:ser>
        <c:marker val="1"/>
        <c:axId val="118028544"/>
        <c:axId val="120688640"/>
      </c:lineChart>
      <c:catAx>
        <c:axId val="118028544"/>
        <c:scaling>
          <c:orientation val="minMax"/>
        </c:scaling>
        <c:axPos val="b"/>
        <c:tickLblPos val="nextTo"/>
        <c:txPr>
          <a:bodyPr/>
          <a:lstStyle/>
          <a:p>
            <a:pPr>
              <a:defRPr sz="1200" b="1"/>
            </a:pPr>
            <a:endParaRPr lang="es-MX"/>
          </a:p>
        </c:txPr>
        <c:crossAx val="120688640"/>
        <c:crosses val="autoZero"/>
        <c:auto val="1"/>
        <c:lblAlgn val="ctr"/>
        <c:lblOffset val="100"/>
      </c:catAx>
      <c:valAx>
        <c:axId val="120688640"/>
        <c:scaling>
          <c:orientation val="minMax"/>
          <c:max val="130"/>
          <c:min val="60"/>
        </c:scaling>
        <c:axPos val="l"/>
        <c:majorGridlines/>
        <c:numFmt formatCode="General" sourceLinked="1"/>
        <c:tickLblPos val="nextTo"/>
        <c:txPr>
          <a:bodyPr/>
          <a:lstStyle/>
          <a:p>
            <a:pPr>
              <a:defRPr sz="1400" b="1"/>
            </a:pPr>
            <a:endParaRPr lang="es-MX"/>
          </a:p>
        </c:txPr>
        <c:crossAx val="118028544"/>
        <c:crosses val="autoZero"/>
        <c:crossBetween val="between"/>
      </c:valAx>
    </c:plotArea>
    <c:legend>
      <c:legendPos val="b"/>
      <c:layout>
        <c:manualLayout>
          <c:xMode val="edge"/>
          <c:yMode val="edge"/>
          <c:x val="3.1000726298621242E-2"/>
          <c:y val="0.86160802158730465"/>
          <c:w val="0.96303972790826231"/>
          <c:h val="0.13142046788285491"/>
        </c:manualLayout>
      </c:layout>
      <c:txPr>
        <a:bodyPr/>
        <a:lstStyle/>
        <a:p>
          <a:pPr>
            <a:defRPr sz="1400" b="1"/>
          </a:pPr>
          <a:endParaRPr lang="es-MX"/>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MX"/>
  <c:style val="20"/>
  <c:chart>
    <c:title>
      <c:tx>
        <c:rich>
          <a:bodyPr/>
          <a:lstStyle/>
          <a:p>
            <a:pPr>
              <a:defRPr/>
            </a:pPr>
            <a:r>
              <a:rPr lang="en-US" sz="1800" b="1" i="0" baseline="0"/>
              <a:t>Productividad total</a:t>
            </a:r>
          </a:p>
          <a:p>
            <a:pPr>
              <a:defRPr/>
            </a:pPr>
            <a:r>
              <a:rPr lang="en-US" sz="1800" b="1" i="0" u="sng" baseline="0"/>
              <a:t>Sector secundario</a:t>
            </a:r>
          </a:p>
          <a:p>
            <a:pPr>
              <a:defRPr/>
            </a:pPr>
            <a:r>
              <a:rPr lang="en-US" sz="1600" b="1" i="0" baseline="0"/>
              <a:t>(tasa de crecimiento anual) </a:t>
            </a:r>
            <a:endParaRPr lang="es-MX" sz="1600"/>
          </a:p>
        </c:rich>
      </c:tx>
      <c:layout/>
    </c:title>
    <c:plotArea>
      <c:layout/>
      <c:lineChart>
        <c:grouping val="standard"/>
        <c:ser>
          <c:idx val="0"/>
          <c:order val="0"/>
          <c:tx>
            <c:strRef>
              <c:f>'CTF prensa'!$AK$5</c:f>
              <c:strCache>
                <c:ptCount val="1"/>
                <c:pt idx="0">
                  <c:v>Productividad total (PTF)</c:v>
                </c:pt>
              </c:strCache>
            </c:strRef>
          </c:tx>
          <c:cat>
            <c:numRef>
              <c:f>'CTF prensa'!$C$8:$C$28</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'CTF prensa'!$AK$8:$AK$28</c:f>
              <c:numCache>
                <c:formatCode>0.00</c:formatCode>
                <c:ptCount val="21"/>
                <c:pt idx="0">
                  <c:v>0.19561294550463343</c:v>
                </c:pt>
                <c:pt idx="1">
                  <c:v>0.25936387396470911</c:v>
                </c:pt>
                <c:pt idx="2">
                  <c:v>-1.247130916900792</c:v>
                </c:pt>
                <c:pt idx="3">
                  <c:v>0.24622493998801789</c:v>
                </c:pt>
                <c:pt idx="4">
                  <c:v>-2.4401299266892984</c:v>
                </c:pt>
                <c:pt idx="5">
                  <c:v>3.5566473095285334</c:v>
                </c:pt>
                <c:pt idx="6">
                  <c:v>1.1073936387314918</c:v>
                </c:pt>
                <c:pt idx="7">
                  <c:v>0.38410970110681703</c:v>
                </c:pt>
                <c:pt idx="8">
                  <c:v>-0.47432041862236135</c:v>
                </c:pt>
                <c:pt idx="9">
                  <c:v>0.8860472034706236</c:v>
                </c:pt>
                <c:pt idx="10">
                  <c:v>-2.4003326801077431</c:v>
                </c:pt>
                <c:pt idx="11">
                  <c:v>-0.78020813022491842</c:v>
                </c:pt>
                <c:pt idx="12">
                  <c:v>-1.1954181031883051</c:v>
                </c:pt>
                <c:pt idx="13">
                  <c:v>4.0135817756600474E-2</c:v>
                </c:pt>
                <c:pt idx="14">
                  <c:v>7.1480490483299519E-2</c:v>
                </c:pt>
                <c:pt idx="15">
                  <c:v>0.5486895407244976</c:v>
                </c:pt>
                <c:pt idx="16">
                  <c:v>-1.1662247721054413</c:v>
                </c:pt>
                <c:pt idx="17">
                  <c:v>-2.7380011689416692</c:v>
                </c:pt>
                <c:pt idx="18">
                  <c:v>-5.0268753640763055</c:v>
                </c:pt>
                <c:pt idx="19">
                  <c:v>3.1091549482604255</c:v>
                </c:pt>
                <c:pt idx="20">
                  <c:v>-5.2584824094686913E-2</c:v>
                </c:pt>
              </c:numCache>
            </c:numRef>
          </c:val>
        </c:ser>
        <c:marker val="1"/>
        <c:axId val="137400320"/>
        <c:axId val="137401856"/>
      </c:lineChart>
      <c:catAx>
        <c:axId val="137400320"/>
        <c:scaling>
          <c:orientation val="minMax"/>
        </c:scaling>
        <c:axPos val="b"/>
        <c:numFmt formatCode="General" sourceLinked="1"/>
        <c:majorTickMark val="none"/>
        <c:tickLblPos val="low"/>
        <c:txPr>
          <a:bodyPr rot="-5400000" vert="horz"/>
          <a:lstStyle/>
          <a:p>
            <a:pPr>
              <a:defRPr b="1"/>
            </a:pPr>
            <a:endParaRPr lang="es-MX"/>
          </a:p>
        </c:txPr>
        <c:crossAx val="137401856"/>
        <c:crosses val="autoZero"/>
        <c:auto val="1"/>
        <c:lblAlgn val="ctr"/>
        <c:lblOffset val="100"/>
      </c:catAx>
      <c:valAx>
        <c:axId val="137401856"/>
        <c:scaling>
          <c:orientation val="minMax"/>
        </c:scaling>
        <c:axPos val="l"/>
        <c:majorGridlines/>
        <c:title>
          <c:tx>
            <c:rich>
              <a:bodyPr/>
              <a:lstStyle/>
              <a:p>
                <a:pPr>
                  <a:defRPr sz="1100" b="1"/>
                </a:pPr>
                <a:r>
                  <a:rPr lang="es-MX" sz="1100" b="1"/>
                  <a:t>%</a:t>
                </a:r>
              </a:p>
            </c:rich>
          </c:tx>
          <c:layout/>
        </c:title>
        <c:numFmt formatCode="0.00" sourceLinked="1"/>
        <c:majorTickMark val="none"/>
        <c:tickLblPos val="nextTo"/>
        <c:txPr>
          <a:bodyPr/>
          <a:lstStyle/>
          <a:p>
            <a:pPr>
              <a:defRPr b="1"/>
            </a:pPr>
            <a:endParaRPr lang="es-MX"/>
          </a:p>
        </c:txPr>
        <c:crossAx val="137400320"/>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pPr>
            <a:r>
              <a:rPr lang="es-MX" dirty="0"/>
              <a:t>Productividad total</a:t>
            </a:r>
          </a:p>
          <a:p>
            <a:pPr>
              <a:defRPr/>
            </a:pPr>
            <a:r>
              <a:rPr lang="es-MX" dirty="0" smtClean="0"/>
              <a:t>(Tasa</a:t>
            </a:r>
            <a:r>
              <a:rPr lang="es-MX" baseline="0" dirty="0" smtClean="0"/>
              <a:t> </a:t>
            </a:r>
            <a:r>
              <a:rPr lang="es-MX" baseline="0" dirty="0"/>
              <a:t>de crecimiento </a:t>
            </a:r>
            <a:r>
              <a:rPr lang="es-MX" baseline="0" dirty="0" smtClean="0"/>
              <a:t>anual)</a:t>
            </a:r>
            <a:endParaRPr lang="es-MX" dirty="0"/>
          </a:p>
        </c:rich>
      </c:tx>
      <c:layout/>
    </c:title>
    <c:plotArea>
      <c:layout>
        <c:manualLayout>
          <c:layoutTarget val="inner"/>
          <c:xMode val="edge"/>
          <c:yMode val="edge"/>
          <c:x val="0.13106519939368003"/>
          <c:y val="0.20435902460875074"/>
          <c:w val="0.85141361340303412"/>
          <c:h val="0.52454912988522173"/>
        </c:manualLayout>
      </c:layout>
      <c:lineChart>
        <c:grouping val="standard"/>
        <c:ser>
          <c:idx val="0"/>
          <c:order val="0"/>
          <c:tx>
            <c:strRef>
              <c:f>'Gráfica 0'!$B$2</c:f>
              <c:strCache>
                <c:ptCount val="1"/>
                <c:pt idx="0">
                  <c:v>Industrias metálicas básicas</c:v>
                </c:pt>
              </c:strCache>
            </c:strRef>
          </c:tx>
          <c:marker>
            <c:symbol val="none"/>
          </c:marker>
          <c:cat>
            <c:numRef>
              <c:f>'Gráfica 0'!$A$3:$A$23</c:f>
              <c:numCache>
                <c:formatCode>General</c:formatCod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numCache>
            </c:numRef>
          </c:cat>
          <c:val>
            <c:numRef>
              <c:f>'Gráfica 0'!$B$3:$B$23</c:f>
              <c:numCache>
                <c:formatCode>0.00</c:formatCode>
                <c:ptCount val="21"/>
                <c:pt idx="0">
                  <c:v>-3.1803228057955351</c:v>
                </c:pt>
                <c:pt idx="1">
                  <c:v>-0.37158492226248463</c:v>
                </c:pt>
                <c:pt idx="2">
                  <c:v>1.519339019867384</c:v>
                </c:pt>
                <c:pt idx="3">
                  <c:v>0.97083216333625233</c:v>
                </c:pt>
                <c:pt idx="4">
                  <c:v>-1.2420980931425758</c:v>
                </c:pt>
                <c:pt idx="5">
                  <c:v>5.6531145774670932</c:v>
                </c:pt>
                <c:pt idx="6">
                  <c:v>-0.72340583357366706</c:v>
                </c:pt>
                <c:pt idx="7">
                  <c:v>0.45606822014461884</c:v>
                </c:pt>
                <c:pt idx="8">
                  <c:v>-1.4612956251173082</c:v>
                </c:pt>
                <c:pt idx="9">
                  <c:v>-0.96031627252314955</c:v>
                </c:pt>
                <c:pt idx="10">
                  <c:v>-3.5405884016451408</c:v>
                </c:pt>
                <c:pt idx="11">
                  <c:v>-1.1081559627937299</c:v>
                </c:pt>
                <c:pt idx="12">
                  <c:v>-0.21883413863926313</c:v>
                </c:pt>
                <c:pt idx="13">
                  <c:v>-1.1539997076682298</c:v>
                </c:pt>
                <c:pt idx="14">
                  <c:v>1.9638386746160021</c:v>
                </c:pt>
                <c:pt idx="15">
                  <c:v>-1.2495453781792838</c:v>
                </c:pt>
                <c:pt idx="16">
                  <c:v>-3.1307189699629951</c:v>
                </c:pt>
                <c:pt idx="17">
                  <c:v>-2.171996475696047</c:v>
                </c:pt>
                <c:pt idx="18">
                  <c:v>-8.1663621324899758</c:v>
                </c:pt>
                <c:pt idx="19">
                  <c:v>4.758382109006277</c:v>
                </c:pt>
                <c:pt idx="20">
                  <c:v>-0.24587834787782162</c:v>
                </c:pt>
              </c:numCache>
            </c:numRef>
          </c:val>
        </c:ser>
        <c:marker val="1"/>
        <c:axId val="137546752"/>
        <c:axId val="138391936"/>
      </c:lineChart>
      <c:catAx>
        <c:axId val="137546752"/>
        <c:scaling>
          <c:orientation val="minMax"/>
        </c:scaling>
        <c:axPos val="b"/>
        <c:numFmt formatCode="General" sourceLinked="1"/>
        <c:majorTickMark val="none"/>
        <c:tickLblPos val="low"/>
        <c:txPr>
          <a:bodyPr rot="-5400000" vert="horz"/>
          <a:lstStyle/>
          <a:p>
            <a:pPr>
              <a:defRPr/>
            </a:pPr>
            <a:endParaRPr lang="es-MX"/>
          </a:p>
        </c:txPr>
        <c:crossAx val="138391936"/>
        <c:crosses val="autoZero"/>
        <c:auto val="1"/>
        <c:lblAlgn val="ctr"/>
        <c:lblOffset val="100"/>
      </c:catAx>
      <c:valAx>
        <c:axId val="138391936"/>
        <c:scaling>
          <c:orientation val="minMax"/>
        </c:scaling>
        <c:axPos val="l"/>
        <c:majorGridlines/>
        <c:title>
          <c:tx>
            <c:rich>
              <a:bodyPr/>
              <a:lstStyle/>
              <a:p>
                <a:pPr>
                  <a:defRPr/>
                </a:pPr>
                <a:r>
                  <a:rPr lang="en-US"/>
                  <a:t>%</a:t>
                </a:r>
              </a:p>
            </c:rich>
          </c:tx>
          <c:layout/>
        </c:title>
        <c:numFmt formatCode="0.00" sourceLinked="1"/>
        <c:majorTickMark val="none"/>
        <c:tickLblPos val="nextTo"/>
        <c:crossAx val="137546752"/>
        <c:crosses val="autoZero"/>
        <c:crossBetween val="between"/>
      </c:valAx>
    </c:plotArea>
    <c:plotVisOnly val="1"/>
    <c:dispBlanksAs val="gap"/>
  </c:chart>
  <c:txPr>
    <a:bodyPr/>
    <a:lstStyle/>
    <a:p>
      <a:pPr>
        <a:defRPr b="1"/>
      </a:pPr>
      <a:endParaRPr lang="es-MX"/>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4.4687770635763721E-2"/>
          <c:y val="3.7957066590287011E-2"/>
          <c:w val="0.74900399097732318"/>
          <c:h val="0.85099801441594591"/>
        </c:manualLayout>
      </c:layout>
      <c:barChart>
        <c:barDir val="col"/>
        <c:grouping val="clustered"/>
        <c:ser>
          <c:idx val="0"/>
          <c:order val="0"/>
          <c:tx>
            <c:strRef>
              <c:f>Hoja1!$A$6</c:f>
              <c:strCache>
                <c:ptCount val="1"/>
                <c:pt idx="0">
                  <c:v>Básicos</c:v>
                </c:pt>
              </c:strCache>
            </c:strRef>
          </c:tx>
          <c:cat>
            <c:strRef>
              <c:f>Hoja1!$E$5:$H$5</c:f>
              <c:strCache>
                <c:ptCount val="4"/>
                <c:pt idx="0">
                  <c:v>2010</c:v>
                </c:pt>
                <c:pt idx="1">
                  <c:v>2011</c:v>
                </c:pt>
                <c:pt idx="2">
                  <c:v>2012 p/</c:v>
                </c:pt>
                <c:pt idx="3">
                  <c:v>2013 p/</c:v>
                </c:pt>
              </c:strCache>
            </c:strRef>
          </c:cat>
          <c:val>
            <c:numRef>
              <c:f>Hoja1!$E$6:$H$6</c:f>
              <c:numCache>
                <c:formatCode>#,##0</c:formatCode>
                <c:ptCount val="4"/>
                <c:pt idx="0">
                  <c:v>9.4541160000000026</c:v>
                </c:pt>
                <c:pt idx="1">
                  <c:v>9.4092350000000007</c:v>
                </c:pt>
                <c:pt idx="2">
                  <c:v>10.198848</c:v>
                </c:pt>
                <c:pt idx="3">
                  <c:v>4.669534999999974</c:v>
                </c:pt>
              </c:numCache>
            </c:numRef>
          </c:val>
        </c:ser>
        <c:ser>
          <c:idx val="1"/>
          <c:order val="1"/>
          <c:tx>
            <c:strRef>
              <c:f>Hoja1!$A$7</c:f>
              <c:strCache>
                <c:ptCount val="1"/>
                <c:pt idx="0">
                  <c:v>Acero</c:v>
                </c:pt>
              </c:strCache>
            </c:strRef>
          </c:tx>
          <c:cat>
            <c:strRef>
              <c:f>Hoja1!$E$5:$H$5</c:f>
              <c:strCache>
                <c:ptCount val="4"/>
                <c:pt idx="0">
                  <c:v>2010</c:v>
                </c:pt>
                <c:pt idx="1">
                  <c:v>2011</c:v>
                </c:pt>
                <c:pt idx="2">
                  <c:v>2012 p/</c:v>
                </c:pt>
                <c:pt idx="3">
                  <c:v>2013 p/</c:v>
                </c:pt>
              </c:strCache>
            </c:strRef>
          </c:cat>
          <c:val>
            <c:numRef>
              <c:f>Hoja1!$E$7:$H$7</c:f>
              <c:numCache>
                <c:formatCode>#,##0</c:formatCode>
                <c:ptCount val="4"/>
                <c:pt idx="0">
                  <c:v>16.281611000000002</c:v>
                </c:pt>
                <c:pt idx="1">
                  <c:v>17.487477999999989</c:v>
                </c:pt>
                <c:pt idx="2">
                  <c:v>17.868491999999989</c:v>
                </c:pt>
                <c:pt idx="3">
                  <c:v>7.4154239999999998</c:v>
                </c:pt>
              </c:numCache>
            </c:numRef>
          </c:val>
        </c:ser>
        <c:ser>
          <c:idx val="2"/>
          <c:order val="2"/>
          <c:tx>
            <c:strRef>
              <c:f>Hoja1!$A$8</c:f>
              <c:strCache>
                <c:ptCount val="1"/>
                <c:pt idx="0">
                  <c:v>Semiterminados</c:v>
                </c:pt>
              </c:strCache>
            </c:strRef>
          </c:tx>
          <c:cat>
            <c:strRef>
              <c:f>Hoja1!$E$5:$H$5</c:f>
              <c:strCache>
                <c:ptCount val="4"/>
                <c:pt idx="0">
                  <c:v>2010</c:v>
                </c:pt>
                <c:pt idx="1">
                  <c:v>2011</c:v>
                </c:pt>
                <c:pt idx="2">
                  <c:v>2012 p/</c:v>
                </c:pt>
                <c:pt idx="3">
                  <c:v>2013 p/</c:v>
                </c:pt>
              </c:strCache>
            </c:strRef>
          </c:cat>
          <c:val>
            <c:numRef>
              <c:f>Hoja1!$E$8:$H$8</c:f>
              <c:numCache>
                <c:formatCode>#,##0</c:formatCode>
                <c:ptCount val="4"/>
                <c:pt idx="0">
                  <c:v>2.2407980000000012</c:v>
                </c:pt>
                <c:pt idx="1">
                  <c:v>2.4935679999999998</c:v>
                </c:pt>
                <c:pt idx="2">
                  <c:v>2.1288179999999999</c:v>
                </c:pt>
                <c:pt idx="3">
                  <c:v>0.97038599999999986</c:v>
                </c:pt>
              </c:numCache>
            </c:numRef>
          </c:val>
        </c:ser>
        <c:ser>
          <c:idx val="3"/>
          <c:order val="3"/>
          <c:tx>
            <c:strRef>
              <c:f>Hoja1!$A$9</c:f>
              <c:strCache>
                <c:ptCount val="1"/>
                <c:pt idx="0">
                  <c:v>Laminados</c:v>
                </c:pt>
              </c:strCache>
            </c:strRef>
          </c:tx>
          <c:cat>
            <c:strRef>
              <c:f>Hoja1!$E$5:$H$5</c:f>
              <c:strCache>
                <c:ptCount val="4"/>
                <c:pt idx="0">
                  <c:v>2010</c:v>
                </c:pt>
                <c:pt idx="1">
                  <c:v>2011</c:v>
                </c:pt>
                <c:pt idx="2">
                  <c:v>2012 p/</c:v>
                </c:pt>
                <c:pt idx="3">
                  <c:v>2013 p/</c:v>
                </c:pt>
              </c:strCache>
            </c:strRef>
          </c:cat>
          <c:val>
            <c:numRef>
              <c:f>Hoja1!$E$9:$H$9</c:f>
              <c:numCache>
                <c:formatCode>#,##0</c:formatCode>
                <c:ptCount val="4"/>
                <c:pt idx="0">
                  <c:v>13.870151</c:v>
                </c:pt>
                <c:pt idx="1">
                  <c:v>13.506944000000004</c:v>
                </c:pt>
                <c:pt idx="2">
                  <c:v>15.678687</c:v>
                </c:pt>
                <c:pt idx="3">
                  <c:v>6.3223949999999807</c:v>
                </c:pt>
              </c:numCache>
            </c:numRef>
          </c:val>
        </c:ser>
        <c:ser>
          <c:idx val="4"/>
          <c:order val="4"/>
          <c:tx>
            <c:strRef>
              <c:f>Hoja1!$A$10</c:f>
              <c:strCache>
                <c:ptCount val="1"/>
                <c:pt idx="0">
                  <c:v>Derivados</c:v>
                </c:pt>
              </c:strCache>
            </c:strRef>
          </c:tx>
          <c:cat>
            <c:strRef>
              <c:f>Hoja1!$E$5:$H$5</c:f>
              <c:strCache>
                <c:ptCount val="4"/>
                <c:pt idx="0">
                  <c:v>2010</c:v>
                </c:pt>
                <c:pt idx="1">
                  <c:v>2011</c:v>
                </c:pt>
                <c:pt idx="2">
                  <c:v>2012 p/</c:v>
                </c:pt>
                <c:pt idx="3">
                  <c:v>2013 p/</c:v>
                </c:pt>
              </c:strCache>
            </c:strRef>
          </c:cat>
          <c:val>
            <c:numRef>
              <c:f>Hoja1!$E$10:$H$10</c:f>
              <c:numCache>
                <c:formatCode>#,##0</c:formatCode>
                <c:ptCount val="4"/>
                <c:pt idx="0">
                  <c:v>3.6863630000000001</c:v>
                </c:pt>
                <c:pt idx="1">
                  <c:v>4.1953379999999845</c:v>
                </c:pt>
                <c:pt idx="2">
                  <c:v>5.90266300000002</c:v>
                </c:pt>
                <c:pt idx="3">
                  <c:v>2.447146</c:v>
                </c:pt>
              </c:numCache>
            </c:numRef>
          </c:val>
        </c:ser>
        <c:axId val="140609024"/>
        <c:axId val="140615680"/>
      </c:barChart>
      <c:catAx>
        <c:axId val="140609024"/>
        <c:scaling>
          <c:orientation val="minMax"/>
        </c:scaling>
        <c:axPos val="b"/>
        <c:tickLblPos val="nextTo"/>
        <c:txPr>
          <a:bodyPr/>
          <a:lstStyle/>
          <a:p>
            <a:pPr>
              <a:defRPr sz="1400" b="1"/>
            </a:pPr>
            <a:endParaRPr lang="es-MX"/>
          </a:p>
        </c:txPr>
        <c:crossAx val="140615680"/>
        <c:crosses val="autoZero"/>
        <c:auto val="1"/>
        <c:lblAlgn val="ctr"/>
        <c:lblOffset val="100"/>
      </c:catAx>
      <c:valAx>
        <c:axId val="140615680"/>
        <c:scaling>
          <c:orientation val="minMax"/>
        </c:scaling>
        <c:axPos val="l"/>
        <c:majorGridlines/>
        <c:numFmt formatCode="#,##0" sourceLinked="1"/>
        <c:tickLblPos val="nextTo"/>
        <c:txPr>
          <a:bodyPr/>
          <a:lstStyle/>
          <a:p>
            <a:pPr>
              <a:defRPr sz="1400" b="1"/>
            </a:pPr>
            <a:endParaRPr lang="es-MX"/>
          </a:p>
        </c:txPr>
        <c:crossAx val="140609024"/>
        <c:crosses val="autoZero"/>
        <c:crossBetween val="between"/>
      </c:valAx>
    </c:plotArea>
    <c:legend>
      <c:legendPos val="r"/>
      <c:layout>
        <c:manualLayout>
          <c:xMode val="edge"/>
          <c:yMode val="edge"/>
          <c:x val="0.80985326465832164"/>
          <c:y val="0.34544613187982443"/>
          <c:w val="0.18133137004427821"/>
          <c:h val="0.30910746704511932"/>
        </c:manualLayout>
      </c:layout>
      <c:txPr>
        <a:bodyPr/>
        <a:lstStyle/>
        <a:p>
          <a:pPr>
            <a:defRPr sz="1400" b="1"/>
          </a:pPr>
          <a:endParaRPr lang="es-MX"/>
        </a:p>
      </c:txPr>
    </c:legend>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MX"/>
  <c:chart>
    <c:view3D>
      <c:rotX val="30"/>
      <c:perspective val="30"/>
    </c:view3D>
    <c:plotArea>
      <c:layout/>
      <c:pie3DChart>
        <c:varyColors val="1"/>
        <c:ser>
          <c:idx val="0"/>
          <c:order val="0"/>
          <c:dLbls>
            <c:dLbl>
              <c:idx val="0"/>
              <c:layout>
                <c:manualLayout>
                  <c:x val="-1.437215755530301E-2"/>
                  <c:y val="-8.9268612764867847E-2"/>
                </c:manualLayout>
              </c:layout>
              <c:showPercent val="1"/>
            </c:dLbl>
            <c:dLbl>
              <c:idx val="1"/>
              <c:layout>
                <c:manualLayout>
                  <c:x val="4.8251889938718526E-2"/>
                  <c:y val="2.3506817745342808E-3"/>
                </c:manualLayout>
              </c:layout>
              <c:showPercent val="1"/>
            </c:dLbl>
            <c:dLbl>
              <c:idx val="2"/>
              <c:layout>
                <c:manualLayout>
                  <c:x val="-3.819839045857015E-3"/>
                  <c:y val="3.5063056142372449E-2"/>
                </c:manualLayout>
              </c:layout>
              <c:showPercent val="1"/>
            </c:dLbl>
            <c:dLbl>
              <c:idx val="3"/>
              <c:layout>
                <c:manualLayout>
                  <c:x val="-1.0616116867374414E-2"/>
                  <c:y val="-0.17839478906600176"/>
                </c:manualLayout>
              </c:layout>
              <c:showPercent val="1"/>
            </c:dLbl>
            <c:dLbl>
              <c:idx val="4"/>
              <c:layout>
                <c:manualLayout>
                  <c:x val="3.1008806276636692E-3"/>
                  <c:y val="-5.6993790410345406E-2"/>
                </c:manualLayout>
              </c:layout>
              <c:showPercent val="1"/>
            </c:dLbl>
            <c:txPr>
              <a:bodyPr/>
              <a:lstStyle/>
              <a:p>
                <a:pPr>
                  <a:defRPr sz="1400" b="1"/>
                </a:pPr>
                <a:endParaRPr lang="es-MX"/>
              </a:p>
            </c:txPr>
            <c:showPercent val="1"/>
            <c:showLeaderLines val="1"/>
          </c:dLbls>
          <c:cat>
            <c:strRef>
              <c:f>Hoja1!$I$21:$I$25</c:f>
              <c:strCache>
                <c:ptCount val="5"/>
                <c:pt idx="0">
                  <c:v>Básicos</c:v>
                </c:pt>
                <c:pt idx="1">
                  <c:v>Acero</c:v>
                </c:pt>
                <c:pt idx="2">
                  <c:v>Semiterminados</c:v>
                </c:pt>
                <c:pt idx="3">
                  <c:v>Laminados</c:v>
                </c:pt>
                <c:pt idx="4">
                  <c:v>Derivados</c:v>
                </c:pt>
              </c:strCache>
            </c:strRef>
          </c:cat>
          <c:val>
            <c:numRef>
              <c:f>Hoja1!$J$21:$J$25</c:f>
              <c:numCache>
                <c:formatCode>0.0</c:formatCode>
                <c:ptCount val="5"/>
                <c:pt idx="0">
                  <c:v>19.697448552371426</c:v>
                </c:pt>
                <c:pt idx="1">
                  <c:v>34.510142898341115</c:v>
                </c:pt>
                <c:pt idx="2">
                  <c:v>4.1114724949682824</c:v>
                </c:pt>
                <c:pt idx="3">
                  <c:v>30.280883738166729</c:v>
                </c:pt>
                <c:pt idx="4">
                  <c:v>11.40005231615242</c:v>
                </c:pt>
              </c:numCache>
            </c:numRef>
          </c:val>
        </c:ser>
      </c:pie3DChart>
    </c:plotArea>
    <c:legend>
      <c:legendPos val="r"/>
      <c:layout>
        <c:manualLayout>
          <c:xMode val="edge"/>
          <c:yMode val="edge"/>
          <c:x val="0.80826870853047394"/>
          <c:y val="0.36824916160247301"/>
          <c:w val="0.18284246479464741"/>
          <c:h val="0.26350144731715086"/>
        </c:manualLayout>
      </c:layout>
      <c:txPr>
        <a:bodyPr/>
        <a:lstStyle/>
        <a:p>
          <a:pPr>
            <a:defRPr sz="1400" b="1"/>
          </a:pPr>
          <a:endParaRPr lang="es-MX"/>
        </a:p>
      </c:txPr>
    </c:legend>
    <c:plotVisOnly val="1"/>
    <c:dispBlanksAs val="zero"/>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MX"/>
  <c:chart>
    <c:plotArea>
      <c:layout>
        <c:manualLayout>
          <c:layoutTarget val="inner"/>
          <c:xMode val="edge"/>
          <c:yMode val="edge"/>
          <c:x val="5.9847729918243074E-2"/>
          <c:y val="3.462749934552499E-2"/>
          <c:w val="0.72679195014362774"/>
          <c:h val="0.86406836402858211"/>
        </c:manualLayout>
      </c:layout>
      <c:barChart>
        <c:barDir val="col"/>
        <c:grouping val="clustered"/>
        <c:ser>
          <c:idx val="0"/>
          <c:order val="0"/>
          <c:tx>
            <c:strRef>
              <c:f>Hoja1!$A$21</c:f>
              <c:strCache>
                <c:ptCount val="1"/>
                <c:pt idx="0">
                  <c:v>Básicos</c:v>
                </c:pt>
              </c:strCache>
            </c:strRef>
          </c:tx>
          <c:cat>
            <c:strRef>
              <c:f>Hoja1!$E$20:$G$20</c:f>
              <c:strCache>
                <c:ptCount val="3"/>
                <c:pt idx="0">
                  <c:v>2010</c:v>
                </c:pt>
                <c:pt idx="1">
                  <c:v>2011</c:v>
                </c:pt>
                <c:pt idx="2">
                  <c:v>2012 p/</c:v>
                </c:pt>
              </c:strCache>
            </c:strRef>
          </c:cat>
          <c:val>
            <c:numRef>
              <c:f>Hoja1!$E$21:$G$21</c:f>
              <c:numCache>
                <c:formatCode>0.0</c:formatCode>
                <c:ptCount val="3"/>
                <c:pt idx="0">
                  <c:v>47.106370418133913</c:v>
                </c:pt>
                <c:pt idx="1">
                  <c:v>-0.47472444806050396</c:v>
                </c:pt>
                <c:pt idx="2">
                  <c:v>8.3918937086808683</c:v>
                </c:pt>
              </c:numCache>
            </c:numRef>
          </c:val>
        </c:ser>
        <c:ser>
          <c:idx val="1"/>
          <c:order val="1"/>
          <c:tx>
            <c:strRef>
              <c:f>Hoja1!$A$22</c:f>
              <c:strCache>
                <c:ptCount val="1"/>
                <c:pt idx="0">
                  <c:v>Acero</c:v>
                </c:pt>
              </c:strCache>
            </c:strRef>
          </c:tx>
          <c:cat>
            <c:strRef>
              <c:f>Hoja1!$E$20:$G$20</c:f>
              <c:strCache>
                <c:ptCount val="3"/>
                <c:pt idx="0">
                  <c:v>2010</c:v>
                </c:pt>
                <c:pt idx="1">
                  <c:v>2011</c:v>
                </c:pt>
                <c:pt idx="2">
                  <c:v>2012 p/</c:v>
                </c:pt>
              </c:strCache>
            </c:strRef>
          </c:cat>
          <c:val>
            <c:numRef>
              <c:f>Hoja1!$E$22:$G$22</c:f>
              <c:numCache>
                <c:formatCode>0.0</c:formatCode>
                <c:ptCount val="3"/>
                <c:pt idx="0">
                  <c:v>27.582044651021089</c:v>
                </c:pt>
                <c:pt idx="1">
                  <c:v>7.4063125571542043</c:v>
                </c:pt>
                <c:pt idx="2">
                  <c:v>2.1787818689464635</c:v>
                </c:pt>
              </c:numCache>
            </c:numRef>
          </c:val>
        </c:ser>
        <c:ser>
          <c:idx val="2"/>
          <c:order val="2"/>
          <c:tx>
            <c:strRef>
              <c:f>Hoja1!$A$23</c:f>
              <c:strCache>
                <c:ptCount val="1"/>
                <c:pt idx="0">
                  <c:v>Semiterminados</c:v>
                </c:pt>
              </c:strCache>
            </c:strRef>
          </c:tx>
          <c:cat>
            <c:strRef>
              <c:f>Hoja1!$E$20:$G$20</c:f>
              <c:strCache>
                <c:ptCount val="3"/>
                <c:pt idx="0">
                  <c:v>2010</c:v>
                </c:pt>
                <c:pt idx="1">
                  <c:v>2011</c:v>
                </c:pt>
                <c:pt idx="2">
                  <c:v>2012 p/</c:v>
                </c:pt>
              </c:strCache>
            </c:strRef>
          </c:cat>
          <c:val>
            <c:numRef>
              <c:f>Hoja1!$E$23:$G$23</c:f>
              <c:numCache>
                <c:formatCode>0.0</c:formatCode>
                <c:ptCount val="3"/>
                <c:pt idx="0">
                  <c:v>62.607262618075062</c:v>
                </c:pt>
                <c:pt idx="1">
                  <c:v>11.2803563730421</c:v>
                </c:pt>
                <c:pt idx="2">
                  <c:v>-14.62763397669525</c:v>
                </c:pt>
              </c:numCache>
            </c:numRef>
          </c:val>
        </c:ser>
        <c:ser>
          <c:idx val="3"/>
          <c:order val="3"/>
          <c:tx>
            <c:strRef>
              <c:f>Hoja1!$A$24</c:f>
              <c:strCache>
                <c:ptCount val="1"/>
                <c:pt idx="0">
                  <c:v>Laminados</c:v>
                </c:pt>
              </c:strCache>
            </c:strRef>
          </c:tx>
          <c:cat>
            <c:strRef>
              <c:f>Hoja1!$E$20:$G$20</c:f>
              <c:strCache>
                <c:ptCount val="3"/>
                <c:pt idx="0">
                  <c:v>2010</c:v>
                </c:pt>
                <c:pt idx="1">
                  <c:v>2011</c:v>
                </c:pt>
                <c:pt idx="2">
                  <c:v>2012 p/</c:v>
                </c:pt>
              </c:strCache>
            </c:strRef>
          </c:cat>
          <c:val>
            <c:numRef>
              <c:f>Hoja1!$E$24:$G$24</c:f>
              <c:numCache>
                <c:formatCode>0.0</c:formatCode>
                <c:ptCount val="3"/>
                <c:pt idx="0">
                  <c:v>15.734091178947063</c:v>
                </c:pt>
                <c:pt idx="1">
                  <c:v>-2.6186232579587632</c:v>
                </c:pt>
                <c:pt idx="2">
                  <c:v>16.078714770713489</c:v>
                </c:pt>
              </c:numCache>
            </c:numRef>
          </c:val>
        </c:ser>
        <c:ser>
          <c:idx val="4"/>
          <c:order val="4"/>
          <c:tx>
            <c:strRef>
              <c:f>Hoja1!$A$25</c:f>
              <c:strCache>
                <c:ptCount val="1"/>
                <c:pt idx="0">
                  <c:v>Derivados</c:v>
                </c:pt>
              </c:strCache>
            </c:strRef>
          </c:tx>
          <c:cat>
            <c:strRef>
              <c:f>Hoja1!$E$20:$G$20</c:f>
              <c:strCache>
                <c:ptCount val="3"/>
                <c:pt idx="0">
                  <c:v>2010</c:v>
                </c:pt>
                <c:pt idx="1">
                  <c:v>2011</c:v>
                </c:pt>
                <c:pt idx="2">
                  <c:v>2012 p/</c:v>
                </c:pt>
              </c:strCache>
            </c:strRef>
          </c:cat>
          <c:val>
            <c:numRef>
              <c:f>Hoja1!$E$25:$G$25</c:f>
              <c:numCache>
                <c:formatCode>0.0</c:formatCode>
                <c:ptCount val="3"/>
                <c:pt idx="0">
                  <c:v>8.5187355956741531</c:v>
                </c:pt>
                <c:pt idx="1">
                  <c:v>13.806969091215372</c:v>
                </c:pt>
                <c:pt idx="2">
                  <c:v>40.695767540064857</c:v>
                </c:pt>
              </c:numCache>
            </c:numRef>
          </c:val>
        </c:ser>
        <c:axId val="142145792"/>
        <c:axId val="142479360"/>
      </c:barChart>
      <c:catAx>
        <c:axId val="142145792"/>
        <c:scaling>
          <c:orientation val="minMax"/>
        </c:scaling>
        <c:axPos val="b"/>
        <c:tickLblPos val="low"/>
        <c:txPr>
          <a:bodyPr/>
          <a:lstStyle/>
          <a:p>
            <a:pPr>
              <a:defRPr sz="1400" b="1"/>
            </a:pPr>
            <a:endParaRPr lang="es-MX"/>
          </a:p>
        </c:txPr>
        <c:crossAx val="142479360"/>
        <c:crosses val="autoZero"/>
        <c:auto val="1"/>
        <c:lblAlgn val="ctr"/>
        <c:lblOffset val="100"/>
      </c:catAx>
      <c:valAx>
        <c:axId val="142479360"/>
        <c:scaling>
          <c:orientation val="minMax"/>
        </c:scaling>
        <c:axPos val="l"/>
        <c:majorGridlines/>
        <c:numFmt formatCode="0.0" sourceLinked="1"/>
        <c:tickLblPos val="nextTo"/>
        <c:txPr>
          <a:bodyPr/>
          <a:lstStyle/>
          <a:p>
            <a:pPr>
              <a:defRPr sz="1400" b="1"/>
            </a:pPr>
            <a:endParaRPr lang="es-MX"/>
          </a:p>
        </c:txPr>
        <c:crossAx val="142145792"/>
        <c:crosses val="autoZero"/>
        <c:crossBetween val="between"/>
      </c:valAx>
    </c:plotArea>
    <c:legend>
      <c:legendPos val="r"/>
      <c:layout>
        <c:manualLayout>
          <c:xMode val="edge"/>
          <c:yMode val="edge"/>
          <c:x val="0.80266871360982295"/>
          <c:y val="0.35900348873247101"/>
          <c:w val="0.18858817718220697"/>
          <c:h val="0.28199277695344405"/>
        </c:manualLayout>
      </c:layout>
      <c:txPr>
        <a:bodyPr/>
        <a:lstStyle/>
        <a:p>
          <a:pPr>
            <a:defRPr sz="1400" b="1"/>
          </a:pPr>
          <a:endParaRPr lang="es-MX"/>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bar"/>
        <c:grouping val="clustered"/>
        <c:ser>
          <c:idx val="0"/>
          <c:order val="0"/>
          <c:spPr>
            <a:solidFill>
              <a:schemeClr val="accent2">
                <a:lumMod val="75000"/>
              </a:schemeClr>
            </a:solidFill>
            <a:ln>
              <a:noFill/>
            </a:ln>
          </c:spPr>
          <c:dLbls>
            <c:dLbl>
              <c:idx val="0"/>
              <c:layout/>
              <c:tx>
                <c:rich>
                  <a:bodyPr/>
                  <a:lstStyle/>
                  <a:p>
                    <a:r>
                      <a:rPr sz="1400" smtClean="0"/>
                      <a:t>10.8</a:t>
                    </a:r>
                    <a:endParaRPr sz="1400"/>
                  </a:p>
                </c:rich>
              </c:tx>
              <c:showVal val="1"/>
            </c:dLbl>
            <c:numFmt formatCode="#,##0.0" sourceLinked="0"/>
            <c:txPr>
              <a:bodyPr/>
              <a:lstStyle/>
              <a:p>
                <a:pPr>
                  <a:defRPr lang="es-ES" sz="1400"/>
                </a:pPr>
                <a:endParaRPr lang="es-MX"/>
              </a:p>
            </c:txPr>
            <c:showVal val="1"/>
          </c:dLbls>
          <c:cat>
            <c:strRef>
              <c:f>Hoja3!$G$23:$G$31</c:f>
              <c:strCache>
                <c:ptCount val="9"/>
                <c:pt idx="0">
                  <c:v>OTROS PAÍSES  </c:v>
                </c:pt>
                <c:pt idx="1">
                  <c:v>ITALIA</c:v>
                </c:pt>
                <c:pt idx="2">
                  <c:v>COREA DEL SUR</c:v>
                </c:pt>
                <c:pt idx="3">
                  <c:v>CANADÁ</c:v>
                </c:pt>
                <c:pt idx="4">
                  <c:v>ALEMANIA</c:v>
                </c:pt>
                <c:pt idx="5">
                  <c:v>TAIWÁN</c:v>
                </c:pt>
                <c:pt idx="6">
                  <c:v>JAPÓN</c:v>
                </c:pt>
                <c:pt idx="7">
                  <c:v>CHINA</c:v>
                </c:pt>
                <c:pt idx="8">
                  <c:v>ESTADOS UNIDOS</c:v>
                </c:pt>
              </c:strCache>
            </c:strRef>
          </c:cat>
          <c:val>
            <c:numRef>
              <c:f>Hoja3!$I$23:$I$31</c:f>
              <c:numCache>
                <c:formatCode>General</c:formatCode>
                <c:ptCount val="9"/>
                <c:pt idx="0">
                  <c:v>10.722040919074512</c:v>
                </c:pt>
                <c:pt idx="1">
                  <c:v>1.8353704609587467</c:v>
                </c:pt>
                <c:pt idx="2">
                  <c:v>3.3326608281929988</c:v>
                </c:pt>
                <c:pt idx="3">
                  <c:v>3.4983366397245277</c:v>
                </c:pt>
                <c:pt idx="4">
                  <c:v>4.0238993381138091</c:v>
                </c:pt>
                <c:pt idx="5">
                  <c:v>4.0892906227349597</c:v>
                </c:pt>
                <c:pt idx="6">
                  <c:v>4.7912430634635559</c:v>
                </c:pt>
                <c:pt idx="7">
                  <c:v>11.866619153245548</c:v>
                </c:pt>
                <c:pt idx="8">
                  <c:v>55.840538974491515</c:v>
                </c:pt>
              </c:numCache>
            </c:numRef>
          </c:val>
        </c:ser>
        <c:axId val="46909696"/>
        <c:axId val="56555008"/>
      </c:barChart>
      <c:catAx>
        <c:axId val="46909696"/>
        <c:scaling>
          <c:orientation val="minMax"/>
        </c:scaling>
        <c:axPos val="l"/>
        <c:tickLblPos val="nextTo"/>
        <c:txPr>
          <a:bodyPr/>
          <a:lstStyle/>
          <a:p>
            <a:pPr>
              <a:defRPr lang="es-ES" sz="1400"/>
            </a:pPr>
            <a:endParaRPr lang="es-MX"/>
          </a:p>
        </c:txPr>
        <c:crossAx val="56555008"/>
        <c:crosses val="autoZero"/>
        <c:auto val="1"/>
        <c:lblAlgn val="ctr"/>
        <c:lblOffset val="100"/>
      </c:catAx>
      <c:valAx>
        <c:axId val="56555008"/>
        <c:scaling>
          <c:orientation val="minMax"/>
        </c:scaling>
        <c:axPos val="b"/>
        <c:numFmt formatCode="#,##0.0" sourceLinked="0"/>
        <c:tickLblPos val="nextTo"/>
        <c:txPr>
          <a:bodyPr/>
          <a:lstStyle/>
          <a:p>
            <a:pPr>
              <a:defRPr lang="es-ES" sz="1400"/>
            </a:pPr>
            <a:endParaRPr lang="es-MX"/>
          </a:p>
        </c:txPr>
        <c:crossAx val="46909696"/>
        <c:crosses val="autoZero"/>
        <c:crossBetween val="between"/>
      </c:valAx>
    </c:plotArea>
    <c:plotVisOnly val="1"/>
  </c:chart>
  <c:txPr>
    <a:bodyPr/>
    <a:lstStyle/>
    <a:p>
      <a:pPr>
        <a:defRPr b="1" i="0" baseline="0"/>
      </a:pPr>
      <a:endParaRPr lang="es-MX"/>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manualLayout>
          <c:layoutTarget val="inner"/>
          <c:xMode val="edge"/>
          <c:yMode val="edge"/>
          <c:x val="0.1271948240144215"/>
          <c:y val="8.7469926713123813E-2"/>
          <c:w val="0.85638396161032748"/>
          <c:h val="0.79081008725542068"/>
        </c:manualLayout>
      </c:layout>
      <c:barChart>
        <c:barDir val="col"/>
        <c:grouping val="clustered"/>
        <c:ser>
          <c:idx val="0"/>
          <c:order val="0"/>
          <c:tx>
            <c:strRef>
              <c:f>[1]Hoja3!$A$28</c:f>
              <c:strCache>
                <c:ptCount val="1"/>
                <c:pt idx="0">
                  <c:v>Remuneraciones por personal</c:v>
                </c:pt>
              </c:strCache>
            </c:strRef>
          </c:tx>
          <c:dPt>
            <c:idx val="0"/>
            <c:spPr>
              <a:solidFill>
                <a:schemeClr val="bg1">
                  <a:lumMod val="65000"/>
                </a:schemeClr>
              </a:solidFill>
            </c:spPr>
          </c:dPt>
          <c:dPt>
            <c:idx val="1"/>
            <c:spPr>
              <a:solidFill>
                <a:schemeClr val="accent6">
                  <a:lumMod val="75000"/>
                </a:schemeClr>
              </a:solidFill>
            </c:spPr>
          </c:dPt>
          <c:dPt>
            <c:idx val="2"/>
            <c:spPr>
              <a:solidFill>
                <a:schemeClr val="accent5">
                  <a:lumMod val="75000"/>
                </a:schemeClr>
              </a:solidFill>
            </c:spPr>
          </c:dPt>
          <c:dPt>
            <c:idx val="3"/>
            <c:spPr>
              <a:solidFill>
                <a:srgbClr val="92D050"/>
              </a:solidFill>
            </c:spPr>
          </c:dPt>
          <c:dLbls>
            <c:dLbl>
              <c:idx val="0"/>
              <c:layout>
                <c:manualLayout>
                  <c:x val="4.6296296296296502E-3"/>
                  <c:y val="3.3371123682414058E-2"/>
                </c:manualLayout>
              </c:layout>
              <c:tx>
                <c:rich>
                  <a:bodyPr/>
                  <a:lstStyle/>
                  <a:p>
                    <a:r>
                      <a:rPr lang="en-US"/>
                      <a:t> </a:t>
                    </a:r>
                    <a:r>
                      <a:rPr lang="en-US" smtClean="0"/>
                      <a:t>76 </a:t>
                    </a:r>
                    <a:endParaRPr lang="en-US"/>
                  </a:p>
                </c:rich>
              </c:tx>
              <c:showVal val="1"/>
            </c:dLbl>
            <c:showVal val="1"/>
          </c:dLbls>
          <c:cat>
            <c:strRef>
              <c:f>[1]Hoja3!$B$26:$E$26</c:f>
              <c:strCache>
                <c:ptCount val="4"/>
                <c:pt idx="0">
                  <c:v>De 0 a 10</c:v>
                </c:pt>
                <c:pt idx="1">
                  <c:v>De 11 a 50</c:v>
                </c:pt>
                <c:pt idx="2">
                  <c:v>De 51 a 250</c:v>
                </c:pt>
                <c:pt idx="3">
                  <c:v>De 251 y más</c:v>
                </c:pt>
              </c:strCache>
            </c:strRef>
          </c:cat>
          <c:val>
            <c:numRef>
              <c:f>[1]Hoja3!$B$28:$E$28</c:f>
              <c:numCache>
                <c:formatCode>_-* #,##0_-;\-* #,##0_-;_-* "-"??_-;_-@_-</c:formatCode>
                <c:ptCount val="4"/>
                <c:pt idx="0">
                  <c:v>76.81</c:v>
                </c:pt>
                <c:pt idx="1">
                  <c:v>106.0761248852162</c:v>
                </c:pt>
                <c:pt idx="2">
                  <c:v>129.05409471310438</c:v>
                </c:pt>
                <c:pt idx="3">
                  <c:v>274.04045091441571</c:v>
                </c:pt>
              </c:numCache>
            </c:numRef>
          </c:val>
        </c:ser>
        <c:axId val="62425344"/>
        <c:axId val="62442496"/>
      </c:barChart>
      <c:catAx>
        <c:axId val="62425344"/>
        <c:scaling>
          <c:orientation val="minMax"/>
        </c:scaling>
        <c:axPos val="b"/>
        <c:numFmt formatCode="General" sourceLinked="1"/>
        <c:tickLblPos val="nextTo"/>
        <c:crossAx val="62442496"/>
        <c:crosses val="autoZero"/>
        <c:auto val="1"/>
        <c:lblAlgn val="ctr"/>
        <c:lblOffset val="100"/>
      </c:catAx>
      <c:valAx>
        <c:axId val="62442496"/>
        <c:scaling>
          <c:orientation val="minMax"/>
          <c:max val="300"/>
        </c:scaling>
        <c:axPos val="l"/>
        <c:title>
          <c:tx>
            <c:rich>
              <a:bodyPr rot="-5400000" vert="horz"/>
              <a:lstStyle/>
              <a:p>
                <a:pPr>
                  <a:defRPr/>
                </a:pPr>
                <a:r>
                  <a:rPr lang="es-MX"/>
                  <a:t>Miles de pesos</a:t>
                </a:r>
              </a:p>
            </c:rich>
          </c:tx>
          <c:layout>
            <c:manualLayout>
              <c:xMode val="edge"/>
              <c:yMode val="edge"/>
              <c:x val="1.9406889716206036E-2"/>
              <c:y val="0.30905474104410224"/>
            </c:manualLayout>
          </c:layout>
        </c:title>
        <c:numFmt formatCode="_-* #,##0_-;\-* #,##0_-;_-* &quot;-&quot;??_-;_-@_-" sourceLinked="1"/>
        <c:tickLblPos val="nextTo"/>
        <c:crossAx val="62425344"/>
        <c:crosses val="autoZero"/>
        <c:crossBetween val="between"/>
      </c:valAx>
    </c:plotArea>
    <c:plotVisOnly val="1"/>
  </c:chart>
  <c:txPr>
    <a:bodyPr/>
    <a:lstStyle/>
    <a:p>
      <a:pPr>
        <a:defRPr sz="1400" b="1">
          <a:latin typeface="Arial" pitchFamily="34" charset="0"/>
          <a:cs typeface="Arial" pitchFamily="34" charset="0"/>
        </a:defRPr>
      </a:pPr>
      <a:endParaRPr lang="es-MX"/>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pieChart>
        <c:varyColors val="1"/>
        <c:ser>
          <c:idx val="0"/>
          <c:order val="0"/>
          <c:tx>
            <c:strRef>
              <c:f>'Valor de exportaciones'!$A$9</c:f>
              <c:strCache>
                <c:ptCount val="1"/>
                <c:pt idx="0">
                  <c:v>Promedio</c:v>
                </c:pt>
              </c:strCache>
            </c:strRef>
          </c:tx>
          <c:dPt>
            <c:idx val="0"/>
            <c:spPr>
              <a:solidFill>
                <a:schemeClr val="bg1">
                  <a:lumMod val="65000"/>
                </a:schemeClr>
              </a:solidFill>
            </c:spPr>
          </c:dPt>
          <c:dPt>
            <c:idx val="1"/>
            <c:spPr>
              <a:solidFill>
                <a:schemeClr val="accent6">
                  <a:lumMod val="75000"/>
                </a:schemeClr>
              </a:solidFill>
            </c:spPr>
          </c:dPt>
          <c:dPt>
            <c:idx val="2"/>
            <c:spPr>
              <a:solidFill>
                <a:srgbClr val="00B0F0"/>
              </a:solidFill>
            </c:spPr>
          </c:dPt>
          <c:dPt>
            <c:idx val="3"/>
            <c:spPr>
              <a:solidFill>
                <a:srgbClr val="92D050"/>
              </a:solidFill>
            </c:spPr>
          </c:dPt>
          <c:dLbls>
            <c:dLbl>
              <c:idx val="0"/>
              <c:layout/>
              <c:tx>
                <c:rich>
                  <a:bodyPr/>
                  <a:lstStyle/>
                  <a:p>
                    <a:r>
                      <a:rPr lang="en-US" sz="1600" dirty="0" smtClean="0"/>
                      <a:t>1</a:t>
                    </a:r>
                    <a:r>
                      <a:rPr lang="en-US" dirty="0"/>
                      <a:t>%</a:t>
                    </a:r>
                  </a:p>
                </c:rich>
              </c:tx>
              <c:showCatName val="1"/>
              <c:showPercent val="1"/>
            </c:dLbl>
            <c:dLbl>
              <c:idx val="1"/>
              <c:layout/>
              <c:tx>
                <c:rich>
                  <a:bodyPr/>
                  <a:lstStyle/>
                  <a:p>
                    <a:r>
                      <a:rPr lang="en-US" sz="1600" dirty="0" smtClean="0"/>
                      <a:t>1</a:t>
                    </a:r>
                    <a:r>
                      <a:rPr lang="en-US" dirty="0"/>
                      <a:t>%</a:t>
                    </a:r>
                  </a:p>
                </c:rich>
              </c:tx>
              <c:showCatName val="1"/>
              <c:showPercent val="1"/>
            </c:dLbl>
            <c:dLbl>
              <c:idx val="2"/>
              <c:layout/>
              <c:tx>
                <c:rich>
                  <a:bodyPr/>
                  <a:lstStyle/>
                  <a:p>
                    <a:r>
                      <a:rPr lang="en-US" sz="1600" dirty="0" smtClean="0"/>
                      <a:t>10</a:t>
                    </a:r>
                    <a:r>
                      <a:rPr lang="en-US" dirty="0"/>
                      <a:t>%</a:t>
                    </a:r>
                  </a:p>
                </c:rich>
              </c:tx>
              <c:showCatName val="1"/>
              <c:showPercent val="1"/>
            </c:dLbl>
            <c:dLbl>
              <c:idx val="3"/>
              <c:layout/>
              <c:tx>
                <c:rich>
                  <a:bodyPr/>
                  <a:lstStyle/>
                  <a:p>
                    <a:r>
                      <a:rPr lang="en-US" sz="1600" dirty="0"/>
                      <a:t>
</a:t>
                    </a:r>
                    <a:r>
                      <a:rPr lang="en-US" dirty="0" smtClean="0"/>
                      <a:t>88%</a:t>
                    </a:r>
                    <a:endParaRPr lang="en-US" dirty="0"/>
                  </a:p>
                </c:rich>
              </c:tx>
              <c:showCatName val="1"/>
              <c:showPercent val="1"/>
            </c:dLbl>
            <c:showCatName val="1"/>
            <c:showPercent val="1"/>
            <c:showLeaderLines val="1"/>
          </c:dLbls>
          <c:cat>
            <c:numRef>
              <c:f>'Valor de exportaciones'!$B$11:$E$11</c:f>
              <c:numCache>
                <c:formatCode>0%</c:formatCode>
                <c:ptCount val="4"/>
                <c:pt idx="0">
                  <c:v>1.2035954130204318E-2</c:v>
                </c:pt>
                <c:pt idx="1">
                  <c:v>5.406531230267294E-3</c:v>
                </c:pt>
                <c:pt idx="2">
                  <c:v>9.6209715692813641E-2</c:v>
                </c:pt>
                <c:pt idx="3">
                  <c:v>0.88634779894671456</c:v>
                </c:pt>
              </c:numCache>
            </c:numRef>
          </c:cat>
          <c:val>
            <c:numRef>
              <c:f>'Valor de exportaciones'!$B$11:$E$11</c:f>
              <c:numCache>
                <c:formatCode>0%</c:formatCode>
                <c:ptCount val="4"/>
                <c:pt idx="0">
                  <c:v>1.2035954130204318E-2</c:v>
                </c:pt>
                <c:pt idx="1">
                  <c:v>5.406531230267294E-3</c:v>
                </c:pt>
                <c:pt idx="2">
                  <c:v>9.6209715692813641E-2</c:v>
                </c:pt>
                <c:pt idx="3">
                  <c:v>0.88634779894671456</c:v>
                </c:pt>
              </c:numCache>
            </c:numRef>
          </c:val>
        </c:ser>
        <c:dLbls>
          <c:showCatName val="1"/>
          <c:showPercent val="1"/>
        </c:dLbls>
        <c:firstSliceAng val="0"/>
      </c:pieChart>
    </c:plotArea>
    <c:plotVisOnly val="1"/>
    <c:dispBlanksAs val="zero"/>
  </c:chart>
  <c:txPr>
    <a:bodyPr/>
    <a:lstStyle/>
    <a:p>
      <a:pPr>
        <a:defRPr sz="1600" b="1"/>
      </a:pPr>
      <a:endParaRPr lang="es-MX"/>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MX"/>
  <c:chart>
    <c:autoTitleDeleted val="1"/>
    <c:plotArea>
      <c:layout/>
      <c:pieChart>
        <c:varyColors val="1"/>
        <c:ser>
          <c:idx val="0"/>
          <c:order val="0"/>
          <c:tx>
            <c:strRef>
              <c:f>'Lámina 20'!$A$11</c:f>
              <c:strCache>
                <c:ptCount val="1"/>
                <c:pt idx="0">
                  <c:v>Cobertura</c:v>
                </c:pt>
              </c:strCache>
            </c:strRef>
          </c:tx>
          <c:dPt>
            <c:idx val="0"/>
            <c:spPr>
              <a:solidFill>
                <a:schemeClr val="bg1">
                  <a:lumMod val="65000"/>
                </a:schemeClr>
              </a:solidFill>
            </c:spPr>
          </c:dPt>
          <c:dPt>
            <c:idx val="1"/>
            <c:spPr>
              <a:solidFill>
                <a:schemeClr val="accent6">
                  <a:lumMod val="75000"/>
                </a:schemeClr>
              </a:solidFill>
            </c:spPr>
          </c:dPt>
          <c:dPt>
            <c:idx val="2"/>
            <c:spPr>
              <a:solidFill>
                <a:srgbClr val="00B0F0"/>
              </a:solidFill>
            </c:spPr>
          </c:dPt>
          <c:dPt>
            <c:idx val="3"/>
            <c:spPr>
              <a:solidFill>
                <a:srgbClr val="92D050"/>
              </a:solidFill>
            </c:spPr>
          </c:dPt>
          <c:dLbls>
            <c:dLbl>
              <c:idx val="0"/>
              <c:layout/>
              <c:tx>
                <c:rich>
                  <a:bodyPr/>
                  <a:lstStyle/>
                  <a:p>
                    <a:r>
                      <a:rPr lang="en-US" sz="1600" dirty="0"/>
                      <a:t>
</a:t>
                    </a:r>
                    <a:r>
                      <a:rPr lang="en-US" dirty="0"/>
                      <a:t>4%</a:t>
                    </a:r>
                  </a:p>
                </c:rich>
              </c:tx>
              <c:showCatName val="1"/>
              <c:showPercent val="1"/>
            </c:dLbl>
            <c:dLbl>
              <c:idx val="1"/>
              <c:layout/>
              <c:tx>
                <c:rich>
                  <a:bodyPr/>
                  <a:lstStyle/>
                  <a:p>
                    <a:r>
                      <a:rPr lang="en-US" sz="1600" dirty="0"/>
                      <a:t>
23</a:t>
                    </a:r>
                    <a:r>
                      <a:rPr lang="en-US" dirty="0"/>
                      <a:t>%</a:t>
                    </a:r>
                  </a:p>
                </c:rich>
              </c:tx>
              <c:showCatName val="1"/>
              <c:showPercent val="1"/>
            </c:dLbl>
            <c:dLbl>
              <c:idx val="2"/>
              <c:layout/>
              <c:tx>
                <c:rich>
                  <a:bodyPr/>
                  <a:lstStyle/>
                  <a:p>
                    <a:r>
                      <a:rPr lang="en-US" sz="1600" dirty="0" smtClean="0"/>
                      <a:t> </a:t>
                    </a:r>
                    <a:r>
                      <a:rPr lang="en-US" dirty="0"/>
                      <a:t>
48%</a:t>
                    </a:r>
                  </a:p>
                </c:rich>
              </c:tx>
              <c:showPercent val="1"/>
            </c:dLbl>
            <c:dLbl>
              <c:idx val="3"/>
              <c:layout/>
              <c:tx>
                <c:rich>
                  <a:bodyPr/>
                  <a:lstStyle/>
                  <a:p>
                    <a:r>
                      <a:rPr lang="en-US" sz="1600" dirty="0" smtClean="0"/>
                      <a:t> </a:t>
                    </a:r>
                    <a:r>
                      <a:rPr lang="en-US" dirty="0"/>
                      <a:t>
25%</a:t>
                    </a:r>
                  </a:p>
                </c:rich>
              </c:tx>
              <c:showCatName val="1"/>
              <c:showPercent val="1"/>
            </c:dLbl>
            <c:showCatName val="1"/>
            <c:showPercent val="1"/>
            <c:showLeaderLines val="1"/>
          </c:dLbls>
          <c:cat>
            <c:strRef>
              <c:f>'Lámina 20'!$B$4:$E$4</c:f>
              <c:strCache>
                <c:ptCount val="4"/>
                <c:pt idx="0">
                  <c:v>De 0 a 10</c:v>
                </c:pt>
                <c:pt idx="1">
                  <c:v>De 11 a 50</c:v>
                </c:pt>
                <c:pt idx="2">
                  <c:v>De 51 a 250</c:v>
                </c:pt>
                <c:pt idx="3">
                  <c:v>De 251 y más</c:v>
                </c:pt>
              </c:strCache>
            </c:strRef>
          </c:cat>
          <c:val>
            <c:numRef>
              <c:f>'Lámina 20'!$B$11:$E$11</c:f>
              <c:numCache>
                <c:formatCode>0%</c:formatCode>
                <c:ptCount val="4"/>
                <c:pt idx="0">
                  <c:v>4.1666666666666664E-2</c:v>
                </c:pt>
                <c:pt idx="1">
                  <c:v>0.22530864197530864</c:v>
                </c:pt>
                <c:pt idx="2">
                  <c:v>0.47839506172839508</c:v>
                </c:pt>
                <c:pt idx="3">
                  <c:v>0.25462962962962982</c:v>
                </c:pt>
              </c:numCache>
            </c:numRef>
          </c:val>
        </c:ser>
        <c:dLbls>
          <c:showCatName val="1"/>
          <c:showPercent val="1"/>
        </c:dLbls>
        <c:firstSliceAng val="0"/>
      </c:pieChart>
    </c:plotArea>
    <c:plotVisOnly val="1"/>
    <c:dispBlanksAs val="zero"/>
  </c:chart>
  <c:txPr>
    <a:bodyPr/>
    <a:lstStyle/>
    <a:p>
      <a:pPr>
        <a:defRPr sz="1600" b="1"/>
      </a:pPr>
      <a:endParaRPr lang="es-MX"/>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bar"/>
        <c:grouping val="clustered"/>
        <c:ser>
          <c:idx val="0"/>
          <c:order val="0"/>
          <c:dPt>
            <c:idx val="0"/>
            <c:spPr>
              <a:solidFill>
                <a:schemeClr val="accent6">
                  <a:lumMod val="75000"/>
                </a:schemeClr>
              </a:solidFill>
            </c:spPr>
          </c:dPt>
          <c:dPt>
            <c:idx val="1"/>
            <c:spPr>
              <a:solidFill>
                <a:schemeClr val="accent6">
                  <a:lumMod val="75000"/>
                </a:schemeClr>
              </a:solidFill>
            </c:spPr>
          </c:dPt>
          <c:dPt>
            <c:idx val="2"/>
            <c:spPr>
              <a:solidFill>
                <a:schemeClr val="accent6">
                  <a:lumMod val="75000"/>
                </a:schemeClr>
              </a:solidFill>
            </c:spPr>
          </c:dPt>
          <c:dPt>
            <c:idx val="3"/>
            <c:spPr>
              <a:solidFill>
                <a:schemeClr val="accent6">
                  <a:lumMod val="75000"/>
                </a:schemeClr>
              </a:solidFill>
            </c:spPr>
          </c:dPt>
          <c:dPt>
            <c:idx val="4"/>
            <c:spPr>
              <a:solidFill>
                <a:schemeClr val="accent6">
                  <a:lumMod val="75000"/>
                </a:schemeClr>
              </a:solidFill>
            </c:spPr>
          </c:dPt>
          <c:dPt>
            <c:idx val="5"/>
            <c:spPr>
              <a:solidFill>
                <a:schemeClr val="accent6">
                  <a:lumMod val="75000"/>
                </a:schemeClr>
              </a:solidFill>
              <a:ln>
                <a:solidFill>
                  <a:schemeClr val="accent6">
                    <a:lumMod val="75000"/>
                  </a:schemeClr>
                </a:solidFill>
              </a:ln>
            </c:spPr>
          </c:dPt>
          <c:dPt>
            <c:idx val="6"/>
            <c:spPr>
              <a:solidFill>
                <a:schemeClr val="bg1">
                  <a:lumMod val="65000"/>
                </a:schemeClr>
              </a:solidFill>
            </c:spPr>
          </c:dPt>
          <c:dPt>
            <c:idx val="7"/>
            <c:spPr>
              <a:solidFill>
                <a:schemeClr val="bg1">
                  <a:lumMod val="65000"/>
                </a:schemeClr>
              </a:solidFill>
            </c:spPr>
          </c:dPt>
          <c:dPt>
            <c:idx val="8"/>
            <c:spPr>
              <a:solidFill>
                <a:schemeClr val="bg1">
                  <a:lumMod val="65000"/>
                </a:schemeClr>
              </a:solidFill>
            </c:spPr>
          </c:dPt>
          <c:dPt>
            <c:idx val="9"/>
            <c:spPr>
              <a:solidFill>
                <a:schemeClr val="bg1">
                  <a:lumMod val="65000"/>
                </a:schemeClr>
              </a:solidFill>
            </c:spPr>
          </c:dPt>
          <c:dPt>
            <c:idx val="10"/>
            <c:spPr>
              <a:solidFill>
                <a:schemeClr val="bg1">
                  <a:lumMod val="65000"/>
                </a:schemeClr>
              </a:solidFill>
            </c:spPr>
          </c:dPt>
          <c:dPt>
            <c:idx val="11"/>
            <c:spPr>
              <a:solidFill>
                <a:schemeClr val="bg1">
                  <a:lumMod val="65000"/>
                </a:schemeClr>
              </a:solidFill>
            </c:spPr>
          </c:dPt>
          <c:dLbls>
            <c:dLbl>
              <c:idx val="0"/>
              <c:layout/>
              <c:tx>
                <c:rich>
                  <a:bodyPr/>
                  <a:lstStyle/>
                  <a:p>
                    <a:r>
                      <a:rPr lang="en-US" dirty="0" smtClean="0"/>
                      <a:t>22.0%</a:t>
                    </a:r>
                    <a:endParaRPr lang="en-US" dirty="0"/>
                  </a:p>
                </c:rich>
              </c:tx>
              <c:showVal val="1"/>
            </c:dLbl>
            <c:dLbl>
              <c:idx val="1"/>
              <c:layout/>
              <c:tx>
                <c:rich>
                  <a:bodyPr/>
                  <a:lstStyle/>
                  <a:p>
                    <a:r>
                      <a:rPr lang="en-US" smtClean="0"/>
                      <a:t>2.0%</a:t>
                    </a:r>
                    <a:endParaRPr lang="en-US"/>
                  </a:p>
                </c:rich>
              </c:tx>
              <c:showVal val="1"/>
            </c:dLbl>
            <c:numFmt formatCode="0.0%" sourceLinked="0"/>
            <c:showVal val="1"/>
          </c:dLbls>
          <c:cat>
            <c:multiLvlStrRef>
              <c:f>Hoja11!$F$3:$G$14</c:f>
              <c:multiLvlStrCache>
                <c:ptCount val="12"/>
                <c:lvl>
                  <c:pt idx="0">
                    <c:v>Resto de países</c:v>
                  </c:pt>
                  <c:pt idx="1">
                    <c:v>Australia</c:v>
                  </c:pt>
                  <c:pt idx="2">
                    <c:v>Taiwán</c:v>
                  </c:pt>
                  <c:pt idx="3">
                    <c:v>Brasil</c:v>
                  </c:pt>
                  <c:pt idx="4">
                    <c:v>China</c:v>
                  </c:pt>
                  <c:pt idx="5">
                    <c:v>Estados Unidos</c:v>
                  </c:pt>
                  <c:pt idx="6">
                    <c:v>Resto de países</c:v>
                  </c:pt>
                  <c:pt idx="7">
                    <c:v>Argentina</c:v>
                  </c:pt>
                  <c:pt idx="8">
                    <c:v>Rusia</c:v>
                  </c:pt>
                  <c:pt idx="9">
                    <c:v>Suiza</c:v>
                  </c:pt>
                  <c:pt idx="10">
                    <c:v>Kazajstán</c:v>
                  </c:pt>
                  <c:pt idx="11">
                    <c:v>Estados Unidos</c:v>
                  </c:pt>
                </c:lvl>
                <c:lvl>
                  <c:pt idx="0">
                    <c:v>De 11 a 50</c:v>
                  </c:pt>
                  <c:pt idx="6">
                    <c:v>De 0 a 11</c:v>
                  </c:pt>
                </c:lvl>
              </c:multiLvlStrCache>
            </c:multiLvlStrRef>
          </c:cat>
          <c:val>
            <c:numRef>
              <c:f>Hoja11!$H$3:$H$14</c:f>
              <c:numCache>
                <c:formatCode>0%</c:formatCode>
                <c:ptCount val="12"/>
                <c:pt idx="0">
                  <c:v>0.22026626263875715</c:v>
                </c:pt>
                <c:pt idx="1">
                  <c:v>2.0898799939813095E-2</c:v>
                </c:pt>
                <c:pt idx="2">
                  <c:v>2.4511270167708449E-2</c:v>
                </c:pt>
                <c:pt idx="3">
                  <c:v>4.07529515559844E-2</c:v>
                </c:pt>
                <c:pt idx="4">
                  <c:v>7.0065963418094401E-2</c:v>
                </c:pt>
                <c:pt idx="5">
                  <c:v>0.62350475227964275</c:v>
                </c:pt>
                <c:pt idx="6">
                  <c:v>5.1936871162833334E-3</c:v>
                </c:pt>
                <c:pt idx="7">
                  <c:v>1.5562068346729439E-3</c:v>
                </c:pt>
                <c:pt idx="8">
                  <c:v>3.7262003625157906E-3</c:v>
                </c:pt>
                <c:pt idx="9">
                  <c:v>2.9013862099022451E-2</c:v>
                </c:pt>
                <c:pt idx="10">
                  <c:v>0.34434830706172082</c:v>
                </c:pt>
                <c:pt idx="11">
                  <c:v>0.61616173652578898</c:v>
                </c:pt>
              </c:numCache>
            </c:numRef>
          </c:val>
        </c:ser>
        <c:dLbls>
          <c:showVal val="1"/>
        </c:dLbls>
        <c:gapWidth val="75"/>
        <c:axId val="67355776"/>
        <c:axId val="71829376"/>
      </c:barChart>
      <c:catAx>
        <c:axId val="67355776"/>
        <c:scaling>
          <c:orientation val="minMax"/>
        </c:scaling>
        <c:axPos val="l"/>
        <c:majorTickMark val="none"/>
        <c:tickLblPos val="nextTo"/>
        <c:crossAx val="71829376"/>
        <c:crosses val="autoZero"/>
        <c:auto val="1"/>
        <c:lblAlgn val="ctr"/>
        <c:lblOffset val="100"/>
      </c:catAx>
      <c:valAx>
        <c:axId val="71829376"/>
        <c:scaling>
          <c:orientation val="minMax"/>
        </c:scaling>
        <c:delete val="1"/>
        <c:axPos val="b"/>
        <c:numFmt formatCode="0%" sourceLinked="1"/>
        <c:majorTickMark val="none"/>
        <c:tickLblPos val="none"/>
        <c:crossAx val="67355776"/>
        <c:crosses val="autoZero"/>
        <c:crossBetween val="between"/>
      </c:valAx>
    </c:plotArea>
    <c:plotVisOnly val="1"/>
  </c:chart>
  <c:txPr>
    <a:bodyPr/>
    <a:lstStyle/>
    <a:p>
      <a:pPr>
        <a:defRPr sz="1400" b="1">
          <a:latin typeface="Arial" pitchFamily="34" charset="0"/>
          <a:cs typeface="Arial" pitchFamily="34" charset="0"/>
        </a:defRPr>
      </a:pPr>
      <a:endParaRPr lang="es-MX"/>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bar"/>
        <c:grouping val="clustered"/>
        <c:ser>
          <c:idx val="0"/>
          <c:order val="0"/>
          <c:dPt>
            <c:idx val="0"/>
            <c:spPr>
              <a:solidFill>
                <a:srgbClr val="92D050"/>
              </a:solidFill>
            </c:spPr>
          </c:dPt>
          <c:dPt>
            <c:idx val="1"/>
            <c:spPr>
              <a:solidFill>
                <a:srgbClr val="92D050"/>
              </a:solidFill>
            </c:spPr>
          </c:dPt>
          <c:dPt>
            <c:idx val="2"/>
            <c:spPr>
              <a:solidFill>
                <a:srgbClr val="92D050"/>
              </a:solidFill>
            </c:spPr>
          </c:dPt>
          <c:dPt>
            <c:idx val="3"/>
            <c:spPr>
              <a:solidFill>
                <a:srgbClr val="92D050"/>
              </a:solidFill>
            </c:spPr>
          </c:dPt>
          <c:dPt>
            <c:idx val="4"/>
            <c:spPr>
              <a:solidFill>
                <a:srgbClr val="92D050"/>
              </a:solidFill>
            </c:spPr>
          </c:dPt>
          <c:dPt>
            <c:idx val="5"/>
            <c:spPr>
              <a:solidFill>
                <a:srgbClr val="92D050"/>
              </a:solidFill>
            </c:spPr>
          </c:dPt>
          <c:dPt>
            <c:idx val="6"/>
            <c:spPr>
              <a:solidFill>
                <a:srgbClr val="00B0F0"/>
              </a:solidFill>
            </c:spPr>
          </c:dPt>
          <c:dPt>
            <c:idx val="7"/>
            <c:spPr>
              <a:solidFill>
                <a:srgbClr val="00B0F0"/>
              </a:solidFill>
            </c:spPr>
          </c:dPt>
          <c:dPt>
            <c:idx val="8"/>
            <c:spPr>
              <a:solidFill>
                <a:srgbClr val="00B0F0"/>
              </a:solidFill>
            </c:spPr>
          </c:dPt>
          <c:dPt>
            <c:idx val="9"/>
            <c:spPr>
              <a:solidFill>
                <a:srgbClr val="00B0F0"/>
              </a:solidFill>
            </c:spPr>
          </c:dPt>
          <c:dPt>
            <c:idx val="10"/>
            <c:spPr>
              <a:solidFill>
                <a:srgbClr val="00B0F0"/>
              </a:solidFill>
            </c:spPr>
          </c:dPt>
          <c:dPt>
            <c:idx val="11"/>
            <c:spPr>
              <a:solidFill>
                <a:srgbClr val="00B0F0"/>
              </a:solidFill>
            </c:spPr>
          </c:dPt>
          <c:dLbls>
            <c:dLbl>
              <c:idx val="0"/>
              <c:layout/>
              <c:tx>
                <c:rich>
                  <a:bodyPr/>
                  <a:lstStyle/>
                  <a:p>
                    <a:r>
                      <a:rPr lang="en-US" dirty="0" smtClean="0"/>
                      <a:t>33.3%</a:t>
                    </a:r>
                    <a:endParaRPr lang="en-US" dirty="0"/>
                  </a:p>
                </c:rich>
              </c:tx>
              <c:showVal val="1"/>
            </c:dLbl>
            <c:dLbl>
              <c:idx val="6"/>
              <c:layout/>
              <c:tx>
                <c:rich>
                  <a:bodyPr/>
                  <a:lstStyle/>
                  <a:p>
                    <a:r>
                      <a:rPr lang="en-US" dirty="0" smtClean="0"/>
                      <a:t>7.4%</a:t>
                    </a:r>
                    <a:endParaRPr lang="en-US" dirty="0"/>
                  </a:p>
                </c:rich>
              </c:tx>
              <c:showVal val="1"/>
            </c:dLbl>
            <c:numFmt formatCode="0.0%" sourceLinked="0"/>
            <c:showVal val="1"/>
          </c:dLbls>
          <c:cat>
            <c:multiLvlStrRef>
              <c:f>Hoja13!$E$2:$F$13</c:f>
              <c:multiLvlStrCache>
                <c:ptCount val="12"/>
                <c:lvl>
                  <c:pt idx="0">
                    <c:v>Resto de países</c:v>
                  </c:pt>
                  <c:pt idx="1">
                    <c:v>Corea del Sur</c:v>
                  </c:pt>
                  <c:pt idx="2">
                    <c:v>China</c:v>
                  </c:pt>
                  <c:pt idx="3">
                    <c:v>Alemania</c:v>
                  </c:pt>
                  <c:pt idx="4">
                    <c:v>Colombia</c:v>
                  </c:pt>
                  <c:pt idx="5">
                    <c:v>Estados Unidos</c:v>
                  </c:pt>
                  <c:pt idx="6">
                    <c:v>Resto de países</c:v>
                  </c:pt>
                  <c:pt idx="7">
                    <c:v>Brasil</c:v>
                  </c:pt>
                  <c:pt idx="8">
                    <c:v>Canadá</c:v>
                  </c:pt>
                  <c:pt idx="9">
                    <c:v>Ecuador</c:v>
                  </c:pt>
                  <c:pt idx="10">
                    <c:v>Colombia</c:v>
                  </c:pt>
                  <c:pt idx="11">
                    <c:v>Estados Unidos</c:v>
                  </c:pt>
                </c:lvl>
                <c:lvl>
                  <c:pt idx="0">
                    <c:v>De 251 y más</c:v>
                  </c:pt>
                  <c:pt idx="6">
                    <c:v>De 51 a 250</c:v>
                  </c:pt>
                </c:lvl>
              </c:multiLvlStrCache>
            </c:multiLvlStrRef>
          </c:cat>
          <c:val>
            <c:numRef>
              <c:f>Hoja13!$G$2:$G$13</c:f>
              <c:numCache>
                <c:formatCode>0%</c:formatCode>
                <c:ptCount val="12"/>
                <c:pt idx="0">
                  <c:v>0.33327900167122182</c:v>
                </c:pt>
                <c:pt idx="1">
                  <c:v>1.9717435376475901E-2</c:v>
                </c:pt>
                <c:pt idx="2">
                  <c:v>2.1102639069859992E-2</c:v>
                </c:pt>
                <c:pt idx="3">
                  <c:v>2.4726590455256374E-2</c:v>
                </c:pt>
                <c:pt idx="4">
                  <c:v>5.0946440508176392E-2</c:v>
                </c:pt>
                <c:pt idx="5">
                  <c:v>0.55022789291900964</c:v>
                </c:pt>
                <c:pt idx="6">
                  <c:v>7.4369564147889033E-2</c:v>
                </c:pt>
                <c:pt idx="7">
                  <c:v>9.9507191254627723E-3</c:v>
                </c:pt>
                <c:pt idx="8">
                  <c:v>1.3218453310933825E-2</c:v>
                </c:pt>
                <c:pt idx="9">
                  <c:v>1.8856205045936141E-2</c:v>
                </c:pt>
                <c:pt idx="10">
                  <c:v>1.9674894157978847E-2</c:v>
                </c:pt>
                <c:pt idx="11">
                  <c:v>0.86393016421179969</c:v>
                </c:pt>
              </c:numCache>
            </c:numRef>
          </c:val>
        </c:ser>
        <c:dLbls>
          <c:showVal val="1"/>
        </c:dLbls>
        <c:gapWidth val="75"/>
        <c:axId val="88863104"/>
        <c:axId val="88865408"/>
      </c:barChart>
      <c:catAx>
        <c:axId val="88863104"/>
        <c:scaling>
          <c:orientation val="minMax"/>
        </c:scaling>
        <c:axPos val="l"/>
        <c:majorTickMark val="none"/>
        <c:tickLblPos val="nextTo"/>
        <c:crossAx val="88865408"/>
        <c:crosses val="autoZero"/>
        <c:auto val="1"/>
        <c:lblAlgn val="ctr"/>
        <c:lblOffset val="100"/>
      </c:catAx>
      <c:valAx>
        <c:axId val="88865408"/>
        <c:scaling>
          <c:orientation val="minMax"/>
        </c:scaling>
        <c:delete val="1"/>
        <c:axPos val="b"/>
        <c:numFmt formatCode="0%" sourceLinked="1"/>
        <c:majorTickMark val="none"/>
        <c:tickLblPos val="none"/>
        <c:crossAx val="88863104"/>
        <c:crosses val="autoZero"/>
        <c:crossBetween val="between"/>
      </c:valAx>
    </c:plotArea>
    <c:plotVisOnly val="1"/>
  </c:chart>
  <c:txPr>
    <a:bodyPr/>
    <a:lstStyle/>
    <a:p>
      <a:pPr>
        <a:defRPr sz="1400" b="1">
          <a:latin typeface="Arial" pitchFamily="34" charset="0"/>
          <a:cs typeface="Arial" pitchFamily="34" charset="0"/>
        </a:defRPr>
      </a:pPr>
      <a:endParaRPr lang="es-MX"/>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percentStacked"/>
        <c:ser>
          <c:idx val="0"/>
          <c:order val="0"/>
          <c:tx>
            <c:strRef>
              <c:f>'Gráfica 2'!$B$23</c:f>
              <c:strCache>
                <c:ptCount val="1"/>
                <c:pt idx="0">
                  <c:v>De 0 a 10</c:v>
                </c:pt>
              </c:strCache>
            </c:strRef>
          </c:tx>
          <c:spPr>
            <a:solidFill>
              <a:schemeClr val="bg1">
                <a:lumMod val="65000"/>
              </a:schemeClr>
            </a:solidFill>
          </c:spPr>
          <c:dLbls>
            <c:dLbl>
              <c:idx val="1"/>
              <c:delete val="1"/>
            </c:dLbl>
            <c:dLbl>
              <c:idx val="2"/>
              <c:delete val="1"/>
            </c:dLbl>
            <c:dLbl>
              <c:idx val="3"/>
              <c:delete val="1"/>
            </c:dLbl>
            <c:dLbl>
              <c:idx val="4"/>
              <c:delete val="1"/>
            </c:dLbl>
            <c:showVal val="1"/>
          </c:dLbls>
          <c:cat>
            <c:strRef>
              <c:f>'Gráfica 2'!$A$24:$A$28</c:f>
              <c:strCache>
                <c:ptCount val="5"/>
                <c:pt idx="0">
                  <c:v>América del 
Norte</c:v>
                </c:pt>
                <c:pt idx="1">
                  <c:v>Resto de 
América</c:v>
                </c:pt>
                <c:pt idx="2">
                  <c:v>Unión 
Europea</c:v>
                </c:pt>
                <c:pt idx="3">
                  <c:v>Asia</c:v>
                </c:pt>
                <c:pt idx="4">
                  <c:v>Resto del 
Mundo</c:v>
                </c:pt>
              </c:strCache>
            </c:strRef>
          </c:cat>
          <c:val>
            <c:numRef>
              <c:f>'Gráfica 2'!$B$24:$B$28</c:f>
              <c:numCache>
                <c:formatCode>0%</c:formatCode>
                <c:ptCount val="5"/>
                <c:pt idx="0">
                  <c:v>2.7646403928224938E-2</c:v>
                </c:pt>
                <c:pt idx="1">
                  <c:v>6.8335201700642044E-5</c:v>
                </c:pt>
                <c:pt idx="2">
                  <c:v>0</c:v>
                </c:pt>
                <c:pt idx="3">
                  <c:v>0</c:v>
                </c:pt>
                <c:pt idx="4">
                  <c:v>0</c:v>
                </c:pt>
              </c:numCache>
            </c:numRef>
          </c:val>
        </c:ser>
        <c:ser>
          <c:idx val="1"/>
          <c:order val="1"/>
          <c:tx>
            <c:strRef>
              <c:f>'Gráfica 2'!$C$23</c:f>
              <c:strCache>
                <c:ptCount val="1"/>
                <c:pt idx="0">
                  <c:v>De 11 a 50</c:v>
                </c:pt>
              </c:strCache>
            </c:strRef>
          </c:tx>
          <c:spPr>
            <a:solidFill>
              <a:schemeClr val="accent6">
                <a:lumMod val="75000"/>
              </a:schemeClr>
            </a:solidFill>
          </c:spPr>
          <c:cat>
            <c:strRef>
              <c:f>'Gráfica 2'!$A$24:$A$28</c:f>
              <c:strCache>
                <c:ptCount val="5"/>
                <c:pt idx="0">
                  <c:v>América del 
Norte</c:v>
                </c:pt>
                <c:pt idx="1">
                  <c:v>Resto de 
América</c:v>
                </c:pt>
                <c:pt idx="2">
                  <c:v>Unión 
Europea</c:v>
                </c:pt>
                <c:pt idx="3">
                  <c:v>Asia</c:v>
                </c:pt>
                <c:pt idx="4">
                  <c:v>Resto del 
Mundo</c:v>
                </c:pt>
              </c:strCache>
            </c:strRef>
          </c:cat>
          <c:val>
            <c:numRef>
              <c:f>'Gráfica 2'!$C$24:$C$28</c:f>
              <c:numCache>
                <c:formatCode>0%</c:formatCode>
                <c:ptCount val="5"/>
                <c:pt idx="0">
                  <c:v>5.1784010668505564E-3</c:v>
                </c:pt>
                <c:pt idx="1">
                  <c:v>4.2660641227306772E-3</c:v>
                </c:pt>
                <c:pt idx="2">
                  <c:v>1.4133122617009421E-3</c:v>
                </c:pt>
                <c:pt idx="3">
                  <c:v>3.0628061647983208E-3</c:v>
                </c:pt>
                <c:pt idx="4">
                  <c:v>2.4382071059854842E-3</c:v>
                </c:pt>
              </c:numCache>
            </c:numRef>
          </c:val>
        </c:ser>
        <c:ser>
          <c:idx val="2"/>
          <c:order val="2"/>
          <c:tx>
            <c:strRef>
              <c:f>'Gráfica 2'!$D$23</c:f>
              <c:strCache>
                <c:ptCount val="1"/>
                <c:pt idx="0">
                  <c:v>De 51 a 250</c:v>
                </c:pt>
              </c:strCache>
            </c:strRef>
          </c:tx>
          <c:spPr>
            <a:solidFill>
              <a:srgbClr val="00B0F0"/>
            </a:solidFill>
          </c:spPr>
          <c:dLbls>
            <c:showVal val="1"/>
          </c:dLbls>
          <c:cat>
            <c:strRef>
              <c:f>'Gráfica 2'!$A$24:$A$28</c:f>
              <c:strCache>
                <c:ptCount val="5"/>
                <c:pt idx="0">
                  <c:v>América del 
Norte</c:v>
                </c:pt>
                <c:pt idx="1">
                  <c:v>Resto de 
América</c:v>
                </c:pt>
                <c:pt idx="2">
                  <c:v>Unión 
Europea</c:v>
                </c:pt>
                <c:pt idx="3">
                  <c:v>Asia</c:v>
                </c:pt>
                <c:pt idx="4">
                  <c:v>Resto del 
Mundo</c:v>
                </c:pt>
              </c:strCache>
            </c:strRef>
          </c:cat>
          <c:val>
            <c:numRef>
              <c:f>'Gráfica 2'!$D$24:$D$28</c:f>
              <c:numCache>
                <c:formatCode>0%</c:formatCode>
                <c:ptCount val="5"/>
                <c:pt idx="0">
                  <c:v>0.1157042556594646</c:v>
                </c:pt>
                <c:pt idx="1">
                  <c:v>5.0923265456274305E-2</c:v>
                </c:pt>
                <c:pt idx="2">
                  <c:v>4.3582295482214074E-2</c:v>
                </c:pt>
                <c:pt idx="3">
                  <c:v>1.0112080068747607E-2</c:v>
                </c:pt>
                <c:pt idx="4">
                  <c:v>1.7872482304906186E-2</c:v>
                </c:pt>
              </c:numCache>
            </c:numRef>
          </c:val>
        </c:ser>
        <c:ser>
          <c:idx val="3"/>
          <c:order val="3"/>
          <c:tx>
            <c:strRef>
              <c:f>'Gráfica 2'!$E$23</c:f>
              <c:strCache>
                <c:ptCount val="1"/>
                <c:pt idx="0">
                  <c:v>De 251 y más</c:v>
                </c:pt>
              </c:strCache>
            </c:strRef>
          </c:tx>
          <c:spPr>
            <a:solidFill>
              <a:srgbClr val="92D050"/>
            </a:solidFill>
          </c:spPr>
          <c:dLbls>
            <c:dLbl>
              <c:idx val="1"/>
              <c:layout/>
              <c:tx>
                <c:rich>
                  <a:bodyPr/>
                  <a:lstStyle/>
                  <a:p>
                    <a:r>
                      <a:rPr lang="en-US" smtClean="0"/>
                      <a:t>95%</a:t>
                    </a:r>
                    <a:endParaRPr lang="en-US"/>
                  </a:p>
                </c:rich>
              </c:tx>
              <c:showVal val="1"/>
            </c:dLbl>
            <c:showVal val="1"/>
          </c:dLbls>
          <c:cat>
            <c:strRef>
              <c:f>'Gráfica 2'!$A$24:$A$28</c:f>
              <c:strCache>
                <c:ptCount val="5"/>
                <c:pt idx="0">
                  <c:v>América del 
Norte</c:v>
                </c:pt>
                <c:pt idx="1">
                  <c:v>Resto de 
América</c:v>
                </c:pt>
                <c:pt idx="2">
                  <c:v>Unión 
Europea</c:v>
                </c:pt>
                <c:pt idx="3">
                  <c:v>Asia</c:v>
                </c:pt>
                <c:pt idx="4">
                  <c:v>Resto del 
Mundo</c:v>
                </c:pt>
              </c:strCache>
            </c:strRef>
          </c:cat>
          <c:val>
            <c:numRef>
              <c:f>'Gráfica 2'!$E$24:$E$28</c:f>
              <c:numCache>
                <c:formatCode>0%</c:formatCode>
                <c:ptCount val="5"/>
                <c:pt idx="0">
                  <c:v>0.85147093934546025</c:v>
                </c:pt>
                <c:pt idx="1">
                  <c:v>0.94474233521929463</c:v>
                </c:pt>
                <c:pt idx="2">
                  <c:v>0.95500439225608835</c:v>
                </c:pt>
                <c:pt idx="3">
                  <c:v>0.9868251137664541</c:v>
                </c:pt>
                <c:pt idx="4">
                  <c:v>0.97968931058911457</c:v>
                </c:pt>
              </c:numCache>
            </c:numRef>
          </c:val>
        </c:ser>
        <c:overlap val="100"/>
        <c:axId val="91593728"/>
        <c:axId val="91747456"/>
      </c:barChart>
      <c:catAx>
        <c:axId val="91593728"/>
        <c:scaling>
          <c:orientation val="minMax"/>
        </c:scaling>
        <c:axPos val="b"/>
        <c:tickLblPos val="nextTo"/>
        <c:crossAx val="91747456"/>
        <c:crosses val="autoZero"/>
        <c:auto val="1"/>
        <c:lblAlgn val="ctr"/>
        <c:lblOffset val="100"/>
      </c:catAx>
      <c:valAx>
        <c:axId val="91747456"/>
        <c:scaling>
          <c:orientation val="minMax"/>
        </c:scaling>
        <c:axPos val="l"/>
        <c:numFmt formatCode="0%" sourceLinked="1"/>
        <c:tickLblPos val="nextTo"/>
        <c:crossAx val="91593728"/>
        <c:crosses val="autoZero"/>
        <c:crossBetween val="between"/>
        <c:majorUnit val="0.2"/>
      </c:valAx>
    </c:plotArea>
    <c:legend>
      <c:legendPos val="r"/>
      <c:layout/>
    </c:legend>
    <c:plotVisOnly val="1"/>
    <c:dispBlanksAs val="gap"/>
  </c:chart>
  <c:txPr>
    <a:bodyPr/>
    <a:lstStyle/>
    <a:p>
      <a:pPr>
        <a:defRPr sz="1400" b="1">
          <a:latin typeface="+mn-lt"/>
          <a:cs typeface="Arial" pitchFamily="34" charset="0"/>
        </a:defRPr>
      </a:pPr>
      <a:endParaRPr lang="es-MX"/>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MX"/>
  <c:chart>
    <c:plotArea>
      <c:layout/>
      <c:barChart>
        <c:barDir val="col"/>
        <c:grouping val="percentStacked"/>
        <c:ser>
          <c:idx val="0"/>
          <c:order val="0"/>
          <c:tx>
            <c:strRef>
              <c:f>'Gráfica 3'!$B$25</c:f>
              <c:strCache>
                <c:ptCount val="1"/>
                <c:pt idx="0">
                  <c:v>De 0 a 10</c:v>
                </c:pt>
              </c:strCache>
            </c:strRef>
          </c:tx>
          <c:spPr>
            <a:solidFill>
              <a:schemeClr val="bg1">
                <a:lumMod val="65000"/>
              </a:schemeClr>
            </a:solidFill>
          </c:spPr>
          <c:cat>
            <c:strRef>
              <c:f>'Gráfica 3'!$A$26:$A$30</c:f>
              <c:strCache>
                <c:ptCount val="5"/>
                <c:pt idx="0">
                  <c:v>América del 
Norte</c:v>
                </c:pt>
                <c:pt idx="1">
                  <c:v>Resto de 
América</c:v>
                </c:pt>
                <c:pt idx="2">
                  <c:v>Unión 
Europea</c:v>
                </c:pt>
                <c:pt idx="3">
                  <c:v>Asia</c:v>
                </c:pt>
                <c:pt idx="4">
                  <c:v>Resto del 
Mundo</c:v>
                </c:pt>
              </c:strCache>
            </c:strRef>
          </c:cat>
          <c:val>
            <c:numRef>
              <c:f>'Gráfica 3'!$B$26:$B$30</c:f>
              <c:numCache>
                <c:formatCode>0%</c:formatCode>
                <c:ptCount val="5"/>
                <c:pt idx="0">
                  <c:v>2.0158088539996427E-2</c:v>
                </c:pt>
                <c:pt idx="1">
                  <c:v>0</c:v>
                </c:pt>
                <c:pt idx="2">
                  <c:v>0</c:v>
                </c:pt>
                <c:pt idx="3">
                  <c:v>9.2024535046464952E-7</c:v>
                </c:pt>
                <c:pt idx="4">
                  <c:v>0</c:v>
                </c:pt>
              </c:numCache>
            </c:numRef>
          </c:val>
        </c:ser>
        <c:ser>
          <c:idx val="1"/>
          <c:order val="1"/>
          <c:tx>
            <c:strRef>
              <c:f>'Gráfica 3'!$C$25</c:f>
              <c:strCache>
                <c:ptCount val="1"/>
                <c:pt idx="0">
                  <c:v>De 11 a 50</c:v>
                </c:pt>
              </c:strCache>
            </c:strRef>
          </c:tx>
          <c:spPr>
            <a:solidFill>
              <a:schemeClr val="accent6">
                <a:lumMod val="75000"/>
              </a:schemeClr>
            </a:solidFill>
          </c:spPr>
          <c:dLbls>
            <c:dLbl>
              <c:idx val="1"/>
              <c:delete val="1"/>
            </c:dLbl>
            <c:dLbl>
              <c:idx val="2"/>
              <c:delete val="1"/>
            </c:dLbl>
            <c:dLbl>
              <c:idx val="4"/>
              <c:delete val="1"/>
            </c:dLbl>
            <c:showVal val="1"/>
          </c:dLbls>
          <c:cat>
            <c:strRef>
              <c:f>'Gráfica 3'!$A$26:$A$30</c:f>
              <c:strCache>
                <c:ptCount val="5"/>
                <c:pt idx="0">
                  <c:v>América del 
Norte</c:v>
                </c:pt>
                <c:pt idx="1">
                  <c:v>Resto de 
América</c:v>
                </c:pt>
                <c:pt idx="2">
                  <c:v>Unión 
Europea</c:v>
                </c:pt>
                <c:pt idx="3">
                  <c:v>Asia</c:v>
                </c:pt>
                <c:pt idx="4">
                  <c:v>Resto del 
Mundo</c:v>
                </c:pt>
              </c:strCache>
            </c:strRef>
          </c:cat>
          <c:val>
            <c:numRef>
              <c:f>'Gráfica 3'!$C$26:$C$30</c:f>
              <c:numCache>
                <c:formatCode>0%</c:formatCode>
                <c:ptCount val="5"/>
                <c:pt idx="0">
                  <c:v>2.3611716815243492E-2</c:v>
                </c:pt>
                <c:pt idx="1">
                  <c:v>8.0028988745761247E-3</c:v>
                </c:pt>
                <c:pt idx="2">
                  <c:v>3.1416431331236627E-3</c:v>
                </c:pt>
                <c:pt idx="3">
                  <c:v>2.3357343027854412E-2</c:v>
                </c:pt>
                <c:pt idx="4">
                  <c:v>3.7287651809570269E-3</c:v>
                </c:pt>
              </c:numCache>
            </c:numRef>
          </c:val>
        </c:ser>
        <c:ser>
          <c:idx val="2"/>
          <c:order val="2"/>
          <c:tx>
            <c:strRef>
              <c:f>'Gráfica 3'!$D$25</c:f>
              <c:strCache>
                <c:ptCount val="1"/>
                <c:pt idx="0">
                  <c:v>De 51 a 250</c:v>
                </c:pt>
              </c:strCache>
            </c:strRef>
          </c:tx>
          <c:spPr>
            <a:solidFill>
              <a:srgbClr val="00B0F0"/>
            </a:solidFill>
          </c:spPr>
          <c:dLbls>
            <c:showVal val="1"/>
          </c:dLbls>
          <c:cat>
            <c:strRef>
              <c:f>'Gráfica 3'!$A$26:$A$30</c:f>
              <c:strCache>
                <c:ptCount val="5"/>
                <c:pt idx="0">
                  <c:v>América del 
Norte</c:v>
                </c:pt>
                <c:pt idx="1">
                  <c:v>Resto de 
América</c:v>
                </c:pt>
                <c:pt idx="2">
                  <c:v>Unión 
Europea</c:v>
                </c:pt>
                <c:pt idx="3">
                  <c:v>Asia</c:v>
                </c:pt>
                <c:pt idx="4">
                  <c:v>Resto del 
Mundo</c:v>
                </c:pt>
              </c:strCache>
            </c:strRef>
          </c:cat>
          <c:val>
            <c:numRef>
              <c:f>'Gráfica 3'!$D$26:$D$30</c:f>
              <c:numCache>
                <c:formatCode>0%</c:formatCode>
                <c:ptCount val="5"/>
                <c:pt idx="0">
                  <c:v>0.13429646803646691</c:v>
                </c:pt>
                <c:pt idx="1">
                  <c:v>3.5349729264593226E-2</c:v>
                </c:pt>
                <c:pt idx="2">
                  <c:v>5.2117489930322197E-2</c:v>
                </c:pt>
                <c:pt idx="3">
                  <c:v>0.29765043279679609</c:v>
                </c:pt>
                <c:pt idx="4">
                  <c:v>3.8975199107838233E-2</c:v>
                </c:pt>
              </c:numCache>
            </c:numRef>
          </c:val>
        </c:ser>
        <c:ser>
          <c:idx val="3"/>
          <c:order val="3"/>
          <c:tx>
            <c:strRef>
              <c:f>'Gráfica 3'!$E$25</c:f>
              <c:strCache>
                <c:ptCount val="1"/>
                <c:pt idx="0">
                  <c:v>De 251 y más</c:v>
                </c:pt>
              </c:strCache>
            </c:strRef>
          </c:tx>
          <c:spPr>
            <a:solidFill>
              <a:srgbClr val="92D050"/>
            </a:solidFill>
          </c:spPr>
          <c:dLbls>
            <c:dLbl>
              <c:idx val="2"/>
              <c:layout/>
              <c:tx>
                <c:rich>
                  <a:bodyPr/>
                  <a:lstStyle/>
                  <a:p>
                    <a:r>
                      <a:rPr lang="en-US" smtClean="0"/>
                      <a:t>95%</a:t>
                    </a:r>
                    <a:endParaRPr lang="en-US"/>
                  </a:p>
                </c:rich>
              </c:tx>
              <c:showVal val="1"/>
            </c:dLbl>
            <c:showVal val="1"/>
          </c:dLbls>
          <c:cat>
            <c:strRef>
              <c:f>'Gráfica 3'!$A$26:$A$30</c:f>
              <c:strCache>
                <c:ptCount val="5"/>
                <c:pt idx="0">
                  <c:v>América del 
Norte</c:v>
                </c:pt>
                <c:pt idx="1">
                  <c:v>Resto de 
América</c:v>
                </c:pt>
                <c:pt idx="2">
                  <c:v>Unión 
Europea</c:v>
                </c:pt>
                <c:pt idx="3">
                  <c:v>Asia</c:v>
                </c:pt>
                <c:pt idx="4">
                  <c:v>Resto del 
Mundo</c:v>
                </c:pt>
              </c:strCache>
            </c:strRef>
          </c:cat>
          <c:val>
            <c:numRef>
              <c:f>'Gráfica 3'!$E$26:$E$30</c:f>
              <c:numCache>
                <c:formatCode>0%</c:formatCode>
                <c:ptCount val="5"/>
                <c:pt idx="0">
                  <c:v>0.82193372660829789</c:v>
                </c:pt>
                <c:pt idx="1">
                  <c:v>0.95664737186083082</c:v>
                </c:pt>
                <c:pt idx="2">
                  <c:v>0.94474086693655812</c:v>
                </c:pt>
                <c:pt idx="3">
                  <c:v>0.67899130393000373</c:v>
                </c:pt>
                <c:pt idx="4">
                  <c:v>0.95729603571120458</c:v>
                </c:pt>
              </c:numCache>
            </c:numRef>
          </c:val>
        </c:ser>
        <c:overlap val="100"/>
        <c:axId val="113588096"/>
        <c:axId val="113589632"/>
      </c:barChart>
      <c:catAx>
        <c:axId val="113588096"/>
        <c:scaling>
          <c:orientation val="minMax"/>
        </c:scaling>
        <c:axPos val="b"/>
        <c:tickLblPos val="nextTo"/>
        <c:crossAx val="113589632"/>
        <c:crosses val="autoZero"/>
        <c:auto val="1"/>
        <c:lblAlgn val="ctr"/>
        <c:lblOffset val="100"/>
      </c:catAx>
      <c:valAx>
        <c:axId val="113589632"/>
        <c:scaling>
          <c:orientation val="minMax"/>
        </c:scaling>
        <c:axPos val="l"/>
        <c:numFmt formatCode="0%" sourceLinked="1"/>
        <c:tickLblPos val="nextTo"/>
        <c:crossAx val="113588096"/>
        <c:crosses val="autoZero"/>
        <c:crossBetween val="between"/>
        <c:majorUnit val="0.2"/>
      </c:valAx>
    </c:plotArea>
    <c:legend>
      <c:legendPos val="r"/>
      <c:layout/>
    </c:legend>
    <c:plotVisOnly val="1"/>
    <c:dispBlanksAs val="gap"/>
  </c:chart>
  <c:txPr>
    <a:bodyPr/>
    <a:lstStyle/>
    <a:p>
      <a:pPr>
        <a:defRPr sz="1400" b="1"/>
      </a:pPr>
      <a:endParaRPr lang="es-MX"/>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99161F-CB48-4E34-8F6C-3ADF0C7371DD}" type="datetimeFigureOut">
              <a:rPr lang="es-MX" smtClean="0"/>
              <a:pPr/>
              <a:t>12/09/2013</a:t>
            </a:fld>
            <a:endParaRPr lang="es-MX" dirty="0"/>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B64F58-E9A6-4EE3-9AE4-A3DABA2CEC34}" type="slidenum">
              <a:rPr lang="es-MX" smtClean="0"/>
              <a:pPr/>
              <a:t>‹Nº›</a:t>
            </a:fld>
            <a:endParaRPr lang="es-MX" dirty="0"/>
          </a:p>
        </p:txBody>
      </p:sp>
    </p:spTree>
    <p:extLst>
      <p:ext uri="{BB962C8B-B14F-4D97-AF65-F5344CB8AC3E}">
        <p14:creationId xmlns="" xmlns:p14="http://schemas.microsoft.com/office/powerpoint/2010/main" val="121921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3708BE-CB8D-4070-9B8D-6ED10BDA524D}" type="datetimeFigureOut">
              <a:rPr lang="es-MX" smtClean="0"/>
              <a:pPr/>
              <a:t>12/09/2013</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A89252-55C4-46B4-8770-532652CC4F04}" type="slidenum">
              <a:rPr lang="es-MX" smtClean="0"/>
              <a:pPr/>
              <a:t>‹Nº›</a:t>
            </a:fld>
            <a:endParaRPr lang="es-MX" dirty="0"/>
          </a:p>
        </p:txBody>
      </p:sp>
    </p:spTree>
    <p:extLst>
      <p:ext uri="{BB962C8B-B14F-4D97-AF65-F5344CB8AC3E}">
        <p14:creationId xmlns="" xmlns:p14="http://schemas.microsoft.com/office/powerpoint/2010/main" val="31545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a:t>
            </a:fld>
            <a:endParaRPr lang="es-MX"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D4BDDE82-8C3C-4D87-B38A-10574AD0F109}" type="slidenum">
              <a:rPr lang="es-ES" smtClean="0"/>
              <a:pPr>
                <a:defRPr/>
              </a:pPr>
              <a:t>10</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600" dirty="0" smtClean="0">
                <a:solidFill>
                  <a:schemeClr val="tx2">
                    <a:lumMod val="75000"/>
                  </a:schemeClr>
                </a:solidFill>
                <a:latin typeface="Arial" pitchFamily="34" charset="0"/>
                <a:cs typeface="Arial" pitchFamily="34" charset="0"/>
              </a:rPr>
              <a:t>El 21 de mayo del 2013, el INEGI da inicio a la medición de las características de las empresas que participan en el comercio exterior de mercancías, vinculando la información de los registros aduanales con las encuestas realizadas en la industria manufacturera, para, de esta forma, generar el Perfil de las Empresas Manufactureras de Exportación.</a:t>
            </a:r>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11</a:t>
            </a:fld>
            <a:endParaRPr lang="es-MX"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12</a:t>
            </a:fld>
            <a:endParaRPr lang="es-MX"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13</a:t>
            </a:fld>
            <a:endParaRPr lang="es-MX"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Asegurar</a:t>
            </a:r>
            <a:r>
              <a:rPr lang="es-MX" baseline="0" dirty="0" smtClean="0"/>
              <a:t> 299</a:t>
            </a:r>
            <a:r>
              <a:rPr lang="es-MX" dirty="0" smtClean="0"/>
              <a:t>, línea de remuneraciones no exportadoras</a:t>
            </a:r>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14</a:t>
            </a:fld>
            <a:endParaRPr lang="es-MX"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fontAlgn="ctr"/>
            <a:r>
              <a:rPr lang="es-MX" sz="1400" b="1" dirty="0" smtClean="0">
                <a:latin typeface="Arial" pitchFamily="34" charset="0"/>
                <a:cs typeface="Arial" pitchFamily="34" charset="0"/>
              </a:rPr>
              <a:t>Tamaño</a:t>
            </a:r>
            <a:r>
              <a:rPr lang="es-MX" sz="1400" dirty="0" smtClean="0">
                <a:latin typeface="Arial" pitchFamily="34" charset="0"/>
                <a:cs typeface="Arial" pitchFamily="34" charset="0"/>
              </a:rPr>
              <a:t>   (</a:t>
            </a:r>
            <a:r>
              <a:rPr lang="es-MX" sz="1400" b="1" dirty="0" smtClean="0">
                <a:latin typeface="Arial" pitchFamily="34" charset="0"/>
                <a:cs typeface="Arial" pitchFamily="34" charset="0"/>
              </a:rPr>
              <a:t>Número de Personas Ocupadas)</a:t>
            </a:r>
            <a:endParaRPr lang="es-MX" sz="1400" dirty="0" smtClean="0">
              <a:latin typeface="Arial" pitchFamily="34" charset="0"/>
              <a:cs typeface="Arial" pitchFamily="34" charset="0"/>
            </a:endParaRPr>
          </a:p>
          <a:p>
            <a:pPr fontAlgn="b"/>
            <a:r>
              <a:rPr lang="es-MX" sz="1400" b="1" dirty="0" smtClean="0">
                <a:latin typeface="Arial" pitchFamily="34" charset="0"/>
                <a:cs typeface="Arial" pitchFamily="34" charset="0"/>
              </a:rPr>
              <a:t>  Pequeñas    Hasta 50</a:t>
            </a:r>
          </a:p>
          <a:p>
            <a:pPr fontAlgn="b"/>
            <a:r>
              <a:rPr lang="es-MX" sz="1400" b="1" dirty="0" smtClean="0">
                <a:latin typeface="Arial" pitchFamily="34" charset="0"/>
                <a:cs typeface="Arial" pitchFamily="34" charset="0"/>
              </a:rPr>
              <a:t>  Medianas    De 51 a 250</a:t>
            </a:r>
            <a:endParaRPr lang="es-MX" sz="1400" dirty="0" smtClean="0">
              <a:latin typeface="Arial" pitchFamily="34" charset="0"/>
              <a:cs typeface="Arial" pitchFamily="34" charset="0"/>
            </a:endParaRPr>
          </a:p>
          <a:p>
            <a:pPr fontAlgn="b"/>
            <a:r>
              <a:rPr lang="es-MX" sz="1400" b="1" dirty="0" smtClean="0">
                <a:latin typeface="Arial" pitchFamily="34" charset="0"/>
                <a:cs typeface="Arial" pitchFamily="34" charset="0"/>
              </a:rPr>
              <a:t>  Grandes       De 251 a 500</a:t>
            </a:r>
            <a:endParaRPr lang="es-MX" sz="1400" dirty="0" smtClean="0">
              <a:latin typeface="Arial" pitchFamily="34" charset="0"/>
              <a:cs typeface="Arial" pitchFamily="34" charset="0"/>
            </a:endParaRPr>
          </a:p>
          <a:p>
            <a:pPr fontAlgn="b"/>
            <a:r>
              <a:rPr lang="es-MX" sz="1400" b="1" dirty="0" smtClean="0">
                <a:latin typeface="Arial" pitchFamily="34" charset="0"/>
                <a:cs typeface="Arial" pitchFamily="34" charset="0"/>
              </a:rPr>
              <a:t>  Macro Empresas   Más de 500</a:t>
            </a:r>
          </a:p>
          <a:p>
            <a:pPr fontAlgn="b"/>
            <a:endParaRPr lang="es-MX" sz="1400" b="1" dirty="0" smtClean="0">
              <a:latin typeface="Arial" pitchFamily="34" charset="0"/>
              <a:cs typeface="Arial" pitchFamily="34" charset="0"/>
            </a:endParaRPr>
          </a:p>
          <a:p>
            <a:pPr algn="just">
              <a:spcBef>
                <a:spcPts val="0"/>
              </a:spcBef>
            </a:pPr>
            <a:endParaRPr lang="es-MX" sz="1400" dirty="0" smtClean="0">
              <a:solidFill>
                <a:schemeClr val="tx2">
                  <a:lumMod val="75000"/>
                </a:schemeClr>
              </a:solidFill>
              <a:latin typeface="Arial" pitchFamily="34" charset="0"/>
              <a:cs typeface="Arial" pitchFamily="34" charset="0"/>
            </a:endParaRPr>
          </a:p>
          <a:p>
            <a:pPr algn="just">
              <a:spcBef>
                <a:spcPts val="0"/>
              </a:spcBef>
            </a:pPr>
            <a:r>
              <a:rPr lang="es-MX" sz="1400" dirty="0" smtClean="0">
                <a:solidFill>
                  <a:schemeClr val="tx2">
                    <a:lumMod val="75000"/>
                  </a:schemeClr>
                </a:solidFill>
                <a:latin typeface="Arial" pitchFamily="34" charset="0"/>
                <a:cs typeface="Arial" pitchFamily="34" charset="0"/>
              </a:rPr>
              <a:t>Estas nuevas estadísticas son innovadoras en su tipo y colocan a México en el grupo de vanguardia mundial por la generación de estadísticas de comercio exterior de mercancías en apego a las recomendaciones internacionales.</a:t>
            </a:r>
          </a:p>
          <a:p>
            <a:pPr marL="173038" indent="-173038" algn="just">
              <a:spcBef>
                <a:spcPts val="0"/>
              </a:spcBef>
            </a:pPr>
            <a:endParaRPr lang="es-MX" sz="1400" dirty="0" smtClean="0">
              <a:solidFill>
                <a:schemeClr val="tx2">
                  <a:lumMod val="75000"/>
                </a:schemeClr>
              </a:solidFill>
              <a:latin typeface="Arial" pitchFamily="34" charset="0"/>
              <a:cs typeface="Arial" pitchFamily="34" charset="0"/>
            </a:endParaRPr>
          </a:p>
          <a:p>
            <a:pPr algn="just">
              <a:spcBef>
                <a:spcPts val="0"/>
              </a:spcBef>
            </a:pPr>
            <a:r>
              <a:rPr lang="es-MX" sz="1400" dirty="0" smtClean="0">
                <a:solidFill>
                  <a:schemeClr val="tx2">
                    <a:lumMod val="75000"/>
                  </a:schemeClr>
                </a:solidFill>
                <a:latin typeface="Arial" pitchFamily="34" charset="0"/>
                <a:cs typeface="Arial" pitchFamily="34" charset="0"/>
              </a:rPr>
              <a:t>El 27% de las unidades económicas con transacciones comerciales internacionales son pequeñas y medianas, y representan el 2% del valor del comercio exterior de las empresas de la industria del hierro y del acero. Por su parte, el 48% son unidades grandes y el 25% son macro empresas y alcanzan el 10% y 88% del valor ya citado, respectivamente.</a:t>
            </a:r>
          </a:p>
          <a:p>
            <a:pPr fontAlgn="b"/>
            <a:endParaRPr lang="es-MX" sz="1400" dirty="0" smtClean="0">
              <a:latin typeface="Arial" pitchFamily="34" charset="0"/>
              <a:cs typeface="Arial" pitchFamily="34" charset="0"/>
            </a:endParaRPr>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15</a:t>
            </a:fld>
            <a:endParaRPr lang="es-MX"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16</a:t>
            </a:fld>
            <a:endParaRPr lang="es-MX"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17</a:t>
            </a:fld>
            <a:endParaRPr lang="es-MX"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18</a:t>
            </a:fld>
            <a:endParaRPr lang="es-MX"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19</a:t>
            </a:fld>
            <a:endParaRPr lang="es-MX"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73050" indent="-273050" algn="just"/>
            <a:r>
              <a:rPr lang="es-MX" b="1" dirty="0" smtClean="0">
                <a:solidFill>
                  <a:schemeClr val="tx2">
                    <a:lumMod val="75000"/>
                  </a:schemeClr>
                </a:solidFill>
                <a:latin typeface="Arial" pitchFamily="34" charset="0"/>
                <a:cs typeface="Arial" pitchFamily="34" charset="0"/>
              </a:rPr>
              <a:t>Los Censos Económicos </a:t>
            </a:r>
            <a:r>
              <a:rPr lang="es-MX" dirty="0" smtClean="0">
                <a:solidFill>
                  <a:schemeClr val="tx2">
                    <a:lumMod val="75000"/>
                  </a:schemeClr>
                </a:solidFill>
                <a:latin typeface="Arial" pitchFamily="34" charset="0"/>
                <a:cs typeface="Arial" pitchFamily="34" charset="0"/>
              </a:rPr>
              <a:t>de 2009 representaron el decimoséptimo levantamiento en su tipo en el país.</a:t>
            </a:r>
          </a:p>
          <a:p>
            <a:pPr marL="273050" indent="-273050" algn="just"/>
            <a:r>
              <a:rPr lang="es-MX" dirty="0" smtClean="0">
                <a:solidFill>
                  <a:schemeClr val="tx2">
                    <a:lumMod val="75000"/>
                  </a:schemeClr>
                </a:solidFill>
                <a:latin typeface="Arial" pitchFamily="34" charset="0"/>
                <a:cs typeface="Arial" pitchFamily="34" charset="0"/>
              </a:rPr>
              <a:t> </a:t>
            </a:r>
          </a:p>
          <a:p>
            <a:pPr marL="273050" indent="-273050" algn="just"/>
            <a:r>
              <a:rPr lang="es-MX" b="1" dirty="0" smtClean="0">
                <a:solidFill>
                  <a:schemeClr val="tx2">
                    <a:lumMod val="75000"/>
                  </a:schemeClr>
                </a:solidFill>
                <a:latin typeface="Arial" pitchFamily="34" charset="0"/>
                <a:cs typeface="Arial" pitchFamily="34" charset="0"/>
              </a:rPr>
              <a:t>Objetivo:</a:t>
            </a:r>
            <a:r>
              <a:rPr lang="es-MX" dirty="0" smtClean="0">
                <a:solidFill>
                  <a:schemeClr val="tx2">
                    <a:lumMod val="75000"/>
                  </a:schemeClr>
                </a:solidFill>
                <a:latin typeface="Arial" pitchFamily="34" charset="0"/>
                <a:cs typeface="Arial" pitchFamily="34" charset="0"/>
              </a:rPr>
              <a:t> Obtener información estadística básica y actualizada, referida al año 2008, sobre los establecimientos productores de bienes, comercializadores de mercancías y prestadores de servicios, para generar indicadores económicos de México a un gran nivel de detalle geográfico, sectorial y temático.</a:t>
            </a:r>
          </a:p>
          <a:p>
            <a:pPr marL="273050" indent="-273050" algn="just"/>
            <a:endParaRPr lang="es-MX" dirty="0" smtClean="0">
              <a:solidFill>
                <a:schemeClr val="tx2">
                  <a:lumMod val="75000"/>
                </a:schemeClr>
              </a:solidFill>
              <a:latin typeface="Arial" pitchFamily="34" charset="0"/>
              <a:cs typeface="Arial" pitchFamily="34" charset="0"/>
            </a:endParaRPr>
          </a:p>
          <a:p>
            <a:pPr marL="273050" indent="-273050" algn="just"/>
            <a:r>
              <a:rPr lang="es-MX" dirty="0" smtClean="0">
                <a:solidFill>
                  <a:schemeClr val="tx2">
                    <a:lumMod val="75000"/>
                  </a:schemeClr>
                </a:solidFill>
                <a:latin typeface="Arial" pitchFamily="34" charset="0"/>
                <a:cs typeface="Arial" pitchFamily="34" charset="0"/>
              </a:rPr>
              <a:t>Geográficamente se reportan datos a nivel nacional, estatal, municipal, por localidad e incluso por grupos de manzanas; sectorialmente presenta prácticamente todas las actividades económicas no agropecuarias del país y temáticamente da a conocer alrededor de trescientas variables sobre las unidades económicas censadas.</a:t>
            </a:r>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a:t>
            </a:fld>
            <a:endParaRPr lang="es-MX"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20</a:t>
            </a:fld>
            <a:endParaRPr lang="es-MX"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F60C32F-65F2-4FE8-99AB-0D32F4531B71}" type="slidenum">
              <a:rPr lang="es-MX" smtClean="0"/>
              <a:pPr/>
              <a:t>21</a:t>
            </a:fld>
            <a:endParaRPr lang="es-MX"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22</a:t>
            </a:fld>
            <a:endParaRPr lang="es-MX"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23</a:t>
            </a:fld>
            <a:endParaRPr lang="es-MX"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177800" marR="0" lvl="0" indent="-177800" algn="just" fontAlgn="base">
              <a:lnSpc>
                <a:spcPct val="100000"/>
              </a:lnSpc>
              <a:spcBef>
                <a:spcPct val="0"/>
              </a:spcBef>
              <a:spcAft>
                <a:spcPct val="0"/>
              </a:spcAft>
              <a:buClrTx/>
              <a:buSzTx/>
              <a:buFont typeface="Arial" pitchFamily="34" charset="0"/>
              <a:buChar char="•"/>
              <a:tabLst/>
            </a:pPr>
            <a:r>
              <a:rPr lang="es-MX" sz="1600" dirty="0" smtClean="0">
                <a:solidFill>
                  <a:schemeClr val="tx2">
                    <a:lumMod val="75000"/>
                  </a:schemeClr>
                </a:solidFill>
                <a:latin typeface="Arial" pitchFamily="34" charset="0"/>
                <a:cs typeface="Arial" pitchFamily="34" charset="0"/>
              </a:rPr>
              <a:t>El INEGI da inicio a la difusión de la medición de la productividad laboral global de la economía mexicana y de la productividad laboral y costo unitario de la mano de obra de cuatro sectores de actividad económica: la construcción, la industria manufacturera, el comercio al por mayor y el comercio al por menor.</a:t>
            </a:r>
          </a:p>
          <a:p>
            <a:pPr marL="177800" marR="0" lvl="0" indent="-177800" algn="just" fontAlgn="base">
              <a:lnSpc>
                <a:spcPct val="100000"/>
              </a:lnSpc>
              <a:spcBef>
                <a:spcPct val="0"/>
              </a:spcBef>
              <a:spcAft>
                <a:spcPct val="0"/>
              </a:spcAft>
              <a:buClrTx/>
              <a:buSzTx/>
              <a:buFont typeface="Arial" pitchFamily="34" charset="0"/>
              <a:buChar char="•"/>
              <a:tabLst/>
            </a:pPr>
            <a:endParaRPr lang="es-MX" sz="1600" dirty="0" smtClean="0">
              <a:solidFill>
                <a:schemeClr val="tx2">
                  <a:lumMod val="75000"/>
                </a:schemeClr>
              </a:solidFill>
              <a:latin typeface="Arial" pitchFamily="34" charset="0"/>
              <a:cs typeface="Arial" pitchFamily="34" charset="0"/>
            </a:endParaRPr>
          </a:p>
          <a:p>
            <a:pPr marL="177800" marR="0" lvl="0" indent="-177800" algn="just" fontAlgn="base">
              <a:lnSpc>
                <a:spcPct val="100000"/>
              </a:lnSpc>
              <a:spcBef>
                <a:spcPct val="0"/>
              </a:spcBef>
              <a:spcAft>
                <a:spcPct val="0"/>
              </a:spcAft>
              <a:buClrTx/>
              <a:buSzTx/>
              <a:buFont typeface="Arial" pitchFamily="34" charset="0"/>
              <a:buChar char="•"/>
              <a:tabLst/>
            </a:pPr>
            <a:r>
              <a:rPr lang="es-MX" sz="1600" dirty="0" smtClean="0">
                <a:solidFill>
                  <a:schemeClr val="tx2">
                    <a:lumMod val="75000"/>
                  </a:schemeClr>
                </a:solidFill>
                <a:latin typeface="Arial" pitchFamily="34" charset="0"/>
                <a:cs typeface="Arial" pitchFamily="34" charset="0"/>
              </a:rPr>
              <a:t>Estas nuevas estadísticas son resultado del trabajo interinstitucional desarrollado, dentro del marco del Sistema Nacional de Información Estadística y Geográfica, por la Secretaría del Trabajo y Previsión Social y el Instituto Nacional de Estadística y Geografía, con la colaboración BANXICO, SE, SHCP, IMSS y el ISSSTE.</a:t>
            </a:r>
          </a:p>
          <a:p>
            <a:pPr marL="177800" marR="0" lvl="0" indent="-177800" algn="just" fontAlgn="base">
              <a:lnSpc>
                <a:spcPct val="100000"/>
              </a:lnSpc>
              <a:spcBef>
                <a:spcPct val="0"/>
              </a:spcBef>
              <a:spcAft>
                <a:spcPct val="0"/>
              </a:spcAft>
              <a:buClrTx/>
              <a:buSzTx/>
              <a:buFont typeface="Arial" pitchFamily="34" charset="0"/>
              <a:buChar char="•"/>
              <a:tabLst/>
            </a:pPr>
            <a:endParaRPr lang="es-MX" sz="1600" dirty="0" smtClean="0">
              <a:solidFill>
                <a:schemeClr val="tx2">
                  <a:lumMod val="75000"/>
                </a:schemeClr>
              </a:solidFill>
              <a:latin typeface="Arial" pitchFamily="34" charset="0"/>
              <a:cs typeface="Arial" pitchFamily="34" charset="0"/>
            </a:endParaRPr>
          </a:p>
          <a:p>
            <a:pPr marL="177800" marR="0" lvl="0" indent="-177800" algn="just" fontAlgn="base">
              <a:lnSpc>
                <a:spcPct val="100000"/>
              </a:lnSpc>
              <a:spcBef>
                <a:spcPct val="0"/>
              </a:spcBef>
              <a:spcAft>
                <a:spcPct val="0"/>
              </a:spcAft>
              <a:buClrTx/>
              <a:buSzTx/>
              <a:buFont typeface="Arial" pitchFamily="34" charset="0"/>
              <a:buChar char="•"/>
              <a:tabLst/>
            </a:pPr>
            <a:r>
              <a:rPr lang="es-MX" sz="1600" dirty="0" smtClean="0">
                <a:solidFill>
                  <a:schemeClr val="tx2">
                    <a:lumMod val="75000"/>
                  </a:schemeClr>
                </a:solidFill>
                <a:latin typeface="Arial" pitchFamily="34" charset="0"/>
                <a:cs typeface="Arial" pitchFamily="34" charset="0"/>
              </a:rPr>
              <a:t>Su propósito fundamental, cuantificar la productividad de los trabajadores en sectores clave de la economía.</a:t>
            </a:r>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24</a:t>
            </a:fld>
            <a:endParaRPr lang="es-MX"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25</a:t>
            </a:fld>
            <a:endParaRPr lang="es-MX"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26</a:t>
            </a:fld>
            <a:endParaRPr lang="es-MX"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27</a:t>
            </a:fld>
            <a:endParaRPr lang="es-MX"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1040" y="4415790"/>
            <a:ext cx="5756488" cy="4183380"/>
          </a:xfrm>
        </p:spPr>
        <p:txBody>
          <a:bodyPr>
            <a:normAutofit fontScale="77500" lnSpcReduction="20000"/>
          </a:bodyPr>
          <a:lstStyle/>
          <a:p>
            <a:r>
              <a:rPr lang="es-MX" sz="1900" b="1" dirty="0" smtClean="0">
                <a:latin typeface="Arial" pitchFamily="34" charset="0"/>
                <a:cs typeface="Arial" pitchFamily="34" charset="0"/>
              </a:rPr>
              <a:t>La PTF mide el cambio en la función de producción no incorporado en las variaciones en la cantidad y calidad de los factores de  producción específicos. </a:t>
            </a:r>
          </a:p>
          <a:p>
            <a:endParaRPr lang="es-MX" sz="1900" b="1" dirty="0" smtClean="0">
              <a:latin typeface="Arial" pitchFamily="34" charset="0"/>
              <a:cs typeface="Arial" pitchFamily="34" charset="0"/>
            </a:endParaRPr>
          </a:p>
          <a:p>
            <a:pPr marL="0" lvl="1"/>
            <a:r>
              <a:rPr lang="es-MX" sz="1900" b="1" dirty="0" smtClean="0">
                <a:latin typeface="Arial" pitchFamily="34" charset="0"/>
                <a:ea typeface="Verdana" pitchFamily="34" charset="0"/>
                <a:cs typeface="Arial" pitchFamily="34" charset="0"/>
              </a:rPr>
              <a:t>Utiliza metodologías internacionales: Manuales de productividad de la OCDE y el SCN 2008 de la ONU.</a:t>
            </a:r>
          </a:p>
          <a:p>
            <a:pPr marL="0" lvl="1"/>
            <a:endParaRPr lang="es-MX" sz="1900" b="1" dirty="0" smtClean="0">
              <a:latin typeface="Arial" pitchFamily="34" charset="0"/>
              <a:ea typeface="Verdana" pitchFamily="34" charset="0"/>
              <a:cs typeface="Arial" pitchFamily="34" charset="0"/>
            </a:endParaRPr>
          </a:p>
          <a:p>
            <a:pPr marL="0" lvl="1"/>
            <a:r>
              <a:rPr lang="es-MX" sz="1900" b="1" dirty="0" smtClean="0">
                <a:latin typeface="Helvetica" pitchFamily="34" charset="0"/>
                <a:cs typeface="Helvetica" pitchFamily="34" charset="0"/>
              </a:rPr>
              <a:t>Estos resultados por su metodología son comparables a nivel internacional.</a:t>
            </a:r>
          </a:p>
          <a:p>
            <a:pPr marL="0" lvl="1"/>
            <a:endParaRPr lang="es-MX" sz="1900" b="1" dirty="0" smtClean="0">
              <a:latin typeface="Helvetica" pitchFamily="34" charset="0"/>
              <a:cs typeface="Helvetica" pitchFamily="34" charset="0"/>
            </a:endParaRPr>
          </a:p>
          <a:p>
            <a:pPr marL="173038" indent="-173038" algn="just"/>
            <a:r>
              <a:rPr lang="es-MX" sz="1900" dirty="0" smtClean="0">
                <a:solidFill>
                  <a:schemeClr val="tx2">
                    <a:lumMod val="75000"/>
                  </a:schemeClr>
                </a:solidFill>
                <a:latin typeface="Arial" pitchFamily="34" charset="0"/>
                <a:cs typeface="Arial" pitchFamily="34" charset="0"/>
              </a:rPr>
              <a:t>La coordinación estuvo a cargo de la Comisión Económica Para América Latina de las Naciones Unidas (CEPAL-ONU), con base a la experiencia europea EU-KLEMS, y la participación de ocho países de la región: Argentina, Brasil, Chile, Colombia, Costa Rica, Perú, Venezuela y México.</a:t>
            </a:r>
          </a:p>
          <a:p>
            <a:pPr marL="173038" indent="-173038" algn="just"/>
            <a:endParaRPr lang="es-MX" sz="1900" dirty="0" smtClean="0">
              <a:solidFill>
                <a:schemeClr val="tx2">
                  <a:lumMod val="75000"/>
                </a:schemeClr>
              </a:solidFill>
              <a:latin typeface="Arial" pitchFamily="34" charset="0"/>
              <a:cs typeface="Arial" pitchFamily="34" charset="0"/>
            </a:endParaRPr>
          </a:p>
          <a:p>
            <a:pPr marL="173038" indent="-173038" algn="just"/>
            <a:r>
              <a:rPr lang="es-MX" sz="1900" b="1" dirty="0" smtClean="0">
                <a:solidFill>
                  <a:schemeClr val="tx2">
                    <a:lumMod val="75000"/>
                  </a:schemeClr>
                </a:solidFill>
                <a:latin typeface="Arial" pitchFamily="34" charset="0"/>
                <a:cs typeface="Arial" pitchFamily="34" charset="0"/>
              </a:rPr>
              <a:t>Objetivo</a:t>
            </a:r>
            <a:r>
              <a:rPr lang="es-MX" sz="1900" dirty="0" smtClean="0">
                <a:solidFill>
                  <a:schemeClr val="tx2">
                    <a:lumMod val="75000"/>
                  </a:schemeClr>
                </a:solidFill>
                <a:latin typeface="Arial" pitchFamily="34" charset="0"/>
                <a:cs typeface="Arial" pitchFamily="34" charset="0"/>
              </a:rPr>
              <a:t> Integrar una plataforma de datos estadísticos y analíticos que permita identificar a partir de los factores de la producción: capital, trabajo e insumos intermedios, la contribución al crecimiento económico a nivel de actividades económicas a lo largo del periodo 1990-2011.</a:t>
            </a:r>
          </a:p>
          <a:p>
            <a:pPr marL="0" lvl="1"/>
            <a:endParaRPr lang="es-MX" sz="1400" b="1" dirty="0" smtClean="0">
              <a:latin typeface="Helvetica" pitchFamily="34" charset="0"/>
              <a:cs typeface="Helvetica" pitchFamily="34" charset="0"/>
            </a:endParaRPr>
          </a:p>
          <a:p>
            <a:pPr marL="0" lvl="1"/>
            <a:endParaRPr lang="es-MX" sz="1400" b="1" dirty="0" smtClean="0">
              <a:latin typeface="Arial" pitchFamily="34" charset="0"/>
              <a:ea typeface="Verdana" pitchFamily="34" charset="0"/>
              <a:cs typeface="Arial" pitchFamily="34" charset="0"/>
            </a:endParaRPr>
          </a:p>
          <a:p>
            <a:endParaRPr lang="es-MX" b="1" dirty="0" smtClean="0"/>
          </a:p>
          <a:p>
            <a:endParaRPr lang="es-MX" dirty="0"/>
          </a:p>
        </p:txBody>
      </p:sp>
      <p:sp>
        <p:nvSpPr>
          <p:cNvPr id="4" name="3 Marcador de número de diapositiva"/>
          <p:cNvSpPr>
            <a:spLocks noGrp="1"/>
          </p:cNvSpPr>
          <p:nvPr>
            <p:ph type="sldNum" sz="quarter" idx="10"/>
          </p:nvPr>
        </p:nvSpPr>
        <p:spPr/>
        <p:txBody>
          <a:bodyPr/>
          <a:lstStyle/>
          <a:p>
            <a:fld id="{3F60C32F-65F2-4FE8-99AB-0D32F4531B71}" type="slidenum">
              <a:rPr lang="es-MX" smtClean="0"/>
              <a:pPr/>
              <a:t>28</a:t>
            </a:fld>
            <a:endParaRPr lang="es-MX"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Wingdings" pitchFamily="2" charset="2"/>
              <a:buChar char="Ø"/>
            </a:pPr>
            <a:r>
              <a:rPr lang="es-MX" sz="1400" dirty="0" smtClean="0">
                <a:latin typeface="Arial" pitchFamily="34" charset="0"/>
                <a:cs typeface="Arial" pitchFamily="34" charset="0"/>
              </a:rPr>
              <a:t>Censos económicos: 1988,1993,1998,</a:t>
            </a:r>
          </a:p>
          <a:p>
            <a:r>
              <a:rPr lang="es-MX" sz="1400" dirty="0" smtClean="0">
                <a:latin typeface="Arial" pitchFamily="34" charset="0"/>
                <a:cs typeface="Arial" pitchFamily="34" charset="0"/>
              </a:rPr>
              <a:t>2003 y 2008</a:t>
            </a:r>
          </a:p>
          <a:p>
            <a:endParaRPr lang="es-MX" sz="1400" dirty="0" smtClean="0">
              <a:latin typeface="Arial" pitchFamily="34" charset="0"/>
              <a:cs typeface="Arial" pitchFamily="34" charset="0"/>
            </a:endParaRPr>
          </a:p>
          <a:p>
            <a:pPr>
              <a:buFont typeface="Wingdings" pitchFamily="2" charset="2"/>
              <a:buChar char="Ø"/>
            </a:pPr>
            <a:r>
              <a:rPr lang="es-MX" sz="1400" dirty="0" smtClean="0">
                <a:latin typeface="Arial" pitchFamily="34" charset="0"/>
                <a:cs typeface="Arial" pitchFamily="34" charset="0"/>
              </a:rPr>
              <a:t>Encuestas  y Registros administrativos:  </a:t>
            </a:r>
          </a:p>
          <a:p>
            <a:r>
              <a:rPr lang="es-MX" sz="1400" dirty="0" smtClean="0">
                <a:latin typeface="Arial" pitchFamily="34" charset="0"/>
                <a:cs typeface="Arial" pitchFamily="34" charset="0"/>
              </a:rPr>
              <a:t>Encuestas Nacionales a establecimientos</a:t>
            </a:r>
          </a:p>
          <a:p>
            <a:r>
              <a:rPr lang="es-MX" sz="1400" dirty="0" smtClean="0">
                <a:latin typeface="Arial" pitchFamily="34" charset="0"/>
                <a:cs typeface="Arial" pitchFamily="34" charset="0"/>
              </a:rPr>
              <a:t>Encuestas de Empleo</a:t>
            </a:r>
          </a:p>
          <a:p>
            <a:r>
              <a:rPr lang="es-MX" sz="1400" dirty="0" smtClean="0">
                <a:latin typeface="Arial" pitchFamily="34" charset="0"/>
                <a:cs typeface="Arial" pitchFamily="34" charset="0"/>
              </a:rPr>
              <a:t>Balanza Comercial</a:t>
            </a:r>
          </a:p>
          <a:p>
            <a:pPr lvl="0"/>
            <a:endParaRPr lang="es-MX" sz="1400" dirty="0" smtClean="0">
              <a:latin typeface="Arial" pitchFamily="34" charset="0"/>
              <a:cs typeface="Arial" pitchFamily="34" charset="0"/>
            </a:endParaRPr>
          </a:p>
          <a:p>
            <a:pPr lvl="0">
              <a:buFont typeface="Wingdings" pitchFamily="2" charset="2"/>
              <a:buChar char="Ø"/>
            </a:pPr>
            <a:r>
              <a:rPr lang="es-MX" sz="1400" dirty="0" smtClean="0">
                <a:latin typeface="Arial" pitchFamily="34" charset="0"/>
                <a:cs typeface="Arial" pitchFamily="34" charset="0"/>
              </a:rPr>
              <a:t>Cuentas  Nacionales: 1990-2011</a:t>
            </a:r>
          </a:p>
          <a:p>
            <a:endParaRPr lang="es-MX" b="1" dirty="0" smtClean="0"/>
          </a:p>
          <a:p>
            <a:endParaRPr lang="es-MX" b="1" dirty="0" smtClean="0"/>
          </a:p>
          <a:p>
            <a:endParaRPr lang="es-MX" b="1" dirty="0" smtClean="0"/>
          </a:p>
          <a:p>
            <a:pPr lvl="0"/>
            <a:endParaRPr lang="es-MX" b="1" dirty="0" smtClean="0"/>
          </a:p>
          <a:p>
            <a:endParaRPr lang="es-MX" b="1" dirty="0" smtClean="0"/>
          </a:p>
          <a:p>
            <a:endParaRPr lang="es-MX" b="1" dirty="0" smtClean="0"/>
          </a:p>
          <a:p>
            <a:endParaRPr lang="es-MX" b="1" dirty="0" smtClean="0"/>
          </a:p>
          <a:p>
            <a:endParaRPr lang="es-MX" b="1" dirty="0" smtClean="0"/>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29</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73050" indent="-273050" algn="just"/>
            <a:r>
              <a:rPr lang="es-MX" sz="1400" b="1" dirty="0" smtClean="0">
                <a:solidFill>
                  <a:srgbClr val="002060"/>
                </a:solidFill>
                <a:latin typeface="Arial" pitchFamily="34" charset="0"/>
                <a:cs typeface="Arial" pitchFamily="34" charset="0"/>
              </a:rPr>
              <a:t>Es un clasificador de unidades económicas que toma como criterio fundamental la actividad principal que éstas desarrollan.</a:t>
            </a:r>
          </a:p>
          <a:p>
            <a:pPr marL="273050" indent="-273050" algn="just"/>
            <a:endParaRPr lang="es-MX" sz="1400" b="1" dirty="0" smtClean="0">
              <a:solidFill>
                <a:srgbClr val="002060"/>
              </a:solidFill>
              <a:latin typeface="Arial" pitchFamily="34" charset="0"/>
              <a:cs typeface="Arial" pitchFamily="34" charset="0"/>
            </a:endParaRPr>
          </a:p>
          <a:p>
            <a:pPr marL="273050" indent="-273050" algn="just"/>
            <a:r>
              <a:rPr lang="es-MX" sz="1400" b="1" dirty="0" smtClean="0">
                <a:solidFill>
                  <a:srgbClr val="002060"/>
                </a:solidFill>
                <a:latin typeface="Arial" pitchFamily="34" charset="0"/>
                <a:cs typeface="Arial" pitchFamily="34" charset="0"/>
              </a:rPr>
              <a:t>La actividad principal será aquella que en una determinada unidad económica y en un periodo de un año genere más ingresos.</a:t>
            </a:r>
            <a:r>
              <a:rPr lang="es-MX" sz="1400" b="1" dirty="0" smtClean="0">
                <a:solidFill>
                  <a:schemeClr val="tx2">
                    <a:lumMod val="75000"/>
                  </a:schemeClr>
                </a:solidFill>
                <a:latin typeface="Arial" pitchFamily="34" charset="0"/>
                <a:cs typeface="Arial" pitchFamily="34" charset="0"/>
              </a:rPr>
              <a:t>  </a:t>
            </a:r>
          </a:p>
          <a:p>
            <a:pPr marL="273050" indent="-273050" algn="just"/>
            <a:endParaRPr lang="es-MX" sz="1400" b="1" dirty="0" smtClean="0">
              <a:solidFill>
                <a:schemeClr val="tx2">
                  <a:lumMod val="75000"/>
                </a:schemeClr>
              </a:solidFill>
              <a:latin typeface="Arial" pitchFamily="34" charset="0"/>
              <a:cs typeface="Arial" pitchFamily="34" charset="0"/>
            </a:endParaRPr>
          </a:p>
          <a:p>
            <a:pPr marL="273050" indent="-273050" algn="just"/>
            <a:r>
              <a:rPr lang="es-MX" sz="1400" b="1" dirty="0" smtClean="0">
                <a:solidFill>
                  <a:srgbClr val="002060"/>
                </a:solidFill>
                <a:latin typeface="Arial" pitchFamily="34" charset="0"/>
                <a:cs typeface="Arial" pitchFamily="34" charset="0"/>
              </a:rPr>
              <a:t>La primera norma oficial del Sistema Nacional de Información Estadística y Geográfica, establece que el Sistema de Clasificación Industrial de América del Norte (SCIAN) es el clasificador obligatorio para las Unidades del Estado que generen estadísticas económicas. Este acuerdo se publicó el 10 de julio de 2009 en el Diario Oficial de la Federación (DOF).</a:t>
            </a:r>
          </a:p>
          <a:p>
            <a:pPr marL="273050" indent="-273050" algn="just"/>
            <a:endParaRPr lang="es-MX" sz="1400" b="1" dirty="0" smtClean="0">
              <a:solidFill>
                <a:srgbClr val="002060"/>
              </a:solidFill>
              <a:latin typeface="Arial" pitchFamily="34" charset="0"/>
              <a:cs typeface="Arial" pitchFamily="34" charset="0"/>
            </a:endParaRPr>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a:t>
            </a:fld>
            <a:endParaRPr lang="es-MX"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30</a:t>
            </a:fld>
            <a:endParaRPr lang="es-MX"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31</a:t>
            </a:fld>
            <a:endParaRPr lang="es-MX"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32</a:t>
            </a:fld>
            <a:endParaRPr lang="es-MX"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33</a:t>
            </a:fld>
            <a:endParaRPr lang="es-MX"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34</a:t>
            </a:fld>
            <a:endParaRPr lang="es-MX"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35</a:t>
            </a:fld>
            <a:endParaRPr lang="es-MX"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36</a:t>
            </a:fld>
            <a:endParaRPr lang="es-MX"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177800" indent="-177800" algn="just">
              <a:buFont typeface="Arial" pitchFamily="34" charset="0"/>
              <a:buChar char="•"/>
            </a:pPr>
            <a:r>
              <a:rPr lang="es-MX" sz="1600" dirty="0" smtClean="0">
                <a:solidFill>
                  <a:schemeClr val="tx2">
                    <a:lumMod val="75000"/>
                  </a:schemeClr>
                </a:solidFill>
                <a:latin typeface="Arial" pitchFamily="34" charset="0"/>
                <a:cs typeface="Arial" pitchFamily="34" charset="0"/>
              </a:rPr>
              <a:t>En el presente año 2013 se cumplen 50 años del surgimiento de esta Encuesta, convirtiéndola en la más longeva en el INEGI.</a:t>
            </a:r>
          </a:p>
          <a:p>
            <a:pPr marL="177800" indent="-177800" algn="just">
              <a:buFont typeface="Arial" pitchFamily="34" charset="0"/>
              <a:buChar char="•"/>
            </a:pPr>
            <a:endParaRPr lang="es-MX" sz="1600" dirty="0" smtClean="0">
              <a:solidFill>
                <a:schemeClr val="tx2">
                  <a:lumMod val="75000"/>
                </a:schemeClr>
              </a:solidFill>
              <a:latin typeface="Arial" pitchFamily="34" charset="0"/>
              <a:cs typeface="Arial" pitchFamily="34" charset="0"/>
            </a:endParaRPr>
          </a:p>
          <a:p>
            <a:pPr marL="177800" indent="-177800" algn="just">
              <a:buFont typeface="Arial" pitchFamily="34" charset="0"/>
              <a:buChar char="•"/>
            </a:pPr>
            <a:r>
              <a:rPr lang="es-MX" sz="1600" dirty="0" smtClean="0">
                <a:solidFill>
                  <a:schemeClr val="tx2">
                    <a:lumMod val="75000"/>
                  </a:schemeClr>
                </a:solidFill>
                <a:latin typeface="Arial" pitchFamily="34" charset="0"/>
                <a:cs typeface="Arial" pitchFamily="34" charset="0"/>
              </a:rPr>
              <a:t>En virtud de que esta Encuesta cumple con los requisitos del Artículo 78 de la Ley del SNIEG, a partir del 14 de noviembre de 2012 la Junta de Gobierno del INEGI la aprobó para ser considerada como Información de Interés Nacional.</a:t>
            </a:r>
          </a:p>
          <a:p>
            <a:pPr marL="177800" indent="-177800" algn="just">
              <a:buFont typeface="Arial" pitchFamily="34" charset="0"/>
              <a:buChar char="•"/>
            </a:pPr>
            <a:endParaRPr lang="es-MX" sz="1600" dirty="0" smtClean="0">
              <a:solidFill>
                <a:schemeClr val="tx2">
                  <a:lumMod val="75000"/>
                </a:schemeClr>
              </a:solidFill>
              <a:latin typeface="Arial" pitchFamily="34" charset="0"/>
              <a:cs typeface="Arial" pitchFamily="34" charset="0"/>
            </a:endParaRPr>
          </a:p>
          <a:p>
            <a:pPr marL="177800" indent="-177800" algn="just">
              <a:buFont typeface="Arial" pitchFamily="34" charset="0"/>
              <a:buChar char="•"/>
            </a:pPr>
            <a:r>
              <a:rPr lang="es-MX" sz="1600" b="1" dirty="0" smtClean="0">
                <a:solidFill>
                  <a:schemeClr val="tx2">
                    <a:lumMod val="75000"/>
                  </a:schemeClr>
                </a:solidFill>
                <a:latin typeface="Arial" pitchFamily="34" charset="0"/>
                <a:cs typeface="Arial" pitchFamily="34" charset="0"/>
              </a:rPr>
              <a:t>Objetivo:</a:t>
            </a:r>
            <a:r>
              <a:rPr lang="es-MX" sz="1600" dirty="0" smtClean="0">
                <a:solidFill>
                  <a:schemeClr val="tx2">
                    <a:lumMod val="75000"/>
                  </a:schemeClr>
                </a:solidFill>
                <a:latin typeface="Arial" pitchFamily="34" charset="0"/>
                <a:cs typeface="Arial" pitchFamily="34" charset="0"/>
              </a:rPr>
              <a:t> Generar información básica que muestre el comportamiento económico de coyuntura del sector manufacturero en México y servir de insumo fundamental para diversos cálculos de corto plazo y regionales en el marco del Sistema de Cuentas Nacionales de México, así como de indicadores económicos sobre el empleo, la producción y la productividad.</a:t>
            </a:r>
          </a:p>
          <a:p>
            <a:endParaRPr lang="es-MX" dirty="0"/>
          </a:p>
        </p:txBody>
      </p:sp>
      <p:sp>
        <p:nvSpPr>
          <p:cNvPr id="4" name="3 Marcador de número de diapositiva"/>
          <p:cNvSpPr>
            <a:spLocks noGrp="1"/>
          </p:cNvSpPr>
          <p:nvPr>
            <p:ph type="sldNum" sz="quarter" idx="10"/>
          </p:nvPr>
        </p:nvSpPr>
        <p:spPr/>
        <p:txBody>
          <a:bodyPr/>
          <a:lstStyle/>
          <a:p>
            <a:fld id="{FBBFB328-FCDA-41CA-9B16-DD6C914F2EC9}" type="slidenum">
              <a:rPr lang="es-MX" smtClean="0"/>
              <a:pPr/>
              <a:t>37</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7800" indent="-177800" algn="just">
              <a:buFont typeface="Arial" pitchFamily="34" charset="0"/>
              <a:buChar char="•"/>
            </a:pPr>
            <a:r>
              <a:rPr lang="es-MX" sz="1600" dirty="0" smtClean="0">
                <a:solidFill>
                  <a:schemeClr val="tx2">
                    <a:lumMod val="75000"/>
                  </a:schemeClr>
                </a:solidFill>
                <a:latin typeface="Arial" pitchFamily="34" charset="0"/>
                <a:cs typeface="Arial" pitchFamily="34" charset="0"/>
              </a:rPr>
              <a:t>El grupo de productos de acero (horno eléctrico y convertidor al oxígeno) es el más importante de todos, alcanzando cerca de 18 millones de toneladas en 2012.</a:t>
            </a:r>
          </a:p>
          <a:p>
            <a:pPr marL="177800" indent="-177800" algn="just">
              <a:buFont typeface="Arial" pitchFamily="34" charset="0"/>
              <a:buChar char="•"/>
            </a:pPr>
            <a:endParaRPr lang="es-MX" sz="1600" dirty="0" smtClean="0">
              <a:solidFill>
                <a:schemeClr val="tx2">
                  <a:lumMod val="75000"/>
                </a:schemeClr>
              </a:solidFill>
              <a:latin typeface="Arial" pitchFamily="34" charset="0"/>
              <a:cs typeface="Arial" pitchFamily="34" charset="0"/>
            </a:endParaRPr>
          </a:p>
          <a:p>
            <a:pPr marL="177800" indent="-177800" algn="just">
              <a:buFont typeface="Arial" pitchFamily="34" charset="0"/>
              <a:buChar char="•"/>
            </a:pPr>
            <a:r>
              <a:rPr lang="es-MX" sz="1600" dirty="0" smtClean="0">
                <a:solidFill>
                  <a:schemeClr val="tx2">
                    <a:lumMod val="75000"/>
                  </a:schemeClr>
                </a:solidFill>
                <a:latin typeface="Arial" pitchFamily="34" charset="0"/>
                <a:cs typeface="Arial" pitchFamily="34" charset="0"/>
              </a:rPr>
              <a:t>El segundo en importancia es el grupo de laminados que integra los planos y largos; y el tercer grupo en importancia es el de básicos (arrabio y fierro esponja), principal materia prima para producir el acero.</a:t>
            </a:r>
          </a:p>
          <a:p>
            <a:pPr marL="177800" indent="-177800" algn="just">
              <a:buFont typeface="Arial" pitchFamily="34" charset="0"/>
              <a:buChar char="•"/>
            </a:pPr>
            <a:endParaRPr lang="es-MX" sz="1600" dirty="0" smtClean="0">
              <a:solidFill>
                <a:schemeClr val="tx2">
                  <a:lumMod val="75000"/>
                </a:schemeClr>
              </a:solidFill>
              <a:latin typeface="Arial" pitchFamily="34" charset="0"/>
              <a:cs typeface="Arial" pitchFamily="34" charset="0"/>
            </a:endParaRPr>
          </a:p>
          <a:p>
            <a:pPr marL="177800" indent="-177800" algn="just">
              <a:buFont typeface="Arial" pitchFamily="34" charset="0"/>
              <a:buChar char="•"/>
            </a:pPr>
            <a:r>
              <a:rPr lang="es-MX" sz="1600" dirty="0" smtClean="0">
                <a:solidFill>
                  <a:schemeClr val="tx2">
                    <a:lumMod val="75000"/>
                  </a:schemeClr>
                </a:solidFill>
                <a:latin typeface="Arial" pitchFamily="34" charset="0"/>
                <a:cs typeface="Arial" pitchFamily="34" charset="0"/>
              </a:rPr>
              <a:t>Es importante destacar el trabajo coordinado que se realizó entre el INEGI y la Comisión de Estadística de CANACERO, que permitió disponer de un marco conceptual comparable para ambas Instituciones.</a:t>
            </a:r>
          </a:p>
          <a:p>
            <a:endParaRPr lang="es-MX" dirty="0"/>
          </a:p>
        </p:txBody>
      </p:sp>
      <p:sp>
        <p:nvSpPr>
          <p:cNvPr id="4" name="3 Marcador de número de diapositiva"/>
          <p:cNvSpPr>
            <a:spLocks noGrp="1"/>
          </p:cNvSpPr>
          <p:nvPr>
            <p:ph type="sldNum" sz="quarter" idx="10"/>
          </p:nvPr>
        </p:nvSpPr>
        <p:spPr/>
        <p:txBody>
          <a:bodyPr/>
          <a:lstStyle/>
          <a:p>
            <a:fld id="{FBBFB328-FCDA-41CA-9B16-DD6C914F2EC9}" type="slidenum">
              <a:rPr lang="es-MX" smtClean="0"/>
              <a:pPr/>
              <a:t>38</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73050" indent="-273050" algn="just"/>
            <a:r>
              <a:rPr lang="es-MX" sz="1400" dirty="0" smtClean="0">
                <a:solidFill>
                  <a:srgbClr val="002060"/>
                </a:solidFill>
                <a:latin typeface="Arial" pitchFamily="34" charset="0"/>
                <a:cs typeface="Arial" pitchFamily="34" charset="0"/>
              </a:rPr>
              <a:t>En el Sector de las </a:t>
            </a:r>
            <a:r>
              <a:rPr lang="es-MX" sz="1400" b="1" dirty="0" smtClean="0">
                <a:solidFill>
                  <a:srgbClr val="002060"/>
                </a:solidFill>
                <a:latin typeface="Arial" pitchFamily="34" charset="0"/>
                <a:cs typeface="Arial" pitchFamily="34" charset="0"/>
              </a:rPr>
              <a:t>Industrias Manufactureras</a:t>
            </a:r>
            <a:r>
              <a:rPr lang="es-MX" sz="1400" dirty="0" smtClean="0">
                <a:solidFill>
                  <a:srgbClr val="002060"/>
                </a:solidFill>
                <a:latin typeface="Arial" pitchFamily="34" charset="0"/>
                <a:cs typeface="Arial" pitchFamily="34" charset="0"/>
              </a:rPr>
              <a:t>, el SCIAN considera el conjunto de unidades económicas dedicadas principalmente a la transformación mecánica, física o química de materiales o sustancias, con el propósito de obtener productos nuevos.</a:t>
            </a:r>
            <a:endParaRPr lang="es-MX" sz="1400" dirty="0" smtClean="0">
              <a:solidFill>
                <a:schemeClr val="tx2">
                  <a:lumMod val="75000"/>
                </a:schemeClr>
              </a:solidFill>
              <a:latin typeface="Arial" pitchFamily="34" charset="0"/>
              <a:cs typeface="Arial" pitchFamily="34" charset="0"/>
            </a:endParaRPr>
          </a:p>
          <a:p>
            <a:pPr marL="273050" indent="-273050" algn="just"/>
            <a:endParaRPr lang="es-MX" sz="1400" dirty="0" smtClean="0">
              <a:solidFill>
                <a:schemeClr val="tx2">
                  <a:lumMod val="75000"/>
                </a:schemeClr>
              </a:solidFill>
              <a:latin typeface="Arial" pitchFamily="34" charset="0"/>
              <a:cs typeface="Arial" pitchFamily="34" charset="0"/>
            </a:endParaRPr>
          </a:p>
          <a:p>
            <a:pPr marL="273050" indent="-273050" algn="just"/>
            <a:r>
              <a:rPr lang="es-MX" sz="1400" dirty="0" smtClean="0">
                <a:solidFill>
                  <a:schemeClr val="tx2">
                    <a:lumMod val="75000"/>
                  </a:schemeClr>
                </a:solidFill>
                <a:latin typeface="Arial" pitchFamily="34" charset="0"/>
                <a:cs typeface="Arial" pitchFamily="34" charset="0"/>
              </a:rPr>
              <a:t>En este Sector se incluyen las </a:t>
            </a:r>
            <a:r>
              <a:rPr lang="es-MX" sz="1400" b="1" dirty="0" smtClean="0">
                <a:solidFill>
                  <a:schemeClr val="tx2">
                    <a:lumMod val="75000"/>
                  </a:schemeClr>
                </a:solidFill>
                <a:latin typeface="Arial" pitchFamily="34" charset="0"/>
                <a:cs typeface="Arial" pitchFamily="34" charset="0"/>
              </a:rPr>
              <a:t>Industrias Metálicas Básicas </a:t>
            </a:r>
            <a:r>
              <a:rPr lang="es-MX" sz="1400" dirty="0" smtClean="0">
                <a:solidFill>
                  <a:schemeClr val="tx2">
                    <a:lumMod val="75000"/>
                  </a:schemeClr>
                </a:solidFill>
                <a:latin typeface="Arial" pitchFamily="34" charset="0"/>
                <a:cs typeface="Arial" pitchFamily="34" charset="0"/>
              </a:rPr>
              <a:t>que denota la fundición primaria de hierro bruto, fabricación de acero y productos de hierro y acero, así como la fundición, afinación, refinación y laminación de metales no ferrosos.  </a:t>
            </a:r>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4</a:t>
            </a:fld>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F6436B4-FC1F-46C7-A113-C6DC673F40DC}" type="slidenum">
              <a:rPr lang="es-MX" smtClean="0"/>
              <a:pPr/>
              <a:t>5</a:t>
            </a:fld>
            <a:endParaRPr lang="es-MX"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7800" indent="-177800" algn="just"/>
            <a:r>
              <a:rPr lang="es-MX" dirty="0" smtClean="0">
                <a:solidFill>
                  <a:schemeClr val="tx2">
                    <a:lumMod val="75000"/>
                  </a:schemeClr>
                </a:solidFill>
                <a:latin typeface="Arial" pitchFamily="34" charset="0"/>
                <a:cs typeface="Arial" pitchFamily="34" charset="0"/>
              </a:rPr>
              <a:t>La Estadística del Comercio Exterior de México (ECEM) tiene como objetivo </a:t>
            </a:r>
            <a:r>
              <a:rPr lang="es-ES" dirty="0" smtClean="0">
                <a:solidFill>
                  <a:schemeClr val="tx2">
                    <a:lumMod val="75000"/>
                  </a:schemeClr>
                </a:solidFill>
                <a:latin typeface="Arial" pitchFamily="34" charset="0"/>
                <a:cs typeface="Arial" pitchFamily="34" charset="0"/>
              </a:rPr>
              <a:t>proporcionar información que permita conocer el intercambio comercial de mercancías que realizan los residentes de  nuestro país con los del resto del mundo, y que sirva como insumo para el Sistema de Cuentas Nacionales y los cálculos de la Balanza de Pagos</a:t>
            </a:r>
            <a:r>
              <a:rPr lang="es-MX" dirty="0" smtClean="0">
                <a:solidFill>
                  <a:schemeClr val="tx2">
                    <a:lumMod val="75000"/>
                  </a:schemeClr>
                </a:solidFill>
                <a:latin typeface="Arial" pitchFamily="34" charset="0"/>
                <a:cs typeface="Arial" pitchFamily="34" charset="0"/>
              </a:rPr>
              <a:t>.</a:t>
            </a:r>
          </a:p>
          <a:p>
            <a:pPr marL="177800" indent="-177800" algn="just"/>
            <a:endParaRPr lang="es-MX" dirty="0" smtClean="0">
              <a:solidFill>
                <a:schemeClr val="tx2">
                  <a:lumMod val="75000"/>
                </a:schemeClr>
              </a:solidFill>
              <a:latin typeface="Arial" pitchFamily="34" charset="0"/>
              <a:cs typeface="Arial" pitchFamily="34" charset="0"/>
            </a:endParaRPr>
          </a:p>
          <a:p>
            <a:pPr marL="177800" indent="-177800" algn="just"/>
            <a:endParaRPr lang="es-MX" dirty="0" smtClean="0">
              <a:solidFill>
                <a:schemeClr val="tx2">
                  <a:lumMod val="75000"/>
                </a:schemeClr>
              </a:solidFill>
              <a:latin typeface="Arial" pitchFamily="34" charset="0"/>
              <a:cs typeface="Arial" pitchFamily="34" charset="0"/>
            </a:endParaRPr>
          </a:p>
          <a:p>
            <a:pPr marL="177800" indent="-177800"/>
            <a:r>
              <a:rPr lang="es-MX" dirty="0" smtClean="0">
                <a:solidFill>
                  <a:schemeClr val="tx2">
                    <a:lumMod val="75000"/>
                  </a:schemeClr>
                </a:solidFill>
                <a:latin typeface="Arial" pitchFamily="34" charset="0"/>
                <a:cs typeface="Arial" pitchFamily="34" charset="0"/>
              </a:rPr>
              <a:t>El Grupo de Trabajo de Estadísticas de Comercio Exterior, que tiene cerca de 30 años de existencia, es el responsable de la generación de la Balanza Comercial de Mercancías de México. Dicho Grupo está integrado por el INEGI, BANXICO, SAT y la Secretaría de Economía. </a:t>
            </a:r>
          </a:p>
          <a:p>
            <a:pPr marL="177800" indent="-177800" algn="just"/>
            <a:endParaRPr lang="es-MX" dirty="0" smtClean="0">
              <a:solidFill>
                <a:schemeClr val="tx2">
                  <a:lumMod val="75000"/>
                </a:schemeClr>
              </a:solidFill>
              <a:latin typeface="Arial" pitchFamily="34" charset="0"/>
              <a:cs typeface="Arial" pitchFamily="34" charset="0"/>
            </a:endParaRPr>
          </a:p>
          <a:p>
            <a:pPr marL="177800" indent="-177800" algn="just"/>
            <a:endParaRPr lang="es-MX" dirty="0" smtClean="0">
              <a:solidFill>
                <a:schemeClr val="tx2">
                  <a:lumMod val="75000"/>
                </a:schemeClr>
              </a:solidFill>
              <a:latin typeface="Arial" pitchFamily="34" charset="0"/>
              <a:cs typeface="Arial" pitchFamily="34" charset="0"/>
            </a:endParaRPr>
          </a:p>
          <a:p>
            <a:r>
              <a:rPr lang="es-MX" dirty="0" smtClean="0">
                <a:solidFill>
                  <a:schemeClr val="tx2">
                    <a:lumMod val="75000"/>
                  </a:schemeClr>
                </a:solidFill>
                <a:latin typeface="Arial" pitchFamily="34" charset="0"/>
                <a:cs typeface="Arial" pitchFamily="34" charset="0"/>
              </a:rPr>
              <a:t>En virtud de que la Balanza Comercial de Mercancías de México cumple con los requisitos del Artículo 78 de la Ley del SNIEG, a partir del 3 de agosto de 2012 la Junta de Gobierno del INEGI la aprobó para ser considerada como Información de Interés Nacional.</a:t>
            </a:r>
          </a:p>
          <a:p>
            <a:endParaRPr lang="es-MX" dirty="0"/>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6</a:t>
            </a:fld>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4BA89252-55C4-46B4-8770-532652CC4F04}" type="slidenum">
              <a:rPr lang="es-MX" smtClean="0"/>
              <a:pPr/>
              <a:t>7</a:t>
            </a:fld>
            <a:endParaRPr lang="es-MX"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algn="just">
              <a:spcBef>
                <a:spcPts val="0"/>
              </a:spcBef>
            </a:pPr>
            <a:r>
              <a:rPr lang="es-MX" sz="1600" dirty="0" smtClean="0">
                <a:solidFill>
                  <a:schemeClr val="tx2">
                    <a:lumMod val="75000"/>
                  </a:schemeClr>
                </a:solidFill>
                <a:latin typeface="Arial" pitchFamily="34" charset="0"/>
                <a:cs typeface="Arial" pitchFamily="34" charset="0"/>
              </a:rPr>
              <a:t>El 21 de mayo del 2013, el INEGI da inicio a la medición de las características de las empresas que participan en el comercio exterior de mercancías, vinculando la información de los registros aduanales con las encuestas realizadas en la industria manufacturera, para, de esta forma, generar el Perfil de las Empresas Manufactureras de Exportación.</a:t>
            </a:r>
          </a:p>
          <a:p>
            <a:pPr algn="just">
              <a:spcBef>
                <a:spcPts val="0"/>
              </a:spcBef>
            </a:pPr>
            <a:endParaRPr lang="es-MX" sz="1600" dirty="0" smtClean="0">
              <a:solidFill>
                <a:schemeClr val="tx2">
                  <a:lumMod val="75000"/>
                </a:schemeClr>
              </a:solidFill>
              <a:latin typeface="Arial" pitchFamily="34" charset="0"/>
              <a:cs typeface="Arial" pitchFamily="34" charset="0"/>
            </a:endParaRPr>
          </a:p>
          <a:p>
            <a:pPr algn="just">
              <a:spcBef>
                <a:spcPts val="0"/>
              </a:spcBef>
            </a:pPr>
            <a:r>
              <a:rPr lang="es-MX" sz="1600" dirty="0" smtClean="0">
                <a:solidFill>
                  <a:schemeClr val="tx2">
                    <a:lumMod val="75000"/>
                  </a:schemeClr>
                </a:solidFill>
                <a:latin typeface="Arial" pitchFamily="34" charset="0"/>
                <a:cs typeface="Arial" pitchFamily="34" charset="0"/>
              </a:rPr>
              <a:t>Estas nuevas estadísticas son innovadoras en su tipo y colocan a México en el grupo de vanguardia mundial por la generación de estadísticas de comercio exterior de mercancías en apego a las recomendaciones internacionales.</a:t>
            </a:r>
          </a:p>
          <a:p>
            <a:pPr marL="173038" indent="-173038" algn="just">
              <a:spcBef>
                <a:spcPts val="0"/>
              </a:spcBef>
            </a:pPr>
            <a:endParaRPr lang="es-MX" sz="1600" dirty="0" smtClean="0">
              <a:solidFill>
                <a:schemeClr val="tx2">
                  <a:lumMod val="75000"/>
                </a:schemeClr>
              </a:solidFill>
              <a:latin typeface="Arial" pitchFamily="34" charset="0"/>
              <a:cs typeface="Arial" pitchFamily="34" charset="0"/>
            </a:endParaRPr>
          </a:p>
          <a:p>
            <a:pPr algn="just">
              <a:spcBef>
                <a:spcPts val="0"/>
              </a:spcBef>
            </a:pPr>
            <a:r>
              <a:rPr lang="es-MX" sz="1600" dirty="0" smtClean="0">
                <a:solidFill>
                  <a:schemeClr val="tx2">
                    <a:lumMod val="75000"/>
                  </a:schemeClr>
                </a:solidFill>
                <a:latin typeface="Arial" pitchFamily="34" charset="0"/>
                <a:cs typeface="Arial" pitchFamily="34" charset="0"/>
              </a:rPr>
              <a:t>El 27% de las unidades económicas con transacciones comerciales internacionales son pequeñas y medianas, y representan el 2% del valor del comercio exterior de las empresas de la industria del hierro y del acero. Por su parte, el 48% son unidades grandes y el 25% son macro empresas y alcanzan el 10% y 88% del valor ya citado, respectivamente.</a:t>
            </a:r>
          </a:p>
          <a:p>
            <a:endParaRPr lang="es-MX" dirty="0"/>
          </a:p>
        </p:txBody>
      </p:sp>
      <p:sp>
        <p:nvSpPr>
          <p:cNvPr id="4" name="3 Marcador de número de diapositiva"/>
          <p:cNvSpPr>
            <a:spLocks noGrp="1"/>
          </p:cNvSpPr>
          <p:nvPr>
            <p:ph type="sldNum" sz="quarter" idx="10"/>
          </p:nvPr>
        </p:nvSpPr>
        <p:spPr/>
        <p:txBody>
          <a:bodyPr/>
          <a:lstStyle/>
          <a:p>
            <a:pPr>
              <a:defRPr/>
            </a:pPr>
            <a:fld id="{D4BDDE82-8C3C-4D87-B38A-10574AD0F109}" type="slidenum">
              <a:rPr lang="es-ES" smtClean="0"/>
              <a:pPr>
                <a:defRPr/>
              </a:pPr>
              <a:t>8</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D4BDDE82-8C3C-4D87-B38A-10574AD0F109}" type="slidenum">
              <a:rPr lang="es-ES" smtClean="0"/>
              <a:pPr>
                <a:defRPr/>
              </a:pPr>
              <a:t>9</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685800" y="1052736"/>
            <a:ext cx="7772400" cy="2448272"/>
          </a:xfrm>
        </p:spPr>
        <p:txBody>
          <a:bodyPr>
            <a:noAutofit/>
          </a:bodyPr>
          <a:lstStyle>
            <a:lvl1pPr>
              <a:defRPr sz="4400" b="1" baseline="0"/>
            </a:lvl1pPr>
          </a:lstStyle>
          <a:p>
            <a:r>
              <a:rPr lang="es-ES" dirty="0" smtClean="0"/>
              <a:t>HAGA CLIC PARA ESCRIBIR EL TÍTULO DE LA PRESENTACIÓN</a:t>
            </a:r>
            <a:endParaRPr lang="es-MX" dirty="0"/>
          </a:p>
        </p:txBody>
      </p:sp>
      <p:sp>
        <p:nvSpPr>
          <p:cNvPr id="3" name="2 Subtítulo"/>
          <p:cNvSpPr>
            <a:spLocks noGrp="1"/>
          </p:cNvSpPr>
          <p:nvPr>
            <p:ph type="subTitle" idx="1" hasCustomPrompt="1"/>
          </p:nvPr>
        </p:nvSpPr>
        <p:spPr>
          <a:xfrm>
            <a:off x="1371600" y="3933056"/>
            <a:ext cx="6400800" cy="791344"/>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escribir el subtítulo</a:t>
            </a:r>
            <a:endParaRPr lang="es-MX" dirty="0"/>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7" name="6 Imagen" descr="logo.png"/>
          <p:cNvPicPr>
            <a:picLocks noChangeAspect="1"/>
          </p:cNvPicPr>
          <p:nvPr userDrawn="1"/>
        </p:nvPicPr>
        <p:blipFill>
          <a:blip r:embed="rId3" cstate="print"/>
          <a:stretch>
            <a:fillRect/>
          </a:stretch>
        </p:blipFill>
        <p:spPr>
          <a:xfrm>
            <a:off x="3617633" y="5506346"/>
            <a:ext cx="1890471" cy="10443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1"/>
            <a:ext cx="8229600" cy="42050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7" name="6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530626"/>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53062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7" name="6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sali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9 Imagen" descr="logo.png"/>
          <p:cNvPicPr>
            <a:picLocks noChangeAspect="1"/>
          </p:cNvPicPr>
          <p:nvPr userDrawn="1"/>
        </p:nvPicPr>
        <p:blipFill>
          <a:blip r:embed="rId3" cstate="print"/>
          <a:stretch>
            <a:fillRect/>
          </a:stretch>
        </p:blipFill>
        <p:spPr>
          <a:xfrm>
            <a:off x="3491880" y="4789599"/>
            <a:ext cx="2359858" cy="1303697"/>
          </a:xfrm>
          <a:prstGeom prst="rect">
            <a:avLst/>
          </a:prstGeom>
        </p:spPr>
      </p:pic>
      <p:sp>
        <p:nvSpPr>
          <p:cNvPr id="13" name="12 CuadroTexto"/>
          <p:cNvSpPr txBox="1"/>
          <p:nvPr userDrawn="1"/>
        </p:nvSpPr>
        <p:spPr>
          <a:xfrm>
            <a:off x="1929476" y="1628800"/>
            <a:ext cx="5184576" cy="1569660"/>
          </a:xfrm>
          <a:prstGeom prst="rect">
            <a:avLst/>
          </a:prstGeom>
          <a:noFill/>
        </p:spPr>
        <p:txBody>
          <a:bodyPr wrap="square" rtlCol="0">
            <a:spAutoFit/>
          </a:bodyPr>
          <a:lstStyle/>
          <a:p>
            <a:pPr algn="ctr">
              <a:lnSpc>
                <a:spcPct val="150000"/>
              </a:lnSpc>
            </a:pPr>
            <a:r>
              <a:rPr lang="es-MX" sz="2200" b="1" kern="1500" spc="0" baseline="0" dirty="0" smtClean="0">
                <a:solidFill>
                  <a:srgbClr val="002060"/>
                </a:solidFill>
                <a:latin typeface="Helvetica" pitchFamily="34" charset="0"/>
              </a:rPr>
              <a:t>Conociendo México</a:t>
            </a:r>
          </a:p>
          <a:p>
            <a:pPr algn="ctr">
              <a:lnSpc>
                <a:spcPct val="150000"/>
              </a:lnSpc>
            </a:pPr>
            <a:r>
              <a:rPr lang="es-MX" sz="1800" b="1" kern="1500" spc="0" baseline="0" dirty="0" smtClean="0">
                <a:solidFill>
                  <a:srgbClr val="002060"/>
                </a:solidFill>
                <a:latin typeface="Helvetica" pitchFamily="34" charset="0"/>
              </a:rPr>
              <a:t>01 800 111 46 34</a:t>
            </a:r>
          </a:p>
          <a:p>
            <a:pPr algn="ctr"/>
            <a:r>
              <a:rPr lang="es-MX" sz="1800" b="1" kern="1500" spc="0" baseline="0" dirty="0" smtClean="0">
                <a:solidFill>
                  <a:srgbClr val="002060"/>
                </a:solidFill>
                <a:latin typeface="Helvetica" pitchFamily="34" charset="0"/>
              </a:rPr>
              <a:t>www.inegi.org.mx</a:t>
            </a:r>
          </a:p>
          <a:p>
            <a:pPr algn="ctr"/>
            <a:r>
              <a:rPr lang="es-MX" sz="1800" b="1" kern="1500" spc="0" baseline="0" dirty="0" smtClean="0">
                <a:solidFill>
                  <a:srgbClr val="002060"/>
                </a:solidFill>
                <a:latin typeface="Helvetica" pitchFamily="34" charset="0"/>
              </a:rPr>
              <a:t>atencion.usuarios@inegi.org.mx</a:t>
            </a:r>
            <a:endParaRPr lang="es-MX" sz="1800" b="1" kern="1500" spc="0" baseline="0" dirty="0">
              <a:solidFill>
                <a:srgbClr val="002060"/>
              </a:solidFill>
              <a:latin typeface="Helvetica" pitchFamily="34" charset="0"/>
            </a:endParaRPr>
          </a:p>
        </p:txBody>
      </p:sp>
      <p:grpSp>
        <p:nvGrpSpPr>
          <p:cNvPr id="22" name="21 Grupo"/>
          <p:cNvGrpSpPr/>
          <p:nvPr userDrawn="1"/>
        </p:nvGrpSpPr>
        <p:grpSpPr>
          <a:xfrm>
            <a:off x="1331640" y="3717032"/>
            <a:ext cx="2808312" cy="562825"/>
            <a:chOff x="1331640" y="4725144"/>
            <a:chExt cx="2808312" cy="562825"/>
          </a:xfrm>
        </p:grpSpPr>
        <p:pic>
          <p:nvPicPr>
            <p:cNvPr id="12" name="11 Imagen" descr="twitt.png"/>
            <p:cNvPicPr>
              <a:picLocks noChangeAspect="1"/>
            </p:cNvPicPr>
            <p:nvPr userDrawn="1"/>
          </p:nvPicPr>
          <p:blipFill>
            <a:blip r:embed="rId4" cstate="print">
              <a:lum contrast="10000"/>
            </a:blip>
            <a:stretch>
              <a:fillRect/>
            </a:stretch>
          </p:blipFill>
          <p:spPr>
            <a:xfrm>
              <a:off x="1331640" y="4725144"/>
              <a:ext cx="566777" cy="562825"/>
            </a:xfrm>
            <a:prstGeom prst="rect">
              <a:avLst/>
            </a:prstGeom>
          </p:spPr>
        </p:pic>
        <p:sp>
          <p:nvSpPr>
            <p:cNvPr id="14" name="13 CuadroTexto"/>
            <p:cNvSpPr txBox="1"/>
            <p:nvPr userDrawn="1"/>
          </p:nvSpPr>
          <p:spPr>
            <a:xfrm>
              <a:off x="1835696" y="4858274"/>
              <a:ext cx="2304256" cy="369332"/>
            </a:xfrm>
            <a:prstGeom prst="rect">
              <a:avLst/>
            </a:prstGeom>
            <a:noFill/>
          </p:spPr>
          <p:txBody>
            <a:bodyPr wrap="square" rtlCol="0">
              <a:spAutoFit/>
            </a:bodyPr>
            <a:lstStyle/>
            <a:p>
              <a:r>
                <a:rPr lang="es-MX" sz="1800" b="1" kern="1500" spc="0" baseline="0" dirty="0" smtClean="0">
                  <a:solidFill>
                    <a:srgbClr val="002060"/>
                  </a:solidFill>
                  <a:latin typeface="Helvetica" pitchFamily="34" charset="0"/>
                  <a:ea typeface="+mn-ea"/>
                  <a:cs typeface="+mn-cs"/>
                </a:rPr>
                <a:t>@</a:t>
              </a:r>
              <a:r>
                <a:rPr lang="es-MX" sz="1800" b="1" kern="1500" spc="0" baseline="0" dirty="0" err="1" smtClean="0">
                  <a:solidFill>
                    <a:srgbClr val="002060"/>
                  </a:solidFill>
                  <a:latin typeface="Helvetica" pitchFamily="34" charset="0"/>
                  <a:ea typeface="+mn-ea"/>
                  <a:cs typeface="+mn-cs"/>
                </a:rPr>
                <a:t>inegi_informa</a:t>
              </a:r>
              <a:endParaRPr lang="es-MX" sz="1800" b="1" kern="1500" spc="0" baseline="0" dirty="0" smtClean="0">
                <a:solidFill>
                  <a:srgbClr val="002060"/>
                </a:solidFill>
                <a:latin typeface="Helvetica" pitchFamily="34" charset="0"/>
                <a:ea typeface="+mn-ea"/>
                <a:cs typeface="+mn-cs"/>
              </a:endParaRPr>
            </a:p>
          </p:txBody>
        </p:sp>
      </p:grpSp>
      <p:grpSp>
        <p:nvGrpSpPr>
          <p:cNvPr id="23" name="22 Grupo"/>
          <p:cNvGrpSpPr/>
          <p:nvPr userDrawn="1"/>
        </p:nvGrpSpPr>
        <p:grpSpPr>
          <a:xfrm>
            <a:off x="5652120" y="3717032"/>
            <a:ext cx="2897898" cy="562825"/>
            <a:chOff x="5652120" y="4725144"/>
            <a:chExt cx="2897898" cy="562825"/>
          </a:xfrm>
        </p:grpSpPr>
        <p:pic>
          <p:nvPicPr>
            <p:cNvPr id="11" name="10 Imagen" descr="face.png"/>
            <p:cNvPicPr>
              <a:picLocks noChangeAspect="1"/>
            </p:cNvPicPr>
            <p:nvPr userDrawn="1"/>
          </p:nvPicPr>
          <p:blipFill>
            <a:blip r:embed="rId5" cstate="print">
              <a:lum bright="-10000" contrast="-10000"/>
            </a:blip>
            <a:stretch>
              <a:fillRect/>
            </a:stretch>
          </p:blipFill>
          <p:spPr>
            <a:xfrm>
              <a:off x="5652120" y="4725144"/>
              <a:ext cx="568358" cy="562825"/>
            </a:xfrm>
            <a:prstGeom prst="rect">
              <a:avLst/>
            </a:prstGeom>
          </p:spPr>
        </p:pic>
        <p:sp>
          <p:nvSpPr>
            <p:cNvPr id="15" name="14 CuadroTexto"/>
            <p:cNvSpPr txBox="1"/>
            <p:nvPr userDrawn="1"/>
          </p:nvSpPr>
          <p:spPr>
            <a:xfrm>
              <a:off x="6245762" y="4847388"/>
              <a:ext cx="2304256" cy="369332"/>
            </a:xfrm>
            <a:prstGeom prst="rect">
              <a:avLst/>
            </a:prstGeom>
            <a:noFill/>
          </p:spPr>
          <p:txBody>
            <a:bodyPr wrap="square" rtlCol="0">
              <a:spAutoFit/>
            </a:bodyPr>
            <a:lstStyle/>
            <a:p>
              <a:r>
                <a:rPr lang="es-MX" sz="1800" b="1" kern="1500" spc="0" baseline="0" dirty="0" smtClean="0">
                  <a:solidFill>
                    <a:srgbClr val="002060"/>
                  </a:solidFill>
                  <a:latin typeface="Helvetica" pitchFamily="34" charset="0"/>
                  <a:ea typeface="+mn-ea"/>
                  <a:cs typeface="+mn-cs"/>
                </a:rPr>
                <a:t>INEGI Informa</a:t>
              </a: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alida y Crédi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00232" y="1456524"/>
            <a:ext cx="5143536" cy="3944952"/>
          </a:xfrm>
        </p:spPr>
        <p:txBody>
          <a:bodyPr/>
          <a:lstStyle>
            <a:lvl1pPr>
              <a:buNone/>
              <a:defRPr>
                <a:solidFill>
                  <a:schemeClr val="tx2"/>
                </a:solidFill>
                <a:effectLst>
                  <a:outerShdw blurRad="38100" dist="38100" dir="2700000" algn="tl">
                    <a:srgbClr val="000000">
                      <a:alpha val="43137"/>
                    </a:srgbClr>
                  </a:outerShdw>
                </a:effectLst>
                <a:latin typeface="Helvetica" pitchFamily="34" charset="0"/>
              </a:defRPr>
            </a:lvl1pPr>
            <a:lvl2pPr>
              <a:buNone/>
              <a:defRPr>
                <a:solidFill>
                  <a:schemeClr val="tx2"/>
                </a:solidFill>
                <a:effectLst>
                  <a:outerShdw blurRad="38100" dist="38100" dir="2700000" algn="tl">
                    <a:srgbClr val="000000">
                      <a:alpha val="43137"/>
                    </a:srgbClr>
                  </a:outerShdw>
                </a:effectLst>
                <a:latin typeface="Helvetica" pitchFamily="34" charset="0"/>
              </a:defRPr>
            </a:lvl2pPr>
            <a:lvl3pPr>
              <a:buNone/>
              <a:defRPr>
                <a:solidFill>
                  <a:schemeClr val="tx2"/>
                </a:solidFill>
                <a:effectLst>
                  <a:outerShdw blurRad="38100" dist="38100" dir="2700000" algn="tl">
                    <a:srgbClr val="000000">
                      <a:alpha val="43137"/>
                    </a:srgbClr>
                  </a:outerShdw>
                </a:effectLst>
                <a:latin typeface="Helvetica" pitchFamily="34" charset="0"/>
              </a:defRPr>
            </a:lvl3pPr>
            <a:lvl4pPr>
              <a:buNone/>
              <a:defRPr>
                <a:solidFill>
                  <a:schemeClr val="tx2"/>
                </a:solidFill>
                <a:effectLst>
                  <a:outerShdw blurRad="38100" dist="38100" dir="2700000" algn="tl">
                    <a:srgbClr val="000000">
                      <a:alpha val="43137"/>
                    </a:srgbClr>
                  </a:outerShdw>
                </a:effectLst>
                <a:latin typeface="Helvetica" pitchFamily="34" charset="0"/>
              </a:defRPr>
            </a:lvl4pPr>
            <a:lvl5pPr>
              <a:buNone/>
              <a:defRPr>
                <a:solidFill>
                  <a:schemeClr val="tx2"/>
                </a:solidFill>
                <a:effectLst>
                  <a:outerShdw blurRad="38100" dist="38100" dir="2700000" algn="tl">
                    <a:srgbClr val="000000">
                      <a:alpha val="43137"/>
                    </a:srgbClr>
                  </a:outerShdw>
                </a:effectLst>
                <a:latin typeface="Helvetic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0" name="3 Marcador de fecha"/>
          <p:cNvSpPr>
            <a:spLocks noGrp="1"/>
          </p:cNvSpPr>
          <p:nvPr>
            <p:ph type="dt" sz="half" idx="10"/>
          </p:nvPr>
        </p:nvSpPr>
        <p:spPr>
          <a:xfrm>
            <a:off x="457200" y="6643688"/>
            <a:ext cx="2133600" cy="220662"/>
          </a:xfrm>
        </p:spPr>
        <p:txBody>
          <a:bodyPr/>
          <a:lstStyle>
            <a:lvl1pPr>
              <a:defRPr/>
            </a:lvl1pPr>
          </a:lstStyle>
          <a:p>
            <a:pPr>
              <a:defRPr/>
            </a:pPr>
            <a:endParaRPr lang="es-ES" dirty="0"/>
          </a:p>
        </p:txBody>
      </p:sp>
      <p:sp>
        <p:nvSpPr>
          <p:cNvPr id="11" name="5 Marcador de número de diapositiva"/>
          <p:cNvSpPr>
            <a:spLocks noGrp="1"/>
          </p:cNvSpPr>
          <p:nvPr>
            <p:ph type="sldNum" sz="quarter" idx="11"/>
          </p:nvPr>
        </p:nvSpPr>
        <p:spPr>
          <a:xfrm>
            <a:off x="6553200" y="6643688"/>
            <a:ext cx="2133600" cy="220662"/>
          </a:xfrm>
        </p:spPr>
        <p:txBody>
          <a:bodyPr/>
          <a:lstStyle>
            <a:lvl1pPr>
              <a:defRPr/>
            </a:lvl1pPr>
          </a:lstStyle>
          <a:p>
            <a:pPr>
              <a:defRPr/>
            </a:pPr>
            <a:fld id="{2D744669-811D-4E29-9F8A-B4979B649184}" type="slidenum">
              <a:rPr lang="es-ES" smtClean="0"/>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1"/>
            <a:ext cx="8229600" cy="420506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8" name="7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1"/>
            <a:ext cx="40386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8" name="7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10" name="9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6" name="5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532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433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8" name="7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653136"/>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39683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MX" dirty="0"/>
          </a:p>
        </p:txBody>
      </p:sp>
      <p:sp>
        <p:nvSpPr>
          <p:cNvPr id="4" name="3 Marcador de texto"/>
          <p:cNvSpPr>
            <a:spLocks noGrp="1"/>
          </p:cNvSpPr>
          <p:nvPr>
            <p:ph type="body" sz="half" idx="2"/>
          </p:nvPr>
        </p:nvSpPr>
        <p:spPr>
          <a:xfrm>
            <a:off x="1792288" y="5229200"/>
            <a:ext cx="54864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68560FE-3C8B-47EC-86E6-88F39EBD3611}" type="slidenum">
              <a:rPr lang="es-MX" smtClean="0"/>
              <a:pPr/>
              <a:t>‹Nº›</a:t>
            </a:fld>
            <a:endParaRPr lang="es-MX" dirty="0"/>
          </a:p>
        </p:txBody>
      </p:sp>
      <p:pic>
        <p:nvPicPr>
          <p:cNvPr id="8" name="7 Imagen" descr="logo.png"/>
          <p:cNvPicPr>
            <a:picLocks noChangeAspect="1"/>
          </p:cNvPicPr>
          <p:nvPr userDrawn="1"/>
        </p:nvPicPr>
        <p:blipFill>
          <a:blip r:embed="rId2" cstate="print"/>
          <a:stretch>
            <a:fillRect/>
          </a:stretch>
        </p:blipFill>
        <p:spPr>
          <a:xfrm>
            <a:off x="3897304" y="5923892"/>
            <a:ext cx="1349392" cy="7454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defRPr>
            </a:lvl1pPr>
          </a:lstStyle>
          <a:p>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defRPr>
            </a:lvl1pPr>
          </a:lstStyle>
          <a:p>
            <a:fld id="{168560FE-3C8B-47EC-86E6-88F39EBD3611}"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0.w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mx/imgres?imgurl&amp;imgrefurl=http://www.misnoticiasdetecnologia.com/hp-lanza-nueva-pavilion-elite-m9600-con-intel-core-i7.htm&amp;h=0&amp;w=0&amp;sz=1&amp;tbnid=gWfqzCI6nK3UPM&amp;tbnh=182&amp;tbnw=277&amp;prev=/search?q=computrabajo&amp;tbm=isch&amp;tbo=u&amp;zoom=1&amp;q=computrabajo&amp;docid=4nlBcZ3qL84QLM&amp;hl=es-419&amp;ei=wpbyUZLBCYXA9gT2yICYCg&amp;ved=0CAIQsC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mx/url?sa=i&amp;rct=j&amp;q=scian+2007&amp;source=images&amp;cd=&amp;cad=rja&amp;docid=x7ov1DAqGg_DSM&amp;tbnid=wPaw1nS09vrzbM:&amp;ved=0CAUQjRw&amp;url=http://www.inegi.org.mx/sistemas/biblioteca/detalle.aspx?upc=702825023614&amp;tg=0&amp;c=14678&amp;s=est&amp;f=2&amp;pf=eco&amp;ei=8t73UfzdObTN8QHPq4CQCg&amp;bvm=bv.49967636,d.aWc&amp;psig=AFQjCNG_Pp3HokYlRbSsec1bOzkPt-J4bA&amp;ust=137528535071698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mx/url?sa=i&amp;rct=j&amp;q=TRABAJO+EJECUTIVOS+CON+TECNOLOGIAS+DE+LA+COMUNICACI%C3%93N&amp;source=images&amp;cd=&amp;cad=rja&amp;docid=AdsgN7-fRELbMM&amp;tbnid=JX2LjYNpU0d_3M:&amp;ved=0CAUQjRw&amp;url=http://empleos.clasificadoslavoz.com.ar/nota/noticias/784633&amp;ei=bdXxUZWfKouK9gSzq4GoCg&amp;bvm=bv.49784469,d.eWU&amp;psig=AFQjCNEjf8VJQXJBnBpyw92u3vVGyZ38CQ&amp;ust=1374889243237315" TargetMode="External"/><Relationship Id="rId7"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500042"/>
            <a:ext cx="8572560" cy="2448272"/>
          </a:xfrm>
        </p:spPr>
        <p:txBody>
          <a:bodyPr/>
          <a:lstStyle/>
          <a:p>
            <a:r>
              <a:rPr lang="es-MX" sz="4600" dirty="0" smtClean="0">
                <a:solidFill>
                  <a:schemeClr val="tx2">
                    <a:lumMod val="75000"/>
                  </a:schemeClr>
                </a:solidFill>
                <a:latin typeface="Arial" pitchFamily="34" charset="0"/>
                <a:cs typeface="Arial" pitchFamily="34" charset="0"/>
              </a:rPr>
              <a:t>3er Congreso de la Industria Siderúrgica  Mexicana</a:t>
            </a:r>
            <a:endParaRPr lang="es-MX" sz="4600" dirty="0">
              <a:solidFill>
                <a:schemeClr val="tx2">
                  <a:lumMod val="75000"/>
                </a:schemeClr>
              </a:solidFill>
              <a:latin typeface="Arial" pitchFamily="34" charset="0"/>
              <a:cs typeface="Arial" pitchFamily="34" charset="0"/>
            </a:endParaRPr>
          </a:p>
        </p:txBody>
      </p:sp>
      <p:sp>
        <p:nvSpPr>
          <p:cNvPr id="3" name="2 Subtítulo"/>
          <p:cNvSpPr>
            <a:spLocks noGrp="1"/>
          </p:cNvSpPr>
          <p:nvPr>
            <p:ph type="subTitle" idx="1"/>
          </p:nvPr>
        </p:nvSpPr>
        <p:spPr>
          <a:xfrm>
            <a:off x="285720" y="3429982"/>
            <a:ext cx="8572560" cy="1158050"/>
          </a:xfrm>
        </p:spPr>
        <p:txBody>
          <a:bodyPr>
            <a:normAutofit lnSpcReduction="10000"/>
          </a:bodyPr>
          <a:lstStyle/>
          <a:p>
            <a:pPr lvl="0">
              <a:lnSpc>
                <a:spcPct val="120000"/>
              </a:lnSpc>
            </a:pPr>
            <a:r>
              <a:rPr lang="es-MX" sz="3000" b="1" dirty="0" smtClean="0">
                <a:solidFill>
                  <a:schemeClr val="tx2">
                    <a:lumMod val="75000"/>
                  </a:schemeClr>
                </a:solidFill>
                <a:latin typeface="Arial" pitchFamily="34" charset="0"/>
                <a:cs typeface="Arial" pitchFamily="34" charset="0"/>
              </a:rPr>
              <a:t>Perfil Estadístico de la Industria del Hierro y el Acero </a:t>
            </a:r>
            <a:endParaRPr lang="es-MX" sz="3000" b="1"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Mapamundi.png"/>
          <p:cNvPicPr>
            <a:picLocks noChangeAspect="1"/>
          </p:cNvPicPr>
          <p:nvPr/>
        </p:nvPicPr>
        <p:blipFill>
          <a:blip r:embed="rId3" cstate="print">
            <a:duotone>
              <a:schemeClr val="accent1">
                <a:shade val="45000"/>
                <a:satMod val="135000"/>
              </a:schemeClr>
              <a:prstClr val="white"/>
            </a:duotone>
          </a:blip>
          <a:srcRect l="6416" r="5224"/>
          <a:stretch>
            <a:fillRect/>
          </a:stretch>
        </p:blipFill>
        <p:spPr>
          <a:xfrm>
            <a:off x="5317730" y="4071942"/>
            <a:ext cx="3214710" cy="2000264"/>
          </a:xfrm>
          <a:prstGeom prst="rect">
            <a:avLst/>
          </a:prstGeom>
        </p:spPr>
      </p:pic>
      <p:grpSp>
        <p:nvGrpSpPr>
          <p:cNvPr id="23" name="22 Grupo"/>
          <p:cNvGrpSpPr/>
          <p:nvPr/>
        </p:nvGrpSpPr>
        <p:grpSpPr>
          <a:xfrm>
            <a:off x="3563888" y="3270164"/>
            <a:ext cx="1872208" cy="2516290"/>
            <a:chOff x="3635896" y="3432990"/>
            <a:chExt cx="1872208" cy="2516290"/>
          </a:xfrm>
          <a:solidFill>
            <a:schemeClr val="accent6">
              <a:lumMod val="60000"/>
              <a:lumOff val="40000"/>
            </a:schemeClr>
          </a:solidFill>
        </p:grpSpPr>
        <p:sp>
          <p:nvSpPr>
            <p:cNvPr id="22" name="21 Rectángulo"/>
            <p:cNvSpPr/>
            <p:nvPr/>
          </p:nvSpPr>
          <p:spPr>
            <a:xfrm>
              <a:off x="4283968" y="3432990"/>
              <a:ext cx="576064" cy="18676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izquierda y derecha"/>
            <p:cNvSpPr/>
            <p:nvPr/>
          </p:nvSpPr>
          <p:spPr>
            <a:xfrm>
              <a:off x="3635896" y="4869160"/>
              <a:ext cx="1872208" cy="1080120"/>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0" name="19 Imagen" descr="untitled.bmp"/>
          <p:cNvPicPr>
            <a:picLocks noChangeAspect="1"/>
          </p:cNvPicPr>
          <p:nvPr/>
        </p:nvPicPr>
        <p:blipFill>
          <a:blip r:embed="rId4" cstate="print">
            <a:duotone>
              <a:schemeClr val="accent1">
                <a:shade val="45000"/>
                <a:satMod val="135000"/>
              </a:schemeClr>
              <a:prstClr val="white"/>
            </a:duotone>
          </a:blip>
          <a:stretch>
            <a:fillRect/>
          </a:stretch>
        </p:blipFill>
        <p:spPr>
          <a:xfrm>
            <a:off x="1109346" y="4071942"/>
            <a:ext cx="1714512" cy="2143140"/>
          </a:xfrm>
          <a:prstGeom prst="rect">
            <a:avLst/>
          </a:prstGeom>
          <a:ln>
            <a:noFill/>
          </a:ln>
          <a:effectLst>
            <a:softEdge rad="112500"/>
          </a:effectLst>
        </p:spPr>
      </p:pic>
      <p:sp>
        <p:nvSpPr>
          <p:cNvPr id="3" name="2 Título"/>
          <p:cNvSpPr>
            <a:spLocks noGrp="1"/>
          </p:cNvSpPr>
          <p:nvPr>
            <p:ph type="title"/>
          </p:nvPr>
        </p:nvSpPr>
        <p:spPr>
          <a:xfrm>
            <a:off x="0" y="0"/>
            <a:ext cx="9144000" cy="1285860"/>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MX" sz="4000" dirty="0" smtClean="0">
                <a:solidFill>
                  <a:schemeClr val="accent1">
                    <a:lumMod val="50000"/>
                  </a:schemeClr>
                </a:solidFill>
                <a:latin typeface="Arial" pitchFamily="34" charset="0"/>
                <a:cs typeface="Arial" pitchFamily="34" charset="0"/>
              </a:rPr>
              <a:t>Información disponible: 2007-2010</a:t>
            </a:r>
            <a:endParaRPr lang="es-MX" sz="4000" dirty="0">
              <a:solidFill>
                <a:schemeClr val="accent1">
                  <a:lumMod val="50000"/>
                </a:schemeClr>
              </a:solidFill>
              <a:latin typeface="Arial" pitchFamily="34" charset="0"/>
              <a:cs typeface="Arial" pitchFamily="34" charset="0"/>
            </a:endParaRPr>
          </a:p>
        </p:txBody>
      </p:sp>
      <p:grpSp>
        <p:nvGrpSpPr>
          <p:cNvPr id="2" name="18 Grupo"/>
          <p:cNvGrpSpPr/>
          <p:nvPr/>
        </p:nvGrpSpPr>
        <p:grpSpPr>
          <a:xfrm>
            <a:off x="642910" y="1412777"/>
            <a:ext cx="7818662" cy="2786082"/>
            <a:chOff x="786356" y="1628801"/>
            <a:chExt cx="7818662" cy="2411040"/>
          </a:xfrm>
        </p:grpSpPr>
        <p:grpSp>
          <p:nvGrpSpPr>
            <p:cNvPr id="4" name="11 Grupo"/>
            <p:cNvGrpSpPr/>
            <p:nvPr/>
          </p:nvGrpSpPr>
          <p:grpSpPr>
            <a:xfrm>
              <a:off x="786356" y="1628801"/>
              <a:ext cx="7786742" cy="2411040"/>
              <a:chOff x="786356" y="2532801"/>
              <a:chExt cx="7786742" cy="2793014"/>
            </a:xfrm>
          </p:grpSpPr>
          <p:sp>
            <p:nvSpPr>
              <p:cNvPr id="8" name="7 Rectángulo redondeado"/>
              <p:cNvSpPr/>
              <p:nvPr/>
            </p:nvSpPr>
            <p:spPr>
              <a:xfrm>
                <a:off x="786356" y="2532801"/>
                <a:ext cx="7786742" cy="1862009"/>
              </a:xfrm>
              <a:prstGeom prst="roundRect">
                <a:avLst/>
              </a:prstGeom>
              <a:solidFill>
                <a:schemeClr val="bg1"/>
              </a:solidFill>
              <a:ln cap="sq" cmpd="dbl">
                <a:solidFill>
                  <a:schemeClr val="accent1"/>
                </a:solidFill>
                <a:prstDash val="solid"/>
                <a:beve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b="1" dirty="0">
                  <a:solidFill>
                    <a:schemeClr val="tx2">
                      <a:lumMod val="50000"/>
                    </a:schemeClr>
                  </a:solidFill>
                </a:endParaRPr>
              </a:p>
            </p:txBody>
          </p:sp>
          <p:sp>
            <p:nvSpPr>
              <p:cNvPr id="11" name="10 Rectángulo redondeado"/>
              <p:cNvSpPr/>
              <p:nvPr/>
            </p:nvSpPr>
            <p:spPr>
              <a:xfrm>
                <a:off x="1572205" y="4752890"/>
                <a:ext cx="6357951" cy="572925"/>
              </a:xfrm>
              <a:prstGeom prst="roundRect">
                <a:avLst/>
              </a:prstGeom>
              <a:noFill/>
              <a:ln w="3175">
                <a:noFill/>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2400" b="1" dirty="0" smtClean="0">
                  <a:solidFill>
                    <a:schemeClr val="accent1">
                      <a:lumMod val="50000"/>
                    </a:schemeClr>
                  </a:solidFill>
                  <a:effectLst>
                    <a:outerShdw blurRad="38100" dist="38100" dir="2700000" algn="tl">
                      <a:srgbClr val="000000">
                        <a:alpha val="43137"/>
                      </a:srgbClr>
                    </a:outerShdw>
                  </a:effectLst>
                </a:endParaRPr>
              </a:p>
              <a:p>
                <a:pPr algn="ctr"/>
                <a:r>
                  <a:rPr lang="es-MX" sz="2400" b="1" dirty="0" smtClean="0">
                    <a:solidFill>
                      <a:schemeClr val="accent1">
                        <a:lumMod val="50000"/>
                      </a:schemeClr>
                    </a:solidFill>
                    <a:effectLst>
                      <a:outerShdw blurRad="38100" dist="38100" dir="2700000" algn="tl">
                        <a:srgbClr val="000000">
                          <a:alpha val="43137"/>
                        </a:srgbClr>
                      </a:outerShdw>
                    </a:effectLst>
                  </a:rPr>
                  <a:t>Tamaño de las Empresas por </a:t>
                </a:r>
              </a:p>
              <a:p>
                <a:pPr algn="ctr"/>
                <a:r>
                  <a:rPr lang="es-MX" sz="2400" b="1" dirty="0" smtClean="0">
                    <a:solidFill>
                      <a:schemeClr val="accent1">
                        <a:lumMod val="50000"/>
                      </a:schemeClr>
                    </a:solidFill>
                    <a:effectLst>
                      <a:outerShdw blurRad="38100" dist="38100" dir="2700000" algn="tl">
                        <a:srgbClr val="000000">
                          <a:alpha val="43137"/>
                        </a:srgbClr>
                      </a:outerShdw>
                    </a:effectLst>
                  </a:rPr>
                  <a:t>Personal Ocupado</a:t>
                </a:r>
              </a:p>
              <a:p>
                <a:pPr algn="ctr"/>
                <a:endParaRPr lang="es-MX" b="1" dirty="0">
                  <a:solidFill>
                    <a:schemeClr val="accent1">
                      <a:lumMod val="50000"/>
                    </a:schemeClr>
                  </a:solidFill>
                  <a:effectLst>
                    <a:outerShdw blurRad="38100" dist="38100" dir="2700000" algn="tl">
                      <a:srgbClr val="000000">
                        <a:alpha val="43137"/>
                      </a:srgbClr>
                    </a:outerShdw>
                  </a:effectLst>
                </a:endParaRPr>
              </a:p>
            </p:txBody>
          </p:sp>
        </p:grpSp>
        <p:sp>
          <p:nvSpPr>
            <p:cNvPr id="12" name="11 CuadroTexto"/>
            <p:cNvSpPr txBox="1"/>
            <p:nvPr/>
          </p:nvSpPr>
          <p:spPr>
            <a:xfrm>
              <a:off x="4644008" y="1664904"/>
              <a:ext cx="3961010" cy="1038749"/>
            </a:xfrm>
            <a:prstGeom prst="rect">
              <a:avLst/>
            </a:prstGeom>
            <a:noFill/>
          </p:spPr>
          <p:txBody>
            <a:bodyPr wrap="square" rtlCol="0">
              <a:spAutoFit/>
            </a:bodyPr>
            <a:lstStyle/>
            <a:p>
              <a:pPr algn="ctr"/>
              <a:r>
                <a:rPr lang="es-MX" sz="2400" b="1" dirty="0" smtClean="0">
                  <a:solidFill>
                    <a:schemeClr val="accent1">
                      <a:lumMod val="50000"/>
                    </a:schemeClr>
                  </a:solidFill>
                </a:rPr>
                <a:t>Valor de Exportaciones e Importaciones    </a:t>
              </a:r>
            </a:p>
            <a:p>
              <a:pPr algn="ctr"/>
              <a:endParaRPr lang="es-MX" sz="2400" b="1" dirty="0">
                <a:solidFill>
                  <a:schemeClr val="accent1">
                    <a:lumMod val="50000"/>
                  </a:schemeClr>
                </a:solidFill>
              </a:endParaRPr>
            </a:p>
          </p:txBody>
        </p:sp>
        <p:pic>
          <p:nvPicPr>
            <p:cNvPr id="39943" name="Picture 7" descr="C:\Program Files (x86)\Microsoft Office\MEDIA\CAGCAT10\j0285360.wmf"/>
            <p:cNvPicPr>
              <a:picLocks noChangeAspect="1" noChangeArrowheads="1"/>
            </p:cNvPicPr>
            <p:nvPr/>
          </p:nvPicPr>
          <p:blipFill>
            <a:blip r:embed="rId5" cstate="print"/>
            <a:srcRect/>
            <a:stretch>
              <a:fillRect/>
            </a:stretch>
          </p:blipFill>
          <p:spPr bwMode="auto">
            <a:xfrm>
              <a:off x="2215116" y="2185194"/>
              <a:ext cx="1500198" cy="989145"/>
            </a:xfrm>
            <a:prstGeom prst="rect">
              <a:avLst/>
            </a:prstGeom>
            <a:noFill/>
          </p:spPr>
        </p:pic>
      </p:grpSp>
      <p:sp>
        <p:nvSpPr>
          <p:cNvPr id="13" name="12 CuadroTexto"/>
          <p:cNvSpPr txBox="1"/>
          <p:nvPr/>
        </p:nvSpPr>
        <p:spPr>
          <a:xfrm>
            <a:off x="785786" y="1484214"/>
            <a:ext cx="3961010" cy="830997"/>
          </a:xfrm>
          <a:prstGeom prst="rect">
            <a:avLst/>
          </a:prstGeom>
          <a:noFill/>
        </p:spPr>
        <p:txBody>
          <a:bodyPr wrap="square" rtlCol="0">
            <a:spAutoFit/>
          </a:bodyPr>
          <a:lstStyle/>
          <a:p>
            <a:pPr algn="ctr"/>
            <a:r>
              <a:rPr lang="es-MX" sz="2400" b="1" dirty="0" smtClean="0">
                <a:solidFill>
                  <a:schemeClr val="accent1">
                    <a:lumMod val="50000"/>
                  </a:schemeClr>
                </a:solidFill>
              </a:rPr>
              <a:t>Número de Empresas</a:t>
            </a:r>
          </a:p>
          <a:p>
            <a:pPr algn="ctr"/>
            <a:endParaRPr lang="es-MX" sz="2400" b="1" dirty="0">
              <a:solidFill>
                <a:schemeClr val="accent1">
                  <a:lumMod val="50000"/>
                </a:schemeClr>
              </a:solidFill>
            </a:endParaRPr>
          </a:p>
        </p:txBody>
      </p:sp>
      <p:pic>
        <p:nvPicPr>
          <p:cNvPr id="14" name="Picture 3" descr="C:\Program Files (x86)\Microsoft Office\MEDIA\CAGCAT10\j0222015.wmf"/>
          <p:cNvPicPr>
            <a:picLocks noChangeAspect="1" noChangeArrowheads="1"/>
          </p:cNvPicPr>
          <p:nvPr/>
        </p:nvPicPr>
        <p:blipFill>
          <a:blip r:embed="rId6" cstate="print"/>
          <a:srcRect/>
          <a:stretch>
            <a:fillRect/>
          </a:stretch>
        </p:blipFill>
        <p:spPr bwMode="auto">
          <a:xfrm>
            <a:off x="5643570" y="2198594"/>
            <a:ext cx="1357322" cy="1071570"/>
          </a:xfrm>
          <a:prstGeom prst="rect">
            <a:avLst/>
          </a:prstGeom>
          <a:noFill/>
        </p:spPr>
      </p:pic>
      <p:sp>
        <p:nvSpPr>
          <p:cNvPr id="17" name="16 Rectángulo redondeado"/>
          <p:cNvSpPr/>
          <p:nvPr/>
        </p:nvSpPr>
        <p:spPr>
          <a:xfrm>
            <a:off x="323528" y="4643446"/>
            <a:ext cx="3571900" cy="121442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ctr"/>
            <a:r>
              <a:rPr lang="es-MX" sz="2400" b="1" dirty="0" smtClean="0">
                <a:solidFill>
                  <a:schemeClr val="tx2">
                    <a:lumMod val="50000"/>
                  </a:schemeClr>
                </a:solidFill>
              </a:rPr>
              <a:t>Sector y subsector </a:t>
            </a:r>
          </a:p>
          <a:p>
            <a:pPr marL="457200" indent="-457200" algn="ctr"/>
            <a:r>
              <a:rPr lang="es-MX" sz="2400" b="1" dirty="0" smtClean="0">
                <a:solidFill>
                  <a:schemeClr val="tx2">
                    <a:lumMod val="50000"/>
                  </a:schemeClr>
                </a:solidFill>
              </a:rPr>
              <a:t>de actividad </a:t>
            </a:r>
          </a:p>
          <a:p>
            <a:pPr marL="457200" indent="-457200" algn="ctr"/>
            <a:r>
              <a:rPr lang="es-MX" sz="2400" b="1" dirty="0" smtClean="0">
                <a:solidFill>
                  <a:schemeClr val="tx2">
                    <a:lumMod val="50000"/>
                  </a:schemeClr>
                </a:solidFill>
              </a:rPr>
              <a:t>(2 y 3 dígitos del SCIAN)</a:t>
            </a:r>
          </a:p>
        </p:txBody>
      </p:sp>
      <p:sp>
        <p:nvSpPr>
          <p:cNvPr id="19" name="18 CuadroTexto"/>
          <p:cNvSpPr txBox="1"/>
          <p:nvPr/>
        </p:nvSpPr>
        <p:spPr>
          <a:xfrm>
            <a:off x="5532044" y="4669705"/>
            <a:ext cx="2857520" cy="830997"/>
          </a:xfrm>
          <a:prstGeom prst="rect">
            <a:avLst/>
          </a:prstGeom>
          <a:noFill/>
        </p:spPr>
        <p:txBody>
          <a:bodyPr wrap="square" rtlCol="0">
            <a:spAutoFit/>
          </a:bodyPr>
          <a:lstStyle/>
          <a:p>
            <a:pPr algn="ctr"/>
            <a:r>
              <a:rPr lang="es-MX" sz="2400" b="1" dirty="0" smtClean="0">
                <a:solidFill>
                  <a:schemeClr val="tx2">
                    <a:lumMod val="50000"/>
                  </a:schemeClr>
                </a:solidFill>
              </a:rPr>
              <a:t>Zonas geográficas y países</a:t>
            </a:r>
            <a:endParaRPr lang="es-MX"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Flecha circular"/>
          <p:cNvSpPr/>
          <p:nvPr/>
        </p:nvSpPr>
        <p:spPr>
          <a:xfrm rot="17653321" flipV="1">
            <a:off x="1867962" y="1131413"/>
            <a:ext cx="5411808" cy="5592091"/>
          </a:xfrm>
          <a:prstGeom prst="circularArrow">
            <a:avLst>
              <a:gd name="adj1" fmla="val 12500"/>
              <a:gd name="adj2" fmla="val 1142319"/>
              <a:gd name="adj3" fmla="val 20457681"/>
              <a:gd name="adj4" fmla="val 2460486"/>
              <a:gd name="adj5" fmla="val 12500"/>
            </a:avLst>
          </a:prstGeom>
          <a:gradFill flip="none" rotWithShape="1">
            <a:gsLst>
              <a:gs pos="0">
                <a:srgbClr val="FFFFFF"/>
              </a:gs>
              <a:gs pos="7001">
                <a:srgbClr val="E6E6E6"/>
              </a:gs>
              <a:gs pos="32001">
                <a:srgbClr val="7D8496"/>
              </a:gs>
              <a:gs pos="47000">
                <a:srgbClr val="E6E6E6"/>
              </a:gs>
              <a:gs pos="85001">
                <a:srgbClr val="7D8496"/>
              </a:gs>
              <a:gs pos="100000">
                <a:srgbClr val="E6E6E6"/>
              </a:gs>
            </a:gsLst>
            <a:path path="rect">
              <a:fillToRect l="100000" t="100000"/>
            </a:path>
            <a:tileRect r="-100000" b="-100000"/>
          </a:gradFill>
          <a:ln w="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solidFill>
                <a:schemeClr val="tx1"/>
              </a:solidFill>
            </a:endParaRPr>
          </a:p>
        </p:txBody>
      </p:sp>
      <p:sp>
        <p:nvSpPr>
          <p:cNvPr id="5" name="8 Título"/>
          <p:cNvSpPr txBox="1">
            <a:spLocks/>
          </p:cNvSpPr>
          <p:nvPr/>
        </p:nvSpPr>
        <p:spPr>
          <a:xfrm>
            <a:off x="2" y="1"/>
            <a:ext cx="9143999" cy="1214421"/>
          </a:xfrm>
          <a:prstGeom prst="rect">
            <a:avLst/>
          </a:prstGeom>
        </p:spPr>
        <p:txBody>
          <a:bodyPr>
            <a:noAutofit/>
          </a:bodyPr>
          <a:lstStyle/>
          <a:p>
            <a:pPr marL="0" marR="0" lvl="0" indent="0" algn="ctr" fontAlgn="auto">
              <a:lnSpc>
                <a:spcPct val="100000"/>
              </a:lnSpc>
              <a:spcBef>
                <a:spcPct val="0"/>
              </a:spcBef>
              <a:spcAft>
                <a:spcPts val="0"/>
              </a:spcAft>
              <a:buClrTx/>
              <a:buSzTx/>
              <a:tabLst/>
              <a:defRPr/>
            </a:pPr>
            <a:r>
              <a:rPr lang="es-MX" sz="2800" b="1" dirty="0" smtClean="0">
                <a:solidFill>
                  <a:schemeClr val="accent1">
                    <a:lumMod val="50000"/>
                  </a:schemeClr>
                </a:solidFill>
                <a:latin typeface="Arial" pitchFamily="34" charset="0"/>
                <a:ea typeface="+mj-ea"/>
                <a:cs typeface="Arial" pitchFamily="34" charset="0"/>
              </a:rPr>
              <a:t>Empresas de la Industria del Hierro y del Acero según su condición exportadora e importadora, 2007-2010</a:t>
            </a:r>
          </a:p>
        </p:txBody>
      </p:sp>
      <p:grpSp>
        <p:nvGrpSpPr>
          <p:cNvPr id="2" name="26 Grupo"/>
          <p:cNvGrpSpPr/>
          <p:nvPr/>
        </p:nvGrpSpPr>
        <p:grpSpPr>
          <a:xfrm>
            <a:off x="539552" y="1375192"/>
            <a:ext cx="7600358" cy="4735427"/>
            <a:chOff x="358201" y="1891174"/>
            <a:chExt cx="8071451" cy="5239483"/>
          </a:xfrm>
        </p:grpSpPr>
        <p:grpSp>
          <p:nvGrpSpPr>
            <p:cNvPr id="3" name="14 Grupo"/>
            <p:cNvGrpSpPr/>
            <p:nvPr/>
          </p:nvGrpSpPr>
          <p:grpSpPr>
            <a:xfrm>
              <a:off x="1500166" y="1891174"/>
              <a:ext cx="6929486" cy="5239483"/>
              <a:chOff x="995362" y="1109164"/>
              <a:chExt cx="8298211" cy="7379916"/>
            </a:xfrm>
          </p:grpSpPr>
          <p:pic>
            <p:nvPicPr>
              <p:cNvPr id="9" name="8 Imagen" descr="mapa1.jpg"/>
              <p:cNvPicPr>
                <a:picLocks noChangeAspect="1"/>
              </p:cNvPicPr>
              <p:nvPr/>
            </p:nvPicPr>
            <p:blipFill>
              <a:blip r:embed="rId3" cstate="print"/>
              <a:stretch>
                <a:fillRect/>
              </a:stretch>
            </p:blipFill>
            <p:spPr>
              <a:xfrm>
                <a:off x="3780891" y="1109164"/>
                <a:ext cx="1758313" cy="1491903"/>
              </a:xfrm>
              <a:prstGeom prst="rect">
                <a:avLst/>
              </a:prstGeom>
            </p:spPr>
          </p:pic>
          <p:grpSp>
            <p:nvGrpSpPr>
              <p:cNvPr id="4" name="14 Grupo"/>
              <p:cNvGrpSpPr/>
              <p:nvPr/>
            </p:nvGrpSpPr>
            <p:grpSpPr>
              <a:xfrm>
                <a:off x="995362" y="2329588"/>
                <a:ext cx="8298211" cy="6159492"/>
                <a:chOff x="995362" y="2329588"/>
                <a:chExt cx="8298211" cy="6159492"/>
              </a:xfrm>
            </p:grpSpPr>
            <p:pic>
              <p:nvPicPr>
                <p:cNvPr id="11" name="6 Imagen" descr="empresa1.bmp"/>
                <p:cNvPicPr>
                  <a:picLocks noChangeAspect="1"/>
                </p:cNvPicPr>
                <p:nvPr/>
              </p:nvPicPr>
              <p:blipFill>
                <a:blip r:embed="rId4" cstate="print"/>
                <a:stretch>
                  <a:fillRect/>
                </a:stretch>
              </p:blipFill>
              <p:spPr>
                <a:xfrm>
                  <a:off x="3728418" y="3106840"/>
                  <a:ext cx="1714512" cy="1714511"/>
                </a:xfrm>
                <a:prstGeom prst="rect">
                  <a:avLst/>
                </a:prstGeom>
              </p:spPr>
            </p:pic>
            <p:pic>
              <p:nvPicPr>
                <p:cNvPr id="12" name="11 Imagen" descr="impo1.bmp"/>
                <p:cNvPicPr>
                  <a:picLocks noChangeAspect="1"/>
                </p:cNvPicPr>
                <p:nvPr/>
              </p:nvPicPr>
              <p:blipFill>
                <a:blip r:embed="rId5" cstate="print"/>
                <a:stretch>
                  <a:fillRect/>
                </a:stretch>
              </p:blipFill>
              <p:spPr>
                <a:xfrm>
                  <a:off x="995362" y="3434064"/>
                  <a:ext cx="2166604" cy="1652353"/>
                </a:xfrm>
                <a:prstGeom prst="ellipse">
                  <a:avLst/>
                </a:prstGeom>
                <a:ln>
                  <a:noFill/>
                </a:ln>
                <a:effectLst>
                  <a:softEdge rad="112500"/>
                </a:effectLst>
              </p:spPr>
            </p:pic>
            <p:pic>
              <p:nvPicPr>
                <p:cNvPr id="13" name="12 Imagen" descr="expo1.bmp"/>
                <p:cNvPicPr>
                  <a:picLocks noChangeAspect="1"/>
                </p:cNvPicPr>
                <p:nvPr/>
              </p:nvPicPr>
              <p:blipFill>
                <a:blip r:embed="rId6" cstate="print"/>
                <a:stretch>
                  <a:fillRect/>
                </a:stretch>
              </p:blipFill>
              <p:spPr>
                <a:xfrm>
                  <a:off x="6471719" y="3275224"/>
                  <a:ext cx="1552381" cy="1523810"/>
                </a:xfrm>
                <a:prstGeom prst="ellipse">
                  <a:avLst/>
                </a:prstGeom>
                <a:ln>
                  <a:noFill/>
                </a:ln>
                <a:effectLst>
                  <a:softEdge rad="112500"/>
                </a:effectLst>
              </p:spPr>
            </p:pic>
            <p:sp>
              <p:nvSpPr>
                <p:cNvPr id="14" name="13 CuadroTexto"/>
                <p:cNvSpPr txBox="1"/>
                <p:nvPr/>
              </p:nvSpPr>
              <p:spPr>
                <a:xfrm>
                  <a:off x="3728418" y="2329588"/>
                  <a:ext cx="1857388" cy="815411"/>
                </a:xfrm>
                <a:prstGeom prst="rect">
                  <a:avLst/>
                </a:prstGeom>
                <a:noFill/>
              </p:spPr>
              <p:txBody>
                <a:bodyPr wrap="square" rtlCol="0">
                  <a:spAutoFit/>
                </a:bodyPr>
                <a:lstStyle/>
                <a:p>
                  <a:pPr algn="ctr"/>
                  <a:r>
                    <a:rPr lang="es-MX" sz="1400" b="1" dirty="0" smtClean="0">
                      <a:solidFill>
                        <a:schemeClr val="tx2">
                          <a:lumMod val="50000"/>
                        </a:schemeClr>
                      </a:solidFill>
                    </a:rPr>
                    <a:t>182</a:t>
                  </a:r>
                </a:p>
                <a:p>
                  <a:pPr algn="ctr"/>
                  <a:r>
                    <a:rPr lang="es-MX" sz="1400" b="1" dirty="0" smtClean="0">
                      <a:solidFill>
                        <a:schemeClr val="tx2">
                          <a:lumMod val="50000"/>
                        </a:schemeClr>
                      </a:solidFill>
                    </a:rPr>
                    <a:t> Empresas</a:t>
                  </a:r>
                  <a:endParaRPr lang="es-MX" sz="1400" b="1" dirty="0">
                    <a:solidFill>
                      <a:schemeClr val="tx2">
                        <a:lumMod val="50000"/>
                      </a:schemeClr>
                    </a:solidFill>
                  </a:endParaRPr>
                </a:p>
              </p:txBody>
            </p:sp>
            <p:sp>
              <p:nvSpPr>
                <p:cNvPr id="15" name="14 CuadroTexto"/>
                <p:cNvSpPr txBox="1"/>
                <p:nvPr/>
              </p:nvSpPr>
              <p:spPr>
                <a:xfrm>
                  <a:off x="6899462" y="2867965"/>
                  <a:ext cx="2394111" cy="815411"/>
                </a:xfrm>
                <a:prstGeom prst="rect">
                  <a:avLst/>
                </a:prstGeom>
                <a:noFill/>
              </p:spPr>
              <p:txBody>
                <a:bodyPr wrap="square" rtlCol="0">
                  <a:spAutoFit/>
                </a:bodyPr>
                <a:lstStyle/>
                <a:p>
                  <a:pPr algn="ctr"/>
                  <a:r>
                    <a:rPr lang="es-MX" sz="1400" b="1" dirty="0" smtClean="0">
                      <a:solidFill>
                        <a:schemeClr val="tx2">
                          <a:lumMod val="50000"/>
                        </a:schemeClr>
                      </a:solidFill>
                    </a:rPr>
                    <a:t>Importadoras:</a:t>
                  </a:r>
                </a:p>
                <a:p>
                  <a:pPr algn="ctr"/>
                  <a:r>
                    <a:rPr lang="es-MX" sz="1400" b="1" dirty="0" smtClean="0">
                      <a:solidFill>
                        <a:schemeClr val="tx2">
                          <a:lumMod val="50000"/>
                        </a:schemeClr>
                      </a:solidFill>
                    </a:rPr>
                    <a:t> 20</a:t>
                  </a:r>
                  <a:endParaRPr lang="es-MX" sz="1400" b="1" dirty="0">
                    <a:solidFill>
                      <a:schemeClr val="tx2">
                        <a:lumMod val="50000"/>
                      </a:schemeClr>
                    </a:solidFill>
                  </a:endParaRPr>
                </a:p>
              </p:txBody>
            </p:sp>
            <p:pic>
              <p:nvPicPr>
                <p:cNvPr id="16" name="15 Imagen" descr="flechas.jpg"/>
                <p:cNvPicPr>
                  <a:picLocks noChangeAspect="1"/>
                </p:cNvPicPr>
                <p:nvPr/>
              </p:nvPicPr>
              <p:blipFill>
                <a:blip r:embed="rId7" cstate="print"/>
                <a:stretch>
                  <a:fillRect/>
                </a:stretch>
              </p:blipFill>
              <p:spPr>
                <a:xfrm>
                  <a:off x="3730600" y="6774544"/>
                  <a:ext cx="1714536" cy="1714536"/>
                </a:xfrm>
                <a:prstGeom prst="ellipse">
                  <a:avLst/>
                </a:prstGeom>
                <a:ln>
                  <a:noFill/>
                </a:ln>
                <a:effectLst>
                  <a:softEdge rad="112500"/>
                </a:effectLst>
              </p:spPr>
            </p:pic>
            <p:sp>
              <p:nvSpPr>
                <p:cNvPr id="17" name="16 CuadroTexto"/>
                <p:cNvSpPr txBox="1"/>
                <p:nvPr/>
              </p:nvSpPr>
              <p:spPr>
                <a:xfrm>
                  <a:off x="3296866" y="5565758"/>
                  <a:ext cx="2673166" cy="1151169"/>
                </a:xfrm>
                <a:prstGeom prst="rect">
                  <a:avLst/>
                </a:prstGeom>
                <a:noFill/>
              </p:spPr>
              <p:txBody>
                <a:bodyPr wrap="square" rtlCol="0">
                  <a:spAutoFit/>
                </a:bodyPr>
                <a:lstStyle/>
                <a:p>
                  <a:pPr algn="ctr"/>
                  <a:r>
                    <a:rPr lang="es-MX" sz="1400" b="1" dirty="0" smtClean="0">
                      <a:solidFill>
                        <a:schemeClr val="tx2">
                          <a:lumMod val="50000"/>
                        </a:schemeClr>
                      </a:solidFill>
                    </a:rPr>
                    <a:t>Exportadoras e </a:t>
                  </a:r>
                </a:p>
                <a:p>
                  <a:pPr algn="ctr"/>
                  <a:r>
                    <a:rPr lang="es-MX" sz="1400" b="1" dirty="0" smtClean="0">
                      <a:solidFill>
                        <a:schemeClr val="tx2">
                          <a:lumMod val="50000"/>
                        </a:schemeClr>
                      </a:solidFill>
                    </a:rPr>
                    <a:t>importadoras: </a:t>
                  </a:r>
                </a:p>
                <a:p>
                  <a:pPr algn="ctr"/>
                  <a:r>
                    <a:rPr lang="es-MX" sz="1400" b="1" dirty="0" smtClean="0">
                      <a:solidFill>
                        <a:schemeClr val="tx2">
                          <a:lumMod val="50000"/>
                        </a:schemeClr>
                      </a:solidFill>
                    </a:rPr>
                    <a:t>137</a:t>
                  </a:r>
                  <a:endParaRPr lang="es-MX" sz="1400" b="1" dirty="0">
                    <a:solidFill>
                      <a:schemeClr val="tx2">
                        <a:lumMod val="50000"/>
                      </a:schemeClr>
                    </a:solidFill>
                  </a:endParaRPr>
                </a:p>
              </p:txBody>
            </p:sp>
          </p:grpSp>
        </p:grpSp>
        <p:sp>
          <p:nvSpPr>
            <p:cNvPr id="8" name="7 CuadroTexto"/>
            <p:cNvSpPr txBox="1"/>
            <p:nvPr/>
          </p:nvSpPr>
          <p:spPr>
            <a:xfrm>
              <a:off x="358201" y="3364056"/>
              <a:ext cx="1999221" cy="578913"/>
            </a:xfrm>
            <a:prstGeom prst="rect">
              <a:avLst/>
            </a:prstGeom>
            <a:noFill/>
          </p:spPr>
          <p:txBody>
            <a:bodyPr wrap="square" rtlCol="0">
              <a:spAutoFit/>
            </a:bodyPr>
            <a:lstStyle/>
            <a:p>
              <a:pPr algn="ctr"/>
              <a:r>
                <a:rPr lang="es-MX" sz="1400" b="1" dirty="0" smtClean="0">
                  <a:solidFill>
                    <a:schemeClr val="tx2">
                      <a:lumMod val="50000"/>
                    </a:schemeClr>
                  </a:solidFill>
                </a:rPr>
                <a:t>Exportadoras: </a:t>
              </a:r>
            </a:p>
            <a:p>
              <a:pPr algn="ctr"/>
              <a:r>
                <a:rPr lang="es-MX" sz="1400" b="1" dirty="0" smtClean="0">
                  <a:solidFill>
                    <a:schemeClr val="tx2">
                      <a:lumMod val="50000"/>
                    </a:schemeClr>
                  </a:solidFill>
                </a:rPr>
                <a:t>25</a:t>
              </a:r>
              <a:endParaRPr lang="es-MX" sz="1400" b="1" dirty="0">
                <a:solidFill>
                  <a:schemeClr val="tx2">
                    <a:lumMod val="50000"/>
                  </a:schemeClr>
                </a:solidFill>
              </a:endParaRPr>
            </a:p>
          </p:txBody>
        </p:sp>
      </p:grpSp>
      <p:sp>
        <p:nvSpPr>
          <p:cNvPr id="19" name="18 CuadroTexto"/>
          <p:cNvSpPr txBox="1"/>
          <p:nvPr/>
        </p:nvSpPr>
        <p:spPr>
          <a:xfrm>
            <a:off x="0" y="6309320"/>
            <a:ext cx="8892480" cy="523220"/>
          </a:xfrm>
          <a:prstGeom prst="rect">
            <a:avLst/>
          </a:prstGeom>
          <a:noFill/>
        </p:spPr>
        <p:txBody>
          <a:bodyPr wrap="square" rtlCol="0">
            <a:spAutoFit/>
          </a:bodyPr>
          <a:lstStyle/>
          <a:p>
            <a:r>
              <a:rPr lang="es-MX" sz="1400" b="1" dirty="0" smtClean="0">
                <a:latin typeface="+mj-lt"/>
                <a:cs typeface="Arial" pitchFamily="34" charset="0"/>
              </a:rPr>
              <a:t>Nota:  La Industria del Hierro y el Acero se refiere a las ramas 3311, 3312 y 3315 del SCIAN.</a:t>
            </a:r>
          </a:p>
          <a:p>
            <a:r>
              <a:rPr lang="es-MX" sz="1400" b="1" dirty="0" smtClean="0">
                <a:latin typeface="+mj-lt"/>
                <a:cs typeface="Arial" pitchFamily="34" charset="0"/>
              </a:rPr>
              <a:t>Fuente: INEGI. Perfil de las Empresas Manufactureras de Exportación.</a:t>
            </a:r>
            <a:endParaRPr lang="es-MX" sz="1400" b="1" dirty="0">
              <a:latin typeface="+mj-l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827088" y="1844675"/>
            <a:ext cx="7772400" cy="1500187"/>
          </a:xfrm>
        </p:spPr>
        <p:txBody>
          <a:bodyPr>
            <a:normAutofit/>
          </a:bodyPr>
          <a:lstStyle/>
          <a:p>
            <a:pPr algn="ctr"/>
            <a:r>
              <a:rPr lang="es-MX" sz="3600" b="1" dirty="0" smtClean="0">
                <a:solidFill>
                  <a:schemeClr val="accent1">
                    <a:lumMod val="50000"/>
                  </a:schemeClr>
                </a:solidFill>
                <a:latin typeface="Arial" pitchFamily="34" charset="0"/>
                <a:cs typeface="Arial" pitchFamily="34" charset="0"/>
              </a:rPr>
              <a:t>Resultados Generales</a:t>
            </a:r>
            <a:endParaRPr lang="es-MX" sz="3600" b="1"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 y="-24"/>
            <a:ext cx="9144000" cy="1143008"/>
          </a:xfrm>
        </p:spPr>
        <p:txBody>
          <a:bodyPr>
            <a:noAutofit/>
          </a:bodyPr>
          <a:lstStyle/>
          <a:p>
            <a:r>
              <a:rPr lang="es-MX" sz="2800" b="1" dirty="0" smtClean="0">
                <a:solidFill>
                  <a:schemeClr val="accent1">
                    <a:lumMod val="50000"/>
                  </a:schemeClr>
                </a:solidFill>
                <a:latin typeface="Arial" pitchFamily="34" charset="0"/>
                <a:cs typeface="Arial" pitchFamily="34" charset="0"/>
              </a:rPr>
              <a:t>Importaciones de la Industria del Hierro y del Acero, según país de procedencia, 2012</a:t>
            </a:r>
            <a:r>
              <a:rPr lang="es-MX" sz="3000" b="1" dirty="0" smtClean="0">
                <a:solidFill>
                  <a:schemeClr val="accent1">
                    <a:lumMod val="50000"/>
                  </a:schemeClr>
                </a:solidFill>
                <a:latin typeface="Arial" pitchFamily="34" charset="0"/>
                <a:cs typeface="Arial" pitchFamily="34" charset="0"/>
              </a:rPr>
              <a:t/>
            </a:r>
            <a:br>
              <a:rPr lang="es-MX" sz="3000" b="1" dirty="0" smtClean="0">
                <a:solidFill>
                  <a:schemeClr val="accent1">
                    <a:lumMod val="50000"/>
                  </a:schemeClr>
                </a:solidFill>
                <a:latin typeface="Arial" pitchFamily="34" charset="0"/>
                <a:cs typeface="Arial" pitchFamily="34" charset="0"/>
              </a:rPr>
            </a:br>
            <a:r>
              <a:rPr lang="es-MX" sz="2000" b="1" dirty="0" smtClean="0">
                <a:solidFill>
                  <a:schemeClr val="accent1">
                    <a:lumMod val="50000"/>
                  </a:schemeClr>
                </a:solidFill>
                <a:latin typeface="Arial" pitchFamily="34" charset="0"/>
                <a:cs typeface="Arial" pitchFamily="34" charset="0"/>
              </a:rPr>
              <a:t>(Porcentajes) </a:t>
            </a:r>
          </a:p>
        </p:txBody>
      </p:sp>
      <p:graphicFrame>
        <p:nvGraphicFramePr>
          <p:cNvPr id="5" name="1 Gráfico"/>
          <p:cNvGraphicFramePr/>
          <p:nvPr/>
        </p:nvGraphicFramePr>
        <p:xfrm>
          <a:off x="251520" y="1340768"/>
          <a:ext cx="8496944"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1 CuadroTexto"/>
          <p:cNvSpPr txBox="1"/>
          <p:nvPr/>
        </p:nvSpPr>
        <p:spPr>
          <a:xfrm>
            <a:off x="179512" y="5585788"/>
            <a:ext cx="8750206" cy="8572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1400" b="1" dirty="0" smtClean="0"/>
              <a:t>Nota: Los datos corresponden a las importaciones de mercancías registradas en el Capítulo 73 de la TIGIE.</a:t>
            </a:r>
          </a:p>
          <a:p>
            <a:pPr algn="just"/>
            <a:r>
              <a:rPr lang="es-MX" sz="1400" b="1" dirty="0" smtClean="0"/>
              <a:t>Fuente: Grupo de Trabajo de Estadísticas de Comercio Exterior,  integrado por el Banco de México, INEGI, Servicio de</a:t>
            </a:r>
          </a:p>
          <a:p>
            <a:pPr algn="just"/>
            <a:r>
              <a:rPr lang="es-MX" sz="1400" b="1" dirty="0" smtClean="0"/>
              <a:t>Administración Tributaria y Secretaría de Economía.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4"/>
            <a:ext cx="9144000" cy="1214446"/>
          </a:xfrm>
        </p:spPr>
        <p:txBody>
          <a:bodyPr>
            <a:noAutofit/>
          </a:bodyPr>
          <a:lstStyle/>
          <a:p>
            <a:r>
              <a:rPr lang="es-MX" sz="2400" b="1" dirty="0" smtClean="0">
                <a:solidFill>
                  <a:schemeClr val="accent1">
                    <a:lumMod val="50000"/>
                  </a:schemeClr>
                </a:solidFill>
                <a:latin typeface="Arial" pitchFamily="34" charset="0"/>
                <a:cs typeface="Arial" pitchFamily="34" charset="0"/>
              </a:rPr>
              <a:t>Remuneraciones promedio por persona ocupada según tamaño de las empresas manufactureras exportadoras de la Industria del Hierro y del Acero, 2007-2010</a:t>
            </a:r>
            <a:endParaRPr lang="es-MX" sz="2400" b="1" dirty="0"/>
          </a:p>
        </p:txBody>
      </p:sp>
      <p:sp>
        <p:nvSpPr>
          <p:cNvPr id="11" name="1 Conector recto"/>
          <p:cNvSpPr/>
          <p:nvPr/>
        </p:nvSpPr>
        <p:spPr>
          <a:xfrm>
            <a:off x="187714" y="5747927"/>
            <a:ext cx="214314" cy="0"/>
          </a:xfrm>
          <a:prstGeom prst="line">
            <a:avLst/>
          </a:prstGeom>
          <a:effectLst/>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s-MX"/>
          </a:p>
        </p:txBody>
      </p:sp>
      <p:sp>
        <p:nvSpPr>
          <p:cNvPr id="12" name="11 CuadroTexto"/>
          <p:cNvSpPr txBox="1"/>
          <p:nvPr/>
        </p:nvSpPr>
        <p:spPr>
          <a:xfrm>
            <a:off x="395536" y="5563987"/>
            <a:ext cx="8352928" cy="307777"/>
          </a:xfrm>
          <a:prstGeom prst="rect">
            <a:avLst/>
          </a:prstGeom>
          <a:noFill/>
        </p:spPr>
        <p:txBody>
          <a:bodyPr wrap="square" rtlCol="0">
            <a:spAutoFit/>
          </a:bodyPr>
          <a:lstStyle/>
          <a:p>
            <a:r>
              <a:rPr lang="es-MX" sz="1400" dirty="0" smtClean="0"/>
              <a:t>No exportadoras: 89 mil pesos (Encuesta Anual de la Industria Manufacturera, promedio 2007-2010).</a:t>
            </a:r>
            <a:endParaRPr lang="es-MX" sz="1400" dirty="0"/>
          </a:p>
        </p:txBody>
      </p:sp>
      <p:sp>
        <p:nvSpPr>
          <p:cNvPr id="9" name="8 CuadroTexto"/>
          <p:cNvSpPr txBox="1"/>
          <p:nvPr/>
        </p:nvSpPr>
        <p:spPr>
          <a:xfrm>
            <a:off x="0" y="6039169"/>
            <a:ext cx="8892480" cy="461665"/>
          </a:xfrm>
          <a:prstGeom prst="rect">
            <a:avLst/>
          </a:prstGeom>
          <a:noFill/>
        </p:spPr>
        <p:txBody>
          <a:bodyPr wrap="square" rtlCol="0">
            <a:spAutoFit/>
          </a:bodyPr>
          <a:lstStyle/>
          <a:p>
            <a:r>
              <a:rPr lang="es-MX" sz="1200" b="1" dirty="0" smtClean="0">
                <a:latin typeface="Arial" pitchFamily="34" charset="0"/>
                <a:cs typeface="Arial" pitchFamily="34" charset="0"/>
              </a:rPr>
              <a:t>Nota:  La Industria del Hierro y el Acero se refiere a las ramas 3311, 3312 y 3315 del SCIAN.</a:t>
            </a:r>
          </a:p>
          <a:p>
            <a:r>
              <a:rPr lang="es-MX" sz="1200" b="1" dirty="0" smtClean="0">
                <a:latin typeface="Arial" pitchFamily="34" charset="0"/>
                <a:cs typeface="Arial" pitchFamily="34" charset="0"/>
              </a:rPr>
              <a:t>Fuente: INEGI. Perfil de las Empresas Manufactureras de Exportación.</a:t>
            </a:r>
            <a:endParaRPr lang="es-MX" sz="1200" b="1" dirty="0">
              <a:latin typeface="Arial" pitchFamily="34" charset="0"/>
              <a:cs typeface="Arial" pitchFamily="34" charset="0"/>
            </a:endParaRPr>
          </a:p>
        </p:txBody>
      </p:sp>
      <p:graphicFrame>
        <p:nvGraphicFramePr>
          <p:cNvPr id="13" name="3 Gráfico"/>
          <p:cNvGraphicFramePr>
            <a:graphicFrameLocks noGrp="1"/>
          </p:cNvGraphicFramePr>
          <p:nvPr>
            <p:ph idx="1"/>
          </p:nvPr>
        </p:nvGraphicFramePr>
        <p:xfrm>
          <a:off x="457200" y="1600200"/>
          <a:ext cx="8229600" cy="4186254"/>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16 Conector recto"/>
          <p:cNvCxnSpPr/>
          <p:nvPr/>
        </p:nvCxnSpPr>
        <p:spPr>
          <a:xfrm>
            <a:off x="1000100" y="4286256"/>
            <a:ext cx="7272808"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4"/>
            <a:ext cx="9144000" cy="1268760"/>
          </a:xfrm>
        </p:spPr>
        <p:txBody>
          <a:bodyPr vert="horz" lIns="91440" tIns="45720" rIns="91440" bIns="45720" rtlCol="0" anchor="ctr">
            <a:noAutofit/>
          </a:bodyPr>
          <a:lstStyle/>
          <a:p>
            <a:pPr>
              <a:defRPr/>
            </a:pPr>
            <a:r>
              <a:rPr lang="es-MX" sz="2800" b="1" dirty="0" smtClean="0">
                <a:solidFill>
                  <a:schemeClr val="accent1">
                    <a:lumMod val="50000"/>
                  </a:schemeClr>
                </a:solidFill>
                <a:latin typeface="Arial" pitchFamily="34" charset="0"/>
                <a:cs typeface="Arial" pitchFamily="34" charset="0"/>
              </a:rPr>
              <a:t>Distribución del número de empresas y valor de las exportaciones de la Industria del Hierro y del Acero según tamaño de la empresa, 2007-2010</a:t>
            </a:r>
          </a:p>
        </p:txBody>
      </p:sp>
      <p:sp>
        <p:nvSpPr>
          <p:cNvPr id="19" name="18 CuadroTexto"/>
          <p:cNvSpPr txBox="1"/>
          <p:nvPr/>
        </p:nvSpPr>
        <p:spPr>
          <a:xfrm>
            <a:off x="0" y="6039169"/>
            <a:ext cx="8892480" cy="523220"/>
          </a:xfrm>
          <a:prstGeom prst="rect">
            <a:avLst/>
          </a:prstGeom>
          <a:noFill/>
        </p:spPr>
        <p:txBody>
          <a:bodyPr wrap="square" rtlCol="0">
            <a:spAutoFit/>
          </a:bodyPr>
          <a:lstStyle/>
          <a:p>
            <a:r>
              <a:rPr lang="es-MX" sz="1400" b="1" dirty="0" smtClean="0">
                <a:latin typeface="+mj-lt"/>
                <a:cs typeface="Arial" pitchFamily="34" charset="0"/>
              </a:rPr>
              <a:t>Nota:  La Industria del Hierro y el Acero se refiere a las ramas 3311, 3312 y 3315 del SCIAN.</a:t>
            </a:r>
          </a:p>
          <a:p>
            <a:r>
              <a:rPr lang="es-MX" sz="1400" b="1" dirty="0" smtClean="0">
                <a:latin typeface="+mj-lt"/>
                <a:cs typeface="Arial" pitchFamily="34" charset="0"/>
              </a:rPr>
              <a:t>Fuente: INEGI. Perfil de las Empresas Manufactureras de Exportación.</a:t>
            </a:r>
          </a:p>
        </p:txBody>
      </p:sp>
      <p:sp>
        <p:nvSpPr>
          <p:cNvPr id="23" name="16 Marcador de texto"/>
          <p:cNvSpPr txBox="1">
            <a:spLocks/>
          </p:cNvSpPr>
          <p:nvPr/>
        </p:nvSpPr>
        <p:spPr>
          <a:xfrm>
            <a:off x="428596" y="1200520"/>
            <a:ext cx="4041775" cy="639762"/>
          </a:xfrm>
          <a:prstGeom prst="rect">
            <a:avLst/>
          </a:prstGeom>
        </p:spPr>
        <p:txBody>
          <a:bodyPr anchor="ct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MX" sz="1600" b="1" i="0" u="none" strike="noStrike" kern="1200" cap="none" spc="0" normalizeH="0" baseline="0" noProof="0" dirty="0" smtClean="0">
                <a:ln>
                  <a:noFill/>
                </a:ln>
                <a:solidFill>
                  <a:schemeClr val="tx2">
                    <a:lumMod val="50000"/>
                  </a:schemeClr>
                </a:solidFill>
                <a:effectLst/>
                <a:uLnTx/>
                <a:uFillTx/>
                <a:ea typeface="+mn-ea"/>
                <a:cs typeface="+mn-cs"/>
              </a:rPr>
              <a:t>Número de empresas: </a:t>
            </a:r>
            <a:r>
              <a:rPr lang="es-MX" sz="1600" b="1" dirty="0" smtClean="0">
                <a:solidFill>
                  <a:schemeClr val="tx2">
                    <a:lumMod val="50000"/>
                  </a:schemeClr>
                </a:solidFill>
              </a:rPr>
              <a:t>162</a:t>
            </a:r>
            <a:endParaRPr kumimoji="0" lang="es-MX" sz="1600" b="1" i="0" u="none" strike="noStrike" kern="1200" cap="none" spc="0" normalizeH="0" baseline="0" noProof="0" dirty="0">
              <a:ln>
                <a:noFill/>
              </a:ln>
              <a:solidFill>
                <a:schemeClr val="tx2">
                  <a:lumMod val="50000"/>
                </a:schemeClr>
              </a:solidFill>
              <a:effectLst/>
              <a:uLnTx/>
              <a:uFillTx/>
              <a:ea typeface="+mn-ea"/>
              <a:cs typeface="+mn-cs"/>
            </a:endParaRPr>
          </a:p>
        </p:txBody>
      </p:sp>
      <p:sp>
        <p:nvSpPr>
          <p:cNvPr id="25" name="24 Rectángulo"/>
          <p:cNvSpPr/>
          <p:nvPr/>
        </p:nvSpPr>
        <p:spPr>
          <a:xfrm>
            <a:off x="1196174" y="5640952"/>
            <a:ext cx="176110" cy="1428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a:p>
        </p:txBody>
      </p:sp>
      <p:sp>
        <p:nvSpPr>
          <p:cNvPr id="26" name="25 CuadroTexto"/>
          <p:cNvSpPr txBox="1"/>
          <p:nvPr/>
        </p:nvSpPr>
        <p:spPr>
          <a:xfrm>
            <a:off x="1339050" y="5569514"/>
            <a:ext cx="1144718" cy="338554"/>
          </a:xfrm>
          <a:prstGeom prst="rect">
            <a:avLst/>
          </a:prstGeom>
          <a:noFill/>
        </p:spPr>
        <p:txBody>
          <a:bodyPr wrap="square" rtlCol="0">
            <a:spAutoFit/>
          </a:bodyPr>
          <a:lstStyle/>
          <a:p>
            <a:r>
              <a:rPr lang="es-MX" sz="1600" b="1" dirty="0" smtClean="0">
                <a:latin typeface="+mj-lt"/>
              </a:rPr>
              <a:t>De 0 a 10</a:t>
            </a:r>
            <a:endParaRPr lang="es-MX" sz="1600" b="1" dirty="0">
              <a:latin typeface="+mj-lt"/>
            </a:endParaRPr>
          </a:p>
        </p:txBody>
      </p:sp>
      <p:sp>
        <p:nvSpPr>
          <p:cNvPr id="27" name="26 Rectángulo"/>
          <p:cNvSpPr/>
          <p:nvPr/>
        </p:nvSpPr>
        <p:spPr>
          <a:xfrm>
            <a:off x="2915816" y="5640952"/>
            <a:ext cx="142876" cy="14287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a:p>
        </p:txBody>
      </p:sp>
      <p:sp>
        <p:nvSpPr>
          <p:cNvPr id="28" name="27 CuadroTexto"/>
          <p:cNvSpPr txBox="1"/>
          <p:nvPr/>
        </p:nvSpPr>
        <p:spPr>
          <a:xfrm>
            <a:off x="3058692" y="5569514"/>
            <a:ext cx="1143008" cy="338554"/>
          </a:xfrm>
          <a:prstGeom prst="rect">
            <a:avLst/>
          </a:prstGeom>
          <a:noFill/>
        </p:spPr>
        <p:txBody>
          <a:bodyPr wrap="square" rtlCol="0">
            <a:spAutoFit/>
          </a:bodyPr>
          <a:lstStyle/>
          <a:p>
            <a:r>
              <a:rPr lang="es-MX" sz="1600" b="1" dirty="0" smtClean="0">
                <a:latin typeface="+mj-lt"/>
              </a:rPr>
              <a:t>De 11 a 50</a:t>
            </a:r>
            <a:endParaRPr lang="es-MX" sz="1600" b="1" dirty="0">
              <a:latin typeface="+mj-lt"/>
            </a:endParaRPr>
          </a:p>
        </p:txBody>
      </p:sp>
      <p:sp>
        <p:nvSpPr>
          <p:cNvPr id="29" name="28 Rectángulo"/>
          <p:cNvSpPr/>
          <p:nvPr/>
        </p:nvSpPr>
        <p:spPr>
          <a:xfrm>
            <a:off x="4572000" y="5640952"/>
            <a:ext cx="142876" cy="14287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a:p>
        </p:txBody>
      </p:sp>
      <p:sp>
        <p:nvSpPr>
          <p:cNvPr id="30" name="29 CuadroTexto"/>
          <p:cNvSpPr txBox="1"/>
          <p:nvPr/>
        </p:nvSpPr>
        <p:spPr>
          <a:xfrm>
            <a:off x="4714876" y="5569514"/>
            <a:ext cx="1214446" cy="338554"/>
          </a:xfrm>
          <a:prstGeom prst="rect">
            <a:avLst/>
          </a:prstGeom>
          <a:noFill/>
        </p:spPr>
        <p:txBody>
          <a:bodyPr wrap="square" rtlCol="0">
            <a:spAutoFit/>
          </a:bodyPr>
          <a:lstStyle/>
          <a:p>
            <a:r>
              <a:rPr lang="es-MX" sz="1600" b="1" dirty="0" smtClean="0">
                <a:latin typeface="+mj-lt"/>
              </a:rPr>
              <a:t>De 51 a 250</a:t>
            </a:r>
            <a:endParaRPr lang="es-MX" sz="1600" b="1" dirty="0">
              <a:latin typeface="+mj-lt"/>
            </a:endParaRPr>
          </a:p>
        </p:txBody>
      </p:sp>
      <p:sp>
        <p:nvSpPr>
          <p:cNvPr id="31" name="30 Rectángulo"/>
          <p:cNvSpPr/>
          <p:nvPr/>
        </p:nvSpPr>
        <p:spPr>
          <a:xfrm>
            <a:off x="6228184" y="5640952"/>
            <a:ext cx="142876" cy="1428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a:p>
        </p:txBody>
      </p:sp>
      <p:sp>
        <p:nvSpPr>
          <p:cNvPr id="32" name="31 CuadroTexto"/>
          <p:cNvSpPr txBox="1"/>
          <p:nvPr/>
        </p:nvSpPr>
        <p:spPr>
          <a:xfrm>
            <a:off x="6371060" y="5569514"/>
            <a:ext cx="1714512" cy="338554"/>
          </a:xfrm>
          <a:prstGeom prst="rect">
            <a:avLst/>
          </a:prstGeom>
          <a:noFill/>
        </p:spPr>
        <p:txBody>
          <a:bodyPr wrap="square" rtlCol="0">
            <a:spAutoFit/>
          </a:bodyPr>
          <a:lstStyle/>
          <a:p>
            <a:r>
              <a:rPr lang="es-MX" sz="1600" b="1" dirty="0" smtClean="0">
                <a:latin typeface="+mj-lt"/>
              </a:rPr>
              <a:t>De 251 y más</a:t>
            </a:r>
            <a:endParaRPr lang="es-MX" sz="1600" b="1" dirty="0">
              <a:latin typeface="+mj-lt"/>
            </a:endParaRPr>
          </a:p>
        </p:txBody>
      </p:sp>
      <p:sp>
        <p:nvSpPr>
          <p:cNvPr id="16" name="15 Marcador de texto"/>
          <p:cNvSpPr txBox="1">
            <a:spLocks/>
          </p:cNvSpPr>
          <p:nvPr/>
        </p:nvSpPr>
        <p:spPr>
          <a:xfrm>
            <a:off x="4814918" y="1268760"/>
            <a:ext cx="4114800" cy="639762"/>
          </a:xfrm>
          <a:prstGeom prst="rect">
            <a:avLst/>
          </a:prstGeom>
        </p:spPr>
        <p:txBody>
          <a:bodyPr vert="horz" lIns="91440" tIns="45720" rIns="91440" bIns="45720" rtlCol="0">
            <a:normAutofit/>
          </a:bodyPr>
          <a:lstStyle/>
          <a:p>
            <a:pPr marL="342900" indent="-342900" algn="ctr">
              <a:spcBef>
                <a:spcPct val="20000"/>
              </a:spcBef>
              <a:defRPr/>
            </a:pPr>
            <a:r>
              <a:rPr lang="es-MX" sz="1600" b="1" dirty="0" smtClean="0">
                <a:solidFill>
                  <a:schemeClr val="tx2">
                    <a:lumMod val="50000"/>
                  </a:schemeClr>
                </a:solidFill>
              </a:rPr>
              <a:t>Exportaciones:</a:t>
            </a:r>
          </a:p>
          <a:p>
            <a:pPr marL="342900" indent="-342900" algn="ctr">
              <a:spcBef>
                <a:spcPct val="20000"/>
              </a:spcBef>
              <a:defRPr/>
            </a:pPr>
            <a:r>
              <a:rPr lang="es-MX" sz="1600" b="1" dirty="0" smtClean="0">
                <a:solidFill>
                  <a:schemeClr val="tx2">
                    <a:lumMod val="50000"/>
                  </a:schemeClr>
                </a:solidFill>
              </a:rPr>
              <a:t>4,344 millones de dólares</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MX" sz="1600" b="1" i="0" u="none" strike="noStrike" kern="1200" cap="none" spc="0" normalizeH="0" baseline="0" noProof="0" dirty="0">
              <a:ln>
                <a:noFill/>
              </a:ln>
              <a:solidFill>
                <a:schemeClr val="tx1"/>
              </a:solidFill>
              <a:effectLst/>
              <a:uLnTx/>
              <a:uFillTx/>
              <a:ea typeface="+mn-ea"/>
              <a:cs typeface="+mn-cs"/>
            </a:endParaRPr>
          </a:p>
        </p:txBody>
      </p:sp>
      <p:graphicFrame>
        <p:nvGraphicFramePr>
          <p:cNvPr id="18" name="2 Gráfico"/>
          <p:cNvGraphicFramePr>
            <a:graphicFrameLocks noGrp="1"/>
          </p:cNvGraphicFramePr>
          <p:nvPr/>
        </p:nvGraphicFramePr>
        <p:xfrm>
          <a:off x="4786314" y="1906604"/>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2 Gráfico"/>
          <p:cNvGraphicFramePr>
            <a:graphicFrameLocks noGrp="1"/>
          </p:cNvGraphicFramePr>
          <p:nvPr/>
        </p:nvGraphicFramePr>
        <p:xfrm>
          <a:off x="357158" y="1857364"/>
          <a:ext cx="4041775" cy="39512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1"/>
            <a:ext cx="9144000" cy="1268760"/>
          </a:xfrm>
          <a:prstGeom prst="rect">
            <a:avLst/>
          </a:prstGeom>
        </p:spPr>
        <p:txBody>
          <a:bodyPr vert="horz" lIns="91440" tIns="45720" rIns="91440" bIns="45720" rtlCol="0" anchor="ctr">
            <a:noAutofit/>
          </a:bodyPr>
          <a:lstStyle/>
          <a:p>
            <a:pPr lvl="0" algn="ctr">
              <a:spcBef>
                <a:spcPct val="0"/>
              </a:spcBef>
              <a:defRPr/>
            </a:pPr>
            <a:r>
              <a:rPr lang="es-MX" sz="2800" b="1" dirty="0" smtClean="0">
                <a:solidFill>
                  <a:schemeClr val="accent1">
                    <a:lumMod val="50000"/>
                  </a:schemeClr>
                </a:solidFill>
                <a:latin typeface="Arial" pitchFamily="34" charset="0"/>
                <a:cs typeface="Arial" pitchFamily="34" charset="0"/>
              </a:rPr>
              <a:t>Valor de las exportaciones según tamaño de las empresas de la Industria del Hierro y del Acero, 2010</a:t>
            </a:r>
            <a:endParaRPr lang="es-MX" sz="2800" b="1" dirty="0">
              <a:solidFill>
                <a:schemeClr val="accent1">
                  <a:lumMod val="50000"/>
                </a:schemeClr>
              </a:solidFill>
              <a:latin typeface="Arial" pitchFamily="34" charset="0"/>
              <a:cs typeface="Arial" pitchFamily="34" charset="0"/>
            </a:endParaRPr>
          </a:p>
        </p:txBody>
      </p:sp>
      <p:sp>
        <p:nvSpPr>
          <p:cNvPr id="6" name="1 Título"/>
          <p:cNvSpPr txBox="1">
            <a:spLocks/>
          </p:cNvSpPr>
          <p:nvPr/>
        </p:nvSpPr>
        <p:spPr bwMode="auto">
          <a:xfrm>
            <a:off x="214282" y="1063618"/>
            <a:ext cx="871297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24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6 Tabla"/>
          <p:cNvGraphicFramePr>
            <a:graphicFrameLocks noGrp="1"/>
          </p:cNvGraphicFramePr>
          <p:nvPr>
            <p:extLst>
              <p:ext uri="{D42A27DB-BD31-4B8C-83A1-F6EECF244321}">
                <p14:modId xmlns:p14="http://schemas.microsoft.com/office/powerpoint/2010/main" xmlns="" val="3168353594"/>
              </p:ext>
            </p:extLst>
          </p:nvPr>
        </p:nvGraphicFramePr>
        <p:xfrm>
          <a:off x="1115616" y="1412775"/>
          <a:ext cx="7344816" cy="4680521"/>
        </p:xfrm>
        <a:graphic>
          <a:graphicData uri="http://schemas.openxmlformats.org/drawingml/2006/table">
            <a:tbl>
              <a:tblPr/>
              <a:tblGrid>
                <a:gridCol w="1836204"/>
                <a:gridCol w="1836204"/>
                <a:gridCol w="1836204"/>
                <a:gridCol w="1836204"/>
              </a:tblGrid>
              <a:tr h="1096251">
                <a:tc>
                  <a:txBody>
                    <a:bodyPr/>
                    <a:lstStyle/>
                    <a:p>
                      <a:pPr algn="ctr" rtl="0" fontAlgn="b"/>
                      <a:r>
                        <a:rPr lang="es-MX" sz="1900" b="1" i="0" u="none" strike="noStrike" dirty="0" smtClean="0">
                          <a:solidFill>
                            <a:srgbClr val="000000"/>
                          </a:solidFill>
                          <a:latin typeface="Arial" pitchFamily="34" charset="0"/>
                          <a:cs typeface="Arial" pitchFamily="34" charset="0"/>
                        </a:rPr>
                        <a:t>Tamaño de las Empresas</a:t>
                      </a:r>
                    </a:p>
                    <a:p>
                      <a:pPr algn="ctr" rtl="0" fontAlgn="b"/>
                      <a:r>
                        <a:rPr lang="es-MX" sz="1600" b="1" i="0" u="none" strike="noStrike" dirty="0" smtClean="0">
                          <a:solidFill>
                            <a:srgbClr val="000000"/>
                          </a:solidFill>
                          <a:latin typeface="Arial" pitchFamily="34" charset="0"/>
                          <a:cs typeface="Arial" pitchFamily="34" charset="0"/>
                        </a:rPr>
                        <a:t>Por personal ocupado</a:t>
                      </a:r>
                      <a:endParaRPr lang="es-MX"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es-MX" sz="1900" b="1" i="0" u="none" strike="noStrike" dirty="0" smtClean="0">
                          <a:solidFill>
                            <a:srgbClr val="000000"/>
                          </a:solidFill>
                          <a:latin typeface="Arial" pitchFamily="34" charset="0"/>
                          <a:cs typeface="Arial" pitchFamily="34" charset="0"/>
                        </a:rPr>
                        <a:t>Número de Empresas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900" b="1" i="0" u="none" strike="noStrike" dirty="0" smtClean="0">
                          <a:solidFill>
                            <a:srgbClr val="000000"/>
                          </a:solidFill>
                          <a:latin typeface="Arial" pitchFamily="34" charset="0"/>
                          <a:cs typeface="Arial" pitchFamily="34" charset="0"/>
                        </a:rPr>
                        <a:t>Exportaciones</a:t>
                      </a:r>
                      <a:r>
                        <a:rPr lang="es-MX" sz="1900" b="1" i="0" u="none" strike="noStrike" baseline="0" dirty="0" smtClean="0">
                          <a:solidFill>
                            <a:srgbClr val="000000"/>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es-MX" sz="1900" b="1" i="0" u="none" strike="noStrike" baseline="0" dirty="0" smtClean="0">
                          <a:solidFill>
                            <a:srgbClr val="000000"/>
                          </a:solidFill>
                          <a:latin typeface="Arial" pitchFamily="34" charset="0"/>
                          <a:cs typeface="Arial" pitchFamily="34" charset="0"/>
                        </a:rPr>
                        <a:t>Promedio</a:t>
                      </a:r>
                    </a:p>
                    <a:p>
                      <a:pPr marL="0" marR="0" indent="0" algn="ctr" defTabSz="914400" rtl="0" eaLnBrk="1" fontAlgn="b" latinLnBrk="0" hangingPunct="1">
                        <a:lnSpc>
                          <a:spcPct val="100000"/>
                        </a:lnSpc>
                        <a:spcBef>
                          <a:spcPts val="0"/>
                        </a:spcBef>
                        <a:spcAft>
                          <a:spcPts val="0"/>
                        </a:spcAft>
                        <a:buClrTx/>
                        <a:buSzTx/>
                        <a:buFontTx/>
                        <a:buNone/>
                        <a:tabLst/>
                        <a:defRPr/>
                      </a:pPr>
                      <a:r>
                        <a:rPr lang="es-MX" sz="1600" b="1" i="0" u="none" strike="noStrike" dirty="0" smtClean="0">
                          <a:solidFill>
                            <a:srgbClr val="000000"/>
                          </a:solidFill>
                          <a:latin typeface="Arial" pitchFamily="34" charset="0"/>
                          <a:cs typeface="Arial" pitchFamily="34" charset="0"/>
                        </a:rPr>
                        <a:t>(millones de dólares)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es-MX" sz="1900" b="1" i="0" u="none" strike="noStrike" dirty="0" smtClean="0">
                          <a:solidFill>
                            <a:srgbClr val="000000"/>
                          </a:solidFill>
                          <a:latin typeface="Arial" pitchFamily="34" charset="0"/>
                          <a:cs typeface="Arial" pitchFamily="34" charset="0"/>
                        </a:rPr>
                        <a:t>Exportaciones Totales</a:t>
                      </a:r>
                    </a:p>
                    <a:p>
                      <a:pPr algn="ctr" rtl="0" fontAlgn="b"/>
                      <a:r>
                        <a:rPr lang="es-MX" sz="1600" b="1" i="0" u="none" strike="noStrike" dirty="0" smtClean="0">
                          <a:solidFill>
                            <a:srgbClr val="000000"/>
                          </a:solidFill>
                          <a:latin typeface="Arial" pitchFamily="34" charset="0"/>
                          <a:cs typeface="Arial" pitchFamily="34" charset="0"/>
                        </a:rPr>
                        <a:t>(millones de dólares)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18899">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De 1 a 10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81.69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899">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 De 11 a 50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4692">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 De 51 a 250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405.40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796">
                <a:tc>
                  <a:txBody>
                    <a:bodyPr/>
                    <a:lstStyle/>
                    <a:p>
                      <a:pPr marL="0" indent="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 De 251 a 500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363.46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796">
                <a:tc>
                  <a:txBody>
                    <a:bodyPr/>
                    <a:lstStyle/>
                    <a:p>
                      <a:pPr marL="273050" indent="-273050" algn="ctr" rtl="0" fontAlgn="b"/>
                      <a:r>
                        <a:rPr lang="es-MX" sz="1900" b="1" i="0" u="none" strike="noStrike" dirty="0" smtClean="0">
                          <a:solidFill>
                            <a:srgbClr val="000000"/>
                          </a:solidFill>
                          <a:latin typeface="Arial" pitchFamily="34" charset="0"/>
                          <a:cs typeface="Arial" pitchFamily="34" charset="0"/>
                        </a:rPr>
                        <a:t> De 501 y más</a:t>
                      </a:r>
                      <a:endParaRPr lang="es-MX" sz="19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176.41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3,881.19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188">
                <a:tc>
                  <a:txBody>
                    <a:bodyPr/>
                    <a:lstStyle/>
                    <a:p>
                      <a:pPr marL="273050" indent="-273050" algn="ctr" rtl="0" fontAlgn="b"/>
                      <a:r>
                        <a:rPr lang="es-MX" sz="1900" b="1" i="0" u="none" strike="noStrike" dirty="0" smtClean="0">
                          <a:solidFill>
                            <a:srgbClr val="000000"/>
                          </a:solidFill>
                          <a:latin typeface="Arial" pitchFamily="34" charset="0"/>
                          <a:cs typeface="Arial" pitchFamily="34" charset="0"/>
                        </a:rPr>
                        <a:t>Total</a:t>
                      </a:r>
                      <a:endParaRPr lang="es-MX" sz="19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4,753.47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71406" y="5715018"/>
            <a:ext cx="8786874" cy="523220"/>
          </a:xfrm>
          <a:prstGeom prst="rect">
            <a:avLst/>
          </a:prstGeom>
          <a:noFill/>
        </p:spPr>
        <p:txBody>
          <a:bodyPr wrap="square" rtlCol="0">
            <a:spAutoFit/>
          </a:bodyPr>
          <a:lstStyle/>
          <a:p>
            <a:endParaRPr lang="es-MX" sz="1400" b="1" dirty="0" smtClean="0"/>
          </a:p>
          <a:p>
            <a:endParaRPr lang="es-MX" sz="1400" b="1" dirty="0"/>
          </a:p>
        </p:txBody>
      </p:sp>
      <p:sp>
        <p:nvSpPr>
          <p:cNvPr id="10" name="9 CuadroTexto"/>
          <p:cNvSpPr txBox="1"/>
          <p:nvPr/>
        </p:nvSpPr>
        <p:spPr>
          <a:xfrm>
            <a:off x="107504" y="6165304"/>
            <a:ext cx="8892480" cy="523220"/>
          </a:xfrm>
          <a:prstGeom prst="rect">
            <a:avLst/>
          </a:prstGeom>
          <a:noFill/>
        </p:spPr>
        <p:txBody>
          <a:bodyPr wrap="square" rtlCol="0">
            <a:spAutoFit/>
          </a:bodyPr>
          <a:lstStyle/>
          <a:p>
            <a:r>
              <a:rPr lang="es-MX" sz="1400" b="1" dirty="0" smtClean="0">
                <a:latin typeface="+mj-lt"/>
                <a:cs typeface="Arial" pitchFamily="34" charset="0"/>
              </a:rPr>
              <a:t>Nota: </a:t>
            </a:r>
            <a:r>
              <a:rPr lang="es-MX" sz="1400" b="1" dirty="0" smtClean="0"/>
              <a:t>La Industria del Hierro y del Acero considera las ramas 3311, 3312 y 3315. </a:t>
            </a:r>
          </a:p>
          <a:p>
            <a:r>
              <a:rPr lang="es-MX" sz="1400" b="1" dirty="0" smtClean="0">
                <a:latin typeface="+mj-lt"/>
                <a:cs typeface="Arial" pitchFamily="34" charset="0"/>
              </a:rPr>
              <a:t>Fuente: INEGI. Perfil de las Empresas Manufactureras de Exportación.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1"/>
            <a:ext cx="9144000" cy="1268760"/>
          </a:xfrm>
          <a:prstGeom prst="rect">
            <a:avLst/>
          </a:prstGeom>
        </p:spPr>
        <p:txBody>
          <a:bodyPr vert="horz" lIns="91440" tIns="45720" rIns="91440" bIns="45720" rtlCol="0" anchor="ctr">
            <a:noAutofit/>
          </a:bodyPr>
          <a:lstStyle/>
          <a:p>
            <a:pPr lvl="0" algn="ctr">
              <a:spcBef>
                <a:spcPct val="0"/>
              </a:spcBef>
              <a:defRPr/>
            </a:pPr>
            <a:r>
              <a:rPr lang="es-MX" sz="2800" b="1" dirty="0" smtClean="0">
                <a:solidFill>
                  <a:schemeClr val="accent1">
                    <a:lumMod val="50000"/>
                  </a:schemeClr>
                </a:solidFill>
                <a:latin typeface="Arial" pitchFamily="34" charset="0"/>
                <a:cs typeface="Arial" pitchFamily="34" charset="0"/>
              </a:rPr>
              <a:t>Valor de las importaciones según tamaño de las empresas de la Industria del Hierro y del Acero, 2010</a:t>
            </a:r>
            <a:endParaRPr lang="es-MX" sz="2800" b="1" dirty="0">
              <a:solidFill>
                <a:schemeClr val="accent1">
                  <a:lumMod val="50000"/>
                </a:schemeClr>
              </a:solidFill>
              <a:latin typeface="Arial" pitchFamily="34" charset="0"/>
              <a:cs typeface="Arial" pitchFamily="34" charset="0"/>
            </a:endParaRPr>
          </a:p>
        </p:txBody>
      </p:sp>
      <p:sp>
        <p:nvSpPr>
          <p:cNvPr id="6" name="1 Título"/>
          <p:cNvSpPr txBox="1">
            <a:spLocks/>
          </p:cNvSpPr>
          <p:nvPr/>
        </p:nvSpPr>
        <p:spPr bwMode="auto">
          <a:xfrm>
            <a:off x="214282" y="1063618"/>
            <a:ext cx="871297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24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6 Tabla"/>
          <p:cNvGraphicFramePr>
            <a:graphicFrameLocks noGrp="1"/>
          </p:cNvGraphicFramePr>
          <p:nvPr>
            <p:extLst>
              <p:ext uri="{D42A27DB-BD31-4B8C-83A1-F6EECF244321}">
                <p14:modId xmlns:p14="http://schemas.microsoft.com/office/powerpoint/2010/main" xmlns="" val="3168353594"/>
              </p:ext>
            </p:extLst>
          </p:nvPr>
        </p:nvGraphicFramePr>
        <p:xfrm>
          <a:off x="1115616" y="1454469"/>
          <a:ext cx="7344816" cy="4043599"/>
        </p:xfrm>
        <a:graphic>
          <a:graphicData uri="http://schemas.openxmlformats.org/drawingml/2006/table">
            <a:tbl>
              <a:tblPr/>
              <a:tblGrid>
                <a:gridCol w="1836204"/>
                <a:gridCol w="1836204"/>
                <a:gridCol w="1836204"/>
                <a:gridCol w="1836204"/>
              </a:tblGrid>
              <a:tr h="1046009">
                <a:tc>
                  <a:txBody>
                    <a:bodyPr/>
                    <a:lstStyle/>
                    <a:p>
                      <a:pPr algn="ctr" rtl="0" fontAlgn="b"/>
                      <a:r>
                        <a:rPr lang="es-MX" sz="1900" b="1" i="0" u="none" strike="noStrike" dirty="0" smtClean="0">
                          <a:solidFill>
                            <a:srgbClr val="000000"/>
                          </a:solidFill>
                          <a:latin typeface="Arial" pitchFamily="34" charset="0"/>
                          <a:cs typeface="Arial" pitchFamily="34" charset="0"/>
                        </a:rPr>
                        <a:t>Tamaño de las Empresas</a:t>
                      </a:r>
                    </a:p>
                    <a:p>
                      <a:pPr algn="ctr" rtl="0" fontAlgn="b"/>
                      <a:r>
                        <a:rPr lang="es-MX" sz="1600" b="1" i="0" u="none" strike="noStrike" dirty="0" smtClean="0">
                          <a:solidFill>
                            <a:srgbClr val="000000"/>
                          </a:solidFill>
                          <a:latin typeface="Arial" pitchFamily="34" charset="0"/>
                          <a:cs typeface="Arial" pitchFamily="34" charset="0"/>
                        </a:rPr>
                        <a:t>Por personal ocupado</a:t>
                      </a:r>
                      <a:endParaRPr lang="es-MX" sz="16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es-MX" sz="1900" b="1" i="0" u="none" strike="noStrike" dirty="0" smtClean="0">
                          <a:solidFill>
                            <a:srgbClr val="000000"/>
                          </a:solidFill>
                          <a:latin typeface="Arial" pitchFamily="34" charset="0"/>
                          <a:cs typeface="Arial" pitchFamily="34" charset="0"/>
                        </a:rPr>
                        <a:t>Número de Empresas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900" b="1" i="0" u="none" strike="noStrike" dirty="0" smtClean="0">
                          <a:solidFill>
                            <a:srgbClr val="000000"/>
                          </a:solidFill>
                          <a:latin typeface="Arial" pitchFamily="34" charset="0"/>
                          <a:cs typeface="Arial" pitchFamily="34" charset="0"/>
                        </a:rPr>
                        <a:t>Importaciones</a:t>
                      </a:r>
                      <a:r>
                        <a:rPr lang="es-MX" sz="1900" b="1" i="0" u="none" strike="noStrike" baseline="0" dirty="0" smtClean="0">
                          <a:solidFill>
                            <a:srgbClr val="000000"/>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es-MX" sz="1900" b="1" i="0" u="none" strike="noStrike" baseline="0" dirty="0" smtClean="0">
                          <a:solidFill>
                            <a:srgbClr val="000000"/>
                          </a:solidFill>
                          <a:latin typeface="Arial" pitchFamily="34" charset="0"/>
                          <a:cs typeface="Arial" pitchFamily="34" charset="0"/>
                        </a:rPr>
                        <a:t>Promedio</a:t>
                      </a:r>
                    </a:p>
                    <a:p>
                      <a:pPr marL="0" marR="0" indent="0" algn="ctr" defTabSz="914400" rtl="0" eaLnBrk="1" fontAlgn="b" latinLnBrk="0" hangingPunct="1">
                        <a:lnSpc>
                          <a:spcPct val="100000"/>
                        </a:lnSpc>
                        <a:spcBef>
                          <a:spcPts val="0"/>
                        </a:spcBef>
                        <a:spcAft>
                          <a:spcPts val="0"/>
                        </a:spcAft>
                        <a:buClrTx/>
                        <a:buSzTx/>
                        <a:buFontTx/>
                        <a:buNone/>
                        <a:tabLst/>
                        <a:defRPr/>
                      </a:pPr>
                      <a:r>
                        <a:rPr lang="es-MX" sz="1600" b="1" i="0" u="none" strike="noStrike" dirty="0" smtClean="0">
                          <a:solidFill>
                            <a:srgbClr val="000000"/>
                          </a:solidFill>
                          <a:latin typeface="Arial" pitchFamily="34" charset="0"/>
                          <a:cs typeface="Arial" pitchFamily="34" charset="0"/>
                        </a:rPr>
                        <a:t>(millones de dólares)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es-MX" sz="1900" b="1" i="0" u="none" strike="noStrike" dirty="0" smtClean="0">
                          <a:solidFill>
                            <a:srgbClr val="000000"/>
                          </a:solidFill>
                          <a:latin typeface="Arial" pitchFamily="34" charset="0"/>
                          <a:cs typeface="Arial" pitchFamily="34" charset="0"/>
                        </a:rPr>
                        <a:t>Importaciones Totales</a:t>
                      </a:r>
                    </a:p>
                    <a:p>
                      <a:pPr algn="ctr" rtl="0" fontAlgn="b"/>
                      <a:r>
                        <a:rPr lang="es-MX" sz="1600" b="1" i="0" u="none" strike="noStrike" dirty="0" smtClean="0">
                          <a:solidFill>
                            <a:srgbClr val="000000"/>
                          </a:solidFill>
                          <a:latin typeface="Arial" pitchFamily="34" charset="0"/>
                          <a:cs typeface="Arial" pitchFamily="34" charset="0"/>
                        </a:rPr>
                        <a:t>(millones de dólares)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15435">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 De 1 a 50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81.57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474">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 De 51 a 250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432.67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3455">
                <a:tc>
                  <a:txBody>
                    <a:bodyPr/>
                    <a:lstStyle/>
                    <a:p>
                      <a:pPr marL="0" indent="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 De 251 a 500</a:t>
                      </a:r>
                      <a:endParaRPr lang="es-MX" sz="1900" b="1" i="0" u="none" strike="noStrike" kern="1200" dirty="0">
                        <a:solidFill>
                          <a:srgbClr val="000000"/>
                        </a:solidFill>
                        <a:latin typeface="Arial" pitchFamily="34" charset="0"/>
                        <a:ea typeface="+mn-ea"/>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16.67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366.80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3455">
                <a:tc>
                  <a:txBody>
                    <a:bodyPr/>
                    <a:lstStyle/>
                    <a:p>
                      <a:pPr marL="273050" indent="-273050" algn="ctr" rtl="0" fontAlgn="b"/>
                      <a:r>
                        <a:rPr lang="es-MX" sz="1900" b="1" i="0" u="none" strike="noStrike" dirty="0" smtClean="0">
                          <a:solidFill>
                            <a:srgbClr val="000000"/>
                          </a:solidFill>
                          <a:latin typeface="Arial" pitchFamily="34" charset="0"/>
                          <a:cs typeface="Arial" pitchFamily="34" charset="0"/>
                        </a:rPr>
                        <a:t> De 501 y más</a:t>
                      </a:r>
                      <a:endParaRPr lang="es-MX" sz="19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142.82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3,142.19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3455">
                <a:tc>
                  <a:txBody>
                    <a:bodyPr/>
                    <a:lstStyle/>
                    <a:p>
                      <a:pPr marL="273050" indent="-273050" algn="ctr" rtl="0" fontAlgn="b"/>
                      <a:r>
                        <a:rPr lang="es-MX" sz="1900" b="1" i="0" u="none" strike="noStrike" dirty="0" smtClean="0">
                          <a:solidFill>
                            <a:srgbClr val="000000"/>
                          </a:solidFill>
                          <a:latin typeface="Arial" pitchFamily="34" charset="0"/>
                          <a:cs typeface="Arial" pitchFamily="34" charset="0"/>
                        </a:rPr>
                        <a:t>Total</a:t>
                      </a:r>
                      <a:endParaRPr lang="es-MX" sz="19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25.62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273050" algn="ctr" defTabSz="914400" rtl="0" eaLnBrk="1" fontAlgn="b" latinLnBrk="0" hangingPunct="1"/>
                      <a:r>
                        <a:rPr lang="es-MX" sz="1900" b="1" i="0" u="none" strike="noStrike" kern="1200" dirty="0" smtClean="0">
                          <a:solidFill>
                            <a:srgbClr val="000000"/>
                          </a:solidFill>
                          <a:latin typeface="Arial" pitchFamily="34" charset="0"/>
                          <a:ea typeface="+mn-ea"/>
                          <a:cs typeface="Arial" pitchFamily="34" charset="0"/>
                        </a:rPr>
                        <a:t>4,023.25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8 CuadroTexto"/>
          <p:cNvSpPr txBox="1"/>
          <p:nvPr/>
        </p:nvSpPr>
        <p:spPr>
          <a:xfrm>
            <a:off x="71406" y="5715018"/>
            <a:ext cx="8786874" cy="523220"/>
          </a:xfrm>
          <a:prstGeom prst="rect">
            <a:avLst/>
          </a:prstGeom>
          <a:noFill/>
        </p:spPr>
        <p:txBody>
          <a:bodyPr wrap="square" rtlCol="0">
            <a:spAutoFit/>
          </a:bodyPr>
          <a:lstStyle/>
          <a:p>
            <a:endParaRPr lang="es-MX" sz="1400" b="1" dirty="0" smtClean="0"/>
          </a:p>
          <a:p>
            <a:endParaRPr lang="es-MX" sz="1400" b="1" dirty="0"/>
          </a:p>
        </p:txBody>
      </p:sp>
      <p:sp>
        <p:nvSpPr>
          <p:cNvPr id="10" name="9 CuadroTexto"/>
          <p:cNvSpPr txBox="1"/>
          <p:nvPr/>
        </p:nvSpPr>
        <p:spPr>
          <a:xfrm>
            <a:off x="125760" y="6027400"/>
            <a:ext cx="8892480" cy="738664"/>
          </a:xfrm>
          <a:prstGeom prst="rect">
            <a:avLst/>
          </a:prstGeom>
          <a:noFill/>
        </p:spPr>
        <p:txBody>
          <a:bodyPr wrap="square" rtlCol="0">
            <a:spAutoFit/>
          </a:bodyPr>
          <a:lstStyle/>
          <a:p>
            <a:r>
              <a:rPr lang="es-MX" sz="1400" b="1" dirty="0" smtClean="0">
                <a:latin typeface="+mj-lt"/>
                <a:cs typeface="Arial" pitchFamily="34" charset="0"/>
              </a:rPr>
              <a:t>Nota: </a:t>
            </a:r>
            <a:r>
              <a:rPr lang="es-MX" sz="1400" b="1" dirty="0" smtClean="0"/>
              <a:t>La Industria del Hierro y del Acero considera las ramas 3311, 3312 y 3315. </a:t>
            </a:r>
          </a:p>
          <a:p>
            <a:r>
              <a:rPr lang="es-MX" sz="1400" b="1" dirty="0" smtClean="0"/>
              <a:t>            Los estratos de 1 a 10 y de 11 a 50 se agregaron en apego al principio de confidencialidad de los datos.</a:t>
            </a:r>
          </a:p>
          <a:p>
            <a:r>
              <a:rPr lang="es-MX" sz="1400" b="1" dirty="0" smtClean="0">
                <a:latin typeface="+mj-lt"/>
                <a:cs typeface="Arial" pitchFamily="34" charset="0"/>
              </a:rPr>
              <a:t>Fuente: INEGI. Perfil de las Empresas Manufactureras de Exportación.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827088" y="1844675"/>
            <a:ext cx="7772400" cy="1500187"/>
          </a:xfrm>
        </p:spPr>
        <p:txBody>
          <a:bodyPr anchor="b">
            <a:normAutofit/>
          </a:bodyPr>
          <a:lstStyle/>
          <a:p>
            <a:pPr algn="ctr"/>
            <a:r>
              <a:rPr lang="es-MX" sz="3600" b="1" dirty="0" smtClean="0">
                <a:solidFill>
                  <a:schemeClr val="accent1">
                    <a:lumMod val="50000"/>
                  </a:schemeClr>
                </a:solidFill>
                <a:latin typeface="Arial" pitchFamily="34" charset="0"/>
                <a:cs typeface="Arial" pitchFamily="34" charset="0"/>
              </a:rPr>
              <a:t>Diversificación del Comercio Exterior</a:t>
            </a:r>
            <a:endParaRPr lang="es-MX" sz="3600" b="1"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4422"/>
          </a:xfrm>
        </p:spPr>
        <p:txBody>
          <a:bodyPr>
            <a:noAutofit/>
          </a:bodyPr>
          <a:lstStyle/>
          <a:p>
            <a:r>
              <a:rPr lang="es-MX" sz="2400" b="1" dirty="0" smtClean="0">
                <a:solidFill>
                  <a:schemeClr val="accent1">
                    <a:lumMod val="50000"/>
                  </a:schemeClr>
                </a:solidFill>
                <a:latin typeface="Arial" pitchFamily="34" charset="0"/>
                <a:cs typeface="Arial" pitchFamily="34" charset="0"/>
              </a:rPr>
              <a:t>Distribución del valor de las exportaciones de las empresas manufactureras pequeñas y medianas de la Industria del Hierro y del Acero por principales países, 2007-2010</a:t>
            </a:r>
            <a:endParaRPr lang="es-MX" sz="2400" b="1" dirty="0">
              <a:solidFill>
                <a:schemeClr val="accent1">
                  <a:lumMod val="50000"/>
                </a:schemeClr>
              </a:solidFill>
              <a:latin typeface="Arial" pitchFamily="34" charset="0"/>
              <a:cs typeface="Arial" pitchFamily="34" charset="0"/>
            </a:endParaRPr>
          </a:p>
        </p:txBody>
      </p:sp>
      <p:sp>
        <p:nvSpPr>
          <p:cNvPr id="5" name="4 CuadroTexto"/>
          <p:cNvSpPr txBox="1"/>
          <p:nvPr/>
        </p:nvSpPr>
        <p:spPr>
          <a:xfrm>
            <a:off x="0" y="6039169"/>
            <a:ext cx="8892480" cy="461665"/>
          </a:xfrm>
          <a:prstGeom prst="rect">
            <a:avLst/>
          </a:prstGeom>
          <a:noFill/>
        </p:spPr>
        <p:txBody>
          <a:bodyPr wrap="square" rtlCol="0">
            <a:spAutoFit/>
          </a:bodyPr>
          <a:lstStyle/>
          <a:p>
            <a:r>
              <a:rPr lang="es-MX" sz="1200" b="1" dirty="0" smtClean="0">
                <a:latin typeface="Arial" pitchFamily="34" charset="0"/>
                <a:cs typeface="Arial" pitchFamily="34" charset="0"/>
              </a:rPr>
              <a:t>Nota:  La Industria del Hierro y el Acero se refiere a las ramas 3311, 3312 y 3315 del SCIAN.</a:t>
            </a:r>
          </a:p>
          <a:p>
            <a:r>
              <a:rPr lang="es-MX" sz="1200" b="1" dirty="0" smtClean="0">
                <a:latin typeface="Arial" pitchFamily="34" charset="0"/>
                <a:cs typeface="Arial" pitchFamily="34" charset="0"/>
              </a:rPr>
              <a:t>Fuente: INEGI. Perfil de las Empresas Manufactureras de Exportación.</a:t>
            </a:r>
            <a:endParaRPr lang="es-MX" sz="1200" b="1" dirty="0">
              <a:latin typeface="Arial" pitchFamily="34" charset="0"/>
              <a:cs typeface="Arial" pitchFamily="34" charset="0"/>
            </a:endParaRPr>
          </a:p>
        </p:txBody>
      </p:sp>
      <p:graphicFrame>
        <p:nvGraphicFramePr>
          <p:cNvPr id="7" name="1 Gráfico"/>
          <p:cNvGraphicFramePr>
            <a:graphicFrameLocks noGrp="1"/>
          </p:cNvGraphicFramePr>
          <p:nvPr>
            <p:ph idx="1"/>
          </p:nvPr>
        </p:nvGraphicFramePr>
        <p:xfrm>
          <a:off x="457200" y="1600200"/>
          <a:ext cx="8229600" cy="4205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03648" y="908720"/>
            <a:ext cx="6114001" cy="4093428"/>
          </a:xfrm>
          <a:prstGeom prst="rect">
            <a:avLst/>
          </a:prstGeom>
        </p:spPr>
        <p:txBody>
          <a:bodyPr wrap="square">
            <a:spAutoFit/>
          </a:bodyPr>
          <a:lstStyle/>
          <a:p>
            <a:r>
              <a:rPr lang="es-MX" sz="2000" b="1" dirty="0" smtClean="0">
                <a:latin typeface="Arial" pitchFamily="34" charset="0"/>
                <a:cs typeface="Arial" pitchFamily="34" charset="0"/>
              </a:rPr>
              <a:t>Censos Económicos 2009 </a:t>
            </a:r>
          </a:p>
          <a:p>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Encuesta Mensual de la Industria Manufacturera</a:t>
            </a:r>
          </a:p>
          <a:p>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Comercio Exterior</a:t>
            </a:r>
          </a:p>
          <a:p>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Sistema de Cuentas Nacionales de México</a:t>
            </a:r>
          </a:p>
          <a:p>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Índice Nacional de Precios al Productor</a:t>
            </a:r>
          </a:p>
          <a:p>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Productividad Laboral</a:t>
            </a:r>
          </a:p>
          <a:p>
            <a:endParaRPr lang="es-MX" sz="2000" b="1" dirty="0" smtClean="0">
              <a:latin typeface="Arial" pitchFamily="34" charset="0"/>
              <a:cs typeface="Arial" pitchFamily="34" charset="0"/>
            </a:endParaRPr>
          </a:p>
          <a:p>
            <a:r>
              <a:rPr lang="es-MX" sz="2000" b="1" dirty="0" smtClean="0">
                <a:latin typeface="Arial" pitchFamily="34" charset="0"/>
                <a:cs typeface="Arial" pitchFamily="34" charset="0"/>
              </a:rPr>
              <a:t>Productividad Total de los Factores</a:t>
            </a:r>
            <a:endParaRPr lang="es-MX" sz="2000" dirty="0">
              <a:latin typeface="Arial" pitchFamily="34" charset="0"/>
              <a:cs typeface="Arial" pitchFamily="34" charset="0"/>
            </a:endParaRPr>
          </a:p>
        </p:txBody>
      </p:sp>
      <p:sp>
        <p:nvSpPr>
          <p:cNvPr id="6" name="5 Flecha derecha">
            <a:hlinkClick r:id="rId3" action="ppaction://hlinksldjump"/>
          </p:cNvPr>
          <p:cNvSpPr/>
          <p:nvPr/>
        </p:nvSpPr>
        <p:spPr>
          <a:xfrm>
            <a:off x="8100392" y="1628800"/>
            <a:ext cx="4743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9144000" cy="1285860"/>
          </a:xfrm>
        </p:spPr>
        <p:txBody>
          <a:bodyPr>
            <a:noAutofit/>
          </a:bodyPr>
          <a:lstStyle/>
          <a:p>
            <a:r>
              <a:rPr lang="es-MX" sz="2400" b="1" dirty="0" smtClean="0">
                <a:solidFill>
                  <a:schemeClr val="accent1">
                    <a:lumMod val="50000"/>
                  </a:schemeClr>
                </a:solidFill>
                <a:latin typeface="Arial" pitchFamily="34" charset="0"/>
                <a:cs typeface="Arial" pitchFamily="34" charset="0"/>
              </a:rPr>
              <a:t>Distribución del valor de las exportaciones de las empresas manufactureras grandes y macro de la Industria del Hierro y del Acero por principales países, 2007-2010</a:t>
            </a:r>
            <a:endParaRPr lang="es-MX" sz="2400" b="1" dirty="0">
              <a:solidFill>
                <a:schemeClr val="accent1">
                  <a:lumMod val="50000"/>
                </a:schemeClr>
              </a:solidFill>
              <a:latin typeface="Arial" pitchFamily="34" charset="0"/>
              <a:cs typeface="Arial" pitchFamily="34" charset="0"/>
            </a:endParaRPr>
          </a:p>
        </p:txBody>
      </p:sp>
      <p:sp>
        <p:nvSpPr>
          <p:cNvPr id="7" name="6 CuadroTexto"/>
          <p:cNvSpPr txBox="1"/>
          <p:nvPr/>
        </p:nvSpPr>
        <p:spPr>
          <a:xfrm>
            <a:off x="0" y="6039169"/>
            <a:ext cx="8892480" cy="461665"/>
          </a:xfrm>
          <a:prstGeom prst="rect">
            <a:avLst/>
          </a:prstGeom>
          <a:noFill/>
        </p:spPr>
        <p:txBody>
          <a:bodyPr wrap="square" rtlCol="0">
            <a:spAutoFit/>
          </a:bodyPr>
          <a:lstStyle/>
          <a:p>
            <a:r>
              <a:rPr lang="es-MX" sz="1200" b="1" dirty="0" smtClean="0">
                <a:latin typeface="Arial" pitchFamily="34" charset="0"/>
                <a:cs typeface="Arial" pitchFamily="34" charset="0"/>
              </a:rPr>
              <a:t>Nota:  La Industria del Hierro y el Acero se refiere a las ramas 3311, 3312 y 3315 del SCIAN.</a:t>
            </a:r>
          </a:p>
          <a:p>
            <a:r>
              <a:rPr lang="es-MX" sz="1200" b="1" dirty="0" smtClean="0">
                <a:latin typeface="Arial" pitchFamily="34" charset="0"/>
                <a:cs typeface="Arial" pitchFamily="34" charset="0"/>
              </a:rPr>
              <a:t>Fuente: INEGI. Perfil de las Empresas Manufactureras de Exportación.</a:t>
            </a:r>
            <a:endParaRPr lang="es-MX" sz="1200" b="1" dirty="0">
              <a:latin typeface="Arial" pitchFamily="34" charset="0"/>
              <a:cs typeface="Arial" pitchFamily="34" charset="0"/>
            </a:endParaRPr>
          </a:p>
        </p:txBody>
      </p:sp>
      <p:graphicFrame>
        <p:nvGraphicFramePr>
          <p:cNvPr id="8" name="2 Gráfico"/>
          <p:cNvGraphicFramePr>
            <a:graphicFrameLocks noGrp="1"/>
          </p:cNvGraphicFramePr>
          <p:nvPr>
            <p:ph idx="1"/>
          </p:nvPr>
        </p:nvGraphicFramePr>
        <p:xfrm>
          <a:off x="457200" y="1600200"/>
          <a:ext cx="8229600" cy="4205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0"/>
            <a:ext cx="9144000" cy="1268760"/>
          </a:xfrm>
          <a:prstGeom prst="rect">
            <a:avLst/>
          </a:prstGeom>
        </p:spPr>
        <p:txBody>
          <a:bodyPr>
            <a:noAutofit/>
          </a:bodyPr>
          <a:lstStyle/>
          <a:p>
            <a:pPr marL="0" marR="0" lvl="0" indent="0" algn="ctr" fontAlgn="auto">
              <a:lnSpc>
                <a:spcPct val="100000"/>
              </a:lnSpc>
              <a:spcBef>
                <a:spcPct val="0"/>
              </a:spcBef>
              <a:spcAft>
                <a:spcPts val="0"/>
              </a:spcAft>
              <a:buClrTx/>
              <a:buSzTx/>
              <a:tabLst/>
              <a:defRPr/>
            </a:pPr>
            <a:r>
              <a:rPr lang="es-MX" sz="2400" b="1" dirty="0" smtClean="0">
                <a:solidFill>
                  <a:schemeClr val="accent1">
                    <a:lumMod val="50000"/>
                  </a:schemeClr>
                </a:solidFill>
                <a:latin typeface="Arial" pitchFamily="34" charset="0"/>
                <a:ea typeface="+mj-ea"/>
                <a:cs typeface="Arial" pitchFamily="34" charset="0"/>
              </a:rPr>
              <a:t>Distribución del valor de las exportaciones según zonas geográficas por tamaño de las empresas de la Industria del Hierro y del Acero, 2010</a:t>
            </a:r>
          </a:p>
        </p:txBody>
      </p:sp>
      <p:graphicFrame>
        <p:nvGraphicFramePr>
          <p:cNvPr id="6" name="1 Gráfico"/>
          <p:cNvGraphicFramePr>
            <a:graphicFrameLocks noGrp="1"/>
          </p:cNvGraphicFramePr>
          <p:nvPr>
            <p:ph idx="1"/>
          </p:nvPr>
        </p:nvGraphicFramePr>
        <p:xfrm>
          <a:off x="457200" y="1766890"/>
          <a:ext cx="8229600" cy="4205817"/>
        </p:xfrm>
        <a:graphic>
          <a:graphicData uri="http://schemas.openxmlformats.org/drawingml/2006/chart">
            <c:chart xmlns:c="http://schemas.openxmlformats.org/drawingml/2006/chart" xmlns:r="http://schemas.openxmlformats.org/officeDocument/2006/relationships" r:id="rId3"/>
          </a:graphicData>
        </a:graphic>
      </p:graphicFrame>
      <p:sp>
        <p:nvSpPr>
          <p:cNvPr id="7" name="1 CuadroTexto"/>
          <p:cNvSpPr txBox="1"/>
          <p:nvPr/>
        </p:nvSpPr>
        <p:spPr>
          <a:xfrm>
            <a:off x="59375" y="6341997"/>
            <a:ext cx="8750206" cy="2143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400" b="1" dirty="0" smtClean="0"/>
              <a:t>Fuente: INEGI. Perfil de las Empresas Manufactureras de Exportación.</a:t>
            </a:r>
          </a:p>
        </p:txBody>
      </p:sp>
      <p:sp>
        <p:nvSpPr>
          <p:cNvPr id="8" name="7 CuadroTexto"/>
          <p:cNvSpPr txBox="1"/>
          <p:nvPr/>
        </p:nvSpPr>
        <p:spPr>
          <a:xfrm>
            <a:off x="71406" y="6164261"/>
            <a:ext cx="8786874" cy="307777"/>
          </a:xfrm>
          <a:prstGeom prst="rect">
            <a:avLst/>
          </a:prstGeom>
          <a:noFill/>
        </p:spPr>
        <p:txBody>
          <a:bodyPr wrap="square" rtlCol="0">
            <a:spAutoFit/>
          </a:bodyPr>
          <a:lstStyle/>
          <a:p>
            <a:r>
              <a:rPr lang="es-MX" sz="1400" b="1" dirty="0" smtClean="0"/>
              <a:t>Nota: La Industria del Hierro y el Acero se refiere a las ramas 3311, 3312 y 3315 del SCIAN.</a:t>
            </a:r>
            <a:endParaRPr lang="es-MX"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0" y="-24"/>
            <a:ext cx="9144000" cy="1268760"/>
          </a:xfrm>
          <a:prstGeom prst="rect">
            <a:avLst/>
          </a:prstGeom>
        </p:spPr>
        <p:txBody>
          <a:bodyPr>
            <a:noAutofit/>
          </a:bodyPr>
          <a:lstStyle/>
          <a:p>
            <a:pPr algn="ctr">
              <a:spcBef>
                <a:spcPct val="0"/>
              </a:spcBef>
              <a:buFontTx/>
              <a:buNone/>
              <a:defRPr/>
            </a:pPr>
            <a:r>
              <a:rPr lang="es-MX" sz="2400" b="1" dirty="0" smtClean="0">
                <a:solidFill>
                  <a:schemeClr val="accent1">
                    <a:lumMod val="50000"/>
                  </a:schemeClr>
                </a:solidFill>
                <a:latin typeface="Arial" pitchFamily="34" charset="0"/>
                <a:ea typeface="+mj-ea"/>
                <a:cs typeface="Arial" pitchFamily="34" charset="0"/>
              </a:rPr>
              <a:t>Distribución del valor de las importaciones según zonas geográficas por tamaño de las empresas de la Industria del Hierro y del Acero, 2010</a:t>
            </a:r>
          </a:p>
        </p:txBody>
      </p:sp>
      <p:graphicFrame>
        <p:nvGraphicFramePr>
          <p:cNvPr id="11" name="1 Gráfico"/>
          <p:cNvGraphicFramePr>
            <a:graphicFrameLocks noGrp="1"/>
          </p:cNvGraphicFramePr>
          <p:nvPr>
            <p:ph idx="1"/>
          </p:nvPr>
        </p:nvGraphicFramePr>
        <p:xfrm>
          <a:off x="457200" y="1600202"/>
          <a:ext cx="8229600" cy="4205817"/>
        </p:xfrm>
        <a:graphic>
          <a:graphicData uri="http://schemas.openxmlformats.org/drawingml/2006/chart">
            <c:chart xmlns:c="http://schemas.openxmlformats.org/drawingml/2006/chart" xmlns:r="http://schemas.openxmlformats.org/officeDocument/2006/relationships" r:id="rId3"/>
          </a:graphicData>
        </a:graphic>
      </p:graphicFrame>
      <p:sp>
        <p:nvSpPr>
          <p:cNvPr id="12" name="1 CuadroTexto"/>
          <p:cNvSpPr txBox="1"/>
          <p:nvPr/>
        </p:nvSpPr>
        <p:spPr>
          <a:xfrm>
            <a:off x="0" y="5733257"/>
            <a:ext cx="8750206" cy="2143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MX" sz="1400" b="1" dirty="0" smtClean="0"/>
              <a:t>Nota: La participación de las empresas en rango de 0 a 10 es del 3% en América del Norte.</a:t>
            </a:r>
          </a:p>
          <a:p>
            <a:r>
              <a:rPr lang="es-MX" sz="1400" b="1" dirty="0" smtClean="0"/>
              <a:t>           La Industria del Hierro y el Acero se refiere a las ramas 3311, 3312 y 3315 del SCIAN. </a:t>
            </a:r>
          </a:p>
          <a:p>
            <a:r>
              <a:rPr lang="es-MX" sz="1400" b="1" dirty="0" smtClean="0"/>
              <a:t>Fuente: INEGI. Perfil de las Empresas Manufactureras de Exportación.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 y="95227"/>
            <a:ext cx="9144000" cy="1285860"/>
          </a:xfrm>
          <a:prstGeom prst="rect">
            <a:avLst/>
          </a:prstGeom>
        </p:spPr>
        <p:txBody>
          <a:bodyPr>
            <a:noAutofit/>
          </a:bodyPr>
          <a:lstStyle/>
          <a:p>
            <a:pPr algn="ctr">
              <a:spcBef>
                <a:spcPct val="0"/>
              </a:spcBef>
              <a:buFontTx/>
              <a:buNone/>
              <a:defRPr/>
            </a:pPr>
            <a:r>
              <a:rPr lang="es-MX" sz="2400" b="1" dirty="0" smtClean="0">
                <a:solidFill>
                  <a:schemeClr val="accent1">
                    <a:lumMod val="50000"/>
                  </a:schemeClr>
                </a:solidFill>
                <a:latin typeface="Arial" pitchFamily="34" charset="0"/>
                <a:ea typeface="+mj-ea"/>
                <a:cs typeface="Arial" pitchFamily="34" charset="0"/>
              </a:rPr>
              <a:t>Distribución del valor de las importaciones por tamaño de las empresas de la Industria del Hierro y del Acero según el número de países de donde provienen sus mercancías, 2010</a:t>
            </a:r>
          </a:p>
        </p:txBody>
      </p:sp>
      <p:graphicFrame>
        <p:nvGraphicFramePr>
          <p:cNvPr id="6" name="1 Gráfico"/>
          <p:cNvGraphicFramePr>
            <a:graphicFrameLocks noGrp="1"/>
          </p:cNvGraphicFramePr>
          <p:nvPr>
            <p:ph idx="1"/>
          </p:nvPr>
        </p:nvGraphicFramePr>
        <p:xfrm>
          <a:off x="251520" y="1700808"/>
          <a:ext cx="843528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1 CuadroTexto"/>
          <p:cNvSpPr txBox="1"/>
          <p:nvPr/>
        </p:nvSpPr>
        <p:spPr>
          <a:xfrm>
            <a:off x="196897" y="6237312"/>
            <a:ext cx="8750206" cy="42862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lang="es-MX" sz="1400" b="0" dirty="0" smtClean="0"/>
          </a:p>
          <a:p>
            <a:r>
              <a:rPr lang="es-MX" sz="1400" b="1" dirty="0" smtClean="0"/>
              <a:t>Fuente: INEGI. Perfil de las Empresas Manufactureras de Exportación.</a:t>
            </a:r>
          </a:p>
        </p:txBody>
      </p:sp>
      <p:sp>
        <p:nvSpPr>
          <p:cNvPr id="8" name="7 CuadroTexto"/>
          <p:cNvSpPr txBox="1"/>
          <p:nvPr/>
        </p:nvSpPr>
        <p:spPr>
          <a:xfrm>
            <a:off x="178563" y="6233544"/>
            <a:ext cx="8786874" cy="307777"/>
          </a:xfrm>
          <a:prstGeom prst="rect">
            <a:avLst/>
          </a:prstGeom>
          <a:noFill/>
        </p:spPr>
        <p:txBody>
          <a:bodyPr wrap="square" rtlCol="0">
            <a:spAutoFit/>
          </a:bodyPr>
          <a:lstStyle/>
          <a:p>
            <a:r>
              <a:rPr lang="es-MX" sz="1400" b="1" dirty="0" smtClean="0"/>
              <a:t>Nota : La Industria del Hierro y el Acero se refiere a las ramas 3311, 3312 y 3315 del SCIAN.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2500306"/>
            <a:ext cx="4104456" cy="1720782"/>
          </a:xfrm>
        </p:spPr>
        <p:txBody>
          <a:bodyPr>
            <a:normAutofit fontScale="90000"/>
          </a:bodyPr>
          <a:lstStyle/>
          <a:p>
            <a:r>
              <a:rPr lang="es-MX" sz="4000" b="1" dirty="0" smtClean="0">
                <a:solidFill>
                  <a:srgbClr val="002060"/>
                </a:solidFill>
                <a:latin typeface="Arial" pitchFamily="34" charset="0"/>
                <a:cs typeface="Arial" pitchFamily="34" charset="0"/>
              </a:rPr>
              <a:t/>
            </a:r>
            <a:br>
              <a:rPr lang="es-MX" sz="4000" b="1" dirty="0" smtClean="0">
                <a:solidFill>
                  <a:srgbClr val="002060"/>
                </a:solidFill>
                <a:latin typeface="Arial" pitchFamily="34" charset="0"/>
                <a:cs typeface="Arial" pitchFamily="34" charset="0"/>
              </a:rPr>
            </a:br>
            <a:r>
              <a:rPr lang="es-MX" sz="4000" b="1" dirty="0" smtClean="0">
                <a:solidFill>
                  <a:srgbClr val="002060"/>
                </a:solidFill>
                <a:latin typeface="Arial" pitchFamily="34" charset="0"/>
                <a:cs typeface="Arial" pitchFamily="34" charset="0"/>
              </a:rPr>
              <a:t/>
            </a:r>
            <a:br>
              <a:rPr lang="es-MX" sz="4000" b="1" dirty="0" smtClean="0">
                <a:solidFill>
                  <a:srgbClr val="002060"/>
                </a:solidFill>
                <a:latin typeface="Arial" pitchFamily="34" charset="0"/>
                <a:cs typeface="Arial" pitchFamily="34" charset="0"/>
              </a:rPr>
            </a:br>
            <a:r>
              <a:rPr lang="es-MX" sz="4000" b="1" dirty="0" smtClean="0">
                <a:solidFill>
                  <a:srgbClr val="002060"/>
                </a:solidFill>
                <a:latin typeface="Arial" pitchFamily="34" charset="0"/>
                <a:cs typeface="Arial" pitchFamily="34" charset="0"/>
              </a:rPr>
              <a:t> </a:t>
            </a:r>
            <a:r>
              <a:rPr lang="es-MX" sz="4900" b="1" dirty="0" smtClean="0">
                <a:solidFill>
                  <a:srgbClr val="002060"/>
                </a:solidFill>
                <a:latin typeface="Arial" pitchFamily="34" charset="0"/>
                <a:cs typeface="Arial" pitchFamily="34" charset="0"/>
              </a:rPr>
              <a:t>Productividad Laboral</a:t>
            </a:r>
            <a:r>
              <a:rPr lang="es-MX" sz="4000" b="1" dirty="0" smtClean="0">
                <a:solidFill>
                  <a:srgbClr val="002060"/>
                </a:solidFill>
                <a:latin typeface="Arial" pitchFamily="34" charset="0"/>
                <a:cs typeface="Arial" pitchFamily="34" charset="0"/>
              </a:rPr>
              <a:t/>
            </a:r>
            <a:br>
              <a:rPr lang="es-MX" sz="4000" b="1" dirty="0" smtClean="0">
                <a:solidFill>
                  <a:srgbClr val="002060"/>
                </a:solidFill>
                <a:latin typeface="Arial" pitchFamily="34" charset="0"/>
                <a:cs typeface="Arial" pitchFamily="34" charset="0"/>
              </a:rPr>
            </a:br>
            <a:r>
              <a:rPr lang="es-MX" sz="4000" b="1" dirty="0" smtClean="0">
                <a:solidFill>
                  <a:srgbClr val="002060"/>
                </a:solidFill>
                <a:latin typeface="Arial" pitchFamily="34" charset="0"/>
                <a:cs typeface="Arial" pitchFamily="34" charset="0"/>
              </a:rPr>
              <a:t/>
            </a:r>
            <a:br>
              <a:rPr lang="es-MX" sz="4000" b="1" dirty="0" smtClean="0">
                <a:solidFill>
                  <a:srgbClr val="002060"/>
                </a:solidFill>
                <a:latin typeface="Arial" pitchFamily="34" charset="0"/>
                <a:cs typeface="Arial" pitchFamily="34" charset="0"/>
              </a:rPr>
            </a:br>
            <a:endParaRPr lang="es-MX" sz="4000" b="1" dirty="0">
              <a:solidFill>
                <a:srgbClr val="002060"/>
              </a:solidFill>
              <a:latin typeface="Arial" pitchFamily="34" charset="0"/>
              <a:cs typeface="Arial" pitchFamily="34" charset="0"/>
            </a:endParaRPr>
          </a:p>
        </p:txBody>
      </p:sp>
      <p:pic>
        <p:nvPicPr>
          <p:cNvPr id="1027" name="Picture 3" descr="C:\Users\enrique.dealba\Pictures\Indices de Producto.jpg"/>
          <p:cNvPicPr>
            <a:picLocks noChangeAspect="1" noChangeArrowheads="1"/>
          </p:cNvPicPr>
          <p:nvPr/>
        </p:nvPicPr>
        <p:blipFill>
          <a:blip r:embed="rId3" cstate="print"/>
          <a:srcRect/>
          <a:stretch>
            <a:fillRect/>
          </a:stretch>
        </p:blipFill>
        <p:spPr bwMode="auto">
          <a:xfrm>
            <a:off x="908676" y="764704"/>
            <a:ext cx="4036526" cy="51648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noGrp="1"/>
          </p:cNvGraphicFramePr>
          <p:nvPr/>
        </p:nvGraphicFramePr>
        <p:xfrm>
          <a:off x="214282" y="1500174"/>
          <a:ext cx="8671034" cy="4714908"/>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0" y="-24"/>
            <a:ext cx="9144000" cy="1200329"/>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s-MX" sz="2400" dirty="0" smtClean="0">
                <a:solidFill>
                  <a:schemeClr val="accent1">
                    <a:lumMod val="50000"/>
                  </a:schemeClr>
                </a:solidFill>
                <a:latin typeface="Arial" pitchFamily="34" charset="0"/>
                <a:ea typeface="+mj-ea"/>
                <a:cs typeface="Arial" pitchFamily="34" charset="0"/>
              </a:rPr>
              <a:t>Índice de Productividad Laboral de las Industrias Manufactureras y de las Industrias Metálicas Básicas con base en horas trabajadas, </a:t>
            </a:r>
            <a:r>
              <a:rPr lang="es-MX" sz="2400" b="1" dirty="0" smtClean="0">
                <a:solidFill>
                  <a:schemeClr val="accent1">
                    <a:lumMod val="50000"/>
                  </a:schemeClr>
                </a:solidFill>
                <a:latin typeface="Arial" pitchFamily="34" charset="0"/>
                <a:ea typeface="+mj-ea"/>
                <a:cs typeface="Arial" pitchFamily="34" charset="0"/>
              </a:rPr>
              <a:t>2008=100 </a:t>
            </a:r>
            <a:r>
              <a:rPr lang="es-MX" sz="2400" dirty="0" smtClean="0">
                <a:solidFill>
                  <a:schemeClr val="accent1">
                    <a:lumMod val="50000"/>
                  </a:schemeClr>
                </a:solidFill>
                <a:latin typeface="Arial" pitchFamily="34" charset="0"/>
                <a:ea typeface="+mj-ea"/>
                <a:cs typeface="Arial" pitchFamily="34" charset="0"/>
              </a:rPr>
              <a:t> </a:t>
            </a:r>
          </a:p>
        </p:txBody>
      </p:sp>
      <p:sp>
        <p:nvSpPr>
          <p:cNvPr id="4" name="3 CuadroTexto"/>
          <p:cNvSpPr txBox="1"/>
          <p:nvPr/>
        </p:nvSpPr>
        <p:spPr>
          <a:xfrm>
            <a:off x="250950" y="6072206"/>
            <a:ext cx="7705426" cy="276999"/>
          </a:xfrm>
          <a:prstGeom prst="rect">
            <a:avLst/>
          </a:prstGeom>
          <a:noFill/>
        </p:spPr>
        <p:txBody>
          <a:bodyPr wrap="square" rtlCol="0">
            <a:spAutoFit/>
          </a:bodyPr>
          <a:lstStyle/>
          <a:p>
            <a:r>
              <a:rPr lang="es-MX" sz="1200" b="1" dirty="0">
                <a:latin typeface="Arial" pitchFamily="34" charset="0"/>
                <a:cs typeface="Arial" pitchFamily="34" charset="0"/>
              </a:rPr>
              <a:t>Fuente: INEGI</a:t>
            </a:r>
            <a:r>
              <a:rPr lang="es-MX" sz="1200" b="1" dirty="0" smtClean="0">
                <a:latin typeface="Arial" pitchFamily="34" charset="0"/>
                <a:cs typeface="Arial" pitchFamily="34" charset="0"/>
              </a:rPr>
              <a:t>. Índices de Productividad Laboral.</a:t>
            </a:r>
            <a:endParaRPr lang="es-MX"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a:graphicFrameLocks noGrp="1"/>
          </p:cNvGraphicFramePr>
          <p:nvPr/>
        </p:nvGraphicFramePr>
        <p:xfrm>
          <a:off x="285720" y="1142984"/>
          <a:ext cx="8621798" cy="4643470"/>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0" y="-24"/>
            <a:ext cx="9144000" cy="1200329"/>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s-MX" sz="2400" b="1" dirty="0" smtClean="0">
                <a:solidFill>
                  <a:schemeClr val="accent1">
                    <a:lumMod val="50000"/>
                  </a:schemeClr>
                </a:solidFill>
                <a:latin typeface="Arial" pitchFamily="34" charset="0"/>
                <a:ea typeface="+mj-ea"/>
                <a:cs typeface="Arial" pitchFamily="34" charset="0"/>
              </a:rPr>
              <a:t>Índice de Productividad Laboral de las Industrias Metálicas Básicas y ramas de la Industria del Hierro y del Acero con base en horas trabajadas, 2008=100  </a:t>
            </a:r>
          </a:p>
        </p:txBody>
      </p:sp>
      <p:sp>
        <p:nvSpPr>
          <p:cNvPr id="5" name="4 CuadroTexto"/>
          <p:cNvSpPr txBox="1"/>
          <p:nvPr/>
        </p:nvSpPr>
        <p:spPr>
          <a:xfrm>
            <a:off x="250950" y="6072206"/>
            <a:ext cx="7705426" cy="276999"/>
          </a:xfrm>
          <a:prstGeom prst="rect">
            <a:avLst/>
          </a:prstGeom>
          <a:noFill/>
        </p:spPr>
        <p:txBody>
          <a:bodyPr wrap="square" rtlCol="0">
            <a:spAutoFit/>
          </a:bodyPr>
          <a:lstStyle/>
          <a:p>
            <a:r>
              <a:rPr lang="es-MX" sz="1200" b="1" dirty="0">
                <a:latin typeface="Arial" pitchFamily="34" charset="0"/>
                <a:cs typeface="Arial" pitchFamily="34" charset="0"/>
              </a:rPr>
              <a:t>Fuente: INEGI</a:t>
            </a:r>
            <a:r>
              <a:rPr lang="es-MX" sz="1200" b="1" dirty="0" smtClean="0">
                <a:latin typeface="Arial" pitchFamily="34" charset="0"/>
                <a:cs typeface="Arial" pitchFamily="34" charset="0"/>
              </a:rPr>
              <a:t>. Índices de Productividad Laboral.</a:t>
            </a:r>
            <a:endParaRPr lang="es-MX"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25EC81AA-58E3-45E1-914A-568EA79F253E}" type="slidenum">
              <a:rPr lang="es-MX" smtClean="0"/>
              <a:pPr>
                <a:defRPr/>
              </a:pPr>
              <a:t>27</a:t>
            </a:fld>
            <a:endParaRPr lang="es-MX" dirty="0"/>
          </a:p>
        </p:txBody>
      </p:sp>
      <p:sp>
        <p:nvSpPr>
          <p:cNvPr id="6" name="3 Título"/>
          <p:cNvSpPr txBox="1">
            <a:spLocks/>
          </p:cNvSpPr>
          <p:nvPr/>
        </p:nvSpPr>
        <p:spPr>
          <a:xfrm>
            <a:off x="1214415" y="1220755"/>
            <a:ext cx="6429375" cy="355239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500" noProof="0" dirty="0" smtClean="0">
                <a:solidFill>
                  <a:srgbClr val="002060"/>
                </a:solidFill>
                <a:latin typeface="Helvetica" pitchFamily="34" charset="0"/>
                <a:ea typeface="+mj-ea"/>
                <a:cs typeface="+mj-cs"/>
              </a:rPr>
              <a:t>P</a:t>
            </a:r>
            <a:r>
              <a:rPr kumimoji="0" lang="es-MX" sz="3500" b="0" i="0" u="none" strike="noStrike" kern="1200" cap="none" spc="0" normalizeH="0" baseline="0" noProof="0" dirty="0" smtClean="0">
                <a:ln>
                  <a:noFill/>
                </a:ln>
                <a:solidFill>
                  <a:srgbClr val="002060"/>
                </a:solidFill>
                <a:effectLst/>
                <a:uLnTx/>
                <a:uFillTx/>
                <a:latin typeface="Helvetica" pitchFamily="34" charset="0"/>
                <a:ea typeface="+mj-ea"/>
                <a:cs typeface="+mj-cs"/>
              </a:rPr>
              <a:t>roductividad </a:t>
            </a:r>
            <a:r>
              <a:rPr lang="es-MX" sz="3500" noProof="0" dirty="0" smtClean="0">
                <a:solidFill>
                  <a:srgbClr val="002060"/>
                </a:solidFill>
                <a:latin typeface="Helvetica" pitchFamily="34" charset="0"/>
                <a:ea typeface="+mj-ea"/>
                <a:cs typeface="+mj-cs"/>
              </a:rPr>
              <a:t>T</a:t>
            </a:r>
            <a:r>
              <a:rPr kumimoji="0" lang="es-MX" sz="3500" b="0" i="0" u="none" strike="noStrike" kern="1200" cap="none" spc="0" normalizeH="0" baseline="0" noProof="0" dirty="0" smtClean="0">
                <a:ln>
                  <a:noFill/>
                </a:ln>
                <a:solidFill>
                  <a:srgbClr val="002060"/>
                </a:solidFill>
                <a:effectLst/>
                <a:uLnTx/>
                <a:uFillTx/>
                <a:latin typeface="Helvetica" pitchFamily="34" charset="0"/>
                <a:ea typeface="+mj-ea"/>
                <a:cs typeface="+mj-cs"/>
              </a:rPr>
              <a:t>otal de los Factores.</a:t>
            </a:r>
            <a:endParaRPr kumimoji="0" lang="es-ES" sz="3500" b="0" i="0" u="none" strike="noStrike" kern="1200" cap="none" spc="0" normalizeH="0" baseline="0" noProof="0" dirty="0">
              <a:ln>
                <a:noFill/>
              </a:ln>
              <a:solidFill>
                <a:srgbClr val="002060"/>
              </a:solidFill>
              <a:effectLst/>
              <a:uLnTx/>
              <a:uFillTx/>
              <a:latin typeface="Helvetica" pitchFamily="34" charset="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6553200" y="6356350"/>
            <a:ext cx="2133600" cy="365126"/>
          </a:xfrm>
          <a:prstGeom prst="rect">
            <a:avLst/>
          </a:prstGeom>
        </p:spPr>
        <p:txBody>
          <a:bodyPr/>
          <a:lstStyle/>
          <a:p>
            <a:pPr>
              <a:defRPr/>
            </a:pPr>
            <a:fld id="{25EC81AA-58E3-45E1-914A-568EA79F253E}" type="slidenum">
              <a:rPr lang="es-MX" smtClean="0"/>
              <a:pPr>
                <a:defRPr/>
              </a:pPr>
              <a:t>28</a:t>
            </a:fld>
            <a:endParaRPr lang="es-MX" dirty="0"/>
          </a:p>
        </p:txBody>
      </p:sp>
      <p:sp>
        <p:nvSpPr>
          <p:cNvPr id="7" name="Rectangle 1"/>
          <p:cNvSpPr>
            <a:spLocks noChangeArrowheads="1"/>
          </p:cNvSpPr>
          <p:nvPr/>
        </p:nvSpPr>
        <p:spPr bwMode="auto">
          <a:xfrm>
            <a:off x="285720" y="189871"/>
            <a:ext cx="8640960" cy="605294"/>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lnSpc>
                <a:spcPts val="4000"/>
              </a:lnSpc>
              <a:spcBef>
                <a:spcPct val="0"/>
              </a:spcBef>
              <a:spcAft>
                <a:spcPct val="0"/>
              </a:spcAft>
              <a:defRPr/>
            </a:pPr>
            <a:r>
              <a:rPr lang="es-MX" sz="2400" b="1" dirty="0" smtClean="0">
                <a:solidFill>
                  <a:schemeClr val="bg1"/>
                </a:solidFill>
                <a:latin typeface="Helvetica" pitchFamily="34" charset="0"/>
                <a:cs typeface="Helvetica" pitchFamily="34" charset="0"/>
              </a:rPr>
              <a:t>Principales características de la PTF</a:t>
            </a:r>
          </a:p>
        </p:txBody>
      </p:sp>
      <p:sp>
        <p:nvSpPr>
          <p:cNvPr id="6" name="5 CuadroTexto"/>
          <p:cNvSpPr txBox="1"/>
          <p:nvPr/>
        </p:nvSpPr>
        <p:spPr>
          <a:xfrm>
            <a:off x="1115616" y="1772816"/>
            <a:ext cx="7169451" cy="783193"/>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61950" indent="-361950" algn="just">
              <a:buFont typeface="Wingdings" pitchFamily="2" charset="2"/>
              <a:buChar char="ü"/>
            </a:pPr>
            <a:r>
              <a:rPr lang="es-MX" sz="2000" b="1" dirty="0" smtClean="0">
                <a:latin typeface="Helvetica" pitchFamily="34" charset="0"/>
                <a:ea typeface="Verdana" pitchFamily="34" charset="0"/>
                <a:cs typeface="Helvetica" pitchFamily="34" charset="0"/>
              </a:rPr>
              <a:t>El presente indicador de la productividad distinto a la productividad laboral. </a:t>
            </a:r>
          </a:p>
        </p:txBody>
      </p:sp>
      <p:sp>
        <p:nvSpPr>
          <p:cNvPr id="11" name="10 CuadroTexto"/>
          <p:cNvSpPr txBox="1"/>
          <p:nvPr/>
        </p:nvSpPr>
        <p:spPr>
          <a:xfrm>
            <a:off x="1043608" y="3717032"/>
            <a:ext cx="7169451" cy="1123712"/>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61950" indent="-361950" algn="just">
              <a:buFont typeface="Wingdings" pitchFamily="2" charset="2"/>
              <a:buChar char="ü"/>
            </a:pPr>
            <a:r>
              <a:rPr lang="es-MX" sz="2000" b="1" dirty="0" smtClean="0">
                <a:latin typeface="Helvetica" pitchFamily="34" charset="0"/>
                <a:ea typeface="Verdana" pitchFamily="34" charset="0"/>
                <a:cs typeface="Helvetica" pitchFamily="34" charset="0"/>
              </a:rPr>
              <a:t>Se realiza bajo el marco metodológico y conceptual KLEMS que considera: Capital (K), Trabajo (L), Energía (E), Materias primas (M) y Servicios (S).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23528" y="151667"/>
            <a:ext cx="8640960" cy="605294"/>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lnSpc>
                <a:spcPts val="4000"/>
              </a:lnSpc>
              <a:spcBef>
                <a:spcPct val="0"/>
              </a:spcBef>
              <a:spcAft>
                <a:spcPct val="0"/>
              </a:spcAft>
              <a:defRPr/>
            </a:pPr>
            <a:r>
              <a:rPr lang="es-MX" sz="2400" b="1" dirty="0" smtClean="0">
                <a:solidFill>
                  <a:schemeClr val="bg1"/>
                </a:solidFill>
                <a:latin typeface="Helvetica" pitchFamily="34" charset="0"/>
                <a:cs typeface="Helvetica" pitchFamily="34" charset="0"/>
              </a:rPr>
              <a:t>Qué implica la medición KLEMS</a:t>
            </a:r>
          </a:p>
        </p:txBody>
      </p:sp>
      <p:sp>
        <p:nvSpPr>
          <p:cNvPr id="6" name="5 CuadroTexto"/>
          <p:cNvSpPr txBox="1"/>
          <p:nvPr/>
        </p:nvSpPr>
        <p:spPr>
          <a:xfrm>
            <a:off x="928663" y="2285993"/>
            <a:ext cx="7286676" cy="783193"/>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61950" indent="-361950" algn="just">
              <a:buFont typeface="Wingdings" pitchFamily="2" charset="2"/>
              <a:buChar char="ü"/>
            </a:pPr>
            <a:r>
              <a:rPr lang="es-MX" sz="2000" b="1" dirty="0" smtClean="0">
                <a:latin typeface="Helvetica" pitchFamily="34" charset="0"/>
                <a:ea typeface="Verdana" pitchFamily="34" charset="0"/>
                <a:cs typeface="Helvetica" pitchFamily="34" charset="0"/>
              </a:rPr>
              <a:t>Identificar la contribución de los distintos factores del capital (</a:t>
            </a:r>
            <a:r>
              <a:rPr lang="es-MX" sz="2000" b="1" dirty="0" err="1" smtClean="0">
                <a:latin typeface="Helvetica" pitchFamily="34" charset="0"/>
                <a:ea typeface="Verdana" pitchFamily="34" charset="0"/>
                <a:cs typeface="Helvetica" pitchFamily="34" charset="0"/>
              </a:rPr>
              <a:t>TICs</a:t>
            </a:r>
            <a:r>
              <a:rPr lang="es-MX" sz="2000" b="1" dirty="0" smtClean="0">
                <a:latin typeface="Helvetica" pitchFamily="34" charset="0"/>
                <a:ea typeface="Verdana" pitchFamily="34" charset="0"/>
                <a:cs typeface="Helvetica" pitchFamily="34" charset="0"/>
              </a:rPr>
              <a:t> y No-</a:t>
            </a:r>
            <a:r>
              <a:rPr lang="es-MX" sz="2000" b="1" dirty="0" err="1" smtClean="0">
                <a:latin typeface="Helvetica" pitchFamily="34" charset="0"/>
                <a:ea typeface="Verdana" pitchFamily="34" charset="0"/>
                <a:cs typeface="Helvetica" pitchFamily="34" charset="0"/>
              </a:rPr>
              <a:t>TICs</a:t>
            </a:r>
            <a:r>
              <a:rPr lang="es-MX" sz="2000" b="1" dirty="0" smtClean="0">
                <a:latin typeface="Helvetica" pitchFamily="34" charset="0"/>
                <a:ea typeface="Verdana" pitchFamily="34" charset="0"/>
                <a:cs typeface="Helvetica" pitchFamily="34" charset="0"/>
              </a:rPr>
              <a:t> ). </a:t>
            </a:r>
            <a:endParaRPr lang="es-MX" sz="2000" b="1" dirty="0">
              <a:latin typeface="Helvetica" pitchFamily="34" charset="0"/>
              <a:ea typeface="Verdana" pitchFamily="34" charset="0"/>
              <a:cs typeface="Helvetica" pitchFamily="34" charset="0"/>
            </a:endParaRPr>
          </a:p>
        </p:txBody>
      </p:sp>
      <p:pic>
        <p:nvPicPr>
          <p:cNvPr id="242690" name="Picture 2" descr="http://t1.gstatic.com/images?q=tbn:ANd9GcSbhAQZdqx0f640twLGuM5Ul1D9yakl752v8W0Kr800f3cgwKmLbBI_A7JG">
            <a:hlinkClick r:id="rId3"/>
          </p:cNvPr>
          <p:cNvPicPr>
            <a:picLocks noChangeAspect="1" noChangeArrowheads="1"/>
          </p:cNvPicPr>
          <p:nvPr/>
        </p:nvPicPr>
        <p:blipFill>
          <a:blip r:embed="rId4" cstate="print"/>
          <a:srcRect/>
          <a:stretch>
            <a:fillRect/>
          </a:stretch>
        </p:blipFill>
        <p:spPr bwMode="auto">
          <a:xfrm>
            <a:off x="539552" y="4101075"/>
            <a:ext cx="1803331" cy="1728192"/>
          </a:xfrm>
          <a:prstGeom prst="rect">
            <a:avLst/>
          </a:prstGeom>
          <a:ln>
            <a:noFill/>
          </a:ln>
          <a:effectLst>
            <a:outerShdw blurRad="292100" dist="139700" dir="2700000" algn="tl" rotWithShape="0">
              <a:srgbClr val="333333">
                <a:alpha val="65000"/>
              </a:srgbClr>
            </a:outerShdw>
          </a:effectLst>
        </p:spPr>
      </p:pic>
      <p:sp>
        <p:nvSpPr>
          <p:cNvPr id="242694" name="AutoShape 6" descr="data:image/jpeg;base64,/9j/4AAQSkZJRgABAQAAAQABAAD/2wCEAAkGBhQSERUUExQVFRUWGBcYGRcYGCEdHBwaIB0YGxwYFxgeHCYeFxskHBoWIi8gJCcpLCwsFx4xNTAqNSYrLCkBCQoKDgwOGg8PGiokHx8sLCwsKSwpKSksLCwsLCwsKSwsLCwsKSwsLCwsLCwsKSwsKSwpKSwsLCwsLCwsLCwsLP/AABEIAMwA9wMBIgACEQEDEQH/xAAcAAACAgMBAQAAAAAAAAAAAAAFBgQHAAIDAQj/xABTEAACAQIDBAUGBwsJCAEFAAABAhEAAwQSIQUGMUEHEyJRYTJxgZGhsRQjk7LB0dIVM0JSU1RicoKS8Ag0Q0RzotPh4xYXJCVkdOLxgxiUs8LD/8QAGgEAAwEBAQEAAAAAAAAAAAAAAAECAwQFBv/EAC8RAAICAQMCBAQFBQAAAAAAAAABAhEDEiExBBMiQVGRMmFxoRRCgdHwBZKxweL/2gAMAwEAAhEDEQA/AE/o+3FO1Lt2313U9WivOTPMmIjOsU+L/J6I/ro/+3/1qH/ye/51if7FPn1elJCop4fyfj+ej5D/AFq3HQEfz0fIf6tW51onLImJidY747q8uX1XiwHnIFFDKZ2r0N28Naa7fx627axLGwYEkAcLveRWw6IrKrbY7RthbsdWTaADyARlm7roRXLpr20uLu2MLhy91lYi4LclSzQFSBozjU+Hrod01Yom/hcOFZEs4dYBBjM0CJEg5QoBiaNKAaF6Do/rY+R/1a6joU/6sfI/6tTdkdJuEw+Bw6vda5dSzbDqJLZgonMx0maF3+nlB5OGJ89z6lNX2X6E6kSR0L/9UPkf9Sth0Nf9UPkf9SmPc7er7p4Y3kPVEMUZAASrCDxPEEEHgKK4LFXFumzdIbs51cCJEwQwGgI9tQ4IdlZ7ydGb4ayHt3OvdnS2tvIEzFmAHbNwgemlrEdHe2G8nCIvnvWz/wDvV170eTh/+6w/zxRkUaUge582XOiXbDTNrjyF62B8+pe7nQ/tC3i8O97DKbS3rbXM1y2wyBgWlc5zCJ0g19EVhNaKVeRGgFDdLB/mmG+RT7Nd8JsDDWmD28PZRhMMltVInQwQJpTxnSDeDnqsOhSeyWuQSO8gDSa4/wC8XE/m9r5Q/VUGg/X7wRSzGFUEk+Aqqtt794q6zdVKJJyANlIHIsQJJPcNBRHG7737yG21q2obiVfMfNHjQsYv9EUADfu/jfzm9+9p7q32JvfduYnqnxGJVlzHIziHgTAIGgNd9obWNtMwthxOoBAIHeOXrpW2u1u+yYmxm6xSUuIBDKeCkjUjSRIkUAWf0d7fxGJN25iLwKJAAIVRrOp7v8qYt4sAMZh1tLeuW1uOvxth8rgCW7La8SsHwJqldnYZrIa41u5cOnlghVA5lYhz5/VVv7rWrgw1g3dC9zOF7lKtA8O/00AAb3RCY7G09pT+liNPYter0UMFJ+6G0GaNB8KIBOuk5DA4awasOueIvZVmCdQNPEx9NJ7K2BX9jo7UuV+6WPzqFzp8IJgkSBOUTzg0TXo6A/r+P+X/APGuV++fhrZwFJvWSgB7TBVYGRw0J91S9rXLwxWGbrCFYsoRrYENoC0zJkMRFcK6l6pprZPn2+f+iqN7W4oH9cxp893/AMalLumB/WcV8p/lR0V7XeiQQN3dPv8Af9L/AOVa2d33X+t4hvP1fq+90ZrKABm0GWxaa490gLEszADUga92pFZQ3pHwpubNvooknq9PNctn6KyscmXS6NYY3JWisf5Pn86xX9knz6uvGbQt2hNy4iDvZgPVJ1qjP5Ol0ti8VP5FPn1L6UMRiE2kvXQbQl8PIEDsCRMasrrm8NDW0Yt7GPkdt/8AecPjbr2Lgz2FS1ObKBDFn1ntAnICOGkV33bcYi11l03ASoZgjhULFnUNlCSJCTlBgUibW2K2HRC9y063kaLqAE3BoW7UlpniYGvGvMDvU1lcktctHLmtkAAhYhQx7Sgd3DU6a11TjLTWyMotWMm9WPweHvoUW8cWkXEe0Q4nWA5LcdDMaiaXNt7Wu428b1y6QbgRsihiFbLlICzCn2ma5baKfCEdLZCXkS4qW1AZQdNFAidOHPjNTcNgkcEkfhEcIZYEkGdVPDQia5U2aS2BC4MaZi7eoe0zFc9oBBotvL452Y+mYA9VMS4IT3nw1Pq/C9/nrF2as6gDx/BPr8k+Bp9z1Dngtvon3e+CbPTNl6y8TdeCDE6KsjQ5VAHnmmXD2xcum8DIAKL6+0fHWqx3Z2+2GsnDBQtpmJJXylzGXy6wZE6aRVrYEqbaFPIyjLy0jTSldjIO8Kytn/uLHzhRShO8h7Nj/ubHzxRagDK1uJmBHeCPXW1ZQBSGJ3ExqMV6t2gwGXUEciDNcTuVjfyN31f51e1ZQMoLHbv4vDW2uvauKoiSRoAdJ498UK+6lzma+iNp7PW/Ze0/kupU+nn6KpLb25N+wYgAjgxHZcciG4CRxHEUABBtd/493mojsjDtIvqrZNULIe2sQSDGpHCsGxYOonTWNfURU3ZVh7coHCoxBYFYJjkDwAPOgAqMNiXVLi2z1RIOrZrjRqCZJgSPJGtPO7V+49tGuEkG72SefZeY8J+mh2xFY23QAmRpHeR7uE01i0VWyDBIIBjh5LDSkwJlR8fdyoSeUe8VmPvlLTuIlVZhPeATVfX9+rrhluKuSDmXKCCBykkR7a5eozxgtL80NKzvvFdFraPWv5KZX0EmABOnMyDUzaG8Vu9fwmU6hsx05FkA56HwoDbsjE4e5ctk5TKqcoBjsjULzEn1VB2VDYnDQHBS7azgqYJOQGDGsEGT4V5cM7ySlC6t+3oaNbFxCsrBWV75kZWVlZQAudIe0DY2dfuCJXq+PDW5bGvrrK59JeG6zZl9dNer4mB99tn6KyuPO4qW51YU3Erb+T7hlGIxTBxJtoMkGQM3lTwI5d9W5vJsS3irDW7lpboiVUnL2hwKvBKHxFU//J7cHEYkj8kmn7VXTjhcyygBIEgExryExEcq606ORFA7w9G97DXAueUyOVdgY7IzZJGmciTGk5Tx0NRxuYLaq10l5glQIWIk5jxjlyq79p7vnFK3XKo7IAycSp1ZHzCNG1BHCAaH4bcQkr1zI4XWQGDNHk5+1l7iYGpHdVSnJrkaSF/Yu0AbTBFi4vlLlOeNQpGnkkKYg8uXClfb9/EXGzfBHtMNBeeEkdzgz1i+DcORFNxD4XbI6xWtYV7fVo4Iy3GVS/xuhyiTc7oKg/hU9XLdpxBy3ARwjNI8PCskmtxvcpCzhyQM3VhuYW4CPRMGKGtvBZQmc5IMEZecxq0x6Zqyd9dwLVzD3nw1m4LwQlURtGMjgs8QJPGq3sblXLKLcxGDvkmSRcOVAJ0ByhmmOIMcapK1YqJNrey0s9YrKwJHVqRoBzZu0Rz0C6d9Wnur0h2r+CW8wW1lY2oLTwIVSAJbtEwBHEGq82DiMMpC3hcS0ojq7CIQ3f1p++Muvk+FNmybOH+LOFCtazWRmS3llraOCxWJBzA+k0m6Q6HjbgBWzmMfH2PXmECilDNuvC2dAfj7I1H6Q189E6snzMqHthyMPeIMEW7hBHI5TqKmVC23/Nr39lc+aaAPl3Bbw427auf8Tfy20DseseeIAE5tJJ9lW30ZbTuXLmGLXLjA2jOZyZIU6mTqdKqndZpsYtAuYvZU8QIgkzrx1PKrD6ELwcWu12k61I9Ej2Gmk2ZuajV+tF0VzuXQPGhWO3gVLvVMMpIkSRqO8AHv76Fbe27ctG31Shg2bNPhGgMwuhPI8KRtQU2tvAuHElZXnGhHm5Gg2xukvC4jFthgImeruHRXgSQZgq3GO+KRN9d58WUIKIEI0Ok68jrymD4qarK7iCTrQJn1hszaVq/bFyy6uhJGZTpIMEeg15tPFpaUXLjqiKwlmMASCBJOg1IHpr563H3+xGBHUWkRhdvW2ObjxCso5doc+VfRdyGjgYaDz5HjSYAvbW00fA3rtp7bKbb5XBzJwI4rMwe6q62dZF8hFAJdToTHd6jMd9Pu62GW5hHRwCrXsWCPDr7tDsXufawrWr1oXGcXVEli0KxymRGigV5v9RwSaco/lKxsGbOI2dhSt3J1ihnVQ2bNwGg4xPOhOM2/YuIj3bzpcdQTCMyqdYnUQBw07qYd9t0r+M6s2Mgyq4JZokErpwMjSk3a3R1j7NoMALmsZLZzOJ/C4CRPv9Neb0vRd6Peldyd/wA5LlKtiwd19t4G3byWcSrFiXOe5LTAnyoIGnCjGH20l4TZuI696sG91KGzujizfL/CsOo7KZSg6szrPkka8OIpe3o6JrmGPW4FrjKNSAfjF/VKwbg8OPn5d8sObPhWnI4/pv8Az6UTaT4LOe/e7WVlk+TmWQPPBBPrrfGbaFq2XdSxAJypxMCSFB4nwqhsJ0jbQw5yNcLR+BeST6TAb21ZO6m1DtCz10jrBKsOSvxjLPk8CO8V5+T8d0aUsmS4+/8AlFrTLZBXpBxCXtk3XRgyOtplYcCDctkGvaF7du4mzs/Edetk2wtor1YgK3WqCmU6kEEMDyMjurK9GWRZlGafKLx7KhL/AJOdoddizOuRBHhmOtXrVLfye9klOuvFvviAZY4ZX4zVs4xri6jtDw4+qvVOVBCa4PcM0EO2DRXAXsyKx5zUsZWXS/buWjaxBdLlnVXw76K0cAACC0lp7wQDw0pbxmw8WuHsphGuXVUOziyERUChTla4NWfOXjtRCxFNvTVstr9nChSgIuv5bZZlY7K+U58FBNbdH+zsdat5HU2rJUQlziSdSwTylYkmQQB3UKTQ6sdNy8C9nAYe3cJLrbXNOsE6xMagTHoovcugcaiYYOVAEARx/wAqkW8IBx7R7zTsATjNh2L5k2EJ/HjKf3hrUzA7FS3wAHgO/vJmSaIxWUqCwbty2SLUAmL9k+gNxojXPEDyf1l99dKokyoe2VnD3gOJt3B/dNTK5YpJRgeBVh7DQB8pbG2ZiLNxWKdkjKwzDVTx09vopu6Ji2H2g6swRHt3mDnUKVUnMR4LOnhTVit0h/Rt+y+vqb6693W2CPhgt3rZysl0EciCpkAigVCjtDFKXuXPhBZw8IWBDOuvbmYWNOz40U2Hv09sqt1RdTkSASO+JoBtYgXGPV9UrMzIhBgLJgCeI5TQq9tAA6UjQtfe9xjNnm7hbecI3bhQCoiW08OcVUQ2YSe0YHhTh0cbdvLdZOsAtMDnQk5TyngYMUX23uvZuHNZdFYnRFDZfRI0k0CESwLYIggnvnWrr6MsTbbCrbS4z3FY3Lsg9kvmGUseJ076qPF7Pa02V1gjwq4+jDDZcHPUGySdWY9q4Y8uCAVXkBQAY3WwrW7BV1KnrsS0Hua9cZT5iCD6aMV5Xs1TduyVsZWVlZNIZkVlZNZNAA7a272HxSxfspc8WGo8zcR6DQLY3R3bweIN3DXHRHEXLTdpSORVuIYHhM8SOdN01k1nkxxyRcJq0wToAb7bLN/AXbSKWLZIA4mLiH6Kyj9eVhk6ZTaptUq2NYZdKqrKL6It4beCa98KudVayKELA5cxYkgacassdKOzPzy1/e+zR2/sSw65XsWmWZytbUie+CImgePwOAsvlbBWeAOYYdSNeXZQma6kmY8EfF74bMujN8Ktg/jCfbprXmH3+2dbTIMdakAxIPHUyRGvmmp9nAYRlBXCWIIkfFKPYUkVyu7MwgMnB4Yju6lPflpjIVnpE2ezANirbMqjtqpUEmZy8SOGo7iNTRG1v3s/libft+qp1vdfBkA/BMNqAfvKfZrqN28L+bWPkk+zUpNXuAMxXSNs62QHxdpSeA1n1ATXdN+MEeGIT2/VUj/ZPBzPwTDT39Sk+vLXYbAw35vZ+TX6qoCMu9+EPC+nt+quybx4c8Lqn1/VXUbFsfkLXya/VXRdmWhwtWx+wPqoA3Di4oKkESDPmNda437q2kLR2VEwo9woEd/cMCQSRHGSoj1vQAx1zukEFZ1IOnPu+kUHsb32XkJLQJMFTA4SYbhUjCbQW7fGUMIttxj8Ze4migBf3Eudzepft1L2Vst0uhiDAB4gd3gxrfebeZMGqs/BmgnjA/GjzxxgUMwG+/wm8Fwtu5dRCRcMKg5hWBdgSJ10HnjhTAD9Jm4N3GXPhCXAFt2G7JBJLKSwVQPxpOvgKpNMOWgxAPMgx5h7K+rBiO0FIg5c3tAihG3NzcPibPVFRbAZnUoACrtOYxEGSdRzpAU/uTg2DnWP2GPuarPw2zjAzsrCOGVlPrz++pFjcWzaKm0csBQw4hoiTxlSdaPW8AqmRI8OVIdi3e3ZW+wIYIykEGJIjUEDgfTRva20Pg2HLnt5coJYxMkCSQIHqogBQ/eD7w3nX3ipnel0OO7VifjOk90VmFhGABP3w8hPHLSx/wDUBdPDBJ8sf8Op23dg2GtXW6pQwRzK9nUKTrETVTYXZFxlEg6Dh7aw6dyp9x36fxHTLGpPwqi1cL053HWfgtsaxHWsf/51v/vuu88LbH/yt9iq4wVq0q+WpPHyhIPcVJ199QsZtAM0LoB/GtdiVmThFFpXOnJwJ+DWvlW/w64Dp8f81t/Kt/h1V+JMofRQ9eNVpRDSLnXpyufmtv5Vv8Ou46Z7v5tb+Vb7FVEtEMMxIrOWyNMeJSLMPTRd/NbfyrfYrKrpkrKjWjr/AAaPonebFm3hL7hipW2xBHEGNI8ZqsNv77Wh1Rw+JxDanrJ6yYjTyl7+6rC3qi7Zu2ScoK6t3HiD5h3VXOH6OLmXsYi0y8tD660XB5b5Gzc7aRvYcOzs5JfVpmAxAmQDU2/tBWudUoLMOMDgCOJPL0xxodsfZpweGKsVJXMezMQSTAnWlO3vOL4zAoSGABQNIBiCwiCAYkzzqW2lwWlZcVjEKFUEiYHurc4pfxhVV7P3qNslWckDy27OVTBiZM6xypm2Jtlb2btEkBTBXKcp4N5jr6jpQrfkIZL23LKGGcL5yB7zWlreLDsYW6rHuBBPqBoHew1q65nqmbmDbViB4k61vgtnW7TFlW2CdJVApju0OtJOwGP4evefVWv3RXxoX1grDdA51YghjMSrWbh7lMz5qWrtzDP5a2mImM1tSeHLuqdbHWriEXyskd2p1Gp04UIO6+I72H7a/XTQHuBvJmgIbatoWBXhxExx1qZtPE9lhYuLauFCFeAswyGJg8QDrHOotvdnE8y/nzr9dSrW717nn/eH10AD8Du7bvofhuJ68jyVQtlTTiwHZdvEjT20xbFwuGwq5bZ85g6+ypuzMOLNo5zlMyxJ9Ak8OEVxxe81lNA3WNMZEgsTMQASAWHHKDmjgDSGdrWJV70qZASJg8cw018xoRvnexQNgYa4LQZ4dimfuAESOzqZ4E99c95d9Es4VcTaXrQLy2yrSjA9oMCCuZWHcRUva91b1jD3SpE3LLqDxBbTWDEwx8KQglsO2y4eyHbM4toGbvMCT66nVG2e02rZ/RX3VIoA9rniMOrrlYSDyresoHYC2/sSyMLfIQSLV08T+I3jXznetuiKEJzHtTxOpP0RX0xvGYwmI/sbvzGqicNs9syCJi1bn0qDQqiik2JuOx7hcrNMmeAHDnoNajYIy3EDzkD2nT20R32tZcQqxHYE+ma57Cwudo620kR99Aynieen/utU7Vlky+G6sye7mD3eJ08eBobzoy+Diwz5sORropGYRHDWYPd41AVBppSA64a1JorawsVrgcDzAGuoP0VPt4cgiRXn58+9Jn0nQ9H4FKS5Id5IFZXu1saidnUtpIH11lGNSlG6DO8MZ05Fy7ZxtsY9rRMu1pWykaZJIJngTJiPCudvZVsXRcAAYGfJXuAicsx6a59IUWWtXURWvXnWwM0LCHVu33CAYPGoC7Ou/glD5n/zrrPl91v6nm923Vw+TOXhwdFAIMd8kd9IO6bLZ6w9X1hbyXzFSvHkQZH1U67R3fuXo6y2WyzHOJ7pnuoe26WXgjDzKfoIoe4uBZxWzOqCuLxt9fc6sIZY5oHCFOVNQATTXu5tNbSkyhfyGjMZyk94EwSdQOdAX2Etq7cvK163eYBQ5BgAEahTqJAjj486iYbaiYcMrXSxBcki24MkLAACEPJmTNAD7a26iklRbBPHiK7jebwQ+Zqr+3vhYn78oP6QK/OUUaw2OLqGXK4PMZSPY1CSXAxmu7wKwKkEZtJV9de48jUtNvJ+K3sNKovnnbH7v1TW3WBjAtwSI0Uj3gCmKhvs7Ma5ZxYDE9agAUQCNANHnjofXQ7Hbp4xzhwTmCcYvFcmrRmH9J+D7aat3LUWyY4wB6BRY0CFBd3cZ8LNw3uxkABzGJiCOqiPTNdsJu7i1W0Dij2bhZ+0zSpmBmMTy7JEUIu9I6FWxJN5bS3Ws27KIsuyqGZ7rt5KwRABERzJgB/9v8Q9wuuIGUk5LKIuUAScpcglmCwSZHPQaVVMVjjft3bGXPiDcMXJUr2YZuyzCSTE5Qv4TEARrQd7bMwtWwM7EKAYIBQ5u1HFLJOd40a4UtiACKX73SbfYhVDNqFJhFOZjlVllWAykhtRrHjXB99r+EvXvhF5yLahUy2rSuQzXRm+9gETbZiJAkjxlMY8b13fufgrbWdTaur5euYsHDM+oJYlixM8aWsL0g3cXdsWLlu0A15O0padNfJP117tneZXtRiXc28quVuWEcAlnVQcp8osjgRI8daULwy4i1fwtvrFTq7tuLbIhYE6OGObTTyNAYB401KKVNbip3sWVuR0kWsXcbDOvVXUlUBbMLgXQlTAhhEleMaidYd6ojCbu4XKl526q52bh/4k2ylycx8tSAQ08DRu1vbfwLI/XXMYLzqvVXL1tj2pZXtsnk8QBKhII8Km15DLcrKgbB2qcTh7d42nslxPVv5Q1I18/HzGp9AA/eJZwmI/sbvzGqsMJhmzuVMDsrwB8lVFWjt7+a3/AOyufMaq53exQK3CT/SuPUQKzy3p2LhyVZvypbG3C2uXIJ4chy9NdMBh8Jli4lzNrqGAHhpH8TXPfbHTjsSo53APUForZxWD6tsyXM5GnZQgHKBxOvGeFej0quG6Ofq34lT8jgmFwuWYurc7Q1bU6EAAR5vbUa3hFgSD6yKN4c4I2wJuC5mHaKCQMw1zB54TUjYWxS7Zs2nEaTz99dL0ryOS2/M4bH2chJ1uBY/HI18CONFF2XaJ8q58q3101WdlwOM8+H0Up74HqrqZdAySfOCRXPohOXCOnu5IR+J+7Am1dkIbjZZPDi5PvrK4HFCZMGsroUElVHO8sm7tn0DvRsS1isNct3UDjKWUcwwBKlSNVM8xXzBaxzjybrg84Y/XX1rQ3F7t4W798w9l/wBa2p9sV5+LIocqzqy43Ph0fNVneTFJ5OIuekz76trZAuvZtuMQWLIpMNOpAnSNNaYcV0WbNef+GVZ/EZl9gaK5bL6JdnWHziyXPIXGLAeZeHrmqyThNbKhYoTi93YDxezrjeUSfGPpEVwtbNddVn1tp4gSRT4d0cNytlf1HdfYrAVyfdJPwb19f2w3z1auc3ES/gbjCGhv1rdtvfaFcNkbKt4cXPiQc75zAVQNAIVVICjSfOTT42610eTiT+3aU/NK1wfd3Ej8PDv51dfpakAq38Zh7alnRkUcTrA99RLe0sPdv2EsPnzM2dQ/4IUnuka1F6RNqPZS5hbmGOZ0Ui5bOZIJnjkUg9nhS50XYdrm0bYRZgMW/RXgWbu+siuiGLwuTOeeXxKKPom1bCqABAAgCvWratH4GsDoErcTYeFvYGyz2kuEFbnbGaLpRMxE8DwGlKe6Ow7VzE2kYHKz4xiAxBnPcXQ8qZ9wdn3DghF1kUqpAtgZs2RDOdgwiIER3zS90dqWxOCY5p6vFOSeZLGZjQ+VqBGopy5BBTfDcfDYTD9da6wML+G4uSNb1tTx8CaD7Y3dTFPj2uEzatZx+w2JcDv1kr5jTv0l/wAx/wDnwv8A+e3S41xUG1WJ0Fhhw7xeAEecipATdk4e9fs3Rcv3CqYK7edHJbMyTkEkyuV3LcTrPfR7o62ecVYfO2UW0s5QoHBy7N5zKrBMkARUHd+58ViCRlL7NxQA4yVYZ+HDLK8eObwNMvRCkWLnjbw3vuihpBYz4rdbD2MLf6u2M3U3BmbtN5J4E8PRFVhsayguYFsoDvgbBY/jdqxHqGlXLtv+bX/7K5801WG7WHGfBZhP/LLRHnDWNaVpbhV7FtqsaDhXtZWVQiFt3+a3/wCyufMavnH/AGje09xAdOsc+2vozb7Rhb/9jd+Y1fMLbKa9eulfyje3WrjwMF4691l93PFmmjVnCk1Bu7PYXGGU9ka6dwpr2Zs5p1RuA/BNduB1FnL1K3RAw2zGLDSpeLxFy0AFJUjgQdaZMFs/tiQQNeI8DQnbWDE6EVtqtnO40FW3kxA2V8IzfGdb1eeBMd8cJ8aRMRtG5dYtcdnY82MnzeApwxVqNh5f+pn2kUm4axOlPGlu/mE29vodMEuZtTAGp93017WY21kGVTx1NZV0QfUlZWVleKeqZWVlZQBlAd5N88PgSgvE9qJywcqzGdhIIWdJo9VZdKWOi/aa0bgvYdZOWAMtwgt2iQcwVJgciamTaWwWlyPmzN4LGIkWrqsw4rIzDxI7vHhRGapKxvEV6hLRureLsFIcZQo7ISC0cQeRBBqBsHbt+7hrLvfus7vezEude28Tr7KWp0Z6y+yK528KiksFUE8SAAT5zVJ7K3uuNdyrevgqw0YsAwB1KydV9R9FXHsXHm9aVzoTTUrKjKydXK/5LeY+6utccY0W3PcrH2GqKFPcbali1gUJuIAtu0XMzB6pWMkAcAD5ope3Q2phrVzCu2ItAFMSJLAAM1yQCeCyFaJjyTSRutjEFrEI9vtPh7rWro4qy28zozAiEKQ2U6EyaAm6CqqCCY4cSSSdAOJPhVqFslui6d+N6MNft2cPYvJeuvicP2bRDwFuIxzEaLoOfGkve6+ztcXDpcu571l9EYyB8LRgViTDjmI5il3dViMbhRqPj7PEEfhryNOe7+IFhXdT1bX8W6PcDZSQGxZgsdI7A4c6WSOlbAnYvYi9iHwaI1gJkZWzKpFwhlIKhAoJBIObU8QDNN+4+3bOFw943GAYJhx1c9stLjIF45hmWRykVDx28122RGLYnu6xZ5+FDjvniTOS6Wg8lRtfQnGsdObyS93+w7iWbvBvXhBhb5+E2NbbgRcUkkqQAACSZJFI27u07ZxGCUuoPwFbEHj1wNhza1GjhIMf+qA3t68aAWnLHNsOgA5CWNoAeuiGxd7L93H4a27oyXLtwH4u3P3tGEOFkGSZI+ion3VFtxX93/JSasszfFviV1j4xfTCuwESJkjhIpPweEdkW5q2hzRCZTmaGjrWA0iYLTl5ExTL0g3+rwqxzuomoDeWGTUN2T5X4WnfVY4Xal5VUIcqxwVMJAkFgAOHa4+3jVtNjXA37OtFRixmaDgrxgsSNGdQYJ4xOsCqes41kuEj8MK3rA/zq1d2MVcuHGLcJLrgrgjLbBEtc7MWuwdQfHWlVcGIHxZ4fiH6q3hdEN0wXh5ZbrHibbn+6afcKOyvmX3ClhsNIK5WAIIMKeB07q9Fq6B99xHq/wDCtoOluZ5PFVDfcSQRQh9gZ27TBR4an6qDZb35XEfx+xWps3fyuI9X/hWimkZaGxtubMtHDfByTk4zImZme7jS5iNyADKXFI/S0P0g1wGGf8pf9Q+xWHDP+Uv+of4dEclef2G8Tfp7mDdRiSWZP3qytXwr/lL/AO6P8Osq+98yO0y/q4X8bbTy3RfOwHvpK6U8WyLYCllzF5IYjgBoQDBGvPupO3Vvoty91jKM9k21LHUszoIWeLRMV5EstOqOly3ot/7u4f8AL2v31+upoYVSW2NzLT37jZRGbKuYAk5VtmCSREZuJ8O+oOL3ZtoFYgsCxUySIaAQujnNpJnTl30+6tWnzDU6ui6N4N4EwloXHVmBYKAoBMmTzI00qrdqbXbFYi7eBCISmUFdVyqBLMGjWW08arrb9sW7rKpIEKYDHvaY11/B9lFdisbWHu9jrS8GGMZZUaiQ2YRGmnspTbqyW9WwyW8FlNlhcQiy73IAWWzsGIL5iQBGkcNagbMwgsWrNvrFbK7kEEDys7cJ5VzbczB/kB++/wBqiSWAOAXkPvds8AAJm3roBx4xrNFoyvyIuD2Vbt3MyKAWb8aQJIkKJhR3gVcO6t9RhlBZf3h9dVMLIDFoWSqqfi7cQpJACm3lGpOoEkRJ0FDto7v2bzA3FMgQMpCCJLahFAOrHU68ByFNSouM0j6EVwRIII8KS9t9J+BFm6q3HuN27eVLbk5oK8coETzmuPRivV2hYSRatgkAmTLEsdfOaG719GODsYbEYjrcUpRblyFu6E6tly5YMkga6xHdWqd7m3O4g7O22tnDG2mHuh1F0rdKliWa2EGYRlUqQwBgrlJBALEj3Z++3UW8MyYe2L+H6xRcJ7LI5YmUH4QJBHHyR40v5h1UteuB5YFJlYGWCe3mAPxkkK0ZRp2qm7b3WxGDCdegAuCVKsGUjTnxB1GhHOn9Q+gVxe8mIxGLsXcWjHq3tPbzIAAhdJJ7A6xSQCDpBnjyct3Cq3MUgwgxQfEZepAXKsC45uHP2FHESSNWHfVdYbCXLwsuXYn4RZsCdQqtJXxkFW04U67Mx9zDG5dNq7ibgxOYphyV1HXpLgAk2+ySVI4le6s8jWzKRy3s3zwzk4TDYKwrP8Ubj2sj2WbsOhtm2IcDmHI0FIWExTWbi5Swe1cDLljR1IEwZBIy6caed8LV3GRibWznt3zkBKi91qmM2ZlCC3cIjKSdRpx5K1rdLHscwwuJB5E2yp9ZiOdNZoJ/EvdBVk3a+++KvWmsYpmuAqcslUOoEBwqRcGYK0GDK8RRzZONtLj9n5UUm5s+2sgARdgvnbxy2isjWGHKlddw8f8Aml0ecoo9ZemTY27WJs4uw7BCi4cWjmu2pQm3GRBmkxcMA+J1iscubG06kvcaTD+O3oO3sHdsYO0yXbbWLhFxlAKktMOsgEQdDBpBxGy8TaxYw9y2Ll4NaU21ZSraKVSRAEqNZjiSeOt+bIv4cYYXrKpbtFMxKqFEKCDMDlBHoqkthbTN/a1q8Zm7jFeDxAaYHoXKPRXUo6kQ2QtvDF7Pxh44d2CXAtq5K5ZMA5QqmWViViNTpGlTv97W0vy4+ST7NSum0/8AMl/7e3867SIkngCfAUuChy/3sbS/Lj5JPs17/vY2l+XHySfZoThN12YAs4WRJEajwNcsTu7cXgVI9IP01CzY26s6X0ebTq0hwdK20j/Tj5JPs1NwPSRtK44RbwZm4fFoPSTl0AGs+FJV/DNbGo9NGdgYUlCeHWSJ/RH4J8GaAe8IRzq3JGXba2YwYjpM2gPvdwXB+PkRVPfklZYeNR7HSttAXMt24E/YT35a1xeymZVaM5C6uBEE8RpwEil7F4CFOgiR5xPd3GajUrHpVF67tbduXkl2kxxgD3VlV1uJt25bBtGCVGms6eg1laU2c8rToaulkdnD+e57lqubBh1P6afPWrG6WrnYw+uuZ9PCBrFVmLuvpHvFcc/iM5cjdtvad23ibqArlD5h2eZVJ56HQcOVDMbtC46gO0qDmAiADqNO7j/EVE3m28iYpwesvEmQ62zqOAJAGnDhXWztjPaCC2xEkjMjAieMEgaGtGldkOTEbb4JbrIJUBsx7pK68fA0c2bsbFvZUixeZHZcpCKfi8sTBaBM6c+PCu2P2W9xCnUrlJ451VjqCJkkcu7meNclO07drq0uSBlyAOsrGgPkhTppqfbSnrrwV+pcHH8wy5pEgjQlYIMyCQeURI5ma1msCwIA/j/3WMpjgfQPdSoxNDWpqI+2LI43Fn0nz8BUrBuLts3EINsNlzcBmgGBpJMEcudJ7BTY+dG7zmP6I95FSelIF8JbsD+s4rDWT5i4Yz6FqN0cz29OAAn18KKb/bLvXsPbawue7h79nELbkDP1bSUBOgJBMeMV0R4OtcFFY7dsquIPWIRYdbRWCGOcnKwEHTNNs/pKeQojtzEYzExbxDpce0erVFUHII1HYHlSonnFNt3Y9/GbRdlRsJcVDftpdVSc0i22bKSIKsTlBmSCSKUtl4BzcZ7mWzi86ICwyhT21uMwWJbQa9+szFVLdWNHbcXYQv4phdLILC5mVUn40MUWeADLxk6yDwos2JTC457VsYgrdYPdvh8jSWdxmhCGVZA1Inw5jbXR9iGvdu4OrbV3VyGZe4ADyiI46c5ni+7f3Yw9nA4i8lm2rpZushyKcrAEKQCpmNONZzhq2Y06FjFYPDkR8NxXEnXHAED8WOY9E6ceVRjsvBN/SY29y/nbNr39lCTSmdv4nlfuD9UhPmAVyvbZxDDtYi+3nuv7s1NdPQa16DQd2sKJnCYi4O4tiD6ZgTXuMQMEsJh+oclfg5vG4AHQrBGc5Q2XQSpmQBqa06J7QfaQLEmLF46kn8Qc/PR/pmXK2ByDtA3iORn4rny89J46dWPVsBvuFjrFhbXWrbW7a0XriBcRpDJbWIa5qvZAGjeOhTd7otxtnGYe64s5Ld1HcrcJMDuGQVYO6+2LNwfBusN27hlUM7JlzR2S6HyTBkEjz8CCWOtIvSqQpPU7ZQ3TYP8AmS/9vb+ddpd3Zw0sz/iwB6eJ9Q9tNXTLcUbRE6nqLR9RvfSRSpsZbiPoV7QjWY8DpTlinkg9JrgzY8OSMpjdhbcmtNoWtBHESY8e706emotk311hP731VuBeuMD8Tp4tHurgXQ51K62+p7L/AKp0z/N9n+wG2yNNeMfwPE12wCjJaMeSkJ4EyW05nXnXfbOwr7kk9UPAFuPdBFD7Oy7qA6oCABMnzgcPPXdHp56Uq+55ebqsU5t39mN9zGNbtC1+DA1iCxgSxPnpUv4wvm7PYOk6ajhqOIry3eusSJQk+fzRwqX9zBBVLdoGJnrGYj+7xq30sr2OVdRD1ImxcSLd0ZePaBEac9ZnWsrfBbNfrIXJMnWWjhw4VlbRxUqZjLLFux/6Wk+Osf2bj+8Kr5bZLAd5AHnPCadOlM3jiwCUyhJtiOIMTPjmB17jStgsKS0uRKkaLwzQCNT3EjTwrzGrkTN7ko38R3oPNP8AiVooxH46+hfrBqQR5/XWuQfwTWhjZExFy6jWZuFs95EIyqNDJPBAeUUSNuOM+kxUW/g0eJA014Dj3+euX3Ltfij2fVQGxLN5JjMs92cH2TUBcDbkHtkzOpYj26RXZMMimVUA99b56QGrIOGUeoUy7qWV6pVyqFGJGgAA1tjkKWWamPcvDtcuKoML1mc+cKAPYTUyi5NfJmuJ+Itazh1XyQB5q615WV0nQA9t7CuPdTEYd1t30GU5gSjoeKOBr4giq3x2IdMVirdzt3w6swUGGzLmlRxCahZPhVyzVQbzKbW0sXfys63BaSEWWGSCZE6g6aj00JBYb2PdnD2iRlPVqCJmCBBEjQwQRI7qIb55jsvFKoZmNq4oVQSSc8aAanjQfZLFbCAgggGQYkElmgxpOtGtubbOFwd++oDNbzEBiQCS6qJjWO1TZJSuH3WxlzyMJiCDz6plHraBRLCdG+PuTFpFgwc95BB0JUhSxmCNI51OxPS7jW4Lh08RbZj/AH3I9lCsV0g7QuccVcUd1sKnqyqCPXV2w2HrcLcHEYLEm/eeyV6p0AtszGWKHUlQIhT66g9M93XDSJHxwInj2bWk91cOiva169i73XXrt2LEgPcZhJuIJgmAePro9vtudf2jdsrZyKttrmd3OihhbiFGrHsnQR5xWb53GhJ6K7p+6uHVewpF2QrNDfFtowLENwHLkO6voM0o7odGeGwDC6C12+AR1j6ZZEHIg0We8yfGm6gZRnTRbnaPmw9v512oewU+NAgTrqAKL9MOHnGlu6wnvu1J2DsYZQycToSfNMV14JVFmOaPwv6hYISsZ24eH1VHwWxEVgcxY8YMesgVJtMROnAeyvRa8hliR5Xm8T66d7EUdb2GBdeGs+6R7jSltXBKl55IEHT0/wAGm+5hs7yJB04a+Y0P23hCbTF8sxEkAGDxj1cqcXTJkrQiYkZGzJy4fTXmE2ic0AGe88K2xKkeI7x7vD1VHtvmMKvE8TxAFdXkc4d2VcIedCBInl6xxrKk7KTKoEaVlYurNBh6VtmXjct3ra5lARWjUxnJbs8xlM6a6Uk27xVGKoWKnyFADE6d/Pz91X7iMKtwQwBFV/vdsK1bMqup74PvFeU407OuUL4Eo3hJEiRE6+qa2QzwBPmBPuFH9n7JV+JYfqwPcKY8FuhYbys587UaSOz8yvyjfin0wPeaw2mPDLPnJ+aDVsYbdDDL/Rj00StbGsrwtr6qekaxIpm3sq43AMfMh+kiptndK+3C3c9g+g1cS4dRwUD0VvFPSi9ESqcP0fXzxQD9ZifdE0z7r7nPhrmdivmUc9BJ7+ApvrKNKKSSMrKysqhkDbOyRiLeQsy6qwI71MiR+EJgx3gd1J+L2c9t4xA1J0u8Qx8WPAxyOvcTT9Wl2yrAqwDKdCCJBHiKadEtWI3wIxpr/HdyqJv+jfcvEwCSXtjQE/01vkKN7W2SvWCwCwtuA2h1XKysAjRIEqBBnQmmPDYYROvE86psSR804XdrF3fveGvt49WwHrYAe2jWF6K9oPr1SJ+vdE+pM1fQfUjuFbUnJlUVv0f9Hd7BXLly8yMXQIFtzpDZiSzATwHAU0YqxiVcjD5VLQSzrmXiugIYQYziCNZB5UwVlSxninTXStq8rKAKt6TrGa9dMcLC6+i7UPA2riuIkE+oiiXSJey4orAIe0gIPdLj3GlfDgZhoflLn263xtRW5jkuVfIb7mHXqhmLAiJ07/GuB2iqeSM3gdfZwpcxwXIdDy/pLn0vQkx+l++/2qvVEnSxtxG17p4Egdw091Qbud/Kk+il9v2v33+1Xo/a/ff7VUskUToYbTYwJ5g8f4mpWH2Eg119IpbVv1v33+1XRH/W+Uf7dDyh2xtTZ/ifVWUqh/1vlH+3XtT3EPts/9k="/>
          <p:cNvSpPr>
            <a:spLocks noChangeAspect="1" noChangeArrowheads="1"/>
          </p:cNvSpPr>
          <p:nvPr/>
        </p:nvSpPr>
        <p:spPr bwMode="auto">
          <a:xfrm>
            <a:off x="63500" y="-205316"/>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42696" name="Picture 8" descr="http://t1.gstatic.com/images?q=tbn:ANd9GcS0w-GFddTTCiTYirbvwJ1BwqHYpkc1s_22BpCCNCrggwlOW4IpiA"/>
          <p:cNvPicPr>
            <a:picLocks noChangeAspect="1" noChangeArrowheads="1"/>
          </p:cNvPicPr>
          <p:nvPr/>
        </p:nvPicPr>
        <p:blipFill>
          <a:blip r:embed="rId5" cstate="print"/>
          <a:srcRect/>
          <a:stretch>
            <a:fillRect/>
          </a:stretch>
        </p:blipFill>
        <p:spPr bwMode="auto">
          <a:xfrm>
            <a:off x="6062665" y="4286257"/>
            <a:ext cx="2867055" cy="1966460"/>
          </a:xfrm>
          <a:prstGeom prst="rect">
            <a:avLst/>
          </a:prstGeom>
          <a:ln>
            <a:noFill/>
          </a:ln>
          <a:effectLst>
            <a:outerShdw blurRad="292100" dist="139700" dir="2700000" algn="tl" rotWithShape="0">
              <a:srgbClr val="333333">
                <a:alpha val="65000"/>
              </a:srgbClr>
            </a:outerShdw>
          </a:effectLst>
        </p:spPr>
      </p:pic>
      <p:sp>
        <p:nvSpPr>
          <p:cNvPr id="11" name="10 CuadroTexto"/>
          <p:cNvSpPr txBox="1"/>
          <p:nvPr/>
        </p:nvSpPr>
        <p:spPr>
          <a:xfrm>
            <a:off x="1763688" y="3525010"/>
            <a:ext cx="1152128"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MX" sz="1600" b="1" dirty="0" err="1" smtClean="0"/>
              <a:t>TICs</a:t>
            </a:r>
            <a:endParaRPr lang="es-MX" sz="1600" b="1" dirty="0"/>
          </a:p>
        </p:txBody>
      </p:sp>
      <p:sp>
        <p:nvSpPr>
          <p:cNvPr id="12" name="11 CuadroTexto"/>
          <p:cNvSpPr txBox="1"/>
          <p:nvPr/>
        </p:nvSpPr>
        <p:spPr>
          <a:xfrm>
            <a:off x="6715140" y="3619501"/>
            <a:ext cx="1296144"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MX" sz="1600" b="1" dirty="0" smtClean="0"/>
              <a:t>No-</a:t>
            </a:r>
            <a:r>
              <a:rPr lang="es-MX" sz="1600" b="1" dirty="0" err="1" smtClean="0"/>
              <a:t>TICs</a:t>
            </a:r>
            <a:endParaRPr lang="es-MX" sz="1600" b="1" dirty="0"/>
          </a:p>
        </p:txBody>
      </p:sp>
      <p:sp>
        <p:nvSpPr>
          <p:cNvPr id="13" name="12 CuadroTexto"/>
          <p:cNvSpPr txBox="1"/>
          <p:nvPr/>
        </p:nvSpPr>
        <p:spPr>
          <a:xfrm>
            <a:off x="714348" y="1333485"/>
            <a:ext cx="7929619" cy="442674"/>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61950" indent="-361950" algn="just">
              <a:buFont typeface="Wingdings" pitchFamily="2" charset="2"/>
              <a:buChar char="ü"/>
            </a:pPr>
            <a:r>
              <a:rPr lang="es-MX" sz="2000" b="1" dirty="0" smtClean="0">
                <a:latin typeface="Helvetica" pitchFamily="34" charset="0"/>
                <a:ea typeface="Verdana" pitchFamily="34" charset="0"/>
                <a:cs typeface="Helvetica" pitchFamily="34" charset="0"/>
              </a:rPr>
              <a:t>Construir una infraestructura estadística para su medición.</a:t>
            </a:r>
            <a:endParaRPr lang="es-MX" sz="2000" b="1" dirty="0">
              <a:latin typeface="Helvetica" pitchFamily="34" charset="0"/>
              <a:ea typeface="Verdana" pitchFamily="34" charset="0"/>
              <a:cs typeface="Helvetica" pitchFamily="34" charset="0"/>
            </a:endParaRPr>
          </a:p>
        </p:txBody>
      </p:sp>
      <p:pic>
        <p:nvPicPr>
          <p:cNvPr id="14" name="Picture 2" descr="http://t3.gstatic.com/images?q=tbn:ANd9GcRxiV_mkk20S0JiIsjqPQvGoVfpLuu48h8fxRpJWSezXj2ElFfy"/>
          <p:cNvPicPr>
            <a:picLocks noChangeAspect="1" noChangeArrowheads="1"/>
          </p:cNvPicPr>
          <p:nvPr/>
        </p:nvPicPr>
        <p:blipFill>
          <a:blip r:embed="rId6" cstate="print"/>
          <a:srcRect/>
          <a:stretch>
            <a:fillRect/>
          </a:stretch>
        </p:blipFill>
        <p:spPr bwMode="auto">
          <a:xfrm>
            <a:off x="2627784" y="4197086"/>
            <a:ext cx="1656184" cy="182724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5076056" cy="3012936"/>
          </a:xfrm>
        </p:spPr>
        <p:txBody>
          <a:bodyPr>
            <a:normAutofit fontScale="90000"/>
          </a:bodyPr>
          <a:lstStyle/>
          <a:p>
            <a:r>
              <a:rPr lang="es-MX" sz="4000" b="1" dirty="0" smtClean="0">
                <a:solidFill>
                  <a:srgbClr val="002060"/>
                </a:solidFill>
                <a:latin typeface="Arial" pitchFamily="34" charset="0"/>
                <a:cs typeface="Arial" pitchFamily="34" charset="0"/>
              </a:rPr>
              <a:t/>
            </a:r>
            <a:br>
              <a:rPr lang="es-MX" sz="4000" b="1" dirty="0" smtClean="0">
                <a:solidFill>
                  <a:srgbClr val="002060"/>
                </a:solidFill>
                <a:latin typeface="Arial" pitchFamily="34" charset="0"/>
                <a:cs typeface="Arial" pitchFamily="34" charset="0"/>
              </a:rPr>
            </a:br>
            <a:r>
              <a:rPr lang="es-MX" sz="4000" b="1" dirty="0" smtClean="0">
                <a:solidFill>
                  <a:srgbClr val="002060"/>
                </a:solidFill>
                <a:latin typeface="Arial" pitchFamily="34" charset="0"/>
                <a:cs typeface="Arial" pitchFamily="34" charset="0"/>
              </a:rPr>
              <a:t/>
            </a:r>
            <a:br>
              <a:rPr lang="es-MX" sz="4000" b="1" dirty="0" smtClean="0">
                <a:solidFill>
                  <a:srgbClr val="002060"/>
                </a:solidFill>
                <a:latin typeface="Arial" pitchFamily="34" charset="0"/>
                <a:cs typeface="Arial" pitchFamily="34" charset="0"/>
              </a:rPr>
            </a:br>
            <a:r>
              <a:rPr lang="es-MX" sz="4000" b="1" dirty="0" smtClean="0">
                <a:solidFill>
                  <a:srgbClr val="002060"/>
                </a:solidFill>
                <a:latin typeface="Arial" pitchFamily="34" charset="0"/>
                <a:cs typeface="Arial" pitchFamily="34" charset="0"/>
              </a:rPr>
              <a:t>La Industria del Hierro y del Acero en el SCIAN</a:t>
            </a:r>
            <a:r>
              <a:rPr lang="es-MX" sz="3600" dirty="0" smtClean="0">
                <a:latin typeface="Arial" pitchFamily="34" charset="0"/>
                <a:cs typeface="Arial" pitchFamily="34" charset="0"/>
              </a:rPr>
              <a:t/>
            </a:r>
            <a:br>
              <a:rPr lang="es-MX" sz="3600" dirty="0" smtClean="0">
                <a:latin typeface="Arial" pitchFamily="34" charset="0"/>
                <a:cs typeface="Arial" pitchFamily="34" charset="0"/>
              </a:rPr>
            </a:br>
            <a:r>
              <a:rPr lang="es-MX" dirty="0" smtClean="0">
                <a:latin typeface="Arial" pitchFamily="34" charset="0"/>
                <a:cs typeface="Arial" pitchFamily="34" charset="0"/>
              </a:rPr>
              <a:t/>
            </a:r>
            <a:br>
              <a:rPr lang="es-MX" dirty="0" smtClean="0">
                <a:latin typeface="Arial" pitchFamily="34" charset="0"/>
                <a:cs typeface="Arial" pitchFamily="34" charset="0"/>
              </a:rPr>
            </a:br>
            <a:endParaRPr lang="es-MX" dirty="0">
              <a:latin typeface="Arial" pitchFamily="34" charset="0"/>
              <a:cs typeface="Arial" pitchFamily="34" charset="0"/>
            </a:endParaRPr>
          </a:p>
        </p:txBody>
      </p:sp>
      <p:pic>
        <p:nvPicPr>
          <p:cNvPr id="3" name="Picture 2" descr="http://www.inegi.org.mx/prod_serv/contenidos/espanol/img/702825023614.jpg">
            <a:hlinkClick r:id="rId3"/>
          </p:cNvPr>
          <p:cNvPicPr>
            <a:picLocks noChangeAspect="1" noChangeArrowheads="1"/>
          </p:cNvPicPr>
          <p:nvPr/>
        </p:nvPicPr>
        <p:blipFill>
          <a:blip r:embed="rId4" cstate="print"/>
          <a:srcRect/>
          <a:stretch>
            <a:fillRect/>
          </a:stretch>
        </p:blipFill>
        <p:spPr bwMode="auto">
          <a:xfrm>
            <a:off x="5796136" y="1196752"/>
            <a:ext cx="2643207" cy="3605402"/>
          </a:xfrm>
          <a:prstGeom prst="rect">
            <a:avLst/>
          </a:prstGeom>
          <a:ln>
            <a:noFill/>
          </a:ln>
          <a:effectLst>
            <a:outerShdw blurRad="292100" dist="139700" dir="2700000" algn="tl" rotWithShape="0">
              <a:srgbClr val="333333">
                <a:alpha val="65000"/>
              </a:srgbClr>
            </a:outerShdw>
          </a:effectLst>
        </p:spPr>
      </p:pic>
      <p:sp>
        <p:nvSpPr>
          <p:cNvPr id="4" name="3 Rectángulo"/>
          <p:cNvSpPr/>
          <p:nvPr/>
        </p:nvSpPr>
        <p:spPr>
          <a:xfrm>
            <a:off x="251520" y="332656"/>
            <a:ext cx="8712968" cy="830997"/>
          </a:xfrm>
          <a:prstGeom prst="rect">
            <a:avLst/>
          </a:prstGeom>
        </p:spPr>
        <p:txBody>
          <a:bodyPr wrap="square">
            <a:spAutoFit/>
          </a:bodyPr>
          <a:lstStyle/>
          <a:p>
            <a:pPr algn="ctr"/>
            <a:r>
              <a:rPr lang="es-MX" sz="2400" b="1" dirty="0" smtClean="0">
                <a:solidFill>
                  <a:srgbClr val="002060"/>
                </a:solidFill>
                <a:latin typeface="Arial" pitchFamily="34" charset="0"/>
                <a:cs typeface="Arial" pitchFamily="34" charset="0"/>
              </a:rPr>
              <a:t>Sistema de Clasificación Industrial de América del Norte (SCIAN</a:t>
            </a:r>
            <a:r>
              <a:rPr lang="es-MX" b="1" dirty="0" smtClean="0">
                <a:solidFill>
                  <a:srgbClr val="002060"/>
                </a:solidFill>
                <a:latin typeface="Arial" pitchFamily="34" charset="0"/>
                <a:cs typeface="Arial" pitchFamily="34" charset="0"/>
              </a:rPr>
              <a:t>)</a:t>
            </a: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71407" y="4144168"/>
            <a:ext cx="4176464" cy="1464231"/>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61950" indent="-361950" algn="just">
              <a:buFont typeface="Wingdings" pitchFamily="2" charset="2"/>
              <a:buChar char="ü"/>
            </a:pPr>
            <a:r>
              <a:rPr lang="es-MX" sz="2000" b="1" dirty="0" smtClean="0">
                <a:latin typeface="Helvetica" pitchFamily="34" charset="0"/>
                <a:ea typeface="Verdana" pitchFamily="34" charset="0"/>
                <a:cs typeface="Helvetica" pitchFamily="34" charset="0"/>
              </a:rPr>
              <a:t>Calcular la aportación y uso de las materias primas, energía y servicios en la producción.</a:t>
            </a:r>
          </a:p>
        </p:txBody>
      </p:sp>
      <p:sp>
        <p:nvSpPr>
          <p:cNvPr id="10" name="9 CuadroTexto"/>
          <p:cNvSpPr txBox="1"/>
          <p:nvPr/>
        </p:nvSpPr>
        <p:spPr>
          <a:xfrm>
            <a:off x="109215" y="1047734"/>
            <a:ext cx="4248472" cy="1804749"/>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361950" indent="-361950" algn="just">
              <a:buFont typeface="Wingdings" pitchFamily="2" charset="2"/>
              <a:buChar char="ü"/>
            </a:pPr>
            <a:r>
              <a:rPr lang="es-MX" sz="2000" b="1" dirty="0" smtClean="0">
                <a:latin typeface="Helvetica" pitchFamily="34" charset="0"/>
                <a:ea typeface="Verdana" pitchFamily="34" charset="0"/>
                <a:cs typeface="Helvetica" pitchFamily="34" charset="0"/>
              </a:rPr>
              <a:t>Medir la contribución del trabajo en la producción económica, por sexo, grupos de edad y niveles de escolaridad.</a:t>
            </a:r>
            <a:endParaRPr lang="es-MX" sz="2000" b="1" dirty="0">
              <a:latin typeface="Helvetica" pitchFamily="34" charset="0"/>
              <a:ea typeface="Verdana" pitchFamily="34" charset="0"/>
              <a:cs typeface="Helvetica" pitchFamily="34" charset="0"/>
            </a:endParaRPr>
          </a:p>
        </p:txBody>
      </p:sp>
      <p:sp>
        <p:nvSpPr>
          <p:cNvPr id="9" name="Rectangle 1"/>
          <p:cNvSpPr>
            <a:spLocks noChangeArrowheads="1"/>
          </p:cNvSpPr>
          <p:nvPr/>
        </p:nvSpPr>
        <p:spPr bwMode="auto">
          <a:xfrm>
            <a:off x="323528" y="130536"/>
            <a:ext cx="8640960" cy="605294"/>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lnSpc>
                <a:spcPts val="4000"/>
              </a:lnSpc>
              <a:spcBef>
                <a:spcPct val="0"/>
              </a:spcBef>
              <a:spcAft>
                <a:spcPct val="0"/>
              </a:spcAft>
              <a:defRPr/>
            </a:pPr>
            <a:r>
              <a:rPr lang="es-MX" sz="2400" b="1" dirty="0" smtClean="0">
                <a:solidFill>
                  <a:schemeClr val="bg1"/>
                </a:solidFill>
                <a:latin typeface="Helvetica" pitchFamily="34" charset="0"/>
                <a:cs typeface="Helvetica" pitchFamily="34" charset="0"/>
              </a:rPr>
              <a:t>Qué implica la medición KLEMS</a:t>
            </a:r>
          </a:p>
        </p:txBody>
      </p:sp>
      <p:pic>
        <p:nvPicPr>
          <p:cNvPr id="7" name="Picture 2" descr="http://empleos.clasificadoslavoz.com.ar/files/notas/profesionales.jpg">
            <a:hlinkClick r:id="rId3"/>
          </p:cNvPr>
          <p:cNvPicPr>
            <a:picLocks noChangeAspect="1" noChangeArrowheads="1"/>
          </p:cNvPicPr>
          <p:nvPr/>
        </p:nvPicPr>
        <p:blipFill>
          <a:blip r:embed="rId4" cstate="print"/>
          <a:srcRect/>
          <a:stretch>
            <a:fillRect/>
          </a:stretch>
        </p:blipFill>
        <p:spPr bwMode="auto">
          <a:xfrm>
            <a:off x="6948264" y="1497007"/>
            <a:ext cx="1944216" cy="1455180"/>
          </a:xfrm>
          <a:prstGeom prst="rect">
            <a:avLst/>
          </a:prstGeom>
          <a:ln>
            <a:noFill/>
          </a:ln>
          <a:effectLst>
            <a:outerShdw blurRad="292100" dist="139700" dir="2700000" algn="tl" rotWithShape="0">
              <a:srgbClr val="333333">
                <a:alpha val="65000"/>
              </a:srgbClr>
            </a:outerShdw>
          </a:effectLst>
        </p:spPr>
      </p:pic>
      <p:pic>
        <p:nvPicPr>
          <p:cNvPr id="11" name="Picture 6" descr="http://www.torontoforumoncuba.com/uploads/5/1/8/5/5185218/4260631.jpg"/>
          <p:cNvPicPr>
            <a:picLocks noChangeAspect="1" noChangeArrowheads="1"/>
          </p:cNvPicPr>
          <p:nvPr/>
        </p:nvPicPr>
        <p:blipFill>
          <a:blip r:embed="rId5" cstate="print"/>
          <a:srcRect/>
          <a:stretch>
            <a:fillRect/>
          </a:stretch>
        </p:blipFill>
        <p:spPr bwMode="auto">
          <a:xfrm>
            <a:off x="4788024" y="1508787"/>
            <a:ext cx="1809379" cy="1440160"/>
          </a:xfrm>
          <a:prstGeom prst="rect">
            <a:avLst/>
          </a:prstGeom>
          <a:ln>
            <a:noFill/>
          </a:ln>
          <a:effectLst>
            <a:outerShdw blurRad="292100" dist="139700" dir="2700000" algn="tl" rotWithShape="0">
              <a:srgbClr val="333333">
                <a:alpha val="65000"/>
              </a:srgbClr>
            </a:outerShdw>
          </a:effectLst>
        </p:spPr>
      </p:pic>
      <p:pic>
        <p:nvPicPr>
          <p:cNvPr id="241666" name="Picture 2" descr="http://t2.gstatic.com/images?q=tbn:ANd9GcTbOuxhy5_vG9UVHb__XO35EY2U-DgukDVIuFU_kwDNWMAXoj2_cw"/>
          <p:cNvPicPr>
            <a:picLocks noChangeAspect="1" noChangeArrowheads="1"/>
          </p:cNvPicPr>
          <p:nvPr/>
        </p:nvPicPr>
        <p:blipFill>
          <a:blip r:embed="rId6" cstate="print"/>
          <a:srcRect/>
          <a:stretch>
            <a:fillRect/>
          </a:stretch>
        </p:blipFill>
        <p:spPr bwMode="auto">
          <a:xfrm>
            <a:off x="4860032" y="4408309"/>
            <a:ext cx="1728192" cy="1612979"/>
          </a:xfrm>
          <a:prstGeom prst="rect">
            <a:avLst/>
          </a:prstGeom>
          <a:ln>
            <a:noFill/>
          </a:ln>
          <a:effectLst>
            <a:outerShdw blurRad="292100" dist="139700" dir="2700000" algn="tl" rotWithShape="0">
              <a:srgbClr val="333333">
                <a:alpha val="65000"/>
              </a:srgbClr>
            </a:outerShdw>
          </a:effectLst>
        </p:spPr>
      </p:pic>
      <p:sp>
        <p:nvSpPr>
          <p:cNvPr id="241668" name="AutoShape 4" descr="data:image/jpeg;base64,/9j/4AAQSkZJRgABAQAAAQABAAD/2wCEAAkGBxQTEhUUEhIUFBQUFBQUFBQVFxQUFRQUFBQWFhQUFBQYHCggGBolHBQUITEhJSkrLi4uFx8zODMsNygtLisBCgoKDg0OGBAQGywkHCQsLCwsLCwsLCwsLCwsLSwsLC0sLCwsLCwsLCwsLiwsLCwsLCwsNCwsLCwsLCwsLCwsLP/AABEIAKgBLAMBIgACEQEDEQH/xAAbAAABBQEBAAAAAAAAAAAAAAADAQIEBQYAB//EAEwQAAEDAQMHBwYJCgYDAQAAAAEAAgMRBBIhBQYTMUFRYRQicYGRobEkMlJyc7IHFSM0YpLBwtElM0JDU4Kis/DxVGN0g6PSZLThNf/EABkBAAMBAQEAAAAAAAAAAAAAAAECAwAEBf/EADQRAAICAAQDBQYGAgMAAAAAAAABAhEDEiFxMUFhBBOBscEiIzNCkaEyQ1HR4fA0siRicv/aAAwDAQACEQMRAD8AYH0PBDtEdTiKJ7mpsjzRe7R5xHkYAgOaFMoCmTWc/wBkyYCEY0jWUUp0JSXCjYCM5CManvZghuatYSxzWs13T2k6rNC4tP8AnSgxxeLj1BUL24La5Qg5PkmJup9qlErvUaKs7hGf3isc8KeG8zcvD6fzY0lVIivCSOm0IzmJhYqikqCQJZJaIMZoEjo64pK1DYgnBQZTXYmSYJI34JsoLBPBqo7qqw0YpWqjS0TIDIhakoikJhCcAMhJREokoiYawJzkrQn3UAg2sT7iIAuLapTA1xCeY0xyJhKAa0gdjuShNLUaMPJQn0RGBDc0b1kgAnBJRFpxTCExhoTwAkouojRjnHgmp1EtFgHpbqKOyIE0UxkNUwxUK4kyhEEYqicnHQlmjTWA70WYa2E16NqWdlelSGuoE51CksYqS1Hydk8zTRxD9N7WngCeceoVPUjSQ06lpfg+sNZny7I20b60mHgHdq08TLFsMI3JIj/CTKDNHE3BsUWA3Fx1fVa1YtzFfZxWnTWiV4xBeQPVbzW9zQqwRI4SywSNiO5NkTQ4Ibo1MlGxRZ+CqibIp4Lr51JzWVK58YrgmACArrTjHQJXBMlGGKwSMXY1QSFKMVRxQLpBToUGQk0ae8JLiJgRCZRHLSm3ETArqI0J1ErAsYQJ15Ee1NuJTAnptwIl1ODETAKJjgVIc1MLETAC1JRG0ZTxFuRARSElFIcAOKa4cEQAaJQ1PoluomGXUlESi6ixj00CikQvbTnDVtQiMU4DArz2rLILMGObhRVDoMcCpwFOCYHDd/daOnAL1AwxknFFkix6Fb5LzetEhBEZa3e/mDpoce5WRyJZo/z9qbXayOhd2YnuUpY0U+I0YNoy0rcFo8l21tmsRNQJJb7mjaT+bYegUqoOVH2RorAJpC39F4DWPI1AuN1zeoImUpYbTHDI1uic9mjZr0bXRkh0DhscMenXiAknJNJNOh46XXEzdxI8ABTLfZzFQGmIrUGoKrZCSumPtaoi9CLOVCkUubEoMrKawRUVFcKjeOCvERkYGiHWiK4IZaqULY9km81QpjwokITaLZTWMPBc9ppVEZGSaAFxJAAFSSTqAA1laJ+TGWRgfawHSuxistdX07QRqb9Ea9W8BZSUdwpWZW4mqbaLQ6R5e81c7gAAAKAADAAAAADcgUFUwAbSllZQJ5oEIo0awdEofTclLV1xGgWdpCuvbwlEafowhoGxGN4JxBGxOYKJS9AxGeE0KQXIL0yAdfCaZeFElxcWo0jWDIStai6MJAEQCE8FxxTroSXeC1GsaI0uiG9PDUhWNZ6a6PE0RYogrKayjZ3JsVl4ryniKjqyEIwxNxe5zvoxina92rqBT25YMf5iKOE+lTSSfXf+CdarLQqHJAilGXHUztcBZ7ZJL+dke/gXG79QYdyaKUoMOASRtxRGQ1RpICbZElbzVa5EjjlhfZpxzJecCDRzSCAJWnWHNcB1U4qttZOqikWiyEWOG0MwdHK9p9Vxw6qin7yXEVxS6hi6b2KnKtlfC8xSEkswBJLqt2OBOsEKA9y2Ml23wADC0RDmD0xtjrx1tO/DesaW8Kb96vgytU9GuJOap6cAQCm2PLD4xcc1k0P7GUXmjiw64zxb3oboKCpUYsVaUuIltGis+Q7HbPmsps83+HmN5pP+XJrI7TwCostZvT2U/LRlorQPHOYehww6jQoBYtVkTPGWMaKcC0QkULX4vA3Xj5w4O7QpvvIax1X6Pj9f3HWWXHQw+jRbBk2SaQRxNLnHZqAG1zjsA3rX5SyDFMXTWN7GQ3bz2vdR0R/SFzEkaiKV1kBSrZaxYYAyGJwdIKmR4BDtznPFQ7gwGg28c+0XpHi+X6bmWFzfAivbDkuPCk1scMHfox12tGxvHW7gK0yULDaZxpJKPlNL7tV8ijAdzb10cB0Lpy57i5xLnONS44klD5PvVIQyptv2nzFlK9EtCPNEWOc1zS1zSWuadbXA0IPGqFdWwy5ZOV2VttZjLFSK2DaS0AMn6xdqfwKyd1Uw55l15iyVMG5qGQpFxKICnFIwCIxt4oxhprKLFZiQ5wFQwAuO6rg0d5CDaMgQgptS6NutPoNWPFIYgOKAQQohzRJzgmtbvTUCyOQkopRYNgTXxpgEe6kojXVwYsYFRddR9GuDFjAbqVFcmFqxhpYk0aJRJREFns87xRR45QFz5FGlk4LxoxO5yD2jfvUWRuCMyYUolrUIrQHEr3tTJHmmClSRqLaGqq1EehCmeaLSAfkg+uT/AMqzcjFqmtpknrJ/5UMbRR/9IOF82zMXZpnMcHsNCP6oVZ5Ua2dptEYo8fOGcf2oG47e3aaVwHFSLPNo3XgcR1gg4EOG0FWktbXElF6U+BCfjsQixTTICTdF1p1N104VKA49KdMDI7xQJgO5FldUYBAIO5MkBsvLLk13JDI112SaeKGNw1tAvF2O4kAHoTrTLNZ2y2OUska03WuoagEBwoOuo3KxiwsuT2elai/seP8Auo+eTRyybfVv8tq41UsTXr9nRd6R06fdWZ6WQDABQ5XV2KRIzFCuLtikiDZbZlZUFntFJKGGYaKYHzaOwa4jgT2OKh51ZCNktDo/0Dz4jvjOoV3jEdXFRdEtHaZG2uCAS2lsc0IfGGuZI4yNJFw3mg1NBQ4HUpSeSefk9H6P0GXtRy/QyINEMkrVnNZoFZLU1o4Rvp1F5ao82TbEzzrTI8/QY0d9XJ1jwfDXwYHhyXHzRmy2qt8m2fyK2O3OsrR1yOJ8AkmbZR5kc7+L5GNHY1le9W9ggHxXanAUvWmIDbQNumn8S056LdeYIx1ez8jKBxCa16KWcFwjCtoIBcaodxSxCpeTcmmV4YMNZc46mMaKve7gBUrOSSMk2VOj3JRAdysrRcLjo20ZXmg67owBPE6zxJXNb0oZw0QW2c7k90JU4RdKfo6JXMOUrm2cJTZ1YhiRzFs7NRUvgTRZ+nsVmWppTKbBRXCzp+h4d6kucEMprbFPSpEHRV2qw0YTeSLylNHa4lc+OiYXFWpsppsUaSyplNMDiyK2Xf2ocoBRpLOUIsITKuQupFdETq2LTln5Lof6+UVHG7gtNK0HJ5Gw/wDdTxpfh3KYS47GAkZuCA5itnWZMNkJXUpo53FlYwUR3sDhWuKkPsLtyY2EjWCi5J8AKLRWPahuVjLZweHSo0kFFRSQjTRftdhkxv0ie2Zg+6g57fPZeNz+W1OshrLk8bgP/Yf+C7PseWSdDPcC5oaYiXR/7F5P2G+q8ioEdQhCLHUkieaqaxhOPgrO4k1qHzeyZpZflObFGDJK7c0bOk6u1TxZo7Xyl74wGxwOMLRzdGAcAKbaVrxJT7W7RQNhHnyUlm6P1cZ6ucekIubbPk7Z/pneBXLOTacvp9S8UlUTNWppIF4udQUBcS4gbqlVz4tysJpBuS2DJsk5IYMBi57jdYwb3vOAC64vKtSD1ehWiAq9fOGZL0ZBvS2ouGGF2NramvTQf2RHS2SzijRyuXUXOq2Bp+i0YydeG5SM28tFokbM8cnwpGQA1pccRHspiOYddSajGs8SbaTrRNeI0IpOrMneSHoV/as2y3nmezMjc43HF0oG8N8w3TTYTXpSRZBZ/jrH1vcPFir3sKtCZJFE1hWotGTTZ7GboOknDDMcL0UJ81hAxAc4YnhdOrEWT8n3JHPe6KaOCjiIpGP0no0Fa3Qak1A80hRn5fk05nqCSSHMOLHMOBicNraYd+tTlJzdR5a/wOkorUqgyieCFa5asLNG202bGB5o5pxdBJ+zdw3H/wCVpDINqrF5lZN+yybYIxI+5tLXkdLWOd91B0o2BWWaADrXFRpu1eHOpzWgxvHOdqGvaqiVhZQPoDtALXEdIaTTrQ+drovUN+zf95D3PKYXoekG9GscYe6mprQXvdsaxvnO+wDaSBtT1Qt2D1pRDVCdPjhgNgOJp0pOUHijlYMyDGzAayEwxtSB9Uq1M1o9JTmvolcxNBG9eYdo4zHehucTuTi0IZYgkg2NewoLouhEczimY7+9MhWAc2msLSn5h1feWeJPBaR48h/dHikxuW4+Fz2Moab0hdxCIQNxQXHrV0RGmc7gmGc7kkh4IVQnUULmHOe06wUFzBsPaiABKY+KPA3ElZKYDPZ9XMcB/wAjnfeRs9oq2t5+iz3U3Ijfl4tXnhT87GjlLq+i3wUc1Yq29SmW8PxMoIuClZPa29Vw5jBfcN4GpvWSB1qVcakMYoRsNCeqtPFVc7EUKK612lz3FzjVziSTxKvc0qmK2V/w5916qnxBX2acYuWum2Gh7HpcVru3XTzDhp5/r5GRgczW+8afotoL37x80dp8R2UMoPkaG1DYx5sTMGDjT9J30nEninmPdRN5LwXRpdshrVFcWq6sVmacn2hxGLJoSD01ae5yiPsw3K7sFm/J1qG+SE9jmoYs9FuvMMI6vZ+Rn7BlF8QIBvMODmPo5jhuLSktDInVdHzTrMbjWnqOPnDgcelN5J9ILjY+NVSo3aEt1RYZtASOkhoA6WJzYzukBDmEbjeAx6VRSEk469u+u2qvMl2JzdJIx1HRMvdRcGH3q9STLNmY6TSjAS88jc/9YPrVPQ4JIzSxJDSi3BAMhCS7Mbt+Ata2aMuLBI5zgIWNIxv36U3Y1wT5LfFFzY7My+KhxlBeWPBILaOJrSmsUVpG1sbbJCNb5o7Q/iXPDYgehuP7wUfK1mhjtEz5+eTNKWwMdQmr3EGWQeY3gKux2JLUpu72XPl/fAanGOgmbuV55LXCXOc5rXONwENZgx1GgYCtaUrtIWftcDmPc17SxwJq06xXFXLMovtMkcL2xiN0jGMja0tjjvOAq1gNCcdbqlSI8uNvuFps0UhBLbxbec26SAMTVwHE6tyZOUJOo8uC8QOpR1fPmZi6rrKkQs8Is/6192S0fRpjFD1eceJCsbKGyzs0cNnODrrotJG5r7pMZdGXEBwcBjQjHas3M4ucXOJJJJJd5xPHiqKeeVfpr+wjWVbgWtG1Pq3ce5JdXXVYlY0lJREA4J17oWNZ6feCE4pS1CexeSkei2NdIhmZK5qG4J0kI2xTKOKDJJuTimgJkkC2CvrWyfMP9oHuqsuQN3ctXKPIv9r7qhjv8O5bB57GLMpCYZjuR3JpXSqIagNMdy4yncnFiQsKOgNQZl4DsXF5TjG5Mcwo6A1J2QCeUxev9hUvPY+Un1GfaoubnzmL1j7pU3PY0tP+23xcov4y2LL4T3M7ilFURsw3IbpOCvqR0GOctNmXiy1ezHg9ZgycFq8yMWWj1R4OUu0fDZTB1mjJXkt5I6VDMqvRG0PuK/ycz8n2n2kfixZvSLSZJP5NtR+m3uLFPGTpbrzHwmrez8igDRuXYblHLzxSF54q2UnmRoM3GVbah/4sn2KkiiJAjqKF4IPok4OPRSn1QrrM81Fr/wBM/wACsyXcUkIvPJbeQ02ssXuWkExfbGPBFHTRhooDRl9rWt6mgCqjZxspap8P10ne4pMit8oh9tF74Rs6G+Vz+1d4p0qxEunqI3cL6gM3m+VQe2j94IGU2fLS+1k98qXm6PKoPas95Byu3yib20v8xya/eeHqL8niCyZG4yNLPOaHPHG40vI7GlPytRzhK0UEovEejJ+sb287ocFYZoMramD6Mn8pyqGONy7sJB6DSlR0jwG5b8xvovU3yLd+gGi6iKAlDBvVbJ0AouopGh4ppjWtGo9DLkNxRCENy8xI72CcmFEcEMpxRhCYSnlNLkaAML1r5x5GfZfdWQc9bG0DyU+z+6ubtHyl8D5jEF6YXpzpENzl2JHM2NL00yLimOT0LbOMiZfSFMKbKhbLbNf51H0n3Sp2fQHKBX9m33nKDmmPKo/3vdKmZ/jyhvsx7xXK/wDIWx0L4D3M6S1NLgmEJpC7KOax5ethmDiyfoA/hKxRW3+DwfJzdI91c/a1WEy/ZtcRGHvJEjgmkLqo5h+G9arI3/5tqP0vAMWQIWwyE38l2r989jWrn7Sqit0WwPxPZmTMoTHSplFy6cqIWzUZjCvKv9OR2hyyrVrvg/bXlPsqe8sgNSjh/FxPDyKz+HDx8ywyE3ymH2sfvBSM6x5ZP6/iAVHzeHlUPtW+KkZ4iltn9ZvexqP59f8AX1N+V4+gLNxvlUHtG+KHlyPymf28v8xyJmx87g9oPApM5DS1T+1f3uJW/Orp6gr3fj6EzMqPyyPof7hVAG0AWgzF+eR9D/dWfkFCRuJCMfiy2XqCS93Hd+h1FybVdVXoiPquqhklKFqMehEpjivKRlaWn519PWd+K741k/aP+sfxXF3Z0970PUiUNxXmPxk/03fWKUZUk9N31ijkB3nQ9JJQyvOvjN/pu7Su+Mn+k7tKbKL3h6C8rc2keTH2Z91eERW9xcBeOJA1naV71ah8gfUPguLtnynZ2R3mPO6prisV8Yv2uPaV3xg70j2ld5w5jZEphcsjy53pHtXcvd6R7UTZjVlyYXLMcvO8rhbj6XejYLN/mf8AOmdDvBTfhC/PM9T7VnPg0tV+2gVrSJ5/iYPtVn8LU5ZLBQ0qx/cW/iuNv/krY61/jvcpC5NLlQ8vO/vXcuO9dubocZeF63nwdfmpfX+6F5OMoHee9en/AATT6SzSOGPyrhtGprdhXL2yV4R09k+IYyZ3OPSfFDLlXW63ESyDdI8djyEDl549y6lPTgc74lsXrb5vD8l2nol7mrzE5Qd6Lj0UP2r0bNe2t+K5g57WvLZqNcQ11TUN5pxxXP2qdxWnNF+zfiezMbfSXlAda3jWCOnBNNtds8V0950Oej0X4NsTaPUaPeWIa7Ban4O8rMhExtDgy8G3a41pWurpWNfLIDSo1n+ta58OdYs3XGi+IvdwW5eZsmtrg9oPtUnPjC3TdLP5TFVZvW8x2iOSQi4x1TStTgdQ6SFJztykJ7S+WJ1GuDKAjHmtDT4I94++zVpVfcFe6rnfoFzTPlkHr/dckzsNLZP7Q94BUHIOUjDOyV5vBhJu6q1BGvrS5dynpp5JWktDzW7rpgBr6kc773NWlV9wV7rLet+hdfB+fLWeq/wCorXhI8bnvH8RRc38tmzSiWl8hpF04DGmPcoFst957nA0vOc6mwXiTQdq0cRrEcq4pAaXdpXzYS8uvKJy47002871bvuhPITbycHKvOUDvKT4wK3fdPubJ1KITJdIuXKfMejhMnaX+qLlyIDtKlD0i5YxLsDHF7CBgHtJ1nAOBK9wmzos5iIDiTSlLprWmpKuXLjwU3ryOnBm4J0eByWeUE33gYnBlNVcKk4+CcR09rly5dCIMUGn9eKXSLlycQe01/AVqntGGvEa/swXLkA0XmbGVeSyiWOhfdLCHigoSCfdCn52Zf5YQZG3TGCGltQOdQmopwC5cpZFmzcymZ5cvIzDmgbft8EgK5cqkgkcgB1VVrZMtSRgtjkewGpIYS2p1VoKYrlyVpPiMm1wIE81akgVNSd5J3oBeEi5FAYRs1NtNqKLadjiOgrly1WbgDfPXamGZcuWMOFo14/1wXOtC5cgYTlC4z8Vy5agjTOmm0LlyxhrrQhutCRciYbyhJp+KVctRgemS6VcuWMf/9k="/>
          <p:cNvSpPr>
            <a:spLocks noChangeAspect="1" noChangeArrowheads="1"/>
          </p:cNvSpPr>
          <p:nvPr/>
        </p:nvSpPr>
        <p:spPr bwMode="auto">
          <a:xfrm>
            <a:off x="63500" y="-205316"/>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41670" name="Picture 6" descr="http://t2.gstatic.com/images?q=tbn:ANd9GcQ8H_GYslS2U0s-LLhDC0ckJPoQCdor4HXNz_DBFPABducER5KV"/>
          <p:cNvPicPr>
            <a:picLocks noChangeAspect="1" noChangeArrowheads="1"/>
          </p:cNvPicPr>
          <p:nvPr/>
        </p:nvPicPr>
        <p:blipFill>
          <a:blip r:embed="rId7" cstate="print"/>
          <a:srcRect/>
          <a:stretch>
            <a:fillRect/>
          </a:stretch>
        </p:blipFill>
        <p:spPr bwMode="auto">
          <a:xfrm>
            <a:off x="6848560" y="4389109"/>
            <a:ext cx="1949755" cy="1536170"/>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7308304" y="3841690"/>
            <a:ext cx="864096"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MX" sz="1600" b="1" dirty="0" smtClean="0"/>
              <a:t>Energía</a:t>
            </a:r>
            <a:endParaRPr lang="es-MX" sz="1600" b="1" dirty="0"/>
          </a:p>
        </p:txBody>
      </p:sp>
      <p:sp>
        <p:nvSpPr>
          <p:cNvPr id="13" name="12 CuadroTexto"/>
          <p:cNvSpPr txBox="1"/>
          <p:nvPr/>
        </p:nvSpPr>
        <p:spPr>
          <a:xfrm>
            <a:off x="4857752" y="3841690"/>
            <a:ext cx="1586456"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MX" sz="1600" b="1" dirty="0" smtClean="0"/>
              <a:t>Materias primas</a:t>
            </a:r>
            <a:endParaRPr lang="es-MX" sz="1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85720" y="104685"/>
            <a:ext cx="8640960" cy="400110"/>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000" b="1" dirty="0" smtClean="0">
                <a:solidFill>
                  <a:schemeClr val="bg1"/>
                </a:solidFill>
                <a:latin typeface="Arial" pitchFamily="34" charset="0"/>
                <a:cs typeface="Arial" pitchFamily="34" charset="0"/>
              </a:rPr>
              <a:t>La PTF y la contribución al crecimiento económico de México</a:t>
            </a:r>
            <a:endParaRPr lang="es-ES" sz="2000" b="1" dirty="0" smtClean="0">
              <a:solidFill>
                <a:schemeClr val="bg1"/>
              </a:solidFill>
              <a:latin typeface="Calibri" pitchFamily="34" charset="0"/>
              <a:ea typeface="Georgia" pitchFamily="18" charset="0"/>
              <a:cs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755578" y="572092"/>
            <a:ext cx="7056783" cy="5353185"/>
          </a:xfrm>
          <a:prstGeom prst="rect">
            <a:avLst/>
          </a:prstGeom>
          <a:noFill/>
          <a:ln w="9525">
            <a:noFill/>
            <a:miter lim="800000"/>
            <a:headEnd/>
            <a:tailEnd/>
          </a:ln>
          <a:effectLst/>
        </p:spPr>
      </p:pic>
      <p:sp>
        <p:nvSpPr>
          <p:cNvPr id="4" name="Rectangle 1"/>
          <p:cNvSpPr>
            <a:spLocks noChangeArrowheads="1"/>
          </p:cNvSpPr>
          <p:nvPr/>
        </p:nvSpPr>
        <p:spPr bwMode="auto">
          <a:xfrm>
            <a:off x="214281" y="81886"/>
            <a:ext cx="8640960" cy="400110"/>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000" b="1" dirty="0" smtClean="0">
                <a:solidFill>
                  <a:schemeClr val="bg1"/>
                </a:solidFill>
                <a:latin typeface="Arial" pitchFamily="34" charset="0"/>
                <a:cs typeface="Arial" pitchFamily="34" charset="0"/>
              </a:rPr>
              <a:t>La Productividad Total de los Factores</a:t>
            </a:r>
            <a:endParaRPr lang="es-ES" sz="2000" b="1" dirty="0" smtClean="0">
              <a:solidFill>
                <a:schemeClr val="bg1"/>
              </a:solidFill>
              <a:latin typeface="Calibri" pitchFamily="34" charset="0"/>
              <a:ea typeface="Georgia" pitchFamily="18"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6553200" y="6356350"/>
            <a:ext cx="2133600" cy="365126"/>
          </a:xfrm>
          <a:prstGeom prst="rect">
            <a:avLst/>
          </a:prstGeom>
        </p:spPr>
        <p:txBody>
          <a:bodyPr/>
          <a:lstStyle/>
          <a:p>
            <a:pPr>
              <a:defRPr/>
            </a:pPr>
            <a:fld id="{25EC81AA-58E3-45E1-914A-568EA79F253E}" type="slidenum">
              <a:rPr lang="es-MX" smtClean="0"/>
              <a:pPr>
                <a:defRPr/>
              </a:pPr>
              <a:t>32</a:t>
            </a:fld>
            <a:endParaRPr lang="es-MX" dirty="0"/>
          </a:p>
        </p:txBody>
      </p:sp>
      <p:sp>
        <p:nvSpPr>
          <p:cNvPr id="7" name="6 CuadroTexto"/>
          <p:cNvSpPr txBox="1"/>
          <p:nvPr/>
        </p:nvSpPr>
        <p:spPr>
          <a:xfrm>
            <a:off x="1043608" y="1916832"/>
            <a:ext cx="7169451" cy="919401"/>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61950" indent="-361950" algn="just">
              <a:buFont typeface="Wingdings" pitchFamily="2" charset="2"/>
              <a:buChar char="ü"/>
            </a:pPr>
            <a:r>
              <a:rPr lang="es-MX" sz="2400" b="1" dirty="0" smtClean="0">
                <a:latin typeface="Helvetica" pitchFamily="34" charset="0"/>
                <a:ea typeface="Verdana" pitchFamily="34" charset="0"/>
                <a:cs typeface="Helvetica" pitchFamily="34" charset="0"/>
              </a:rPr>
              <a:t>Se presenta para 67 grupos de subsectores de actividad económica del SCIAN 2007.</a:t>
            </a:r>
          </a:p>
        </p:txBody>
      </p:sp>
      <p:sp>
        <p:nvSpPr>
          <p:cNvPr id="11" name="10 CuadroTexto"/>
          <p:cNvSpPr txBox="1"/>
          <p:nvPr/>
        </p:nvSpPr>
        <p:spPr>
          <a:xfrm>
            <a:off x="1043608" y="3501008"/>
            <a:ext cx="7169451" cy="1328023"/>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361950" indent="-361950" algn="just">
              <a:buFont typeface="Wingdings" pitchFamily="2" charset="2"/>
              <a:buChar char="ü"/>
            </a:pPr>
            <a:r>
              <a:rPr lang="es-MX" sz="2400" b="1" dirty="0" smtClean="0">
                <a:latin typeface="Helvetica" pitchFamily="34" charset="0"/>
                <a:ea typeface="Verdana" pitchFamily="34" charset="0"/>
                <a:cs typeface="Helvetica" pitchFamily="34" charset="0"/>
              </a:rPr>
              <a:t>Permite distinguir entre la maquinaria y equipo los activos </a:t>
            </a:r>
            <a:r>
              <a:rPr lang="es-MX" sz="2400" b="1" dirty="0" err="1" smtClean="0">
                <a:latin typeface="Helvetica" pitchFamily="34" charset="0"/>
                <a:ea typeface="Verdana" pitchFamily="34" charset="0"/>
                <a:cs typeface="Helvetica" pitchFamily="34" charset="0"/>
              </a:rPr>
              <a:t>TICs</a:t>
            </a:r>
            <a:r>
              <a:rPr lang="es-MX" sz="2400" b="1" dirty="0" smtClean="0">
                <a:latin typeface="Helvetica" pitchFamily="34" charset="0"/>
                <a:ea typeface="Verdana" pitchFamily="34" charset="0"/>
                <a:cs typeface="Helvetica" pitchFamily="34" charset="0"/>
              </a:rPr>
              <a:t> y No-</a:t>
            </a:r>
            <a:r>
              <a:rPr lang="es-MX" sz="2400" b="1" dirty="0" err="1" smtClean="0">
                <a:latin typeface="Helvetica" pitchFamily="34" charset="0"/>
                <a:ea typeface="Verdana" pitchFamily="34" charset="0"/>
                <a:cs typeface="Helvetica" pitchFamily="34" charset="0"/>
              </a:rPr>
              <a:t>TICs</a:t>
            </a:r>
            <a:r>
              <a:rPr lang="es-MX" sz="2400" b="1" dirty="0" smtClean="0">
                <a:latin typeface="Helvetica" pitchFamily="34" charset="0"/>
                <a:ea typeface="Verdana" pitchFamily="34" charset="0"/>
                <a:cs typeface="Helvetica" pitchFamily="34" charset="0"/>
              </a:rPr>
              <a:t> para el factor del capital.</a:t>
            </a:r>
          </a:p>
        </p:txBody>
      </p:sp>
      <p:sp>
        <p:nvSpPr>
          <p:cNvPr id="6" name="Rectangle 1"/>
          <p:cNvSpPr>
            <a:spLocks noChangeArrowheads="1"/>
          </p:cNvSpPr>
          <p:nvPr/>
        </p:nvSpPr>
        <p:spPr bwMode="auto">
          <a:xfrm>
            <a:off x="285720" y="189871"/>
            <a:ext cx="8640960" cy="605294"/>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lnSpc>
                <a:spcPts val="4000"/>
              </a:lnSpc>
              <a:spcBef>
                <a:spcPct val="0"/>
              </a:spcBef>
              <a:spcAft>
                <a:spcPct val="0"/>
              </a:spcAft>
              <a:defRPr/>
            </a:pPr>
            <a:r>
              <a:rPr lang="es-MX" sz="2400" b="1" dirty="0" smtClean="0">
                <a:solidFill>
                  <a:schemeClr val="bg1"/>
                </a:solidFill>
                <a:latin typeface="Helvetica" pitchFamily="34" charset="0"/>
                <a:cs typeface="Helvetica" pitchFamily="34" charset="0"/>
              </a:rPr>
              <a:t>Principales características de los resultados</a:t>
            </a:r>
          </a:p>
        </p:txBody>
      </p:sp>
      <p:sp>
        <p:nvSpPr>
          <p:cNvPr id="10" name="9 Flecha derecha">
            <a:hlinkClick r:id="rId3" action="ppaction://hlinksldjump"/>
          </p:cNvPr>
          <p:cNvSpPr/>
          <p:nvPr/>
        </p:nvSpPr>
        <p:spPr>
          <a:xfrm>
            <a:off x="7452320" y="5661248"/>
            <a:ext cx="1338448" cy="556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4281" y="81886"/>
            <a:ext cx="8640960" cy="400110"/>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000" b="1" dirty="0" smtClean="0">
                <a:solidFill>
                  <a:schemeClr val="bg1"/>
                </a:solidFill>
                <a:latin typeface="Arial" pitchFamily="34" charset="0"/>
                <a:cs typeface="Arial" pitchFamily="34" charset="0"/>
              </a:rPr>
              <a:t>La Productividad Total de los Factores</a:t>
            </a:r>
            <a:endParaRPr lang="es-ES" sz="2000" b="1" dirty="0" smtClean="0">
              <a:solidFill>
                <a:schemeClr val="bg1"/>
              </a:solidFill>
              <a:latin typeface="Calibri" pitchFamily="34" charset="0"/>
              <a:ea typeface="Georgia" pitchFamily="18" charset="0"/>
              <a:cs typeface="Calibri"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971600" y="644691"/>
            <a:ext cx="6840760" cy="5280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428598" y="857233"/>
          <a:ext cx="8286807" cy="49593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
          <p:cNvSpPr>
            <a:spLocks noChangeArrowheads="1"/>
          </p:cNvSpPr>
          <p:nvPr/>
        </p:nvSpPr>
        <p:spPr bwMode="auto">
          <a:xfrm>
            <a:off x="214281" y="257163"/>
            <a:ext cx="8640960" cy="400110"/>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000" b="1" dirty="0" smtClean="0">
                <a:solidFill>
                  <a:schemeClr val="bg1"/>
                </a:solidFill>
                <a:latin typeface="Arial" pitchFamily="34" charset="0"/>
                <a:cs typeface="Arial" pitchFamily="34" charset="0"/>
              </a:rPr>
              <a:t>Principales resultados</a:t>
            </a:r>
            <a:endParaRPr lang="es-ES" sz="2000" b="1" dirty="0" smtClean="0">
              <a:solidFill>
                <a:schemeClr val="bg1"/>
              </a:solidFill>
              <a:latin typeface="Calibri" pitchFamily="34" charset="0"/>
              <a:ea typeface="Georgia" pitchFamily="18"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42844" y="836712"/>
          <a:ext cx="4429156" cy="5040557"/>
        </p:xfrm>
        <a:graphic>
          <a:graphicData uri="http://schemas.openxmlformats.org/drawingml/2006/table">
            <a:tbl>
              <a:tblPr firstRow="1" bandRow="1">
                <a:tableStyleId>{5940675A-B579-460E-94D1-54222C63F5DA}</a:tableStyleId>
              </a:tblPr>
              <a:tblGrid>
                <a:gridCol w="853928"/>
                <a:gridCol w="771529"/>
                <a:gridCol w="1795587"/>
                <a:gridCol w="1008112"/>
              </a:tblGrid>
              <a:tr h="846320">
                <a:tc gridSpan="3">
                  <a:txBody>
                    <a:bodyPr/>
                    <a:lstStyle/>
                    <a:p>
                      <a:r>
                        <a:rPr lang="es-MX" sz="1300" b="1" dirty="0" smtClean="0">
                          <a:latin typeface="Arial" pitchFamily="34" charset="0"/>
                          <a:cs typeface="Arial" pitchFamily="34" charset="0"/>
                        </a:rPr>
                        <a:t>Sector Secundario</a:t>
                      </a:r>
                    </a:p>
                    <a:p>
                      <a:r>
                        <a:rPr lang="es-MX" sz="1300" b="1" dirty="0" smtClean="0">
                          <a:latin typeface="Arial" pitchFamily="34" charset="0"/>
                          <a:cs typeface="Arial" pitchFamily="34" charset="0"/>
                        </a:rPr>
                        <a:t>Por  sectores específicos</a:t>
                      </a:r>
                    </a:p>
                    <a:p>
                      <a:r>
                        <a:rPr lang="es-MX" sz="1300" b="1" dirty="0" smtClean="0">
                          <a:latin typeface="Arial" pitchFamily="34" charset="0"/>
                          <a:cs typeface="Arial" pitchFamily="34" charset="0"/>
                        </a:rPr>
                        <a:t>Tasas promedio 1991-2011</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Industrias Metálicas Básicas</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a:txBody>
                    <a:bodyPr/>
                    <a:lstStyle/>
                    <a:p>
                      <a:pPr algn="ctr"/>
                      <a:r>
                        <a:rPr lang="es-MX" sz="1300" b="1" dirty="0" smtClean="0">
                          <a:latin typeface="Arial" pitchFamily="34" charset="0"/>
                          <a:cs typeface="Arial" pitchFamily="34" charset="0"/>
                        </a:rPr>
                        <a:t>A</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gridSpan="2">
                  <a:txBody>
                    <a:bodyPr/>
                    <a:lstStyle/>
                    <a:p>
                      <a:pPr algn="ctr"/>
                      <a:r>
                        <a:rPr lang="es-MX" sz="1300" b="1" dirty="0" smtClean="0">
                          <a:latin typeface="Arial" pitchFamily="34" charset="0"/>
                          <a:cs typeface="Arial" pitchFamily="34" charset="0"/>
                        </a:rPr>
                        <a:t>Producción</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pPr algn="ctr"/>
                      <a:endParaRPr lang="es-MX" sz="1000" b="1" dirty="0">
                        <a:latin typeface="Arial" pitchFamily="34" charset="0"/>
                        <a:cs typeface="Arial" pitchFamily="34" charset="0"/>
                      </a:endParaRPr>
                    </a:p>
                  </a:txBody>
                  <a:tcPr anchor="ctr"/>
                </a:tc>
                <a:tc>
                  <a:txBody>
                    <a:bodyPr/>
                    <a:lstStyle/>
                    <a:p>
                      <a:pPr algn="ctr"/>
                      <a:r>
                        <a:rPr lang="es-MX" sz="1300" b="1" dirty="0" smtClean="0">
                          <a:latin typeface="Arial" pitchFamily="34" charset="0"/>
                          <a:cs typeface="Arial" pitchFamily="34" charset="0"/>
                        </a:rPr>
                        <a:t>2.69</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863390">
                <a:tc rowSpan="7">
                  <a:txBody>
                    <a:bodyPr/>
                    <a:lstStyle/>
                    <a:p>
                      <a:pPr algn="ctr"/>
                      <a:r>
                        <a:rPr lang="es-MX" sz="1300" b="1" dirty="0" smtClean="0">
                          <a:latin typeface="Arial" pitchFamily="34" charset="0"/>
                          <a:cs typeface="Arial" pitchFamily="34" charset="0"/>
                        </a:rPr>
                        <a:t>B</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rowSpan="3">
                  <a:txBody>
                    <a:bodyPr/>
                    <a:lstStyle/>
                    <a:p>
                      <a:pPr algn="ctr"/>
                      <a:r>
                        <a:rPr lang="es-MX" sz="1300" b="1" dirty="0" smtClean="0">
                          <a:latin typeface="Arial" pitchFamily="34" charset="0"/>
                          <a:cs typeface="Arial" pitchFamily="34" charset="0"/>
                        </a:rPr>
                        <a:t>Capital</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a:txBody>
                    <a:bodyPr/>
                    <a:lstStyle/>
                    <a:p>
                      <a:pPr algn="ctr"/>
                      <a:r>
                        <a:rPr lang="es-MX" sz="1300" b="1" dirty="0" smtClean="0">
                          <a:latin typeface="Arial" pitchFamily="34" charset="0"/>
                          <a:cs typeface="Arial" pitchFamily="34" charset="0"/>
                        </a:rPr>
                        <a:t>Equipo de computo y comunicaciones</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a:txBody>
                    <a:bodyPr/>
                    <a:lstStyle/>
                    <a:p>
                      <a:pPr algn="ctr"/>
                      <a:r>
                        <a:rPr lang="es-MX" sz="1300" b="1" dirty="0" smtClean="0">
                          <a:latin typeface="Arial" pitchFamily="34" charset="0"/>
                          <a:cs typeface="Arial" pitchFamily="34" charset="0"/>
                        </a:rPr>
                        <a:t>0.01</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498847">
                <a:tc vMerge="1">
                  <a:txBody>
                    <a:bodyPr/>
                    <a:lstStyle/>
                    <a:p>
                      <a:endParaRPr lang="es-MX" dirty="0"/>
                    </a:p>
                  </a:txBody>
                  <a:tcPr/>
                </a:tc>
                <a:tc vMerge="1">
                  <a:txBody>
                    <a:bodyPr/>
                    <a:lstStyle/>
                    <a:p>
                      <a:endParaRPr lang="es-MX" dirty="0"/>
                    </a:p>
                  </a:txBody>
                  <a:tcPr/>
                </a:tc>
                <a:tc>
                  <a:txBody>
                    <a:bodyPr/>
                    <a:lstStyle/>
                    <a:p>
                      <a:pPr algn="ctr"/>
                      <a:r>
                        <a:rPr lang="es-MX" sz="1300" b="1" dirty="0" smtClean="0">
                          <a:latin typeface="Arial" pitchFamily="34" charset="0"/>
                          <a:cs typeface="Arial" pitchFamily="34" charset="0"/>
                        </a:rPr>
                        <a:t>Maquinaría y equipo</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a:txBody>
                    <a:bodyPr/>
                    <a:lstStyle/>
                    <a:p>
                      <a:pPr algn="ctr"/>
                      <a:r>
                        <a:rPr lang="es-MX" sz="1300" b="1" dirty="0" smtClean="0">
                          <a:latin typeface="Arial" pitchFamily="34" charset="0"/>
                          <a:cs typeface="Arial" pitchFamily="34" charset="0"/>
                        </a:rPr>
                        <a:t>0.98</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vMerge="1">
                  <a:txBody>
                    <a:bodyPr/>
                    <a:lstStyle/>
                    <a:p>
                      <a:endParaRPr lang="es-MX" dirty="0"/>
                    </a:p>
                  </a:txBody>
                  <a:tcPr/>
                </a:tc>
                <a:tc vMerge="1">
                  <a:txBody>
                    <a:bodyPr/>
                    <a:lstStyle/>
                    <a:p>
                      <a:endParaRPr lang="es-MX" dirty="0"/>
                    </a:p>
                  </a:txBody>
                  <a:tcPr/>
                </a:tc>
                <a:tc>
                  <a:txBody>
                    <a:bodyPr/>
                    <a:lstStyle/>
                    <a:p>
                      <a:pPr algn="ctr"/>
                      <a:r>
                        <a:rPr lang="es-MX" sz="1300" b="1" dirty="0" smtClean="0">
                          <a:latin typeface="Arial" pitchFamily="34" charset="0"/>
                          <a:cs typeface="Arial" pitchFamily="34" charset="0"/>
                        </a:rPr>
                        <a:t>Total</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a:txBody>
                    <a:bodyPr/>
                    <a:lstStyle/>
                    <a:p>
                      <a:pPr algn="ctr"/>
                      <a:r>
                        <a:rPr lang="es-MX" sz="1300" b="1" dirty="0" smtClean="0">
                          <a:latin typeface="Arial" pitchFamily="34" charset="0"/>
                          <a:cs typeface="Arial" pitchFamily="34" charset="0"/>
                        </a:rPr>
                        <a:t>0.98</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vMerge="1">
                  <a:txBody>
                    <a:bodyPr/>
                    <a:lstStyle/>
                    <a:p>
                      <a:endParaRPr lang="es-MX" dirty="0"/>
                    </a:p>
                  </a:txBody>
                  <a:tcPr/>
                </a:tc>
                <a:tc gridSpan="2">
                  <a:txBody>
                    <a:bodyPr/>
                    <a:lstStyle/>
                    <a:p>
                      <a:pPr algn="ctr"/>
                      <a:r>
                        <a:rPr lang="es-MX" sz="1300" b="1" dirty="0" smtClean="0">
                          <a:latin typeface="Arial" pitchFamily="34" charset="0"/>
                          <a:cs typeface="Arial" pitchFamily="34" charset="0"/>
                        </a:rPr>
                        <a:t>Trabajo</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0.27</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vMerge="1">
                  <a:txBody>
                    <a:bodyPr/>
                    <a:lstStyle/>
                    <a:p>
                      <a:endParaRPr lang="es-MX" dirty="0"/>
                    </a:p>
                  </a:txBody>
                  <a:tcPr/>
                </a:tc>
                <a:tc gridSpan="2">
                  <a:txBody>
                    <a:bodyPr/>
                    <a:lstStyle/>
                    <a:p>
                      <a:pPr algn="ctr"/>
                      <a:r>
                        <a:rPr lang="es-MX" sz="1300" b="1" dirty="0" smtClean="0">
                          <a:latin typeface="Arial" pitchFamily="34" charset="0"/>
                          <a:cs typeface="Arial" pitchFamily="34" charset="0"/>
                        </a:rPr>
                        <a:t>Energía</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0.07</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vMerge="1">
                  <a:txBody>
                    <a:bodyPr/>
                    <a:lstStyle/>
                    <a:p>
                      <a:endParaRPr lang="es-MX" dirty="0"/>
                    </a:p>
                  </a:txBody>
                  <a:tcPr/>
                </a:tc>
                <a:tc gridSpan="2">
                  <a:txBody>
                    <a:bodyPr/>
                    <a:lstStyle/>
                    <a:p>
                      <a:pPr algn="ctr"/>
                      <a:r>
                        <a:rPr lang="es-MX" sz="1300" b="1" dirty="0" smtClean="0">
                          <a:latin typeface="Arial" pitchFamily="34" charset="0"/>
                          <a:cs typeface="Arial" pitchFamily="34" charset="0"/>
                        </a:rPr>
                        <a:t>Materias primas</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1.90</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vMerge="1">
                  <a:txBody>
                    <a:bodyPr/>
                    <a:lstStyle/>
                    <a:p>
                      <a:endParaRPr lang="es-MX" dirty="0"/>
                    </a:p>
                  </a:txBody>
                  <a:tcPr/>
                </a:tc>
                <a:tc gridSpan="2">
                  <a:txBody>
                    <a:bodyPr/>
                    <a:lstStyle/>
                    <a:p>
                      <a:pPr algn="ctr"/>
                      <a:r>
                        <a:rPr lang="es-MX" sz="1300" b="1" dirty="0" smtClean="0">
                          <a:latin typeface="Arial" pitchFamily="34" charset="0"/>
                          <a:cs typeface="Arial" pitchFamily="34" charset="0"/>
                        </a:rPr>
                        <a:t>Servicios</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0.10</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334678">
                <a:tc>
                  <a:txBody>
                    <a:bodyPr/>
                    <a:lstStyle/>
                    <a:p>
                      <a:pPr algn="ctr"/>
                      <a:r>
                        <a:rPr lang="es-MX" sz="1300" b="1" dirty="0" smtClean="0">
                          <a:latin typeface="Arial" pitchFamily="34" charset="0"/>
                          <a:cs typeface="Arial" pitchFamily="34" charset="0"/>
                        </a:rPr>
                        <a:t>Total B</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gridSpan="2">
                  <a:txBody>
                    <a:bodyPr/>
                    <a:lstStyle/>
                    <a:p>
                      <a:pPr algn="ctr"/>
                      <a:r>
                        <a:rPr lang="es-MX" sz="1300" b="1" dirty="0" smtClean="0">
                          <a:latin typeface="Arial" pitchFamily="34" charset="0"/>
                          <a:cs typeface="Arial" pitchFamily="34" charset="0"/>
                        </a:rPr>
                        <a:t>Total de factores</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3.33</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r h="489254">
                <a:tc>
                  <a:txBody>
                    <a:bodyPr/>
                    <a:lstStyle/>
                    <a:p>
                      <a:pPr algn="ctr"/>
                      <a:r>
                        <a:rPr lang="es-MX" sz="1300" b="1" dirty="0" smtClean="0">
                          <a:latin typeface="Arial" pitchFamily="34" charset="0"/>
                          <a:cs typeface="Arial" pitchFamily="34" charset="0"/>
                        </a:rPr>
                        <a:t>A-B= C</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gridSpan="2">
                  <a:txBody>
                    <a:bodyPr/>
                    <a:lstStyle/>
                    <a:p>
                      <a:pPr algn="ctr"/>
                      <a:r>
                        <a:rPr lang="es-MX" sz="1300" b="1" dirty="0" smtClean="0">
                          <a:latin typeface="Arial" pitchFamily="34" charset="0"/>
                          <a:cs typeface="Arial" pitchFamily="34" charset="0"/>
                        </a:rPr>
                        <a:t>Productividad total</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c hMerge="1">
                  <a:txBody>
                    <a:bodyPr/>
                    <a:lstStyle/>
                    <a:p>
                      <a:endParaRPr lang="es-MX" dirty="0"/>
                    </a:p>
                  </a:txBody>
                  <a:tcPr/>
                </a:tc>
                <a:tc>
                  <a:txBody>
                    <a:bodyPr/>
                    <a:lstStyle/>
                    <a:p>
                      <a:pPr algn="ctr"/>
                      <a:r>
                        <a:rPr lang="es-MX" sz="1300" b="1" dirty="0" smtClean="0">
                          <a:latin typeface="Arial" pitchFamily="34" charset="0"/>
                          <a:cs typeface="Arial" pitchFamily="34" charset="0"/>
                        </a:rPr>
                        <a:t>-0.65</a:t>
                      </a:r>
                      <a:endParaRPr lang="es-MX" sz="1300" b="1" dirty="0">
                        <a:latin typeface="Arial" pitchFamily="34" charset="0"/>
                        <a:cs typeface="Arial" pitchFamily="34" charset="0"/>
                      </a:endParaRPr>
                    </a:p>
                  </a:txBody>
                  <a:tcPr marT="60960" marB="60960" anchor="ctr">
                    <a:solidFill>
                      <a:schemeClr val="accent3">
                        <a:lumMod val="40000"/>
                        <a:lumOff val="60000"/>
                      </a:schemeClr>
                    </a:solidFill>
                  </a:tcPr>
                </a:tc>
              </a:tr>
            </a:tbl>
          </a:graphicData>
        </a:graphic>
      </p:graphicFrame>
      <p:graphicFrame>
        <p:nvGraphicFramePr>
          <p:cNvPr id="7" name="2 Gráfico"/>
          <p:cNvGraphicFramePr/>
          <p:nvPr/>
        </p:nvGraphicFramePr>
        <p:xfrm>
          <a:off x="4572000" y="1196752"/>
          <a:ext cx="4213702" cy="4538682"/>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7 Conector recto"/>
          <p:cNvCxnSpPr/>
          <p:nvPr/>
        </p:nvCxnSpPr>
        <p:spPr>
          <a:xfrm>
            <a:off x="5500694" y="5334013"/>
            <a:ext cx="28575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9 CuadroTexto"/>
          <p:cNvSpPr txBox="1"/>
          <p:nvPr/>
        </p:nvSpPr>
        <p:spPr>
          <a:xfrm>
            <a:off x="5786446" y="5182481"/>
            <a:ext cx="2571768" cy="307777"/>
          </a:xfrm>
          <a:prstGeom prst="rect">
            <a:avLst/>
          </a:prstGeom>
          <a:noFill/>
        </p:spPr>
        <p:txBody>
          <a:bodyPr wrap="square" rtlCol="0">
            <a:spAutoFit/>
          </a:bodyPr>
          <a:lstStyle/>
          <a:p>
            <a:r>
              <a:rPr lang="es-MX" sz="1400" b="1" dirty="0" smtClean="0"/>
              <a:t>Industrias Metálicas Básicas</a:t>
            </a:r>
            <a:endParaRPr lang="es-MX" sz="1400" b="1" dirty="0"/>
          </a:p>
        </p:txBody>
      </p:sp>
      <p:sp>
        <p:nvSpPr>
          <p:cNvPr id="13" name="12 CuadroTexto"/>
          <p:cNvSpPr txBox="1"/>
          <p:nvPr/>
        </p:nvSpPr>
        <p:spPr>
          <a:xfrm>
            <a:off x="179512" y="6285792"/>
            <a:ext cx="7705426" cy="307777"/>
          </a:xfrm>
          <a:prstGeom prst="rect">
            <a:avLst/>
          </a:prstGeom>
          <a:noFill/>
        </p:spPr>
        <p:txBody>
          <a:bodyPr wrap="square" rtlCol="0">
            <a:spAutoFit/>
          </a:bodyPr>
          <a:lstStyle/>
          <a:p>
            <a:r>
              <a:rPr lang="es-MX" sz="1400" b="1" dirty="0">
                <a:latin typeface="+mj-lt"/>
                <a:cs typeface="Arial" pitchFamily="34" charset="0"/>
              </a:rPr>
              <a:t>Fuente: INEGI</a:t>
            </a:r>
            <a:r>
              <a:rPr lang="es-MX" sz="1400" b="1" dirty="0" smtClean="0">
                <a:latin typeface="+mj-lt"/>
                <a:cs typeface="Arial" pitchFamily="34" charset="0"/>
              </a:rPr>
              <a:t>. Sistema de Cuentas Nacionales de México.</a:t>
            </a:r>
            <a:endParaRPr lang="es-MX" sz="1400" b="1" dirty="0">
              <a:latin typeface="+mj-lt"/>
              <a:cs typeface="Arial" pitchFamily="34" charset="0"/>
            </a:endParaRPr>
          </a:p>
        </p:txBody>
      </p:sp>
      <p:sp>
        <p:nvSpPr>
          <p:cNvPr id="9" name="Rectangle 1"/>
          <p:cNvSpPr>
            <a:spLocks noChangeArrowheads="1"/>
          </p:cNvSpPr>
          <p:nvPr/>
        </p:nvSpPr>
        <p:spPr bwMode="auto">
          <a:xfrm>
            <a:off x="214281" y="135312"/>
            <a:ext cx="8640960" cy="400110"/>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000" b="1" dirty="0" smtClean="0">
                <a:solidFill>
                  <a:schemeClr val="bg1"/>
                </a:solidFill>
                <a:latin typeface="Arial" pitchFamily="34" charset="0"/>
                <a:cs typeface="Arial" pitchFamily="34" charset="0"/>
              </a:rPr>
              <a:t>La PTF y la contribución al crecimiento económico de México</a:t>
            </a:r>
            <a:endParaRPr lang="es-ES" sz="2000" b="1" dirty="0" smtClean="0">
              <a:solidFill>
                <a:schemeClr val="bg1"/>
              </a:solidFill>
              <a:latin typeface="Calibri" pitchFamily="34" charset="0"/>
              <a:ea typeface="Georgia" pitchFamily="18" charset="0"/>
              <a:cs typeface="Calibri" pitchFamily="34" charset="0"/>
            </a:endParaRPr>
          </a:p>
        </p:txBody>
      </p:sp>
      <p:sp>
        <p:nvSpPr>
          <p:cNvPr id="11" name="Rectangle 1"/>
          <p:cNvSpPr>
            <a:spLocks noChangeArrowheads="1"/>
          </p:cNvSpPr>
          <p:nvPr/>
        </p:nvSpPr>
        <p:spPr bwMode="auto">
          <a:xfrm>
            <a:off x="214281" y="81886"/>
            <a:ext cx="8640960" cy="400110"/>
          </a:xfrm>
          <a:prstGeom prst="rect">
            <a:avLst/>
          </a:prstGeom>
          <a:solidFill>
            <a:srgbClr val="00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MX" sz="2000" b="1" dirty="0" smtClean="0">
                <a:solidFill>
                  <a:schemeClr val="bg1"/>
                </a:solidFill>
                <a:latin typeface="Arial" pitchFamily="34" charset="0"/>
                <a:cs typeface="Arial" pitchFamily="34" charset="0"/>
              </a:rPr>
              <a:t>La Productividad Total de los Factores</a:t>
            </a:r>
            <a:endParaRPr lang="es-ES" sz="2000" b="1" dirty="0" smtClean="0">
              <a:solidFill>
                <a:schemeClr val="bg1"/>
              </a:solidFill>
              <a:latin typeface="Calibri" pitchFamily="34" charset="0"/>
              <a:ea typeface="Georgia" pitchFamily="18"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357430"/>
            <a:ext cx="9144000" cy="1143000"/>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4000" b="1" dirty="0" smtClean="0">
                <a:solidFill>
                  <a:srgbClr val="002060"/>
                </a:solidFill>
              </a:rPr>
              <a:t/>
            </a:r>
            <a:br>
              <a:rPr lang="es-MX" sz="4000" b="1" dirty="0" smtClean="0">
                <a:solidFill>
                  <a:srgbClr val="002060"/>
                </a:solidFill>
              </a:rPr>
            </a:br>
            <a:r>
              <a:rPr lang="es-MX" sz="4000" b="1" dirty="0" smtClean="0">
                <a:solidFill>
                  <a:srgbClr val="002060"/>
                </a:solidFill>
              </a:rPr>
              <a:t>Encuesta Mensual de la Industria Manufacturera</a:t>
            </a:r>
            <a:r>
              <a:rPr lang="es-MX" sz="3600" dirty="0" smtClean="0"/>
              <a:t/>
            </a:r>
            <a:br>
              <a:rPr lang="es-MX" sz="3600" dirty="0" smtClean="0"/>
            </a:br>
            <a:r>
              <a:rPr lang="es-MX" dirty="0" smtClean="0"/>
              <a:t/>
            </a:r>
            <a:br>
              <a:rPr lang="es-MX" dirty="0" smtClean="0"/>
            </a:br>
            <a:endParaRPr lang="es-MX"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4"/>
            <a:ext cx="9144000" cy="1815882"/>
          </a:xfrm>
          <a:prstGeom prst="rect">
            <a:avLst/>
          </a:prstGeom>
          <a:noFill/>
        </p:spPr>
        <p:txBody>
          <a:bodyPr wrap="square" rtlCol="0">
            <a:spAutoFit/>
          </a:bodyPr>
          <a:lstStyle/>
          <a:p>
            <a:pPr algn="ctr"/>
            <a:r>
              <a:rPr lang="es-MX" sz="2800" b="1" dirty="0" smtClean="0">
                <a:solidFill>
                  <a:schemeClr val="accent1">
                    <a:lumMod val="50000"/>
                  </a:schemeClr>
                </a:solidFill>
                <a:latin typeface="Arial" pitchFamily="34" charset="0"/>
                <a:ea typeface="+mj-ea"/>
                <a:cs typeface="Arial" pitchFamily="34" charset="0"/>
              </a:rPr>
              <a:t>Producción nacional de la Industria del Hierro y del Acero por grupo de productos</a:t>
            </a:r>
            <a:endParaRPr lang="es-MX" sz="2800" b="1" dirty="0" smtClean="0">
              <a:solidFill>
                <a:srgbClr val="FF0000"/>
              </a:solidFill>
              <a:latin typeface="Arial" pitchFamily="34" charset="0"/>
              <a:ea typeface="+mj-ea"/>
              <a:cs typeface="Arial" pitchFamily="34" charset="0"/>
            </a:endParaRPr>
          </a:p>
          <a:p>
            <a:pPr algn="ctr"/>
            <a:r>
              <a:rPr lang="es-MX" sz="2800" b="1" dirty="0" smtClean="0">
                <a:solidFill>
                  <a:schemeClr val="accent1">
                    <a:lumMod val="50000"/>
                  </a:schemeClr>
                </a:solidFill>
                <a:latin typeface="Arial" pitchFamily="34" charset="0"/>
                <a:ea typeface="+mj-ea"/>
                <a:cs typeface="Arial" pitchFamily="34" charset="0"/>
              </a:rPr>
              <a:t> 2010 – 2013 p/ </a:t>
            </a:r>
          </a:p>
          <a:p>
            <a:pPr algn="ctr"/>
            <a:r>
              <a:rPr lang="es-MX" sz="2800" dirty="0" smtClean="0">
                <a:solidFill>
                  <a:schemeClr val="accent1">
                    <a:lumMod val="50000"/>
                  </a:schemeClr>
                </a:solidFill>
                <a:latin typeface="Arial" pitchFamily="34" charset="0"/>
                <a:ea typeface="+mj-ea"/>
                <a:cs typeface="Arial" pitchFamily="34" charset="0"/>
              </a:rPr>
              <a:t>(Millones de toneladas)</a:t>
            </a:r>
          </a:p>
        </p:txBody>
      </p:sp>
      <p:sp>
        <p:nvSpPr>
          <p:cNvPr id="8" name="1 CuadroTexto"/>
          <p:cNvSpPr txBox="1"/>
          <p:nvPr/>
        </p:nvSpPr>
        <p:spPr>
          <a:xfrm>
            <a:off x="179512" y="5807568"/>
            <a:ext cx="7178570" cy="6932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400" b="1" dirty="0" smtClean="0"/>
              <a:t>p/ Cifras preliminares</a:t>
            </a:r>
          </a:p>
          <a:p>
            <a:pPr algn="l"/>
            <a:r>
              <a:rPr lang="es-MX" sz="1400" b="1" dirty="0" smtClean="0"/>
              <a:t>Para 2013 se considera el periodo Enero-Mayo</a:t>
            </a:r>
          </a:p>
          <a:p>
            <a:r>
              <a:rPr lang="es-MX" sz="1400" b="1" dirty="0" smtClean="0"/>
              <a:t>Fuente: INEGI. Encuesta Mensual de la Industria Manufacturera.</a:t>
            </a:r>
          </a:p>
          <a:p>
            <a:pPr algn="l"/>
            <a:endParaRPr lang="es-MX" sz="1400" b="1" dirty="0" smtClean="0"/>
          </a:p>
        </p:txBody>
      </p:sp>
      <p:graphicFrame>
        <p:nvGraphicFramePr>
          <p:cNvPr id="6" name="8 Gráfico"/>
          <p:cNvGraphicFramePr/>
          <p:nvPr/>
        </p:nvGraphicFramePr>
        <p:xfrm>
          <a:off x="214282" y="1857364"/>
          <a:ext cx="8643998"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2" y="-24"/>
            <a:ext cx="9144000" cy="1384995"/>
          </a:xfrm>
          <a:prstGeom prst="rect">
            <a:avLst/>
          </a:prstGeom>
          <a:noFill/>
        </p:spPr>
        <p:txBody>
          <a:bodyPr wrap="square" rtlCol="0">
            <a:spAutoFit/>
          </a:bodyPr>
          <a:lstStyle/>
          <a:p>
            <a:pPr algn="ctr"/>
            <a:r>
              <a:rPr lang="es-MX" sz="2800" b="1" dirty="0" smtClean="0">
                <a:solidFill>
                  <a:schemeClr val="accent1">
                    <a:lumMod val="50000"/>
                  </a:schemeClr>
                </a:solidFill>
                <a:latin typeface="Arial" pitchFamily="34" charset="0"/>
                <a:ea typeface="+mj-ea"/>
                <a:cs typeface="Arial" pitchFamily="34" charset="0"/>
              </a:rPr>
              <a:t>Distribución del volumen de producción de la Industria del Hierro y del Acero, según grupos de productos, 2012 p/</a:t>
            </a:r>
          </a:p>
        </p:txBody>
      </p:sp>
      <p:sp>
        <p:nvSpPr>
          <p:cNvPr id="5" name="1 CuadroTexto"/>
          <p:cNvSpPr txBox="1"/>
          <p:nvPr/>
        </p:nvSpPr>
        <p:spPr>
          <a:xfrm>
            <a:off x="179512" y="5807568"/>
            <a:ext cx="5749810" cy="4789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MX" sz="1400" b="1" dirty="0" smtClean="0"/>
              <a:t>p/ Cifras preliminares</a:t>
            </a:r>
          </a:p>
          <a:p>
            <a:r>
              <a:rPr lang="es-MX" sz="1400" b="1" dirty="0" smtClean="0"/>
              <a:t>Fuente: INEGI. Encuesta Mensual de la Industria Manufacturera.</a:t>
            </a:r>
          </a:p>
          <a:p>
            <a:pPr algn="l"/>
            <a:endParaRPr lang="es-MX" sz="1400" b="1" dirty="0" smtClean="0"/>
          </a:p>
        </p:txBody>
      </p:sp>
      <p:graphicFrame>
        <p:nvGraphicFramePr>
          <p:cNvPr id="6" name="10 Gráfico"/>
          <p:cNvGraphicFramePr/>
          <p:nvPr/>
        </p:nvGraphicFramePr>
        <p:xfrm>
          <a:off x="285720" y="1428736"/>
          <a:ext cx="8572560" cy="4357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9144000" cy="1142984"/>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3100" b="1" dirty="0" smtClean="0">
                <a:solidFill>
                  <a:srgbClr val="002060"/>
                </a:solidFill>
                <a:latin typeface="Arial" pitchFamily="34" charset="0"/>
                <a:cs typeface="Arial" pitchFamily="34" charset="0"/>
              </a:rPr>
              <a:t>Conformación de la Industria del Hierro y del Acero de acuerdo al SCIAN</a:t>
            </a:r>
            <a:r>
              <a:rPr lang="es-MX" b="1" dirty="0" smtClean="0"/>
              <a:t/>
            </a:r>
            <a:br>
              <a:rPr lang="es-MX" b="1" dirty="0" smtClean="0"/>
            </a:br>
            <a:endParaRPr lang="es-MX" b="1" dirty="0"/>
          </a:p>
        </p:txBody>
      </p:sp>
      <p:sp>
        <p:nvSpPr>
          <p:cNvPr id="3" name="1 Título"/>
          <p:cNvSpPr txBox="1">
            <a:spLocks/>
          </p:cNvSpPr>
          <p:nvPr/>
        </p:nvSpPr>
        <p:spPr>
          <a:xfrm>
            <a:off x="214282" y="1285860"/>
            <a:ext cx="8643998" cy="5072098"/>
          </a:xfrm>
          <a:prstGeom prst="rect">
            <a:avLst/>
          </a:prstGeom>
        </p:spPr>
        <p:txBody>
          <a:bodyPr vert="horz" lIns="91440" tIns="45720" rIns="91440" bIns="45720" rtlCol="0" anchor="t">
            <a:normAutofit fontScale="97500"/>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s-MX" sz="40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graphicFrame>
        <p:nvGraphicFramePr>
          <p:cNvPr id="5" name="4 Tabla"/>
          <p:cNvGraphicFramePr>
            <a:graphicFrameLocks noGrp="1"/>
          </p:cNvGraphicFramePr>
          <p:nvPr/>
        </p:nvGraphicFramePr>
        <p:xfrm>
          <a:off x="357159" y="3044062"/>
          <a:ext cx="8358246" cy="2456640"/>
        </p:xfrm>
        <a:graphic>
          <a:graphicData uri="http://schemas.openxmlformats.org/drawingml/2006/table">
            <a:tbl>
              <a:tblPr/>
              <a:tblGrid>
                <a:gridCol w="807261"/>
                <a:gridCol w="1192261"/>
                <a:gridCol w="732743"/>
                <a:gridCol w="5625981"/>
              </a:tblGrid>
              <a:tr h="307080">
                <a:tc>
                  <a:txBody>
                    <a:bodyPr/>
                    <a:lstStyle/>
                    <a:p>
                      <a:pPr algn="ctr" fontAlgn="b"/>
                      <a:r>
                        <a:rPr lang="es-MX" sz="1800" b="1" i="0" u="none" strike="noStrike" dirty="0">
                          <a:solidFill>
                            <a:srgbClr val="17375D"/>
                          </a:solidFill>
                          <a:latin typeface="Arial"/>
                        </a:rPr>
                        <a:t>Sector</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MX" sz="1800" b="1" i="0" u="none" strike="noStrike" dirty="0">
                          <a:solidFill>
                            <a:srgbClr val="17375D"/>
                          </a:solidFill>
                          <a:latin typeface="Arial"/>
                        </a:rPr>
                        <a:t>Subsector</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MX" sz="1800" b="1" i="0" u="none" strike="noStrike" dirty="0">
                          <a:solidFill>
                            <a:srgbClr val="17375D"/>
                          </a:solidFill>
                          <a:latin typeface="Arial"/>
                        </a:rPr>
                        <a:t>Rama</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MX" sz="1800" b="1" i="0" u="none" strike="noStrike" dirty="0" smtClean="0">
                          <a:solidFill>
                            <a:srgbClr val="17375D"/>
                          </a:solidFill>
                          <a:latin typeface="Arial"/>
                        </a:rPr>
                        <a:t>Descripción </a:t>
                      </a:r>
                      <a:endParaRPr lang="es-MX" sz="1800" b="1" i="0" u="none" strike="noStrike" dirty="0">
                        <a:solidFill>
                          <a:srgbClr val="17375D"/>
                        </a:solidFill>
                        <a:latin typeface="Arial"/>
                      </a:endParaRP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7080">
                <a:tc>
                  <a:txBody>
                    <a:bodyPr/>
                    <a:lstStyle/>
                    <a:p>
                      <a:pPr algn="ctr" fontAlgn="b"/>
                      <a:r>
                        <a:rPr lang="es-MX" sz="1800" b="1" i="0" u="none" strike="noStrike" dirty="0">
                          <a:solidFill>
                            <a:srgbClr val="17375D"/>
                          </a:solidFill>
                          <a:latin typeface="Arial"/>
                        </a:rPr>
                        <a:t>31-33</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1"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1" i="0" u="none" strike="noStrike" dirty="0" smtClean="0">
                          <a:solidFill>
                            <a:srgbClr val="17375D"/>
                          </a:solidFill>
                          <a:latin typeface="Arial"/>
                        </a:rPr>
                        <a:t> Industrias </a:t>
                      </a:r>
                      <a:r>
                        <a:rPr lang="es-MX" sz="1800" b="1" i="0" u="none" strike="noStrike" dirty="0">
                          <a:solidFill>
                            <a:srgbClr val="17375D"/>
                          </a:solidFill>
                          <a:latin typeface="Arial"/>
                        </a:rPr>
                        <a:t>manufactureras</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80">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17375D"/>
                          </a:solidFill>
                          <a:latin typeface="Arial"/>
                        </a:rPr>
                        <a:t>331</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dirty="0" smtClean="0">
                          <a:solidFill>
                            <a:srgbClr val="17375D"/>
                          </a:solidFill>
                          <a:latin typeface="Arial"/>
                        </a:rPr>
                        <a:t> Industrias </a:t>
                      </a:r>
                      <a:r>
                        <a:rPr lang="es-MX" sz="1800" b="0" i="0" u="none" strike="noStrike" dirty="0">
                          <a:solidFill>
                            <a:srgbClr val="17375D"/>
                          </a:solidFill>
                          <a:latin typeface="Arial"/>
                        </a:rPr>
                        <a:t>metálicas básicas</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80">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800" b="1" i="0" u="none" strike="noStrike" dirty="0">
                          <a:solidFill>
                            <a:srgbClr val="17375D"/>
                          </a:solidFill>
                          <a:latin typeface="Arial"/>
                        </a:rPr>
                        <a:t>3311</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MX" sz="1800" b="1" i="0" u="none" strike="noStrike" dirty="0" smtClean="0">
                          <a:solidFill>
                            <a:srgbClr val="17375D"/>
                          </a:solidFill>
                          <a:latin typeface="Arial"/>
                        </a:rPr>
                        <a:t> Industria </a:t>
                      </a:r>
                      <a:r>
                        <a:rPr lang="es-MX" sz="1800" b="1" i="0" u="none" strike="noStrike" dirty="0">
                          <a:solidFill>
                            <a:srgbClr val="17375D"/>
                          </a:solidFill>
                          <a:latin typeface="Arial"/>
                        </a:rPr>
                        <a:t>básica del hierro y del acero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7080">
                <a:tc>
                  <a:txBody>
                    <a:bodyPr/>
                    <a:lstStyle/>
                    <a:p>
                      <a:pPr algn="ctr" fontAlgn="b"/>
                      <a:r>
                        <a:rPr lang="es-MX" sz="1800" b="1"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800" b="1"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800" b="1" i="0" u="none" strike="noStrike" dirty="0">
                          <a:solidFill>
                            <a:srgbClr val="17375D"/>
                          </a:solidFill>
                          <a:latin typeface="Arial"/>
                        </a:rPr>
                        <a:t>3312</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MX" sz="1800" b="1" i="0" u="none" strike="noStrike" dirty="0" smtClean="0">
                          <a:solidFill>
                            <a:srgbClr val="17375D"/>
                          </a:solidFill>
                          <a:latin typeface="Arial"/>
                        </a:rPr>
                        <a:t> Fabricación </a:t>
                      </a:r>
                      <a:r>
                        <a:rPr lang="es-MX" sz="1800" b="1" i="0" u="none" strike="noStrike" dirty="0">
                          <a:solidFill>
                            <a:srgbClr val="17375D"/>
                          </a:solidFill>
                          <a:latin typeface="Arial"/>
                        </a:rPr>
                        <a:t>de productos de hierro y acero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7080">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17375D"/>
                          </a:solidFill>
                          <a:latin typeface="Arial"/>
                        </a:rPr>
                        <a:t>3313</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dirty="0" smtClean="0">
                          <a:solidFill>
                            <a:srgbClr val="17375D"/>
                          </a:solidFill>
                          <a:latin typeface="Arial"/>
                        </a:rPr>
                        <a:t> Industria </a:t>
                      </a:r>
                      <a:r>
                        <a:rPr lang="es-MX" sz="1800" b="0" i="0" u="none" strike="noStrike" dirty="0">
                          <a:solidFill>
                            <a:srgbClr val="17375D"/>
                          </a:solidFill>
                          <a:latin typeface="Arial"/>
                        </a:rPr>
                        <a:t>básica del aluminio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80">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800" b="0" i="0" u="none" strike="noStrike" dirty="0">
                          <a:solidFill>
                            <a:srgbClr val="17375D"/>
                          </a:solidFill>
                          <a:latin typeface="Arial"/>
                        </a:rPr>
                        <a:t>3314</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800" b="0" i="0" u="none" strike="noStrike" dirty="0" smtClean="0">
                          <a:solidFill>
                            <a:srgbClr val="17375D"/>
                          </a:solidFill>
                          <a:latin typeface="Arial"/>
                        </a:rPr>
                        <a:t> Industrias </a:t>
                      </a:r>
                      <a:r>
                        <a:rPr lang="es-MX" sz="1800" b="0" i="0" u="none" strike="noStrike" dirty="0">
                          <a:solidFill>
                            <a:srgbClr val="17375D"/>
                          </a:solidFill>
                          <a:latin typeface="Arial"/>
                        </a:rPr>
                        <a:t>de metales no ferrosos, excepto aluminio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80">
                <a:tc>
                  <a:txBody>
                    <a:bodyPr/>
                    <a:lstStyle/>
                    <a:p>
                      <a:pPr algn="ctr" fontAlgn="b"/>
                      <a:r>
                        <a:rPr lang="es-MX" sz="1800" b="1"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800" b="1" i="0" u="none" strike="noStrike" dirty="0">
                          <a:solidFill>
                            <a:srgbClr val="17375D"/>
                          </a:solidFill>
                          <a:latin typeface="Arial"/>
                        </a:rPr>
                        <a:t>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800" b="1" i="0" u="none" strike="noStrike" dirty="0">
                          <a:solidFill>
                            <a:srgbClr val="17375D"/>
                          </a:solidFill>
                          <a:latin typeface="Arial"/>
                        </a:rPr>
                        <a:t>3315</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s-MX" sz="1800" b="1" i="0" u="none" strike="noStrike" dirty="0" smtClean="0">
                          <a:solidFill>
                            <a:srgbClr val="17375D"/>
                          </a:solidFill>
                          <a:latin typeface="Arial"/>
                        </a:rPr>
                        <a:t> Moldeo </a:t>
                      </a:r>
                      <a:r>
                        <a:rPr lang="es-MX" sz="1800" b="1" i="0" u="none" strike="noStrike" dirty="0">
                          <a:solidFill>
                            <a:srgbClr val="17375D"/>
                          </a:solidFill>
                          <a:latin typeface="Arial"/>
                        </a:rPr>
                        <a:t>por fundición de piezas metálicas </a:t>
                      </a:r>
                    </a:p>
                  </a:txBody>
                  <a:tcPr marL="9053" marR="9053" marT="90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5 CuadroTexto"/>
          <p:cNvSpPr txBox="1"/>
          <p:nvPr/>
        </p:nvSpPr>
        <p:spPr>
          <a:xfrm>
            <a:off x="285720" y="1214422"/>
            <a:ext cx="8572560" cy="1200329"/>
          </a:xfrm>
          <a:prstGeom prst="rect">
            <a:avLst/>
          </a:prstGeom>
          <a:noFill/>
        </p:spPr>
        <p:txBody>
          <a:bodyPr wrap="square" rtlCol="0">
            <a:spAutoFit/>
          </a:bodyPr>
          <a:lstStyle/>
          <a:p>
            <a:pPr marL="273050" indent="-273050" algn="just">
              <a:buFont typeface="Arial" pitchFamily="34" charset="0"/>
              <a:buChar char="•"/>
            </a:pPr>
            <a:r>
              <a:rPr lang="es-MX" sz="2400" dirty="0" smtClean="0">
                <a:solidFill>
                  <a:srgbClr val="002060"/>
                </a:solidFill>
                <a:latin typeface="Arial" pitchFamily="34" charset="0"/>
                <a:ea typeface="+mj-ea"/>
                <a:cs typeface="Arial" pitchFamily="34" charset="0"/>
              </a:rPr>
              <a:t>La </a:t>
            </a:r>
            <a:r>
              <a:rPr lang="es-MX" sz="2400" b="1" dirty="0" smtClean="0">
                <a:solidFill>
                  <a:srgbClr val="002060"/>
                </a:solidFill>
                <a:latin typeface="Arial" pitchFamily="34" charset="0"/>
                <a:ea typeface="+mj-ea"/>
                <a:cs typeface="Arial" pitchFamily="34" charset="0"/>
              </a:rPr>
              <a:t>Industria del Hierro y del Acero</a:t>
            </a:r>
            <a:r>
              <a:rPr lang="es-MX" sz="2400" dirty="0" smtClean="0">
                <a:solidFill>
                  <a:srgbClr val="002060"/>
                </a:solidFill>
                <a:latin typeface="Arial" pitchFamily="34" charset="0"/>
                <a:ea typeface="+mj-ea"/>
                <a:cs typeface="Arial" pitchFamily="34" charset="0"/>
              </a:rPr>
              <a:t>, en el marco del SCIAN, está conformada por tres Ramas de actividad, las cuales se describen a continuación: </a:t>
            </a:r>
            <a:r>
              <a:rPr lang="es-MX" sz="2400" dirty="0" smtClean="0">
                <a:solidFill>
                  <a:schemeClr val="tx2">
                    <a:lumMod val="75000"/>
                  </a:schemeClr>
                </a:solidFill>
                <a:latin typeface="Arial" pitchFamily="34" charset="0"/>
                <a:cs typeface="Arial" pitchFamily="34" charset="0"/>
              </a:rPr>
              <a:t>  </a:t>
            </a:r>
            <a:endParaRPr lang="es-MX" sz="24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2" y="1"/>
            <a:ext cx="9144000" cy="1323439"/>
          </a:xfrm>
          <a:prstGeom prst="rect">
            <a:avLst/>
          </a:prstGeom>
          <a:noFill/>
        </p:spPr>
        <p:txBody>
          <a:bodyPr wrap="square" rtlCol="0">
            <a:spAutoFit/>
          </a:bodyPr>
          <a:lstStyle/>
          <a:p>
            <a:pPr algn="ctr"/>
            <a:r>
              <a:rPr lang="es-MX" sz="2600" b="1" dirty="0" smtClean="0">
                <a:solidFill>
                  <a:schemeClr val="accent1">
                    <a:lumMod val="50000"/>
                  </a:schemeClr>
                </a:solidFill>
                <a:latin typeface="Arial" pitchFamily="34" charset="0"/>
                <a:ea typeface="+mj-ea"/>
                <a:cs typeface="Arial" pitchFamily="34" charset="0"/>
              </a:rPr>
              <a:t>Evolución de los grupos de productos de la Industria del Hierro y del Acero  </a:t>
            </a:r>
          </a:p>
          <a:p>
            <a:pPr algn="ctr"/>
            <a:r>
              <a:rPr lang="es-MX" sz="2800" dirty="0" smtClean="0">
                <a:solidFill>
                  <a:schemeClr val="accent1">
                    <a:lumMod val="50000"/>
                  </a:schemeClr>
                </a:solidFill>
                <a:latin typeface="Arial" pitchFamily="34" charset="0"/>
                <a:cs typeface="Arial" pitchFamily="34" charset="0"/>
              </a:rPr>
              <a:t>(Variaciones anuales)</a:t>
            </a:r>
          </a:p>
        </p:txBody>
      </p:sp>
      <p:sp>
        <p:nvSpPr>
          <p:cNvPr id="8" name="1 CuadroTexto"/>
          <p:cNvSpPr txBox="1"/>
          <p:nvPr/>
        </p:nvSpPr>
        <p:spPr>
          <a:xfrm>
            <a:off x="179512" y="5807568"/>
            <a:ext cx="5749810" cy="4789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MX" sz="1400" b="1" dirty="0" smtClean="0"/>
              <a:t>/p Cifras preliminares</a:t>
            </a:r>
          </a:p>
          <a:p>
            <a:r>
              <a:rPr lang="es-MX" sz="1400" b="1" dirty="0" smtClean="0"/>
              <a:t>Fuente: INEGI. Encuesta Mensual de la Industria Manufacturera.</a:t>
            </a:r>
          </a:p>
          <a:p>
            <a:pPr algn="l"/>
            <a:endParaRPr lang="es-MX" sz="1400" b="1" dirty="0" smtClean="0"/>
          </a:p>
        </p:txBody>
      </p:sp>
      <p:graphicFrame>
        <p:nvGraphicFramePr>
          <p:cNvPr id="5" name="7 Gráfico"/>
          <p:cNvGraphicFramePr/>
          <p:nvPr/>
        </p:nvGraphicFramePr>
        <p:xfrm>
          <a:off x="214282" y="1500174"/>
          <a:ext cx="8715435"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6" name="5 Flecha izquierda">
            <a:hlinkClick r:id="rId3" action="ppaction://hlinksldjump"/>
          </p:cNvPr>
          <p:cNvSpPr/>
          <p:nvPr/>
        </p:nvSpPr>
        <p:spPr>
          <a:xfrm>
            <a:off x="8172400" y="5733256"/>
            <a:ext cx="47435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txBox="1">
            <a:spLocks/>
          </p:cNvSpPr>
          <p:nvPr/>
        </p:nvSpPr>
        <p:spPr>
          <a:xfrm>
            <a:off x="685800" y="2476493"/>
            <a:ext cx="7772400" cy="244827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600" b="1" dirty="0" smtClean="0">
                <a:solidFill>
                  <a:srgbClr val="002060"/>
                </a:solidFill>
                <a:latin typeface="Arial" pitchFamily="34" charset="0"/>
                <a:ea typeface="+mj-ea"/>
                <a:cs typeface="Arial" pitchFamily="34" charset="0"/>
              </a:rPr>
              <a:t>¿Qué sigue en la medición de la Industria del Hierro y del Acero?</a:t>
            </a:r>
            <a:endParaRPr lang="es-MX" sz="3600" b="1" dirty="0">
              <a:solidFill>
                <a:srgbClr val="002060"/>
              </a:solidFill>
              <a:latin typeface="Arial" pitchFamily="34" charset="0"/>
              <a:ea typeface="+mj-ea"/>
              <a:cs typeface="Arial" pitchFamily="34" charset="0"/>
            </a:endParaRPr>
          </a:p>
        </p:txBody>
      </p:sp>
    </p:spTree>
    <p:extLst>
      <p:ext uri="{BB962C8B-B14F-4D97-AF65-F5344CB8AC3E}">
        <p14:creationId xmlns="" xmlns:p14="http://schemas.microsoft.com/office/powerpoint/2010/main" val="132504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08600"/>
            <a:ext cx="8572560" cy="2677656"/>
          </a:xfrm>
          <a:prstGeom prst="rect">
            <a:avLst/>
          </a:prstGeom>
          <a:noFill/>
        </p:spPr>
        <p:txBody>
          <a:bodyPr wrap="square" rtlCol="0">
            <a:spAutoFit/>
          </a:bodyPr>
          <a:lstStyle/>
          <a:p>
            <a:pPr marL="273050" indent="-273050" algn="just"/>
            <a:r>
              <a:rPr lang="es-MX" sz="2400" b="1" dirty="0" smtClean="0">
                <a:solidFill>
                  <a:srgbClr val="002060"/>
                </a:solidFill>
                <a:latin typeface="Arial" pitchFamily="34" charset="0"/>
                <a:ea typeface="+mj-ea"/>
                <a:cs typeface="Arial" pitchFamily="34" charset="0"/>
              </a:rPr>
              <a:t>	</a:t>
            </a:r>
            <a:r>
              <a:rPr lang="es-MX" sz="2400" dirty="0" smtClean="0">
                <a:solidFill>
                  <a:srgbClr val="002060"/>
                </a:solidFill>
                <a:latin typeface="Arial" pitchFamily="34" charset="0"/>
                <a:ea typeface="+mj-ea"/>
                <a:cs typeface="Arial" pitchFamily="34" charset="0"/>
              </a:rPr>
              <a:t>El año entrante el INEGI llevará a cabo este proyecto de alcance nacional, mediante el cual se captará y generará información referente al año 2013.</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En este contexto, se dispondrá de estadísticas con un gran nivel de desagregación para la Industria del Hierro y del Acero.</a:t>
            </a:r>
            <a:endParaRPr lang="es-MX" sz="2400" dirty="0" smtClean="0">
              <a:solidFill>
                <a:schemeClr val="tx2">
                  <a:lumMod val="75000"/>
                </a:schemeClr>
              </a:solidFill>
              <a:latin typeface="Arial" pitchFamily="34" charset="0"/>
              <a:cs typeface="Arial" pitchFamily="34" charset="0"/>
            </a:endParaRPr>
          </a:p>
        </p:txBody>
      </p:sp>
      <p:sp>
        <p:nvSpPr>
          <p:cNvPr id="7" name="1 Título"/>
          <p:cNvSpPr>
            <a:spLocks noGrp="1"/>
          </p:cNvSpPr>
          <p:nvPr>
            <p:ph type="title"/>
          </p:nvPr>
        </p:nvSpPr>
        <p:spPr>
          <a:xfrm>
            <a:off x="0" y="0"/>
            <a:ext cx="9144000" cy="1214422"/>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3100" b="1" dirty="0" smtClean="0">
                <a:solidFill>
                  <a:srgbClr val="002060"/>
                </a:solidFill>
                <a:latin typeface="Arial" pitchFamily="34" charset="0"/>
                <a:cs typeface="Arial" pitchFamily="34" charset="0"/>
              </a:rPr>
              <a:t>Censos Económicos 2014</a:t>
            </a:r>
            <a:r>
              <a:rPr lang="es-MX" b="1" dirty="0" smtClean="0"/>
              <a:t/>
            </a:r>
            <a:br>
              <a:rPr lang="es-MX" b="1" dirty="0" smtClean="0"/>
            </a:br>
            <a:endParaRPr lang="es-MX"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02106"/>
            <a:ext cx="8572560" cy="4154984"/>
          </a:xfrm>
          <a:prstGeom prst="rect">
            <a:avLst/>
          </a:prstGeom>
          <a:noFill/>
        </p:spPr>
        <p:txBody>
          <a:bodyPr wrap="square" rtlCol="0">
            <a:spAutoFit/>
          </a:bodyPr>
          <a:lstStyle/>
          <a:p>
            <a:pPr marL="273050" indent="-273050" algn="just"/>
            <a:r>
              <a:rPr lang="es-MX" sz="2400" b="1" dirty="0" smtClean="0">
                <a:solidFill>
                  <a:srgbClr val="002060"/>
                </a:solidFill>
                <a:latin typeface="Arial" pitchFamily="34" charset="0"/>
                <a:ea typeface="+mj-ea"/>
                <a:cs typeface="Arial" pitchFamily="34" charset="0"/>
              </a:rPr>
              <a:t>	</a:t>
            </a:r>
            <a:r>
              <a:rPr lang="es-MX" sz="2400" dirty="0" smtClean="0">
                <a:solidFill>
                  <a:srgbClr val="002060"/>
                </a:solidFill>
                <a:latin typeface="Arial" pitchFamily="34" charset="0"/>
                <a:ea typeface="+mj-ea"/>
                <a:cs typeface="Arial" pitchFamily="34" charset="0"/>
              </a:rPr>
              <a:t>En diciembre del presente año, el INEGI difundirá los resultados para los años 2011 y 2012.</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La Industria del Hierro y del Acero dispondrá de las estadísticas del comercio exterior por características de las empresas que realizan los flujos de importaciones y exportaciones.</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En lo sucesivo, dichas estadísticas estarán disponibles para los usuarios a los 12 meses después de concluido el año de referencia de la información.</a:t>
            </a:r>
            <a:endParaRPr lang="es-MX" sz="2400" dirty="0" smtClean="0">
              <a:solidFill>
                <a:schemeClr val="tx2">
                  <a:lumMod val="75000"/>
                </a:schemeClr>
              </a:solidFill>
              <a:latin typeface="Arial" pitchFamily="34" charset="0"/>
              <a:cs typeface="Arial" pitchFamily="34" charset="0"/>
            </a:endParaRPr>
          </a:p>
        </p:txBody>
      </p:sp>
      <p:sp>
        <p:nvSpPr>
          <p:cNvPr id="7" name="1 Título"/>
          <p:cNvSpPr>
            <a:spLocks noGrp="1"/>
          </p:cNvSpPr>
          <p:nvPr>
            <p:ph type="title"/>
          </p:nvPr>
        </p:nvSpPr>
        <p:spPr>
          <a:xfrm>
            <a:off x="0" y="0"/>
            <a:ext cx="9144000" cy="1214422"/>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3100" b="1" dirty="0" smtClean="0">
                <a:solidFill>
                  <a:srgbClr val="002060"/>
                </a:solidFill>
                <a:latin typeface="Arial" pitchFamily="34" charset="0"/>
                <a:cs typeface="Arial" pitchFamily="34" charset="0"/>
              </a:rPr>
              <a:t>Perfil de las Empresas Manufactureras de Exportación</a:t>
            </a:r>
            <a:r>
              <a:rPr lang="es-MX" b="1" dirty="0" smtClean="0"/>
              <a:t/>
            </a:r>
            <a:br>
              <a:rPr lang="es-MX" b="1" dirty="0" smtClean="0"/>
            </a:br>
            <a:endParaRPr lang="es-MX"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05304"/>
            <a:ext cx="8572560" cy="4154984"/>
          </a:xfrm>
          <a:prstGeom prst="rect">
            <a:avLst/>
          </a:prstGeom>
          <a:noFill/>
        </p:spPr>
        <p:txBody>
          <a:bodyPr wrap="square" rtlCol="0">
            <a:spAutoFit/>
          </a:bodyPr>
          <a:lstStyle/>
          <a:p>
            <a:pPr marL="273050" indent="-273050" algn="just"/>
            <a:r>
              <a:rPr lang="es-MX" sz="2400" b="1" dirty="0" smtClean="0">
                <a:solidFill>
                  <a:srgbClr val="002060"/>
                </a:solidFill>
                <a:latin typeface="Arial" pitchFamily="34" charset="0"/>
                <a:ea typeface="+mj-ea"/>
                <a:cs typeface="Arial" pitchFamily="34" charset="0"/>
              </a:rPr>
              <a:t>	</a:t>
            </a:r>
            <a:r>
              <a:rPr lang="es-MX" sz="2400" dirty="0" smtClean="0">
                <a:solidFill>
                  <a:srgbClr val="002060"/>
                </a:solidFill>
                <a:latin typeface="Arial" pitchFamily="34" charset="0"/>
                <a:ea typeface="+mj-ea"/>
                <a:cs typeface="Arial" pitchFamily="34" charset="0"/>
              </a:rPr>
              <a:t>El INEGI está avanzando en el diseño de la metodología para la generación de las exportaciones por entidad federativa.</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Será cubierta una gran demanda de los usuarios que requieren información de las exportaciones con mayor desagregación geográfica.</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En virtud de la disponibilidad de las estadísticas, se tiene previsto generar información a nivel de Subsector de las Industrias Manufactureras para la serie 2007-2012. </a:t>
            </a:r>
            <a:endParaRPr lang="es-MX" sz="2400" dirty="0" smtClean="0">
              <a:solidFill>
                <a:schemeClr val="tx2">
                  <a:lumMod val="75000"/>
                </a:schemeClr>
              </a:solidFill>
              <a:latin typeface="Arial" pitchFamily="34" charset="0"/>
              <a:cs typeface="Arial" pitchFamily="34" charset="0"/>
            </a:endParaRPr>
          </a:p>
        </p:txBody>
      </p:sp>
      <p:sp>
        <p:nvSpPr>
          <p:cNvPr id="7" name="1 Título"/>
          <p:cNvSpPr>
            <a:spLocks noGrp="1"/>
          </p:cNvSpPr>
          <p:nvPr>
            <p:ph type="title"/>
          </p:nvPr>
        </p:nvSpPr>
        <p:spPr>
          <a:xfrm>
            <a:off x="0" y="0"/>
            <a:ext cx="9144000" cy="1214422"/>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3100" b="1" dirty="0" smtClean="0">
                <a:solidFill>
                  <a:srgbClr val="002060"/>
                </a:solidFill>
                <a:latin typeface="Arial" pitchFamily="34" charset="0"/>
                <a:cs typeface="Arial" pitchFamily="34" charset="0"/>
              </a:rPr>
              <a:t>Exportaciones por Entidad Federativa</a:t>
            </a:r>
            <a:r>
              <a:rPr lang="es-MX" b="1" dirty="0" smtClean="0"/>
              <a:t/>
            </a:r>
            <a:br>
              <a:rPr lang="es-MX" b="1" dirty="0" smtClean="0"/>
            </a:br>
            <a:endParaRPr lang="es-MX"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720" y="1605304"/>
            <a:ext cx="8572560" cy="4154984"/>
          </a:xfrm>
          <a:prstGeom prst="rect">
            <a:avLst/>
          </a:prstGeom>
          <a:noFill/>
        </p:spPr>
        <p:txBody>
          <a:bodyPr wrap="square" rtlCol="0">
            <a:spAutoFit/>
          </a:bodyPr>
          <a:lstStyle/>
          <a:p>
            <a:pPr marL="273050" indent="-273050" algn="just"/>
            <a:r>
              <a:rPr lang="es-MX" sz="2400" b="1" dirty="0" smtClean="0">
                <a:solidFill>
                  <a:srgbClr val="002060"/>
                </a:solidFill>
                <a:latin typeface="Arial" pitchFamily="34" charset="0"/>
                <a:ea typeface="+mj-ea"/>
                <a:cs typeface="Arial" pitchFamily="34" charset="0"/>
              </a:rPr>
              <a:t>	</a:t>
            </a:r>
            <a:r>
              <a:rPr lang="es-MX" sz="2400" dirty="0" smtClean="0">
                <a:solidFill>
                  <a:srgbClr val="002060"/>
                </a:solidFill>
                <a:latin typeface="Arial" pitchFamily="34" charset="0"/>
                <a:ea typeface="+mj-ea"/>
                <a:cs typeface="Arial" pitchFamily="34" charset="0"/>
              </a:rPr>
              <a:t>La serie disponible de los Índices de Productividad Laboral inicia a partir del año 2007.</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En este sentido, se realizará la </a:t>
            </a:r>
            <a:r>
              <a:rPr lang="es-MX" sz="2400" dirty="0" err="1" smtClean="0">
                <a:solidFill>
                  <a:srgbClr val="002060"/>
                </a:solidFill>
                <a:latin typeface="Arial" pitchFamily="34" charset="0"/>
                <a:ea typeface="+mj-ea"/>
                <a:cs typeface="Arial" pitchFamily="34" charset="0"/>
              </a:rPr>
              <a:t>retropolación</a:t>
            </a:r>
            <a:r>
              <a:rPr lang="es-MX" sz="2400" dirty="0" smtClean="0">
                <a:solidFill>
                  <a:srgbClr val="002060"/>
                </a:solidFill>
                <a:latin typeface="Arial" pitchFamily="34" charset="0"/>
                <a:ea typeface="+mj-ea"/>
                <a:cs typeface="Arial" pitchFamily="34" charset="0"/>
              </a:rPr>
              <a:t> de dichos Índices con base en la Encuesta Industrial Mensual Ampliada, lo  permitirá acrecentar la serie actualmente disponible con inicio en el año 2005.</a:t>
            </a:r>
          </a:p>
          <a:p>
            <a:pPr marL="273050" indent="-273050" algn="just"/>
            <a:endParaRPr lang="es-MX" sz="2400" dirty="0" smtClean="0">
              <a:solidFill>
                <a:srgbClr val="002060"/>
              </a:solidFill>
              <a:latin typeface="Arial" pitchFamily="34" charset="0"/>
              <a:ea typeface="+mj-ea"/>
              <a:cs typeface="Arial" pitchFamily="34" charset="0"/>
            </a:endParaRPr>
          </a:p>
          <a:p>
            <a:pPr marL="273050" indent="-273050" algn="just"/>
            <a:r>
              <a:rPr lang="es-MX" sz="2400" dirty="0" smtClean="0">
                <a:solidFill>
                  <a:srgbClr val="002060"/>
                </a:solidFill>
                <a:latin typeface="Arial" pitchFamily="34" charset="0"/>
                <a:ea typeface="+mj-ea"/>
                <a:cs typeface="Arial" pitchFamily="34" charset="0"/>
              </a:rPr>
              <a:t>	Los Índices de Productividad Laboral se publican trimestralmente a los 90 días después de concluido el periodo de referencia.  </a:t>
            </a:r>
            <a:endParaRPr lang="es-MX" sz="2400" dirty="0" smtClean="0">
              <a:solidFill>
                <a:schemeClr val="tx2">
                  <a:lumMod val="75000"/>
                </a:schemeClr>
              </a:solidFill>
              <a:latin typeface="Arial" pitchFamily="34" charset="0"/>
              <a:cs typeface="Arial" pitchFamily="34" charset="0"/>
            </a:endParaRPr>
          </a:p>
        </p:txBody>
      </p:sp>
      <p:sp>
        <p:nvSpPr>
          <p:cNvPr id="7" name="1 Título"/>
          <p:cNvSpPr>
            <a:spLocks noGrp="1"/>
          </p:cNvSpPr>
          <p:nvPr>
            <p:ph type="title"/>
          </p:nvPr>
        </p:nvSpPr>
        <p:spPr>
          <a:xfrm>
            <a:off x="0" y="0"/>
            <a:ext cx="9144000" cy="1214422"/>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3100" b="1" dirty="0" smtClean="0">
                <a:solidFill>
                  <a:srgbClr val="002060"/>
                </a:solidFill>
                <a:latin typeface="Arial" pitchFamily="34" charset="0"/>
                <a:cs typeface="Arial" pitchFamily="34" charset="0"/>
              </a:rPr>
              <a:t>Productividad Laboral</a:t>
            </a:r>
            <a:r>
              <a:rPr lang="es-MX" b="1" dirty="0" smtClean="0"/>
              <a:t/>
            </a:r>
            <a:br>
              <a:rPr lang="es-MX" b="1" dirty="0" smtClean="0"/>
            </a:br>
            <a:endParaRPr lang="es-MX"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23"/>
            <a:ext cx="9144000" cy="1384995"/>
          </a:xfrm>
          <a:prstGeom prst="rect">
            <a:avLst/>
          </a:prstGeom>
          <a:noFill/>
        </p:spPr>
        <p:txBody>
          <a:bodyPr wrap="square" rtlCol="0">
            <a:spAutoFit/>
          </a:bodyPr>
          <a:lstStyle/>
          <a:p>
            <a:pPr algn="ctr"/>
            <a:r>
              <a:rPr lang="es-MX" sz="2800" b="1" dirty="0" smtClean="0">
                <a:solidFill>
                  <a:schemeClr val="accent1">
                    <a:lumMod val="50000"/>
                  </a:schemeClr>
                </a:solidFill>
                <a:latin typeface="Arial" pitchFamily="34" charset="0"/>
                <a:ea typeface="+mj-ea"/>
                <a:cs typeface="Arial" pitchFamily="34" charset="0"/>
              </a:rPr>
              <a:t>Distribución del Valor de los Productos Elaborados en las Industrias Metálicas Básicas por rama de actividad, 2008</a:t>
            </a:r>
          </a:p>
        </p:txBody>
      </p:sp>
      <p:sp>
        <p:nvSpPr>
          <p:cNvPr id="9" name="8 CuadroTexto"/>
          <p:cNvSpPr txBox="1"/>
          <p:nvPr/>
        </p:nvSpPr>
        <p:spPr>
          <a:xfrm>
            <a:off x="252660" y="6072206"/>
            <a:ext cx="3462084" cy="276999"/>
          </a:xfrm>
          <a:prstGeom prst="rect">
            <a:avLst/>
          </a:prstGeom>
          <a:noFill/>
        </p:spPr>
        <p:txBody>
          <a:bodyPr wrap="square" rtlCol="0">
            <a:spAutoFit/>
          </a:bodyPr>
          <a:lstStyle/>
          <a:p>
            <a:r>
              <a:rPr lang="es-MX" sz="1200" b="1" dirty="0">
                <a:latin typeface="Arial" pitchFamily="34" charset="0"/>
                <a:cs typeface="Arial" pitchFamily="34" charset="0"/>
              </a:rPr>
              <a:t>Fuente: INEGI. Censos Económicos 2009</a:t>
            </a:r>
            <a:r>
              <a:rPr lang="es-MX" sz="1200" b="1" dirty="0" smtClean="0">
                <a:latin typeface="Arial" pitchFamily="34" charset="0"/>
                <a:cs typeface="Arial" pitchFamily="34" charset="0"/>
              </a:rPr>
              <a:t>.</a:t>
            </a:r>
            <a:endParaRPr lang="es-MX" sz="1200" b="1" dirty="0">
              <a:latin typeface="Arial" pitchFamily="34" charset="0"/>
              <a:cs typeface="Arial" pitchFamily="34" charset="0"/>
            </a:endParaRPr>
          </a:p>
        </p:txBody>
      </p:sp>
      <p:graphicFrame>
        <p:nvGraphicFramePr>
          <p:cNvPr id="7" name="2 Gráfico"/>
          <p:cNvGraphicFramePr/>
          <p:nvPr/>
        </p:nvGraphicFramePr>
        <p:xfrm>
          <a:off x="251520" y="1652587"/>
          <a:ext cx="8568952" cy="40806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1916832"/>
            <a:ext cx="3923928" cy="2016224"/>
          </a:xfrm>
        </p:spPr>
        <p:txBody>
          <a:bodyPr>
            <a:normAutofit fontScale="90000"/>
          </a:bodyPr>
          <a:lstStyle/>
          <a:p>
            <a:r>
              <a:rPr lang="es-MX" sz="4000" b="1" dirty="0" smtClean="0">
                <a:solidFill>
                  <a:srgbClr val="002060"/>
                </a:solidFill>
              </a:rPr>
              <a:t/>
            </a:r>
            <a:br>
              <a:rPr lang="es-MX" sz="4000" b="1" dirty="0" smtClean="0">
                <a:solidFill>
                  <a:srgbClr val="002060"/>
                </a:solidFill>
              </a:rPr>
            </a:br>
            <a:r>
              <a:rPr lang="es-MX" sz="4900" b="1" dirty="0" smtClean="0">
                <a:solidFill>
                  <a:srgbClr val="002060"/>
                </a:solidFill>
              </a:rPr>
              <a:t>Comercio Exterior</a:t>
            </a:r>
            <a:r>
              <a:rPr lang="es-MX" dirty="0" smtClean="0"/>
              <a:t/>
            </a:r>
            <a:br>
              <a:rPr lang="es-MX" dirty="0" smtClean="0"/>
            </a:br>
            <a:endParaRPr lang="es-MX" dirty="0"/>
          </a:p>
        </p:txBody>
      </p:sp>
      <p:pic>
        <p:nvPicPr>
          <p:cNvPr id="2050" name="Picture 2" descr="C:\Users\enrique.dealba\Pictures\Perfil Empresas.jpg"/>
          <p:cNvPicPr>
            <a:picLocks noChangeAspect="1" noChangeArrowheads="1"/>
          </p:cNvPicPr>
          <p:nvPr/>
        </p:nvPicPr>
        <p:blipFill>
          <a:blip r:embed="rId3" cstate="print"/>
          <a:srcRect/>
          <a:stretch>
            <a:fillRect/>
          </a:stretch>
        </p:blipFill>
        <p:spPr bwMode="auto">
          <a:xfrm>
            <a:off x="755576" y="692696"/>
            <a:ext cx="3939392" cy="504056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2 Título"/>
          <p:cNvSpPr>
            <a:spLocks noGrp="1"/>
          </p:cNvSpPr>
          <p:nvPr>
            <p:ph type="title"/>
          </p:nvPr>
        </p:nvSpPr>
        <p:spPr>
          <a:xfrm>
            <a:off x="0" y="0"/>
            <a:ext cx="9144000" cy="1214422"/>
          </a:xfrm>
        </p:spPr>
        <p:txBody>
          <a:bodyPr>
            <a:noAutofit/>
          </a:bodyPr>
          <a:lstStyle/>
          <a:p>
            <a:pPr lvl="0"/>
            <a:r>
              <a:rPr lang="es-MX" sz="4000" dirty="0" smtClean="0">
                <a:solidFill>
                  <a:schemeClr val="accent1">
                    <a:lumMod val="50000"/>
                  </a:schemeClr>
                </a:solidFill>
                <a:effectLst/>
                <a:latin typeface="Arial" pitchFamily="34" charset="0"/>
                <a:cs typeface="Arial" pitchFamily="34" charset="0"/>
              </a:rPr>
              <a:t>Globalización Económica: </a:t>
            </a:r>
            <a:r>
              <a:rPr lang="es-MX" sz="4000" dirty="0" smtClean="0">
                <a:solidFill>
                  <a:schemeClr val="accent1">
                    <a:lumMod val="50000"/>
                  </a:schemeClr>
                </a:solidFill>
                <a:latin typeface="Arial" pitchFamily="34" charset="0"/>
                <a:cs typeface="Arial" pitchFamily="34" charset="0"/>
              </a:rPr>
              <a:t>Identificación y medición </a:t>
            </a:r>
            <a:endParaRPr lang="es-MX" sz="4000" dirty="0">
              <a:solidFill>
                <a:schemeClr val="accent1">
                  <a:lumMod val="50000"/>
                </a:schemeClr>
              </a:solidFill>
              <a:latin typeface="Arial" pitchFamily="34" charset="0"/>
              <a:cs typeface="Arial" pitchFamily="34" charset="0"/>
            </a:endParaRPr>
          </a:p>
        </p:txBody>
      </p:sp>
      <p:grpSp>
        <p:nvGrpSpPr>
          <p:cNvPr id="35" name="34 Grupo"/>
          <p:cNvGrpSpPr/>
          <p:nvPr/>
        </p:nvGrpSpPr>
        <p:grpSpPr>
          <a:xfrm>
            <a:off x="1643043" y="1714488"/>
            <a:ext cx="6429419" cy="4500594"/>
            <a:chOff x="571472" y="1643050"/>
            <a:chExt cx="6429419" cy="4572032"/>
          </a:xfrm>
        </p:grpSpPr>
        <p:grpSp>
          <p:nvGrpSpPr>
            <p:cNvPr id="18" name="17 Grupo"/>
            <p:cNvGrpSpPr/>
            <p:nvPr/>
          </p:nvGrpSpPr>
          <p:grpSpPr>
            <a:xfrm>
              <a:off x="571472" y="1643050"/>
              <a:ext cx="6429419" cy="938633"/>
              <a:chOff x="571472" y="1643050"/>
              <a:chExt cx="6429419" cy="938633"/>
            </a:xfrm>
          </p:grpSpPr>
          <p:sp>
            <p:nvSpPr>
              <p:cNvPr id="8" name="7 Rectángulo"/>
              <p:cNvSpPr/>
              <p:nvPr/>
            </p:nvSpPr>
            <p:spPr>
              <a:xfrm>
                <a:off x="571472" y="2071678"/>
                <a:ext cx="6429419" cy="510005"/>
              </a:xfrm>
              <a:prstGeom prst="rect">
                <a:avLst/>
              </a:prstGeom>
            </p:spPr>
            <p:style>
              <a:lnRef idx="1">
                <a:schemeClr val="accent5"/>
              </a:lnRef>
              <a:fillRef idx="2">
                <a:schemeClr val="accent5"/>
              </a:fillRef>
              <a:effectRef idx="1">
                <a:schemeClr val="accent5"/>
              </a:effectRef>
              <a:fontRef idx="minor">
                <a:schemeClr val="dk1"/>
              </a:fontRef>
            </p:style>
          </p:sp>
          <p:sp>
            <p:nvSpPr>
              <p:cNvPr id="6" name="5 Rectángulo redondeado"/>
              <p:cNvSpPr/>
              <p:nvPr/>
            </p:nvSpPr>
            <p:spPr>
              <a:xfrm>
                <a:off x="857223" y="1643050"/>
                <a:ext cx="4929221" cy="820815"/>
              </a:xfrm>
              <a:prstGeom prst="roundRect">
                <a:avLst/>
              </a:prstGeom>
              <a:solidFill>
                <a:schemeClr val="accent4">
                  <a:lumMod val="75000"/>
                </a:schemeClr>
              </a:solidFill>
            </p:spPr>
            <p:style>
              <a:lnRef idx="1">
                <a:schemeClr val="accent5"/>
              </a:lnRef>
              <a:fillRef idx="3">
                <a:schemeClr val="accent5"/>
              </a:fillRef>
              <a:effectRef idx="2">
                <a:schemeClr val="accent5"/>
              </a:effectRef>
              <a:fontRef idx="minor">
                <a:schemeClr val="lt1"/>
              </a:fontRef>
            </p:style>
            <p:txBody>
              <a:bodyPr/>
              <a:lstStyle/>
              <a:p>
                <a:pPr marL="342900" indent="-342900">
                  <a:buFont typeface="+mj-lt"/>
                  <a:buAutoNum type="alphaLcParenR"/>
                </a:pPr>
                <a:r>
                  <a:rPr lang="es-MX" b="1" dirty="0" smtClean="0">
                    <a:solidFill>
                      <a:schemeClr val="bg1"/>
                    </a:solidFill>
                  </a:rPr>
                  <a:t>Diversos países en la producción y comercialización de bienes y servicios</a:t>
                </a:r>
                <a:endParaRPr lang="es-MX" b="1" dirty="0">
                  <a:solidFill>
                    <a:schemeClr val="bg1"/>
                  </a:solidFill>
                </a:endParaRPr>
              </a:p>
            </p:txBody>
          </p:sp>
        </p:grpSp>
        <p:grpSp>
          <p:nvGrpSpPr>
            <p:cNvPr id="19" name="18 Grupo"/>
            <p:cNvGrpSpPr/>
            <p:nvPr/>
          </p:nvGrpSpPr>
          <p:grpSpPr>
            <a:xfrm>
              <a:off x="571472" y="2857496"/>
              <a:ext cx="6429419" cy="938633"/>
              <a:chOff x="571472" y="1643050"/>
              <a:chExt cx="6429419" cy="938633"/>
            </a:xfrm>
          </p:grpSpPr>
          <p:sp>
            <p:nvSpPr>
              <p:cNvPr id="20" name="19 Rectángulo"/>
              <p:cNvSpPr/>
              <p:nvPr/>
            </p:nvSpPr>
            <p:spPr>
              <a:xfrm>
                <a:off x="571472" y="2071678"/>
                <a:ext cx="6429419" cy="510005"/>
              </a:xfrm>
              <a:prstGeom prst="rect">
                <a:avLst/>
              </a:prstGeom>
            </p:spPr>
            <p:style>
              <a:lnRef idx="1">
                <a:schemeClr val="accent5"/>
              </a:lnRef>
              <a:fillRef idx="2">
                <a:schemeClr val="accent5"/>
              </a:fillRef>
              <a:effectRef idx="1">
                <a:schemeClr val="accent5"/>
              </a:effectRef>
              <a:fontRef idx="minor">
                <a:schemeClr val="dk1"/>
              </a:fontRef>
            </p:style>
          </p:sp>
          <p:sp>
            <p:nvSpPr>
              <p:cNvPr id="22" name="21 Rectángulo redondeado"/>
              <p:cNvSpPr/>
              <p:nvPr/>
            </p:nvSpPr>
            <p:spPr>
              <a:xfrm>
                <a:off x="857223" y="1643050"/>
                <a:ext cx="4929221" cy="820815"/>
              </a:xfrm>
              <a:prstGeom prst="roundRect">
                <a:avLst/>
              </a:prstGeom>
              <a:solidFill>
                <a:schemeClr val="accent4">
                  <a:lumMod val="75000"/>
                </a:schemeClr>
              </a:solidFill>
            </p:spPr>
            <p:style>
              <a:lnRef idx="1">
                <a:schemeClr val="accent5"/>
              </a:lnRef>
              <a:fillRef idx="3">
                <a:schemeClr val="accent5"/>
              </a:fillRef>
              <a:effectRef idx="2">
                <a:schemeClr val="accent5"/>
              </a:effectRef>
              <a:fontRef idx="minor">
                <a:schemeClr val="lt1"/>
              </a:fontRef>
            </p:style>
            <p:txBody>
              <a:bodyPr anchor="ctr"/>
              <a:lstStyle/>
              <a:p>
                <a:pPr marL="342900" indent="-342900">
                  <a:buFont typeface="+mj-lt"/>
                  <a:buAutoNum type="alphaLcParenR" startAt="2"/>
                </a:pPr>
                <a:r>
                  <a:rPr lang="es-MX" b="1" dirty="0" smtClean="0">
                    <a:solidFill>
                      <a:schemeClr val="bg1"/>
                    </a:solidFill>
                  </a:rPr>
                  <a:t>Cadenas globales de valor</a:t>
                </a:r>
              </a:p>
            </p:txBody>
          </p:sp>
        </p:grpSp>
        <p:grpSp>
          <p:nvGrpSpPr>
            <p:cNvPr id="25" name="24 Grupo"/>
            <p:cNvGrpSpPr/>
            <p:nvPr/>
          </p:nvGrpSpPr>
          <p:grpSpPr>
            <a:xfrm>
              <a:off x="571472" y="4133441"/>
              <a:ext cx="6429419" cy="938633"/>
              <a:chOff x="571472" y="1643050"/>
              <a:chExt cx="6429419" cy="938633"/>
            </a:xfrm>
          </p:grpSpPr>
          <p:sp>
            <p:nvSpPr>
              <p:cNvPr id="26" name="25 Rectángulo"/>
              <p:cNvSpPr/>
              <p:nvPr/>
            </p:nvSpPr>
            <p:spPr>
              <a:xfrm>
                <a:off x="571472" y="2071678"/>
                <a:ext cx="6429419" cy="510005"/>
              </a:xfrm>
              <a:prstGeom prst="rect">
                <a:avLst/>
              </a:prstGeom>
            </p:spPr>
            <p:style>
              <a:lnRef idx="1">
                <a:schemeClr val="accent5"/>
              </a:lnRef>
              <a:fillRef idx="2">
                <a:schemeClr val="accent5"/>
              </a:fillRef>
              <a:effectRef idx="1">
                <a:schemeClr val="accent5"/>
              </a:effectRef>
              <a:fontRef idx="minor">
                <a:schemeClr val="dk1"/>
              </a:fontRef>
            </p:style>
          </p:sp>
          <p:sp>
            <p:nvSpPr>
              <p:cNvPr id="28" name="27 Rectángulo redondeado"/>
              <p:cNvSpPr/>
              <p:nvPr/>
            </p:nvSpPr>
            <p:spPr>
              <a:xfrm>
                <a:off x="857223" y="1643050"/>
                <a:ext cx="4929221" cy="820815"/>
              </a:xfrm>
              <a:prstGeom prst="roundRect">
                <a:avLst/>
              </a:prstGeom>
              <a:solidFill>
                <a:schemeClr val="accent4">
                  <a:lumMod val="75000"/>
                </a:schemeClr>
              </a:solidFill>
            </p:spPr>
            <p:style>
              <a:lnRef idx="1">
                <a:schemeClr val="accent5"/>
              </a:lnRef>
              <a:fillRef idx="3">
                <a:schemeClr val="accent5"/>
              </a:fillRef>
              <a:effectRef idx="2">
                <a:schemeClr val="accent5"/>
              </a:effectRef>
              <a:fontRef idx="minor">
                <a:schemeClr val="lt1"/>
              </a:fontRef>
            </p:style>
            <p:txBody>
              <a:bodyPr/>
              <a:lstStyle/>
              <a:p>
                <a:pPr marL="342900" indent="-342900">
                  <a:buFont typeface="+mj-lt"/>
                  <a:buAutoNum type="alphaLcParenR" startAt="3"/>
                </a:pPr>
                <a:r>
                  <a:rPr lang="es-MX" b="1" dirty="0" smtClean="0">
                    <a:solidFill>
                      <a:schemeClr val="bg1"/>
                    </a:solidFill>
                  </a:rPr>
                  <a:t>Contribución al comercio exterior de mercancías y servicios</a:t>
                </a:r>
              </a:p>
            </p:txBody>
          </p:sp>
        </p:grpSp>
        <p:grpSp>
          <p:nvGrpSpPr>
            <p:cNvPr id="30" name="29 Grupo"/>
            <p:cNvGrpSpPr/>
            <p:nvPr/>
          </p:nvGrpSpPr>
          <p:grpSpPr>
            <a:xfrm>
              <a:off x="571472" y="5276449"/>
              <a:ext cx="6429419" cy="938633"/>
              <a:chOff x="571472" y="1643050"/>
              <a:chExt cx="6429419" cy="938633"/>
            </a:xfrm>
          </p:grpSpPr>
          <p:sp>
            <p:nvSpPr>
              <p:cNvPr id="31" name="30 Rectángulo"/>
              <p:cNvSpPr/>
              <p:nvPr/>
            </p:nvSpPr>
            <p:spPr>
              <a:xfrm>
                <a:off x="571472" y="2071678"/>
                <a:ext cx="6429419" cy="510005"/>
              </a:xfrm>
              <a:prstGeom prst="rect">
                <a:avLst/>
              </a:prstGeom>
            </p:spPr>
            <p:style>
              <a:lnRef idx="1">
                <a:schemeClr val="accent5"/>
              </a:lnRef>
              <a:fillRef idx="2">
                <a:schemeClr val="accent5"/>
              </a:fillRef>
              <a:effectRef idx="1">
                <a:schemeClr val="accent5"/>
              </a:effectRef>
              <a:fontRef idx="minor">
                <a:schemeClr val="dk1"/>
              </a:fontRef>
            </p:style>
          </p:sp>
          <p:sp>
            <p:nvSpPr>
              <p:cNvPr id="33" name="32 Rectángulo redondeado"/>
              <p:cNvSpPr/>
              <p:nvPr/>
            </p:nvSpPr>
            <p:spPr>
              <a:xfrm>
                <a:off x="857223" y="1643050"/>
                <a:ext cx="4929221" cy="820815"/>
              </a:xfrm>
              <a:prstGeom prst="roundRect">
                <a:avLst/>
              </a:prstGeom>
              <a:solidFill>
                <a:schemeClr val="accent4">
                  <a:lumMod val="75000"/>
                </a:schemeClr>
              </a:solidFill>
            </p:spPr>
            <p:style>
              <a:lnRef idx="1">
                <a:schemeClr val="accent5"/>
              </a:lnRef>
              <a:fillRef idx="3">
                <a:schemeClr val="accent5"/>
              </a:fillRef>
              <a:effectRef idx="2">
                <a:schemeClr val="accent5"/>
              </a:effectRef>
              <a:fontRef idx="minor">
                <a:schemeClr val="lt1"/>
              </a:fontRef>
            </p:style>
            <p:txBody>
              <a:bodyPr anchor="ctr"/>
              <a:lstStyle/>
              <a:p>
                <a:pPr marL="342900" indent="-342900">
                  <a:buFont typeface="+mj-lt"/>
                  <a:buAutoNum type="alphaLcParenR" startAt="4"/>
                </a:pPr>
                <a:r>
                  <a:rPr lang="es-MX" b="1" dirty="0" smtClean="0">
                    <a:solidFill>
                      <a:schemeClr val="bg1"/>
                    </a:solidFill>
                  </a:rPr>
                  <a:t>Valor agregado en el comercio exterior</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0"/>
            <a:ext cx="9144000" cy="1214422"/>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MX" sz="4000" dirty="0" smtClean="0">
                <a:solidFill>
                  <a:schemeClr val="accent1">
                    <a:lumMod val="50000"/>
                  </a:schemeClr>
                </a:solidFill>
                <a:latin typeface="Arial" pitchFamily="34" charset="0"/>
                <a:cs typeface="Arial" pitchFamily="34" charset="0"/>
              </a:rPr>
              <a:t>Respuesta del INEGI ante los efectos de la producción global</a:t>
            </a:r>
            <a:endParaRPr lang="es-MX" sz="4000" dirty="0">
              <a:solidFill>
                <a:schemeClr val="accent1">
                  <a:lumMod val="50000"/>
                </a:schemeClr>
              </a:solidFill>
              <a:latin typeface="Arial" pitchFamily="34" charset="0"/>
              <a:cs typeface="Arial" pitchFamily="34" charset="0"/>
            </a:endParaRPr>
          </a:p>
        </p:txBody>
      </p:sp>
      <p:grpSp>
        <p:nvGrpSpPr>
          <p:cNvPr id="19" name="18 Grupo"/>
          <p:cNvGrpSpPr/>
          <p:nvPr/>
        </p:nvGrpSpPr>
        <p:grpSpPr>
          <a:xfrm>
            <a:off x="539552" y="1628800"/>
            <a:ext cx="8064896" cy="4320480"/>
            <a:chOff x="611560" y="1628800"/>
            <a:chExt cx="8064896" cy="4320480"/>
          </a:xfrm>
        </p:grpSpPr>
        <p:sp>
          <p:nvSpPr>
            <p:cNvPr id="18" name="17 Flecha abajo"/>
            <p:cNvSpPr/>
            <p:nvPr/>
          </p:nvSpPr>
          <p:spPr>
            <a:xfrm>
              <a:off x="3596707" y="3861048"/>
              <a:ext cx="201622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1 Grupo"/>
            <p:cNvGrpSpPr/>
            <p:nvPr/>
          </p:nvGrpSpPr>
          <p:grpSpPr>
            <a:xfrm>
              <a:off x="611560" y="1628800"/>
              <a:ext cx="8064896" cy="4320480"/>
              <a:chOff x="611560" y="2532800"/>
              <a:chExt cx="8064896" cy="5004959"/>
            </a:xfrm>
          </p:grpSpPr>
          <p:sp>
            <p:nvSpPr>
              <p:cNvPr id="8" name="7 Rectángulo redondeado"/>
              <p:cNvSpPr/>
              <p:nvPr/>
            </p:nvSpPr>
            <p:spPr>
              <a:xfrm>
                <a:off x="611560" y="2532800"/>
                <a:ext cx="8064896" cy="2585894"/>
              </a:xfrm>
              <a:prstGeom prst="round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b="1" dirty="0">
                  <a:solidFill>
                    <a:schemeClr val="tx2">
                      <a:lumMod val="50000"/>
                    </a:schemeClr>
                  </a:solidFill>
                </a:endParaRPr>
              </a:p>
            </p:txBody>
          </p:sp>
          <p:sp>
            <p:nvSpPr>
              <p:cNvPr id="11" name="10 Rectángulo redondeado"/>
              <p:cNvSpPr/>
              <p:nvPr/>
            </p:nvSpPr>
            <p:spPr>
              <a:xfrm>
                <a:off x="740504" y="6466189"/>
                <a:ext cx="7791936" cy="1071570"/>
              </a:xfrm>
              <a:prstGeom prst="roundRect">
                <a:avLst/>
              </a:prstGeom>
              <a:solidFill>
                <a:schemeClr val="accent5">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b="1" dirty="0" smtClean="0">
                    <a:solidFill>
                      <a:schemeClr val="tx2">
                        <a:lumMod val="50000"/>
                      </a:schemeClr>
                    </a:solidFill>
                  </a:rPr>
                  <a:t>Perfil de las Empresas Manufactureras de Exportación</a:t>
                </a:r>
                <a:endParaRPr lang="es-MX" sz="2800" b="1" dirty="0">
                  <a:solidFill>
                    <a:schemeClr val="tx2">
                      <a:lumMod val="50000"/>
                    </a:schemeClr>
                  </a:solidFill>
                </a:endParaRPr>
              </a:p>
            </p:txBody>
          </p:sp>
        </p:grpSp>
        <p:sp>
          <p:nvSpPr>
            <p:cNvPr id="12" name="11 CuadroTexto"/>
            <p:cNvSpPr txBox="1"/>
            <p:nvPr/>
          </p:nvSpPr>
          <p:spPr>
            <a:xfrm>
              <a:off x="611560" y="1628800"/>
              <a:ext cx="8064896" cy="830997"/>
            </a:xfrm>
            <a:prstGeom prst="rect">
              <a:avLst/>
            </a:prstGeom>
            <a:noFill/>
          </p:spPr>
          <p:txBody>
            <a:bodyPr wrap="square" rtlCol="0">
              <a:spAutoFit/>
            </a:bodyPr>
            <a:lstStyle/>
            <a:p>
              <a:pPr algn="ctr"/>
              <a:r>
                <a:rPr lang="es-MX" sz="2400" b="1" dirty="0" smtClean="0">
                  <a:solidFill>
                    <a:schemeClr val="tx2">
                      <a:lumMod val="50000"/>
                    </a:schemeClr>
                  </a:solidFill>
                </a:rPr>
                <a:t>Vinculación Estadística de los Registros Administrativos de Comercio Exterior con Encuestas Manufactureras</a:t>
              </a:r>
              <a:endParaRPr lang="es-MX" sz="2400" b="1" dirty="0">
                <a:solidFill>
                  <a:schemeClr val="tx2">
                    <a:lumMod val="50000"/>
                  </a:schemeClr>
                </a:solidFill>
              </a:endParaRPr>
            </a:p>
          </p:txBody>
        </p:sp>
        <p:pic>
          <p:nvPicPr>
            <p:cNvPr id="39940" name="Picture 4" descr="https://encrypted-tbn0.gstatic.com/images?q=tbn:ANd9GcSMNFj6eWxG29govU5-p_1Jxfvn69tvSO8ZpM_BSOUIaUhII-1vDQ"/>
            <p:cNvPicPr>
              <a:picLocks noChangeAspect="1" noChangeArrowheads="1"/>
            </p:cNvPicPr>
            <p:nvPr/>
          </p:nvPicPr>
          <p:blipFill>
            <a:blip r:embed="rId3" cstate="print"/>
            <a:srcRect/>
            <a:stretch>
              <a:fillRect/>
            </a:stretch>
          </p:blipFill>
          <p:spPr bwMode="auto">
            <a:xfrm>
              <a:off x="1202696" y="2780928"/>
              <a:ext cx="1928785" cy="1080120"/>
            </a:xfrm>
            <a:prstGeom prst="rect">
              <a:avLst/>
            </a:prstGeom>
            <a:noFill/>
          </p:spPr>
        </p:pic>
        <p:pic>
          <p:nvPicPr>
            <p:cNvPr id="39943" name="Picture 7" descr="C:\Program Files (x86)\Microsoft Office\MEDIA\CAGCAT10\j0285360.wmf"/>
            <p:cNvPicPr>
              <a:picLocks noChangeAspect="1" noChangeArrowheads="1"/>
            </p:cNvPicPr>
            <p:nvPr/>
          </p:nvPicPr>
          <p:blipFill>
            <a:blip r:embed="rId4" cstate="print"/>
            <a:srcRect/>
            <a:stretch>
              <a:fillRect/>
            </a:stretch>
          </p:blipFill>
          <p:spPr bwMode="auto">
            <a:xfrm>
              <a:off x="6540664" y="2780928"/>
              <a:ext cx="1080120" cy="1088584"/>
            </a:xfrm>
            <a:prstGeom prst="rect">
              <a:avLst/>
            </a:prstGeom>
            <a:noFill/>
          </p:spPr>
        </p:pic>
        <p:sp>
          <p:nvSpPr>
            <p:cNvPr id="16" name="15 Flecha izquierda y derecha"/>
            <p:cNvSpPr/>
            <p:nvPr/>
          </p:nvSpPr>
          <p:spPr>
            <a:xfrm>
              <a:off x="3635896" y="3068960"/>
              <a:ext cx="2088232" cy="412624"/>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0"/>
            <a:ext cx="9144000" cy="1285860"/>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MX" sz="4000" dirty="0" smtClean="0">
                <a:solidFill>
                  <a:schemeClr val="accent1">
                    <a:lumMod val="50000"/>
                  </a:schemeClr>
                </a:solidFill>
                <a:latin typeface="Arial" pitchFamily="34" charset="0"/>
                <a:cs typeface="Arial" pitchFamily="34" charset="0"/>
              </a:rPr>
              <a:t>Objetivo General</a:t>
            </a:r>
            <a:endParaRPr lang="es-MX" sz="4000" dirty="0">
              <a:solidFill>
                <a:schemeClr val="accent1">
                  <a:lumMod val="50000"/>
                </a:schemeClr>
              </a:solidFill>
              <a:latin typeface="Arial" pitchFamily="34" charset="0"/>
              <a:cs typeface="Arial" pitchFamily="34" charset="0"/>
            </a:endParaRPr>
          </a:p>
        </p:txBody>
      </p:sp>
      <p:sp>
        <p:nvSpPr>
          <p:cNvPr id="5" name="4 Forma libre"/>
          <p:cNvSpPr/>
          <p:nvPr/>
        </p:nvSpPr>
        <p:spPr>
          <a:xfrm>
            <a:off x="384454" y="1986592"/>
            <a:ext cx="8358246" cy="3656986"/>
          </a:xfrm>
          <a:custGeom>
            <a:avLst/>
            <a:gdLst>
              <a:gd name="connsiteX0" fmla="*/ 0 w 1400546"/>
              <a:gd name="connsiteY0" fmla="*/ 112044 h 1120436"/>
              <a:gd name="connsiteX1" fmla="*/ 32817 w 1400546"/>
              <a:gd name="connsiteY1" fmla="*/ 32817 h 1120436"/>
              <a:gd name="connsiteX2" fmla="*/ 112044 w 1400546"/>
              <a:gd name="connsiteY2" fmla="*/ 0 h 1120436"/>
              <a:gd name="connsiteX3" fmla="*/ 1288502 w 1400546"/>
              <a:gd name="connsiteY3" fmla="*/ 0 h 1120436"/>
              <a:gd name="connsiteX4" fmla="*/ 1367729 w 1400546"/>
              <a:gd name="connsiteY4" fmla="*/ 32817 h 1120436"/>
              <a:gd name="connsiteX5" fmla="*/ 1400546 w 1400546"/>
              <a:gd name="connsiteY5" fmla="*/ 112044 h 1120436"/>
              <a:gd name="connsiteX6" fmla="*/ 1400546 w 1400546"/>
              <a:gd name="connsiteY6" fmla="*/ 1008392 h 1120436"/>
              <a:gd name="connsiteX7" fmla="*/ 1367729 w 1400546"/>
              <a:gd name="connsiteY7" fmla="*/ 1087619 h 1120436"/>
              <a:gd name="connsiteX8" fmla="*/ 1288502 w 1400546"/>
              <a:gd name="connsiteY8" fmla="*/ 1120436 h 1120436"/>
              <a:gd name="connsiteX9" fmla="*/ 112044 w 1400546"/>
              <a:gd name="connsiteY9" fmla="*/ 1120436 h 1120436"/>
              <a:gd name="connsiteX10" fmla="*/ 32817 w 1400546"/>
              <a:gd name="connsiteY10" fmla="*/ 1087619 h 1120436"/>
              <a:gd name="connsiteX11" fmla="*/ 0 w 1400546"/>
              <a:gd name="connsiteY11" fmla="*/ 1008392 h 1120436"/>
              <a:gd name="connsiteX12" fmla="*/ 0 w 1400546"/>
              <a:gd name="connsiteY12" fmla="*/ 112044 h 112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546" h="1120436">
                <a:moveTo>
                  <a:pt x="0" y="112044"/>
                </a:moveTo>
                <a:cubicBezTo>
                  <a:pt x="0" y="82328"/>
                  <a:pt x="11805" y="53829"/>
                  <a:pt x="32817" y="32817"/>
                </a:cubicBezTo>
                <a:cubicBezTo>
                  <a:pt x="53829" y="11805"/>
                  <a:pt x="82328" y="0"/>
                  <a:pt x="112044" y="0"/>
                </a:cubicBezTo>
                <a:lnTo>
                  <a:pt x="1288502" y="0"/>
                </a:lnTo>
                <a:cubicBezTo>
                  <a:pt x="1318218" y="0"/>
                  <a:pt x="1346717" y="11805"/>
                  <a:pt x="1367729" y="32817"/>
                </a:cubicBezTo>
                <a:cubicBezTo>
                  <a:pt x="1388741" y="53829"/>
                  <a:pt x="1400546" y="82328"/>
                  <a:pt x="1400546" y="112044"/>
                </a:cubicBezTo>
                <a:lnTo>
                  <a:pt x="1400546" y="1008392"/>
                </a:lnTo>
                <a:cubicBezTo>
                  <a:pt x="1400546" y="1038108"/>
                  <a:pt x="1388741" y="1066607"/>
                  <a:pt x="1367729" y="1087619"/>
                </a:cubicBezTo>
                <a:cubicBezTo>
                  <a:pt x="1346717" y="1108631"/>
                  <a:pt x="1318218" y="1120436"/>
                  <a:pt x="1288502" y="1120436"/>
                </a:cubicBezTo>
                <a:lnTo>
                  <a:pt x="112044" y="1120436"/>
                </a:lnTo>
                <a:cubicBezTo>
                  <a:pt x="82328" y="1120436"/>
                  <a:pt x="53829" y="1108631"/>
                  <a:pt x="32817" y="1087619"/>
                </a:cubicBezTo>
                <a:cubicBezTo>
                  <a:pt x="11805" y="1066607"/>
                  <a:pt x="0" y="1038108"/>
                  <a:pt x="0" y="1008392"/>
                </a:cubicBezTo>
                <a:lnTo>
                  <a:pt x="0" y="112044"/>
                </a:lnTo>
                <a:close/>
              </a:path>
            </a:pathLst>
          </a:custGeom>
          <a:noFill/>
          <a:ln w="9525">
            <a:noFill/>
            <a:miter lim="800000"/>
            <a:headEnd/>
            <a:tailEnd/>
          </a:ln>
        </p:spPr>
        <p:txBody>
          <a:bodyPr vert="horz" wrap="square" lIns="91440" tIns="45720" rIns="91440" bIns="45720" numCol="1" anchor="t" anchorCtr="0" compatLnSpc="1">
            <a:prstTxWarp prst="textNoShape">
              <a:avLst/>
            </a:prstTxWarp>
          </a:bodyPr>
          <a:lstStyle/>
          <a:p>
            <a:pPr algn="just" defTabSz="533400">
              <a:lnSpc>
                <a:spcPct val="90000"/>
              </a:lnSpc>
              <a:spcBef>
                <a:spcPct val="20000"/>
              </a:spcBef>
            </a:pPr>
            <a:r>
              <a:rPr lang="es-MX" sz="3400" b="0" dirty="0" smtClean="0">
                <a:solidFill>
                  <a:schemeClr val="accent1">
                    <a:lumMod val="50000"/>
                  </a:schemeClr>
                </a:solidFill>
                <a:latin typeface="Arial" pitchFamily="34" charset="0"/>
                <a:cs typeface="Arial" pitchFamily="34" charset="0"/>
              </a:rPr>
              <a:t>Ofrecer información referente a </a:t>
            </a:r>
            <a:r>
              <a:rPr lang="es-MX" sz="3400" dirty="0" smtClean="0">
                <a:solidFill>
                  <a:schemeClr val="accent1">
                    <a:lumMod val="50000"/>
                  </a:schemeClr>
                </a:solidFill>
                <a:latin typeface="Arial" pitchFamily="34" charset="0"/>
                <a:cs typeface="Arial" pitchFamily="34" charset="0"/>
              </a:rPr>
              <a:t>las</a:t>
            </a:r>
            <a:r>
              <a:rPr lang="es-MX" sz="3400" b="0" dirty="0" smtClean="0">
                <a:solidFill>
                  <a:schemeClr val="accent1">
                    <a:lumMod val="50000"/>
                  </a:schemeClr>
                </a:solidFill>
                <a:latin typeface="Arial" pitchFamily="34" charset="0"/>
                <a:cs typeface="Arial" pitchFamily="34" charset="0"/>
              </a:rPr>
              <a:t> características de las </a:t>
            </a:r>
            <a:r>
              <a:rPr lang="es-MX" sz="3400" dirty="0" smtClean="0">
                <a:solidFill>
                  <a:schemeClr val="accent1">
                    <a:lumMod val="50000"/>
                  </a:schemeClr>
                </a:solidFill>
                <a:latin typeface="Arial" pitchFamily="34" charset="0"/>
                <a:cs typeface="Arial" pitchFamily="34" charset="0"/>
              </a:rPr>
              <a:t>empresas que realizan exportaciones e importaciones  </a:t>
            </a:r>
            <a:r>
              <a:rPr lang="es-MX" sz="3400" b="0" dirty="0" smtClean="0">
                <a:solidFill>
                  <a:schemeClr val="accent1">
                    <a:lumMod val="50000"/>
                  </a:schemeClr>
                </a:solidFill>
                <a:latin typeface="Arial" pitchFamily="34" charset="0"/>
                <a:cs typeface="Arial" pitchFamily="34" charset="0"/>
              </a:rPr>
              <a:t>manufactureras, contribuyendo así al análisis de los efectos del comercio internacional de mercancías en la producción y el empleo de nuestro país.</a:t>
            </a:r>
          </a:p>
          <a:p>
            <a:pPr marL="342900" lvl="0" indent="-342900" algn="just" defTabSz="533400">
              <a:lnSpc>
                <a:spcPct val="90000"/>
              </a:lnSpc>
              <a:spcBef>
                <a:spcPct val="20000"/>
              </a:spcBef>
            </a:pPr>
            <a:endParaRPr lang="es-MX" sz="3400" b="0"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1605&quot;&gt;&lt;object type=&quot;3&quot; unique_id=&quot;11606&quot;&gt;&lt;property id=&quot;20148&quot; value=&quot;5&quot;/&gt;&lt;property id=&quot;20300&quot; value=&quot;Diapositiva 1&quot;/&gt;&lt;property id=&quot;20307&quot; value=&quot;256&quot;/&gt;&lt;/object&gt;&lt;object type=&quot;3&quot; unique_id=&quot;11607&quot;&gt;&lt;property id=&quot;20148&quot; value=&quot;5&quot;/&gt;&lt;property id=&quot;20300&quot; value=&quot;Diapositiva 2&quot;/&gt;&lt;property id=&quot;20307&quot; value=&quot;257&quot;/&gt;&lt;/object&gt;&lt;object type=&quot;3&quot; unique_id=&quot;11608&quot;&gt;&lt;property id=&quot;20148&quot; value=&quot;5&quot;/&gt;&lt;property id=&quot;20300&quot; value=&quot;Diapositiva 3&quot;/&gt;&lt;property id=&quot;20307&quot; value=&quot;258&quot;/&gt;&lt;/object&gt;&lt;/object&gt;&lt;object type=&quot;8&quot; unique_id=&quot;11613&quot;&gt;&lt;/object&gt;&lt;/object&gt;&lt;/database&gt;"/>
  <p:tag name="SECTOMILLISECCONVERTED" val="1"/>
</p:tagLst>
</file>

<file path=ppt/theme/theme1.xml><?xml version="1.0" encoding="utf-8"?>
<a:theme xmlns:a="http://schemas.openxmlformats.org/drawingml/2006/main" name="plantillaCM_blanca_10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259DE2FD930DD40B841ECBD192C5025" ma:contentTypeVersion="1" ma:contentTypeDescription="Crear nuevo documento." ma:contentTypeScope="" ma:versionID="25d37653378c2a65ff159b17de7f69d3">
  <xsd:schema xmlns:xsd="http://www.w3.org/2001/XMLSchema" xmlns:p="http://schemas.microsoft.com/office/2006/metadata/properties" xmlns:ns1="http://schemas.microsoft.com/sharepoint/v3" targetNamespace="http://schemas.microsoft.com/office/2006/metadata/properties" ma:root="true" ma:fieldsID="0b85dce115edaa5d1911cb96bd2a399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3465C5-3694-491F-BAE2-BA2C94E77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53A8721-EF7F-494D-9A5D-94E38FBF337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customXml/itemProps3.xml><?xml version="1.0" encoding="utf-8"?>
<ds:datastoreItem xmlns:ds="http://schemas.openxmlformats.org/officeDocument/2006/customXml" ds:itemID="{F1DE5E6C-94DA-4909-87E3-507E5D092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8677</TotalTime>
  <Words>3115</Words>
  <Application>Microsoft Office PowerPoint</Application>
  <PresentationFormat>Presentación en pantalla (4:3)</PresentationFormat>
  <Paragraphs>444</Paragraphs>
  <Slides>45</Slides>
  <Notes>38</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plantillaCM_blanca_1024</vt:lpstr>
      <vt:lpstr>3er Congreso de la Industria Siderúrgica  Mexicana</vt:lpstr>
      <vt:lpstr>Diapositiva 2</vt:lpstr>
      <vt:lpstr>  La Industria del Hierro y del Acero en el SCIAN  </vt:lpstr>
      <vt:lpstr> Conformación de la Industria del Hierro y del Acero de acuerdo al SCIAN </vt:lpstr>
      <vt:lpstr>Diapositiva 5</vt:lpstr>
      <vt:lpstr> Comercio Exterior </vt:lpstr>
      <vt:lpstr>Globalización Económica: Identificación y medición </vt:lpstr>
      <vt:lpstr>Respuesta del INEGI ante los efectos de la producción global</vt:lpstr>
      <vt:lpstr>Objetivo General</vt:lpstr>
      <vt:lpstr>Información disponible: 2007-2010</vt:lpstr>
      <vt:lpstr>Diapositiva 11</vt:lpstr>
      <vt:lpstr>Diapositiva 12</vt:lpstr>
      <vt:lpstr>Importaciones de la Industria del Hierro y del Acero, según país de procedencia, 2012 (Porcentajes) </vt:lpstr>
      <vt:lpstr>Remuneraciones promedio por persona ocupada según tamaño de las empresas manufactureras exportadoras de la Industria del Hierro y del Acero, 2007-2010</vt:lpstr>
      <vt:lpstr>Distribución del número de empresas y valor de las exportaciones de la Industria del Hierro y del Acero según tamaño de la empresa, 2007-2010</vt:lpstr>
      <vt:lpstr>Diapositiva 16</vt:lpstr>
      <vt:lpstr>Diapositiva 17</vt:lpstr>
      <vt:lpstr>Diapositiva 18</vt:lpstr>
      <vt:lpstr>Distribución del valor de las exportaciones de las empresas manufactureras pequeñas y medianas de la Industria del Hierro y del Acero por principales países, 2007-2010</vt:lpstr>
      <vt:lpstr>Distribución del valor de las exportaciones de las empresas manufactureras grandes y macro de la Industria del Hierro y del Acero por principales países, 2007-2010</vt:lpstr>
      <vt:lpstr>Diapositiva 21</vt:lpstr>
      <vt:lpstr>Diapositiva 22</vt:lpstr>
      <vt:lpstr>Diapositiva 23</vt:lpstr>
      <vt:lpstr>   Productividad Laboral  </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  Encuesta Mensual de la Industria Manufacturera  </vt:lpstr>
      <vt:lpstr>Diapositiva 38</vt:lpstr>
      <vt:lpstr>Diapositiva 39</vt:lpstr>
      <vt:lpstr>Diapositiva 40</vt:lpstr>
      <vt:lpstr>Diapositiva 41</vt:lpstr>
      <vt:lpstr> Censos Económicos 2014 </vt:lpstr>
      <vt:lpstr> Perfil de las Empresas Manufactureras de Exportación </vt:lpstr>
      <vt:lpstr> Exportaciones por Entidad Federativa </vt:lpstr>
      <vt:lpstr> Productividad Laboral </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Balanza Comercial de Mercancías de México</dc:title>
  <dc:creator>MARITZA.ALTAMIRANO</dc:creator>
  <cp:lastModifiedBy>Enrique</cp:lastModifiedBy>
  <cp:revision>1435</cp:revision>
  <dcterms:created xsi:type="dcterms:W3CDTF">2013-02-27T20:23:12Z</dcterms:created>
  <dcterms:modified xsi:type="dcterms:W3CDTF">2013-09-12T05:51:28Z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0x0101001259DE2FD930DD40B841ECBD192C5025</vt:lpwstr>
  </property>
</Properties>
</file>