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8" r:id="rId4"/>
    <p:sldMasterId id="2147493509" r:id="rId5"/>
    <p:sldMasterId id="2147493480" r:id="rId6"/>
  </p:sldMasterIdLst>
  <p:notesMasterIdLst>
    <p:notesMasterId r:id="rId42"/>
  </p:notesMasterIdLst>
  <p:handoutMasterIdLst>
    <p:handoutMasterId r:id="rId43"/>
  </p:handoutMasterIdLst>
  <p:sldIdLst>
    <p:sldId id="410" r:id="rId7"/>
    <p:sldId id="480" r:id="rId8"/>
    <p:sldId id="488" r:id="rId9"/>
    <p:sldId id="490" r:id="rId10"/>
    <p:sldId id="491" r:id="rId11"/>
    <p:sldId id="492" r:id="rId12"/>
    <p:sldId id="489" r:id="rId13"/>
    <p:sldId id="503" r:id="rId14"/>
    <p:sldId id="484" r:id="rId15"/>
    <p:sldId id="485" r:id="rId16"/>
    <p:sldId id="502" r:id="rId17"/>
    <p:sldId id="500" r:id="rId18"/>
    <p:sldId id="504" r:id="rId19"/>
    <p:sldId id="501" r:id="rId20"/>
    <p:sldId id="505" r:id="rId21"/>
    <p:sldId id="522" r:id="rId22"/>
    <p:sldId id="486" r:id="rId23"/>
    <p:sldId id="506" r:id="rId24"/>
    <p:sldId id="507" r:id="rId25"/>
    <p:sldId id="513" r:id="rId26"/>
    <p:sldId id="510" r:id="rId27"/>
    <p:sldId id="514" r:id="rId28"/>
    <p:sldId id="517" r:id="rId29"/>
    <p:sldId id="498" r:id="rId30"/>
    <p:sldId id="499" r:id="rId31"/>
    <p:sldId id="509" r:id="rId32"/>
    <p:sldId id="519" r:id="rId33"/>
    <p:sldId id="508" r:id="rId34"/>
    <p:sldId id="497" r:id="rId35"/>
    <p:sldId id="493" r:id="rId36"/>
    <p:sldId id="520" r:id="rId37"/>
    <p:sldId id="511" r:id="rId38"/>
    <p:sldId id="445" r:id="rId39"/>
    <p:sldId id="521" r:id="rId40"/>
    <p:sldId id="460" r:id="rId4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CC3300"/>
    <a:srgbClr val="376092"/>
    <a:srgbClr val="007836"/>
    <a:srgbClr val="B71234"/>
    <a:srgbClr val="BE0F34"/>
    <a:srgbClr val="616365"/>
    <a:srgbClr val="807F83"/>
    <a:srgbClr val="00CC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6" autoAdjust="0"/>
    <p:restoredTop sz="86203" autoAdjust="0"/>
  </p:normalViewPr>
  <p:slideViewPr>
    <p:cSldViewPr snapToGrid="0" snapToObjects="1">
      <p:cViewPr varScale="1">
        <p:scale>
          <a:sx n="68" d="100"/>
          <a:sy n="68" d="100"/>
        </p:scale>
        <p:origin x="-1272" y="-102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766" y="80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liebman\Desktop\OECD%20competitiveness%20EAF%20CC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5"/>
  <c:chart>
    <c:plotArea>
      <c:layout>
        <c:manualLayout>
          <c:layoutTarget val="inner"/>
          <c:xMode val="edge"/>
          <c:yMode val="edge"/>
          <c:x val="8.1310867779038024E-2"/>
          <c:y val="8.9172802638787241E-2"/>
          <c:w val="0.82996486348891663"/>
          <c:h val="0.75189203115362824"/>
        </c:manualLayout>
      </c:layout>
      <c:barChart>
        <c:barDir val="col"/>
        <c:grouping val="clustered"/>
        <c:ser>
          <c:idx val="2"/>
          <c:order val="2"/>
          <c:tx>
            <c:strRef>
              <c:f>Sheet1!$D$1</c:f>
              <c:strCache>
                <c:ptCount val="1"/>
                <c:pt idx="0">
                  <c:v>Excess capacity (RHS)</c:v>
                </c:pt>
              </c:strCache>
            </c:strRef>
          </c:tx>
          <c:spPr>
            <a:solidFill>
              <a:srgbClr val="336699"/>
            </a:solidFill>
            <a:ln>
              <a:solidFill>
                <a:schemeClr val="tx1"/>
              </a:solidFill>
            </a:ln>
          </c:spPr>
          <c:cat>
            <c:strRef>
              <c:f>Sheet1!$A$2:$A$16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 (f)</c:v>
                </c:pt>
                <c:pt idx="13">
                  <c:v>2013 (f)</c:v>
                </c:pt>
                <c:pt idx="14">
                  <c:v>2014 (f)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235.89200000000031</c:v>
                </c:pt>
                <c:pt idx="1">
                  <c:v>243.01</c:v>
                </c:pt>
                <c:pt idx="2">
                  <c:v>217.85100000000037</c:v>
                </c:pt>
                <c:pt idx="3">
                  <c:v>212.96496690034519</c:v>
                </c:pt>
                <c:pt idx="4">
                  <c:v>207.26794583902506</c:v>
                </c:pt>
                <c:pt idx="5">
                  <c:v>240.81399999999985</c:v>
                </c:pt>
                <c:pt idx="6">
                  <c:v>215.48200000000023</c:v>
                </c:pt>
                <c:pt idx="7">
                  <c:v>303.43199999999888</c:v>
                </c:pt>
                <c:pt idx="8">
                  <c:v>361.07499999999965</c:v>
                </c:pt>
                <c:pt idx="9">
                  <c:v>567.10399999999981</c:v>
                </c:pt>
                <c:pt idx="10">
                  <c:v>503.63477599999965</c:v>
                </c:pt>
                <c:pt idx="11">
                  <c:v>490.53698879999928</c:v>
                </c:pt>
                <c:pt idx="12">
                  <c:v>541.73481556028139</c:v>
                </c:pt>
                <c:pt idx="13">
                  <c:v>559.00560640346976</c:v>
                </c:pt>
              </c:numCache>
            </c:numRef>
          </c:val>
        </c:ser>
        <c:dLbls/>
        <c:gapWidth val="30"/>
        <c:axId val="95565312"/>
        <c:axId val="95559040"/>
      </c:bar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Steelmaking capacity (LHS)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 (f)</c:v>
                </c:pt>
                <c:pt idx="13">
                  <c:v>2013 (f)</c:v>
                </c:pt>
                <c:pt idx="14">
                  <c:v>2014 (f)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1078.788</c:v>
                </c:pt>
                <c:pt idx="1">
                  <c:v>1096.588</c:v>
                </c:pt>
                <c:pt idx="2">
                  <c:v>1127.6609999999998</c:v>
                </c:pt>
                <c:pt idx="3">
                  <c:v>1185.8489669003452</c:v>
                </c:pt>
                <c:pt idx="4">
                  <c:v>1267.5419458390227</c:v>
                </c:pt>
                <c:pt idx="5">
                  <c:v>1375.8869999999999</c:v>
                </c:pt>
                <c:pt idx="6">
                  <c:v>1452.645</c:v>
                </c:pt>
                <c:pt idx="7">
                  <c:v>1621.9970000000001</c:v>
                </c:pt>
                <c:pt idx="8">
                  <c:v>1681.6019999999999</c:v>
                </c:pt>
                <c:pt idx="9">
                  <c:v>1786.6819999999998</c:v>
                </c:pt>
                <c:pt idx="10">
                  <c:v>1903.7607760000001</c:v>
                </c:pt>
                <c:pt idx="11">
                  <c:v>1975.2879888</c:v>
                </c:pt>
                <c:pt idx="12">
                  <c:v>2053.0403568000042</c:v>
                </c:pt>
                <c:pt idx="13">
                  <c:v>2119.1009887999949</c:v>
                </c:pt>
                <c:pt idx="14">
                  <c:v>2170.8403568000067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Apparent consumption (Crude steel equivalent) (LHS)</c:v>
                </c:pt>
              </c:strCache>
            </c:strRef>
          </c:tx>
          <c:spPr>
            <a:ln w="44450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 (f)</c:v>
                </c:pt>
                <c:pt idx="13">
                  <c:v>2013 (f)</c:v>
                </c:pt>
                <c:pt idx="14">
                  <c:v>2014 (f)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842.89599999999996</c:v>
                </c:pt>
                <c:pt idx="1">
                  <c:v>853.57799999999997</c:v>
                </c:pt>
                <c:pt idx="2">
                  <c:v>909.81</c:v>
                </c:pt>
                <c:pt idx="3">
                  <c:v>972.88400000000001</c:v>
                </c:pt>
                <c:pt idx="4">
                  <c:v>1060.2739999999999</c:v>
                </c:pt>
                <c:pt idx="5">
                  <c:v>1135.0729999999999</c:v>
                </c:pt>
                <c:pt idx="6">
                  <c:v>1237.1629999999998</c:v>
                </c:pt>
                <c:pt idx="7">
                  <c:v>1318.5650000000001</c:v>
                </c:pt>
                <c:pt idx="8">
                  <c:v>1320.527</c:v>
                </c:pt>
                <c:pt idx="9">
                  <c:v>1219.578</c:v>
                </c:pt>
                <c:pt idx="10">
                  <c:v>1400.126</c:v>
                </c:pt>
                <c:pt idx="11">
                  <c:v>1484.751</c:v>
                </c:pt>
                <c:pt idx="12">
                  <c:v>1511.30554123972</c:v>
                </c:pt>
                <c:pt idx="13">
                  <c:v>1560.095382396529</c:v>
                </c:pt>
              </c:numCache>
            </c:numRef>
          </c:val>
        </c:ser>
        <c:dLbls/>
        <c:marker val="1"/>
        <c:axId val="95555584"/>
        <c:axId val="95557120"/>
      </c:lineChart>
      <c:catAx>
        <c:axId val="955555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ja-JP" sz="1100">
                <a:solidFill>
                  <a:srgbClr val="080808"/>
                </a:solidFill>
                <a:latin typeface="+mn-lt"/>
              </a:defRPr>
            </a:pPr>
            <a:endParaRPr lang="es-ES"/>
          </a:p>
        </c:txPr>
        <c:crossAx val="95557120"/>
        <c:crosses val="autoZero"/>
        <c:auto val="1"/>
        <c:lblAlgn val="ctr"/>
        <c:lblOffset val="100"/>
      </c:catAx>
      <c:valAx>
        <c:axId val="955571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 lang="ja-JP" sz="1200" b="0">
                    <a:solidFill>
                      <a:srgbClr val="080808"/>
                    </a:solidFill>
                    <a:latin typeface="+mn-lt"/>
                  </a:defRPr>
                </a:pPr>
                <a:r>
                  <a:rPr lang="en-US" sz="1200" b="0" dirty="0" err="1" smtClean="0">
                    <a:solidFill>
                      <a:srgbClr val="080808"/>
                    </a:solidFill>
                    <a:latin typeface="+mn-lt"/>
                  </a:rPr>
                  <a:t>MMt</a:t>
                </a:r>
                <a:endParaRPr lang="en-US" sz="1200" b="0" dirty="0">
                  <a:solidFill>
                    <a:srgbClr val="080808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5.6205605788851157E-2"/>
              <c:y val="1.8646018182555114E-2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lang="ja-JP" sz="1400">
                <a:solidFill>
                  <a:srgbClr val="080808"/>
                </a:solidFill>
                <a:latin typeface="+mn-lt"/>
              </a:defRPr>
            </a:pPr>
            <a:endParaRPr lang="es-ES"/>
          </a:p>
        </c:txPr>
        <c:crossAx val="95555584"/>
        <c:crosses val="autoZero"/>
        <c:crossBetween val="between"/>
      </c:valAx>
      <c:valAx>
        <c:axId val="95559040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 lang="ja-JP" sz="1200" b="0">
                    <a:solidFill>
                      <a:srgbClr val="080808"/>
                    </a:solidFill>
                    <a:latin typeface="+mn-lt"/>
                  </a:defRPr>
                </a:pPr>
                <a:r>
                  <a:rPr lang="en-US" sz="1200" b="0" dirty="0" err="1" smtClean="0">
                    <a:solidFill>
                      <a:srgbClr val="080808"/>
                    </a:solidFill>
                    <a:latin typeface="+mn-lt"/>
                  </a:rPr>
                  <a:t>MMt</a:t>
                </a:r>
                <a:endParaRPr lang="en-US" sz="1200" b="0" dirty="0">
                  <a:solidFill>
                    <a:srgbClr val="080808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88257354141089472"/>
              <c:y val="1.92542347962839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ja-JP" sz="1400">
                <a:solidFill>
                  <a:srgbClr val="080808"/>
                </a:solidFill>
                <a:latin typeface="+mn-lt"/>
              </a:defRPr>
            </a:pPr>
            <a:endParaRPr lang="es-ES"/>
          </a:p>
        </c:txPr>
        <c:crossAx val="95565312"/>
        <c:crosses val="max"/>
        <c:crossBetween val="between"/>
      </c:valAx>
      <c:catAx>
        <c:axId val="95565312"/>
        <c:scaling>
          <c:orientation val="minMax"/>
        </c:scaling>
        <c:delete val="1"/>
        <c:axPos val="b"/>
        <c:tickLblPos val="none"/>
        <c:crossAx val="95559040"/>
        <c:crosses val="autoZero"/>
        <c:auto val="1"/>
        <c:lblAlgn val="ctr"/>
        <c:lblOffset val="100"/>
      </c:catAx>
      <c:spPr>
        <a:noFill/>
      </c:spPr>
    </c:plotArea>
    <c:legend>
      <c:legendPos val="r"/>
      <c:layout>
        <c:manualLayout>
          <c:xMode val="edge"/>
          <c:yMode val="edge"/>
          <c:x val="7.9958484453463194E-2"/>
          <c:y val="8.9396261934929416E-2"/>
          <c:w val="0.36915112846032921"/>
          <c:h val="0.34447994332710102"/>
        </c:manualLayout>
      </c:layout>
      <c:txPr>
        <a:bodyPr/>
        <a:lstStyle/>
        <a:p>
          <a:pPr>
            <a:defRPr lang="ja-JP" sz="1200">
              <a:solidFill>
                <a:srgbClr val="080808"/>
              </a:solidFill>
              <a:latin typeface="+mn-lt"/>
            </a:defRPr>
          </a:pPr>
          <a:endParaRPr lang="es-E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 sz="1200" b="1" i="0" u="none" strike="noStrike" baseline="0" smtClean="0"/>
              <a:t> </a:t>
            </a:r>
            <a:r>
              <a:rPr lang="en-US" sz="1200" baseline="0"/>
              <a:t> </a:t>
            </a:r>
            <a:endParaRPr lang="en-US" sz="1200"/>
          </a:p>
        </c:rich>
      </c:tx>
    </c:title>
    <c:plotArea>
      <c:layout>
        <c:manualLayout>
          <c:layoutTarget val="inner"/>
          <c:xMode val="edge"/>
          <c:yMode val="edge"/>
          <c:x val="3.786974902539849E-2"/>
          <c:y val="0.17862928008340587"/>
          <c:w val="0.93585245308040155"/>
          <c:h val="0.44561173823525646"/>
        </c:manualLayout>
      </c:layout>
      <c:barChart>
        <c:barDir val="col"/>
        <c:grouping val="clustered"/>
        <c:ser>
          <c:idx val="0"/>
          <c:order val="0"/>
          <c:tx>
            <c:strRef>
              <c:f>Sheet1!$A$70</c:f>
              <c:strCache>
                <c:ptCount val="1"/>
                <c:pt idx="0">
                  <c:v>Apparent steel consumption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es-ES"/>
              </a:p>
            </c:txPr>
            <c:showVal val="1"/>
          </c:dLbls>
          <c:cat>
            <c:strRef>
              <c:f>Sheet1!$B$60:$O$60</c:f>
              <c:strCache>
                <c:ptCount val="14"/>
                <c:pt idx="0">
                  <c:v>EU(27)</c:v>
                </c:pt>
                <c:pt idx="1">
                  <c:v>CIS</c:v>
                </c:pt>
                <c:pt idx="2">
                  <c:v>USA</c:v>
                </c:pt>
                <c:pt idx="3">
                  <c:v>South America</c:v>
                </c:pt>
                <c:pt idx="4">
                  <c:v>Africa</c:v>
                </c:pt>
                <c:pt idx="5">
                  <c:v>Middle East</c:v>
                </c:pt>
                <c:pt idx="6">
                  <c:v>Bangladesh</c:v>
                </c:pt>
                <c:pt idx="7">
                  <c:v>China </c:v>
                </c:pt>
                <c:pt idx="8">
                  <c:v>Japan </c:v>
                </c:pt>
                <c:pt idx="9">
                  <c:v>South Korea</c:v>
                </c:pt>
                <c:pt idx="10">
                  <c:v>Pakistan</c:v>
                </c:pt>
                <c:pt idx="11">
                  <c:v>India </c:v>
                </c:pt>
                <c:pt idx="12">
                  <c:v>Indonesia </c:v>
                </c:pt>
                <c:pt idx="13">
                  <c:v>World</c:v>
                </c:pt>
              </c:strCache>
            </c:strRef>
          </c:cat>
          <c:val>
            <c:numRef>
              <c:f>Sheet1!$B$70:$O$70</c:f>
              <c:numCache>
                <c:formatCode>0</c:formatCode>
                <c:ptCount val="14"/>
                <c:pt idx="0">
                  <c:v>313.39999999999969</c:v>
                </c:pt>
                <c:pt idx="1">
                  <c:v>215.5</c:v>
                </c:pt>
                <c:pt idx="2">
                  <c:v>284.60000000000002</c:v>
                </c:pt>
                <c:pt idx="3">
                  <c:v>107.8</c:v>
                </c:pt>
                <c:pt idx="4">
                  <c:v>39.5</c:v>
                </c:pt>
                <c:pt idx="5">
                  <c:v>312.10000000000002</c:v>
                </c:pt>
                <c:pt idx="6">
                  <c:v>11.9</c:v>
                </c:pt>
                <c:pt idx="7">
                  <c:v>459.8</c:v>
                </c:pt>
                <c:pt idx="8">
                  <c:v>506.8</c:v>
                </c:pt>
                <c:pt idx="9">
                  <c:v>1156.5999999999999</c:v>
                </c:pt>
                <c:pt idx="10">
                  <c:v>12.4</c:v>
                </c:pt>
                <c:pt idx="11">
                  <c:v>58.7</c:v>
                </c:pt>
                <c:pt idx="12">
                  <c:v>44.6</c:v>
                </c:pt>
                <c:pt idx="13">
                  <c:v>218.4</c:v>
                </c:pt>
              </c:numCache>
            </c:numRef>
          </c:val>
        </c:ser>
        <c:dLbls>
          <c:showVal val="1"/>
        </c:dLbls>
        <c:overlap val="-25"/>
        <c:axId val="68745088"/>
        <c:axId val="68746624"/>
      </c:barChart>
      <c:catAx>
        <c:axId val="68745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  <c:crossAx val="68746624"/>
        <c:crosses val="autoZero"/>
        <c:auto val="1"/>
        <c:lblAlgn val="ctr"/>
        <c:lblOffset val="100"/>
      </c:catAx>
      <c:valAx>
        <c:axId val="68746624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6874508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B5EA961-0611-4359-A1EE-1AE1F13F970C}" type="datetimeFigureOut">
              <a:rPr lang="es-MX" smtClean="0"/>
              <a:pPr/>
              <a:t>11/09/2013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37832948-18CD-4BE9-8CDA-1A4A2119362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250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EB6C1F6-07A2-4BC9-BDD5-B2AEC25972F4}" type="datetimeFigureOut">
              <a:rPr lang="es-MX" smtClean="0"/>
              <a:pPr/>
              <a:t>11/09/2013</a:t>
            </a:fld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8FDACB-7022-4079-A92A-DE8A65348E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4766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17501-F698-4E52-A7E5-E89F5C9331D9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Marcador de notas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F8FCF-3AD1-41D9-8FD9-8E3029CC1100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F8FCF-3AD1-41D9-8FD9-8E3029CC1100}" type="slidenum">
              <a:rPr lang="es-MX" smtClean="0"/>
              <a:pPr>
                <a:defRPr/>
              </a:pPr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F8FCF-3AD1-41D9-8FD9-8E3029CC1100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713E4-4C4E-4A4F-BA65-E2B4E4F3AB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21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wrap="square" lIns="92953" tIns="46477" rIns="92953" bIns="4647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22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wrap="square" lIns="92953" tIns="46477" rIns="92953" bIns="4647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23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wrap="square" lIns="92953" tIns="46477" rIns="92953" bIns="4647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25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wrap="square" lIns="92953" tIns="46477" rIns="92953" bIns="4647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26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27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wrap="square" lIns="92953" tIns="46477" rIns="92953" bIns="4647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28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29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F8FCF-3AD1-41D9-8FD9-8E3029CC1100}" type="slidenum">
              <a:rPr lang="es-MX" smtClean="0"/>
              <a:pPr>
                <a:defRPr/>
              </a:pPr>
              <a:t>30</a:t>
            </a:fld>
            <a:endParaRPr lang="es-MX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vert="horz" wrap="square" lIns="92953" tIns="46477" rIns="92953" bIns="4647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31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32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33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34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17501-F698-4E52-A7E5-E89F5C9331D9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s-MX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FDACB-7022-4079-A92A-DE8A65348EA8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2D34C-018B-4679-983A-ADB052D3FD88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753D-9059-4B5F-8229-73B6D8C321A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6F71-E839-4C83-BF73-1314A2BFB02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9E5B-7AF2-43C7-BDEC-B66119F583E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smtClean="0"/>
              <a:t>Título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3622"/>
            <a:ext cx="2057400" cy="4502541"/>
          </a:xfrm>
        </p:spPr>
        <p:txBody>
          <a:bodyPr vert="eaVert"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3622"/>
            <a:ext cx="6019800" cy="45025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018DCF-BCCF-492A-BC78-3FA6CADEA6B7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05B5-6B1B-4561-A412-39467E404267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055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15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685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3248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455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291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2927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90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516F-A8AF-4B34-BBB1-8DF651DCE2F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4CE1-CF2D-44DA-BDA0-AAB28C2FDB1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829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8536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018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7138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smtClean="0"/>
              <a:t>Título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2D34C-018B-4679-983A-ADB052D3FD88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753D-9059-4B5F-8229-73B6D8C321A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516F-A8AF-4B34-BBB1-8DF651DCE2F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4CE1-CF2D-44DA-BDA0-AAB28C2FDB1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smtClean="0"/>
              <a:t>Título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AB47A-FAF6-4B4B-A8C3-177CF3BA861C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5A3C-5162-40A6-95CC-0C456DB4AA30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D3FC-9FA2-4F5D-880A-2E5B027961E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6BED-7BBE-468F-A988-982F98D723E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DA25-66AF-4FB1-8821-229F1323974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CDA3-96B0-485C-8960-3548E8A57FF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AD35-60ED-4F91-A6BF-40EB996D337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5E8D-FCA7-40CF-8EA8-6592931B920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smtClean="0"/>
              <a:t>Título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AB47A-FAF6-4B4B-A8C3-177CF3BA861C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5A3C-5162-40A6-95CC-0C456DB4AA30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9061-ED35-49C0-B3E7-3714483FEC9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DF63-F849-4145-BACF-95DA9C34D9C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7695D5-453C-424E-8762-69D13946B197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0BAD-42B2-40B8-8891-276CD150BCC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BA0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smtClean="0"/>
              <a:t>Título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9703"/>
            <a:ext cx="5486400" cy="30678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FB5F21-41B4-4CED-903E-C40204398954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EEA3-3669-4A4A-AEB0-CA11F6D08BF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6F71-E839-4C83-BF73-1314A2BFB02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9E5B-7AF2-43C7-BDEC-B66119F583E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smtClean="0"/>
              <a:t>Título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3622"/>
            <a:ext cx="2057400" cy="4502541"/>
          </a:xfrm>
        </p:spPr>
        <p:txBody>
          <a:bodyPr vert="eaVert"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3622"/>
            <a:ext cx="6019800" cy="45025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018DCF-BCCF-492A-BC78-3FA6CADEA6B7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05B5-6B1B-4561-A412-39467E404267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D3FC-9FA2-4F5D-880A-2E5B027961E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6BED-7BBE-468F-A988-982F98D723E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DA25-66AF-4FB1-8821-229F1323974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CDA3-96B0-485C-8960-3548E8A57FF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AD35-60ED-4F91-A6BF-40EB996D337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5E8D-FCA7-40CF-8EA8-6592931B920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9061-ED35-49C0-B3E7-3714483FEC9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DF63-F849-4145-BACF-95DA9C34D9C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7695D5-453C-424E-8762-69D13946B197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0BAD-42B2-40B8-8891-276CD150BCC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BA0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smtClean="0"/>
              <a:t>Título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9703"/>
            <a:ext cx="5486400" cy="30678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FB5F21-41B4-4CED-903E-C40204398954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EEA3-3669-4A4A-AEB0-CA11F6D08BF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7200" y="274638"/>
            <a:ext cx="6008688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8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Título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168DD8F-0EBF-4034-9D91-BCF7229C1DF9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712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D09B0F-4DFC-4248-8417-138E2235C84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70" r:id="rId2"/>
    <p:sldLayoutId id="2147493471" r:id="rId3"/>
    <p:sldLayoutId id="2147493472" r:id="rId4"/>
    <p:sldLayoutId id="2147493473" r:id="rId5"/>
    <p:sldLayoutId id="2147493474" r:id="rId6"/>
    <p:sldLayoutId id="2147493475" r:id="rId7"/>
    <p:sldLayoutId id="2147493476" r:id="rId8"/>
    <p:sldLayoutId id="2147493477" r:id="rId9"/>
    <p:sldLayoutId id="2147493478" r:id="rId10"/>
    <p:sldLayoutId id="21474934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just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82A-21D7-47C2-B55A-F3D7F224D21F}" type="datetimeFigureOut">
              <a:rPr lang="fr-FR" smtClean="0"/>
              <a:pPr/>
              <a:t>11/09/2013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5356-28B6-4DAB-BBAF-0E7ED563DC7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41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0" r:id="rId1"/>
    <p:sldLayoutId id="2147493511" r:id="rId2"/>
    <p:sldLayoutId id="2147493512" r:id="rId3"/>
    <p:sldLayoutId id="2147493513" r:id="rId4"/>
    <p:sldLayoutId id="2147493514" r:id="rId5"/>
    <p:sldLayoutId id="2147493515" r:id="rId6"/>
    <p:sldLayoutId id="2147493516" r:id="rId7"/>
    <p:sldLayoutId id="2147493517" r:id="rId8"/>
    <p:sldLayoutId id="2147493518" r:id="rId9"/>
    <p:sldLayoutId id="2147493519" r:id="rId10"/>
    <p:sldLayoutId id="2147493520" r:id="rId11"/>
    <p:sldLayoutId id="21474935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ángulo 8"/>
          <p:cNvSpPr/>
          <p:nvPr userDrawn="1"/>
        </p:nvSpPr>
        <p:spPr>
          <a:xfrm>
            <a:off x="457200" y="274638"/>
            <a:ext cx="6008688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8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Título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168DD8F-0EBF-4034-9D91-BCF7229C1DF9}" type="datetime1">
              <a:rPr lang="en-US">
                <a:solidFill>
                  <a:prstClr val="black"/>
                </a:solidFill>
              </a:rPr>
              <a:pPr>
                <a:defRPr/>
              </a:pPr>
              <a:t>9/11/2013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712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D09B0F-4DFC-4248-8417-138E2235C84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2" r:id="rId2"/>
    <p:sldLayoutId id="2147493483" r:id="rId3"/>
    <p:sldLayoutId id="2147493484" r:id="rId4"/>
    <p:sldLayoutId id="2147493485" r:id="rId5"/>
    <p:sldLayoutId id="2147493486" r:id="rId6"/>
    <p:sldLayoutId id="2147493487" r:id="rId7"/>
    <p:sldLayoutId id="2147493488" r:id="rId8"/>
    <p:sldLayoutId id="2147493489" r:id="rId9"/>
    <p:sldLayoutId id="2147493490" r:id="rId10"/>
    <p:sldLayoutId id="21474934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just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a.gob.mx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ecd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1987" name="Título 1"/>
          <p:cNvSpPr>
            <a:spLocks noGrp="1"/>
          </p:cNvSpPr>
          <p:nvPr>
            <p:ph type="ctrTitle"/>
          </p:nvPr>
        </p:nvSpPr>
        <p:spPr>
          <a:xfrm>
            <a:off x="0" y="3442837"/>
            <a:ext cx="9144000" cy="1945692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José C. Femat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>Ministro de Asuntos Económicos ante la OCDE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>@</a:t>
            </a:r>
            <a:r>
              <a:rPr lang="es-MX" sz="2000" dirty="0" err="1" smtClean="0">
                <a:solidFill>
                  <a:schemeClr val="bg1"/>
                </a:solidFill>
              </a:rPr>
              <a:t>jose_femat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1988" name="Subtítulo 2"/>
          <p:cNvSpPr>
            <a:spLocks noGrp="1"/>
          </p:cNvSpPr>
          <p:nvPr>
            <p:ph type="subTitle" idx="1"/>
          </p:nvPr>
        </p:nvSpPr>
        <p:spPr>
          <a:xfrm>
            <a:off x="0" y="5602147"/>
            <a:ext cx="9144000" cy="803416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 smtClean="0">
                <a:solidFill>
                  <a:schemeClr val="bg1"/>
                </a:solidFill>
                <a:ea typeface="Adobe Caslon Pro Bold" pitchFamily="18" charset="0"/>
              </a:rPr>
              <a:t>11 de septiembre de 2013</a:t>
            </a:r>
          </a:p>
        </p:txBody>
      </p:sp>
      <p:grpSp>
        <p:nvGrpSpPr>
          <p:cNvPr id="2" name="Agrupar 15"/>
          <p:cNvGrpSpPr>
            <a:grpSpLocks/>
          </p:cNvGrpSpPr>
          <p:nvPr/>
        </p:nvGrpSpPr>
        <p:grpSpPr bwMode="auto">
          <a:xfrm>
            <a:off x="293301" y="4446270"/>
            <a:ext cx="1049337" cy="46038"/>
            <a:chOff x="1885284" y="4385501"/>
            <a:chExt cx="1471076" cy="39014"/>
          </a:xfrm>
        </p:grpSpPr>
        <p:cxnSp>
          <p:nvCxnSpPr>
            <p:cNvPr id="11" name="Conector recto 10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17"/>
          <p:cNvGrpSpPr>
            <a:grpSpLocks/>
          </p:cNvGrpSpPr>
          <p:nvPr/>
        </p:nvGrpSpPr>
        <p:grpSpPr bwMode="auto">
          <a:xfrm>
            <a:off x="7656416" y="4492308"/>
            <a:ext cx="1047750" cy="46038"/>
            <a:chOff x="1885284" y="4385501"/>
            <a:chExt cx="1471076" cy="39014"/>
          </a:xfrm>
        </p:grpSpPr>
        <p:cxnSp>
          <p:nvCxnSpPr>
            <p:cNvPr id="19" name="Conector recto 18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63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67" t="30472" r="37298" b="26298"/>
          <a:stretch/>
        </p:blipFill>
        <p:spPr bwMode="auto">
          <a:xfrm>
            <a:off x="2789666" y="327992"/>
            <a:ext cx="1319266" cy="14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0" name="Picture 2" descr="Organisation for Economic Co-operation and Develop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853" y="579653"/>
            <a:ext cx="1735561" cy="6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35996" y="2082619"/>
            <a:ext cx="70749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Bajo crecimiento y exceso de capacidad</a:t>
            </a:r>
          </a:p>
          <a:p>
            <a:pPr algn="ctr"/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en el mercado global de acero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457200" y="1429213"/>
            <a:ext cx="7946020" cy="4763243"/>
          </a:xfrm>
        </p:spPr>
        <p:txBody>
          <a:bodyPr anchor="ctr">
            <a:normAutofit/>
          </a:bodyPr>
          <a:lstStyle/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Condiciones del mercado.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Bajo crecimiento</a:t>
            </a:r>
            <a:r>
              <a:rPr lang="es-MX" sz="2800" dirty="0" smtClean="0">
                <a:solidFill>
                  <a:schemeClr val="tx1"/>
                </a:solidFill>
              </a:rPr>
              <a:t>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Exceso de capacidad.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¿Qué hacer?</a:t>
            </a:r>
          </a:p>
        </p:txBody>
      </p:sp>
      <p:sp>
        <p:nvSpPr>
          <p:cNvPr id="43011" name="Text Box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just" eaLnBrk="1" hangingPunct="1">
              <a:buClr>
                <a:srgbClr val="008080"/>
              </a:buClr>
            </a:pPr>
            <a:r>
              <a:rPr lang="es-MX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Contenido.</a:t>
            </a:r>
          </a:p>
        </p:txBody>
      </p:sp>
      <p:cxnSp>
        <p:nvCxnSpPr>
          <p:cNvPr id="4" name="Conector recto 20"/>
          <p:cNvCxnSpPr/>
          <p:nvPr/>
        </p:nvCxnSpPr>
        <p:spPr>
          <a:xfrm>
            <a:off x="457200" y="1429213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43344" y="3091470"/>
            <a:ext cx="8229599" cy="7176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</p:spPr>
        <p:txBody>
          <a:bodyPr/>
          <a:lstStyle/>
          <a:p>
            <a:pPr>
              <a:defRPr/>
            </a:pPr>
            <a:fld id="{B52C4CE1-CF2D-44DA-BDA0-AAB28C2FDB1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4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Comportamiento pro cíclico (producción industrial):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Bajo crecimiento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87530" y="5711772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419" y="2195937"/>
            <a:ext cx="5575850" cy="334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58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Evolución de la perspectiva de crecimiento de la demanda de acero, tasa de crecimiento (%):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Bajo crecimiento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121" y="2251403"/>
            <a:ext cx="5729083" cy="34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597811" y="5776895"/>
            <a:ext cx="302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Elaboración propia con datos de WSA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0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Evolución de la demanda de acero, tasa de crecimiento (%), CP: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Bajo crecimiento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28104" y="5556211"/>
            <a:ext cx="2845301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Elaboración propia con datos de WSA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716" y="2052638"/>
            <a:ext cx="5729083" cy="34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Comportamiento pro cíclico (Steel PMI):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Bajo crecimiento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03360" y="5580280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80571"/>
            <a:ext cx="7272808" cy="336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2 Conector recto"/>
          <p:cNvCxnSpPr/>
          <p:nvPr/>
        </p:nvCxnSpPr>
        <p:spPr>
          <a:xfrm>
            <a:off x="1323833" y="4082273"/>
            <a:ext cx="5841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38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Comportamiento pro cíclico (Steel PMI, componentes):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Bajo crecimiento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51384" y="558027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624" y="1895088"/>
            <a:ext cx="5706060" cy="356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699" y="3973089"/>
            <a:ext cx="5022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05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Proyección de la demanda mundial de acero, LP: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Bajo crecimiento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11" y="1737027"/>
            <a:ext cx="7346018" cy="44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1688798" y="6090926"/>
            <a:ext cx="3163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OCDE, con datos de IHS Global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Insight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4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457200" y="1429213"/>
            <a:ext cx="7946020" cy="4763243"/>
          </a:xfrm>
        </p:spPr>
        <p:txBody>
          <a:bodyPr anchor="ctr">
            <a:normAutofit/>
          </a:bodyPr>
          <a:lstStyle/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Condiciones del mercado.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Bajo crecimiento</a:t>
            </a:r>
            <a:r>
              <a:rPr lang="es-MX" sz="2800" dirty="0" smtClean="0">
                <a:solidFill>
                  <a:schemeClr val="tx1"/>
                </a:solidFill>
              </a:rPr>
              <a:t>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Exceso de capacidad.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¿Qué hacer?</a:t>
            </a:r>
          </a:p>
        </p:txBody>
      </p:sp>
      <p:sp>
        <p:nvSpPr>
          <p:cNvPr id="43011" name="Text Box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just" eaLnBrk="1" hangingPunct="1">
              <a:buClr>
                <a:srgbClr val="008080"/>
              </a:buClr>
            </a:pPr>
            <a:r>
              <a:rPr lang="es-MX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Contenido.</a:t>
            </a:r>
          </a:p>
        </p:txBody>
      </p:sp>
      <p:cxnSp>
        <p:nvCxnSpPr>
          <p:cNvPr id="4" name="Conector recto 20"/>
          <p:cNvCxnSpPr/>
          <p:nvPr/>
        </p:nvCxnSpPr>
        <p:spPr>
          <a:xfrm>
            <a:off x="457200" y="1429213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43344" y="4173866"/>
            <a:ext cx="8229599" cy="7176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</p:spPr>
        <p:txBody>
          <a:bodyPr/>
          <a:lstStyle/>
          <a:p>
            <a:pPr>
              <a:defRPr/>
            </a:pPr>
            <a:fld id="{B52C4CE1-CF2D-44DA-BDA0-AAB28C2FDB1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3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Excesos de capacidad y rendimiento: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73732" y="590800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620" y="1864570"/>
            <a:ext cx="5204736" cy="394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47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Demanda de acero, millones de toneladas:</a:t>
            </a: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dirty="0"/>
              <a:t>Los niveles actuales de capacidad (2,152 millones de toneladas) es suficiente para satisfacer la demanda que se estima en 2020 bajo diferentes supuestos de uso e intensidad de uso en varias regiones</a:t>
            </a:r>
            <a:endParaRPr lang="es-MX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7428" y="610868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177" y="2740536"/>
            <a:ext cx="5359646" cy="319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47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457200" y="1429213"/>
            <a:ext cx="7946020" cy="4763243"/>
          </a:xfrm>
        </p:spPr>
        <p:txBody>
          <a:bodyPr anchor="ctr">
            <a:normAutofit/>
          </a:bodyPr>
          <a:lstStyle/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Condiciones del mercado.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Bajo crecimiento</a:t>
            </a:r>
            <a:r>
              <a:rPr lang="es-MX" sz="2800" dirty="0" smtClean="0">
                <a:solidFill>
                  <a:schemeClr val="tx1"/>
                </a:solidFill>
              </a:rPr>
              <a:t>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Exceso de capacidad.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¿Qué hacer?</a:t>
            </a:r>
          </a:p>
        </p:txBody>
      </p:sp>
      <p:sp>
        <p:nvSpPr>
          <p:cNvPr id="43011" name="Text Box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just" eaLnBrk="1" hangingPunct="1">
              <a:buClr>
                <a:srgbClr val="008080"/>
              </a:buClr>
            </a:pPr>
            <a:r>
              <a:rPr lang="es-MX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Contenido.</a:t>
            </a:r>
          </a:p>
        </p:txBody>
      </p:sp>
      <p:cxnSp>
        <p:nvCxnSpPr>
          <p:cNvPr id="4" name="Conector recto 20"/>
          <p:cNvCxnSpPr/>
          <p:nvPr/>
        </p:nvCxnSpPr>
        <p:spPr>
          <a:xfrm>
            <a:off x="457200" y="1429213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43344" y="2009074"/>
            <a:ext cx="8229599" cy="7176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</p:spPr>
        <p:txBody>
          <a:bodyPr/>
          <a:lstStyle/>
          <a:p>
            <a:pPr>
              <a:defRPr/>
            </a:pPr>
            <a:fld id="{B52C4CE1-CF2D-44DA-BDA0-AAB28C2FDB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6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/>
          <p:cNvGraphicFramePr/>
          <p:nvPr>
            <p:extLst>
              <p:ext uri="{D42A27DB-BD31-4B8C-83A1-F6EECF244321}">
                <p14:modId xmlns:p14="http://schemas.microsoft.com/office/powerpoint/2010/main" xmlns="" val="3638027233"/>
              </p:ext>
            </p:extLst>
          </p:nvPr>
        </p:nvGraphicFramePr>
        <p:xfrm>
          <a:off x="1210849" y="1789647"/>
          <a:ext cx="6722301" cy="397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円/楕円 4"/>
          <p:cNvSpPr/>
          <p:nvPr/>
        </p:nvSpPr>
        <p:spPr>
          <a:xfrm>
            <a:off x="4768133" y="1979691"/>
            <a:ext cx="2592288" cy="2088232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Evolución del exceso de capacidad:</a:t>
            </a:r>
          </a:p>
        </p:txBody>
      </p:sp>
      <p:sp>
        <p:nvSpPr>
          <p:cNvPr id="8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9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9 CuadroTexto"/>
          <p:cNvSpPr txBox="1"/>
          <p:nvPr/>
        </p:nvSpPr>
        <p:spPr>
          <a:xfrm>
            <a:off x="1837428" y="610868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270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Sobrecapacidad por regiones: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09" y="2306008"/>
            <a:ext cx="7433680" cy="191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5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Evolución regional del excedente de capacidad: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34287" y="583976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287" y="1772821"/>
            <a:ext cx="6453886" cy="40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18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Evolución regional del excedente de capacidad: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43221" y="583976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221" y="1818936"/>
            <a:ext cx="6419846" cy="39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05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Absorción de capacidad, diferentes escenarios (</a:t>
            </a:r>
            <a:r>
              <a:rPr lang="es-MX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MMt</a:t>
            </a: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28068" y="5553160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111" y="1971181"/>
            <a:ext cx="6000481" cy="33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64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Nuevos incrementos en capacidad anunciados, </a:t>
            </a:r>
            <a:r>
              <a:rPr lang="es-MX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MMt</a:t>
            </a: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28068" y="583976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361" y="1775242"/>
            <a:ext cx="6552728" cy="393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60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Nuevos incrementos en </a:t>
            </a: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capacidad, por región: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38482" y="583976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82" y="1856092"/>
            <a:ext cx="4080805" cy="3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90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Implicaciones del exceso de capacidad en el mercado de acero: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Menores precios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rentabilidad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Baja inversión en modernización y mejoras tecnológicas;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 crecimiento más lento de la productividad de las plantas de acero;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Riesgos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exceso de oferta y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Fricciones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comerciales.</a:t>
            </a:r>
            <a:endParaRPr lang="es-MX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  <a:ea typeface="+mj-ea"/>
              </a:rPr>
              <a:t>Exceso de capacidad.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Incremento potencial de la demanda de acero (uso </a:t>
            </a:r>
            <a:r>
              <a:rPr lang="es-MX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 cápita</a:t>
            </a: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kg/persona):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Exceso de capacidad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2450" y="569165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Chart 5"/>
          <p:cNvGraphicFramePr/>
          <p:nvPr>
            <p:extLst>
              <p:ext uri="{D42A27DB-BD31-4B8C-83A1-F6EECF244321}">
                <p14:modId xmlns:p14="http://schemas.microsoft.com/office/powerpoint/2010/main" xmlns="" val="2807561117"/>
              </p:ext>
            </p:extLst>
          </p:nvPr>
        </p:nvGraphicFramePr>
        <p:xfrm>
          <a:off x="402655" y="1659211"/>
          <a:ext cx="80648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47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Las crisis anteriores (finales de 1970s, 1980s y 1996-2003) estuvieron caracterizadas por: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Exceso de capacidad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 ocasiones, bajo condiciones de </a:t>
            </a:r>
            <a:r>
              <a:rPr lang="es-MX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dumping </a:t>
            </a: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precios subsidiados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Uso generalizado de medidas proteccionistas</a:t>
            </a:r>
          </a:p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resultado en todas ellas: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Mercados menos abiertos y dinámicos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Bajos precios y rentabilidad</a:t>
            </a:r>
            <a:endParaRPr lang="es-MX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  <a:ea typeface="+mj-ea"/>
              </a:rPr>
              <a:t>Exceso de capacidad.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9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Comportamiento pro cíclico (PIB):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Condiciones del mercado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87530" y="5711772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01" t="40554" r="51037" b="29723"/>
          <a:stretch/>
        </p:blipFill>
        <p:spPr bwMode="auto">
          <a:xfrm>
            <a:off x="1687530" y="1941620"/>
            <a:ext cx="5753922" cy="356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47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457200" y="1429213"/>
            <a:ext cx="7946020" cy="4763243"/>
          </a:xfrm>
        </p:spPr>
        <p:txBody>
          <a:bodyPr anchor="ctr">
            <a:normAutofit/>
          </a:bodyPr>
          <a:lstStyle/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Condiciones del mercado.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Bajo crecimiento</a:t>
            </a:r>
            <a:r>
              <a:rPr lang="es-MX" sz="2800" dirty="0" smtClean="0">
                <a:solidFill>
                  <a:schemeClr val="tx1"/>
                </a:solidFill>
              </a:rPr>
              <a:t>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tx1"/>
                </a:solidFill>
              </a:rPr>
              <a:t>Exceso de capacidad.</a:t>
            </a:r>
          </a:p>
          <a:p>
            <a:pPr marL="358775" indent="-358775" algn="just" eaLnBrk="1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/>
              <a:t>¿Qué hacer?</a:t>
            </a:r>
          </a:p>
        </p:txBody>
      </p:sp>
      <p:sp>
        <p:nvSpPr>
          <p:cNvPr id="43011" name="Text Box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just" eaLnBrk="1" hangingPunct="1">
              <a:buClr>
                <a:srgbClr val="008080"/>
              </a:buClr>
            </a:pPr>
            <a:r>
              <a:rPr lang="es-MX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Contenido.</a:t>
            </a:r>
          </a:p>
        </p:txBody>
      </p:sp>
      <p:cxnSp>
        <p:nvCxnSpPr>
          <p:cNvPr id="4" name="Conector recto 20"/>
          <p:cNvCxnSpPr/>
          <p:nvPr/>
        </p:nvCxnSpPr>
        <p:spPr>
          <a:xfrm>
            <a:off x="457200" y="1429213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43344" y="5218938"/>
            <a:ext cx="8229599" cy="7176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</p:spPr>
        <p:txBody>
          <a:bodyPr/>
          <a:lstStyle/>
          <a:p>
            <a:pPr>
              <a:defRPr/>
            </a:pPr>
            <a:fld id="{B52C4CE1-CF2D-44DA-BDA0-AAB28C2FDB1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05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es la primera vez que se llevan a cabo ajustes en el mercado: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¿Qué hacer?</a:t>
            </a:r>
            <a:endParaRPr lang="es-MX" sz="2800" dirty="0" smtClean="0">
              <a:solidFill>
                <a:prstClr val="black"/>
              </a:solidFill>
              <a:ea typeface="+mj-ea"/>
            </a:endParaRP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13474" y="5837420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474" y="2117702"/>
            <a:ext cx="6099429" cy="366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9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Resumen de los principales riesgos para la industria:</a:t>
            </a: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futuro de CP es positivo, aunque se enfrentan varios </a:t>
            </a: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retos</a:t>
            </a: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desaceleración de la demanda en el largo plazo</a:t>
            </a: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continua inversión en la industria del acero </a:t>
            </a:r>
            <a:r>
              <a:rPr lang="es-MX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conduce a un elevado exceso </a:t>
            </a: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capacidad</a:t>
            </a: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Medidas gubernamentales </a:t>
            </a:r>
            <a:r>
              <a:rPr lang="es-MX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mantienen elevada la capacidad </a:t>
            </a: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producción de </a:t>
            </a:r>
            <a:r>
              <a:rPr lang="es-MX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acero</a:t>
            </a:r>
            <a:endParaRPr lang="es-MX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Riesgos </a:t>
            </a: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la intensificación del proteccionismo</a:t>
            </a: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requiere preservar </a:t>
            </a: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apertura de mercados para el acero</a:t>
            </a:r>
          </a:p>
          <a:p>
            <a:pPr marL="730250" lvl="1" indent="-2730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¿Hay alguna relación en el aumento </a:t>
            </a:r>
            <a:r>
              <a:rPr lang="es-MX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la propiedad estatal en la industria mundial del acero y de las distorsiones del mercado?</a:t>
            </a:r>
            <a:endParaRPr lang="es-MX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  <a:ea typeface="+mj-ea"/>
              </a:rPr>
              <a:t>¿Qué hacer?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OCDE recomienda considerar que: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resistencia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los cierres es mayor en un entorno de una sola planta;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 gobiernos </a:t>
            </a: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han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intervenido para facilitar el proceso;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Para que el sector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privado </a:t>
            </a: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desempeñe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 papel, la industria tiene que </a:t>
            </a: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estar sana 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 rentable</a:t>
            </a: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Política de fusiones y la política comercial van de la mano.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  <a:ea typeface="+mj-ea"/>
              </a:rPr>
              <a:t>¿Qué hacer?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recomienda: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(Re)considerar nuevas inversiones en capacidad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requiere que en todas las regiones se atienda el problema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se pueden decretar cierres. Se deben buscar incentivos para el cierre de las plantas que no sean rentables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Buscar mercados / sectores dinámicos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Agregar valor añadido a los productos finales</a:t>
            </a:r>
            <a:endParaRPr lang="es-MX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  <a:ea typeface="+mj-ea"/>
              </a:rPr>
              <a:t>¿Qué hacer?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6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grpSp>
        <p:nvGrpSpPr>
          <p:cNvPr id="2" name="Agrupar 15"/>
          <p:cNvGrpSpPr>
            <a:grpSpLocks/>
          </p:cNvGrpSpPr>
          <p:nvPr/>
        </p:nvGrpSpPr>
        <p:grpSpPr bwMode="auto">
          <a:xfrm>
            <a:off x="293301" y="4446270"/>
            <a:ext cx="1049337" cy="46038"/>
            <a:chOff x="1885284" y="4385501"/>
            <a:chExt cx="1471076" cy="39014"/>
          </a:xfrm>
        </p:grpSpPr>
        <p:cxnSp>
          <p:nvCxnSpPr>
            <p:cNvPr id="11" name="Conector recto 10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17"/>
          <p:cNvGrpSpPr>
            <a:grpSpLocks/>
          </p:cNvGrpSpPr>
          <p:nvPr/>
        </p:nvGrpSpPr>
        <p:grpSpPr bwMode="auto">
          <a:xfrm>
            <a:off x="7656416" y="4492308"/>
            <a:ext cx="1047750" cy="46038"/>
            <a:chOff x="1885284" y="4385501"/>
            <a:chExt cx="1471076" cy="39014"/>
          </a:xfrm>
        </p:grpSpPr>
        <p:cxnSp>
          <p:nvCxnSpPr>
            <p:cNvPr id="19" name="Conector recto 18"/>
            <p:cNvCxnSpPr/>
            <p:nvPr/>
          </p:nvCxnSpPr>
          <p:spPr>
            <a:xfrm>
              <a:off x="1885284" y="4385501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1885284" y="4424515"/>
              <a:ext cx="147107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CuadroTexto"/>
          <p:cNvSpPr txBox="1"/>
          <p:nvPr/>
        </p:nvSpPr>
        <p:spPr>
          <a:xfrm>
            <a:off x="2267900" y="1506157"/>
            <a:ext cx="4611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itchFamily="18" charset="0"/>
                <a:cs typeface="Times New Roman" pitchFamily="18" charset="0"/>
              </a:rPr>
              <a:t>¡Gracias por su atención!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0" y="3442837"/>
            <a:ext cx="9144000" cy="1945692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José C. Femat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>@</a:t>
            </a:r>
            <a:r>
              <a:rPr lang="es-MX" sz="2000" dirty="0" err="1" smtClean="0">
                <a:solidFill>
                  <a:schemeClr val="bg1"/>
                </a:solidFill>
              </a:rPr>
              <a:t>jose_femat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0" y="5602147"/>
            <a:ext cx="9144000" cy="80341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s-MX" sz="2800" dirty="0" smtClean="0">
                <a:solidFill>
                  <a:schemeClr val="bg1"/>
                </a:solidFill>
                <a:ea typeface="Adobe Caslon Pro Bold" pitchFamily="18" charset="0"/>
                <a:hlinkClick r:id="rId3"/>
              </a:rPr>
              <a:t>www.economia.gob.mx</a:t>
            </a:r>
            <a:endParaRPr lang="es-MX" sz="2800" dirty="0" smtClean="0">
              <a:solidFill>
                <a:schemeClr val="bg1"/>
              </a:solidFill>
              <a:ea typeface="Adobe Caslon Pro Bold" pitchFamily="18" charset="0"/>
            </a:endParaRPr>
          </a:p>
          <a:p>
            <a:pPr eaLnBrk="1" hangingPunct="1"/>
            <a:r>
              <a:rPr lang="es-MX" sz="2800" dirty="0" smtClean="0">
                <a:solidFill>
                  <a:schemeClr val="bg1"/>
                </a:solidFill>
                <a:ea typeface="Adobe Caslon Pro Bold" pitchFamily="18" charset="0"/>
                <a:hlinkClick r:id="rId4"/>
              </a:rPr>
              <a:t>www.oecd.org</a:t>
            </a:r>
            <a:endParaRPr lang="es-MX" sz="2800" dirty="0" smtClean="0">
              <a:solidFill>
                <a:schemeClr val="bg1"/>
              </a:solidFill>
              <a:ea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perciben patrones de crecimiento económico divergentes: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Condiciones del mercado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458" y="2248581"/>
            <a:ext cx="5729083" cy="34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23520" y="5747646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1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perciben patrones de crecimiento económico divergentes: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Condiciones del mercado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047" y="2248589"/>
            <a:ext cx="5729083" cy="34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23520" y="5747646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Factores externos que han afectado a la industria desde la crisis de 2008</a:t>
            </a:r>
            <a:endParaRPr lang="es-MX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hay muestras claras de recuperación sostenida (recuperación en forma de “W”)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Costos elevados de materia prima y energéticos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Fin de estímulos monetarios?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Siria?</a:t>
            </a:r>
            <a:endParaRPr lang="es-MX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Condiciones del mercado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Bajos rendimientos con relación a otras industrias: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Condiciones del mercado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28068" y="5553160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716" y="2052638"/>
            <a:ext cx="5729083" cy="34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47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Empresas grandes tienen mejores rendimientos: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Condiciones del mercado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28068" y="5553160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Fuente: OCDE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51" t="35960" r="34009" b="32242"/>
          <a:stretch/>
        </p:blipFill>
        <p:spPr bwMode="auto">
          <a:xfrm>
            <a:off x="1533481" y="1867741"/>
            <a:ext cx="6078199" cy="36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31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 txBox="1">
            <a:spLocks/>
          </p:cNvSpPr>
          <p:nvPr/>
        </p:nvSpPr>
        <p:spPr>
          <a:xfrm>
            <a:off x="457199" y="1203767"/>
            <a:ext cx="8200101" cy="508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 breve, la industria acerera observa: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Bajos niveles de rendimientos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Desincentivos a la inversión e innovación</a:t>
            </a:r>
          </a:p>
          <a:p>
            <a:pPr marL="730250" lvl="1" indent="-27305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MX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Tendencia hacia la concentración</a:t>
            </a:r>
          </a:p>
        </p:txBody>
      </p:sp>
      <p:sp>
        <p:nvSpPr>
          <p:cNvPr id="10" name="2 Título"/>
          <p:cNvSpPr txBox="1">
            <a:spLocks/>
          </p:cNvSpPr>
          <p:nvPr/>
        </p:nvSpPr>
        <p:spPr bwMode="auto">
          <a:xfrm>
            <a:off x="442450" y="368549"/>
            <a:ext cx="8214851" cy="83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just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pitchFamily="18" charset="0"/>
                <a:ea typeface="Trajan Pro" pitchFamily="18" charset="0"/>
                <a:cs typeface="Trajan Pro" pitchFamily="18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es-MX" sz="2800" dirty="0" smtClean="0">
                <a:solidFill>
                  <a:prstClr val="black"/>
                </a:solidFill>
              </a:rPr>
              <a:t>Condiciones del mercado</a:t>
            </a:r>
            <a:r>
              <a:rPr lang="es-MX" sz="2800" dirty="0" smtClean="0">
                <a:solidFill>
                  <a:prstClr val="black"/>
                </a:solidFill>
                <a:ea typeface="+mj-ea"/>
              </a:rPr>
              <a:t>.</a:t>
            </a:r>
          </a:p>
        </p:txBody>
      </p:sp>
      <p:cxnSp>
        <p:nvCxnSpPr>
          <p:cNvPr id="7" name="Conector recto 20"/>
          <p:cNvCxnSpPr/>
          <p:nvPr/>
        </p:nvCxnSpPr>
        <p:spPr>
          <a:xfrm>
            <a:off x="442450" y="1203766"/>
            <a:ext cx="8229600" cy="0"/>
          </a:xfrm>
          <a:prstGeom prst="line">
            <a:avLst/>
          </a:prstGeom>
          <a:noFill/>
          <a:ln w="25400" cap="flat" cmpd="sng" algn="ctr">
            <a:solidFill>
              <a:srgbClr val="BE0F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00" y="636792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4CE1-CF2D-44DA-BDA0-AAB28C2FDB12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0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7421</TotalTime>
  <Words>952</Words>
  <Application>Microsoft Office PowerPoint</Application>
  <PresentationFormat>Presentación en pantalla (4:3)</PresentationFormat>
  <Paragraphs>212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1_Office Theme</vt:lpstr>
      <vt:lpstr>Diseño personalizado</vt:lpstr>
      <vt:lpstr>2_Office Theme</vt:lpstr>
      <vt:lpstr>José C. Femat Ministro de Asuntos Económicos ante la OCDE @jose_femat</vt:lpstr>
      <vt:lpstr>Contenido.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Contenido.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Contenido.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Contenido.</vt:lpstr>
      <vt:lpstr>Diapositiva 31</vt:lpstr>
      <vt:lpstr>Diapositiva 32</vt:lpstr>
      <vt:lpstr>Diapositiva 33</vt:lpstr>
      <vt:lpstr>Diapositiva 34</vt:lpstr>
      <vt:lpstr>José C. Femat @jose_femat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JFemat</dc:creator>
  <cp:lastModifiedBy>Registro  Express</cp:lastModifiedBy>
  <cp:revision>719</cp:revision>
  <cp:lastPrinted>2013-09-09T16:19:46Z</cp:lastPrinted>
  <dcterms:created xsi:type="dcterms:W3CDTF">2010-04-12T23:12:02Z</dcterms:created>
  <dcterms:modified xsi:type="dcterms:W3CDTF">2013-09-11T13:05:46Z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