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2" r:id="rId3"/>
    <p:sldId id="290" r:id="rId4"/>
    <p:sldId id="309" r:id="rId5"/>
    <p:sldId id="310" r:id="rId6"/>
    <p:sldId id="311" r:id="rId7"/>
    <p:sldId id="312" r:id="rId8"/>
    <p:sldId id="258" r:id="rId9"/>
    <p:sldId id="291" r:id="rId10"/>
    <p:sldId id="316" r:id="rId11"/>
    <p:sldId id="317" r:id="rId12"/>
    <p:sldId id="318" r:id="rId13"/>
    <p:sldId id="272" r:id="rId14"/>
    <p:sldId id="303" r:id="rId15"/>
    <p:sldId id="319" r:id="rId16"/>
    <p:sldId id="304" r:id="rId17"/>
    <p:sldId id="315" r:id="rId18"/>
    <p:sldId id="271" r:id="rId19"/>
    <p:sldId id="257" r:id="rId20"/>
    <p:sldId id="314" r:id="rId21"/>
  </p:sldIdLst>
  <p:sldSz cx="9144000" cy="6858000" type="screen4x3"/>
  <p:notesSz cx="6985000" cy="92837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9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26B11-215C-4F18-8884-EFA35B847E7A}" type="datetimeFigureOut">
              <a:rPr lang="es-MX" smtClean="0"/>
              <a:t>10/09/2013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17905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56551" y="8817905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0D2F9-2D56-4D04-BFF8-BD9DC0FB9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474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789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54243" indent="-290093" defTabSz="103789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60374" indent="-232075" defTabSz="103789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24523" indent="-232075" defTabSz="103789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88672" indent="-232075" defTabSz="103789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52822" indent="-232075" defTabSz="10378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3016971" indent="-232075" defTabSz="10378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81121" indent="-232075" defTabSz="10378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945270" indent="-232075" defTabSz="10378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207A708E-8171-4ECE-B814-88600FCB61E1}" type="slidenum">
              <a:rPr lang="es-ES" sz="900">
                <a:solidFill>
                  <a:srgbClr val="000000"/>
                </a:solidFill>
                <a:latin typeface="Frutiger 55 Roman" pitchFamily="34" charset="0"/>
              </a:rPr>
              <a:pPr eaLnBrk="1" hangingPunct="1"/>
              <a:t>10</a:t>
            </a:fld>
            <a:endParaRPr lang="es-ES" sz="900">
              <a:solidFill>
                <a:srgbClr val="000000"/>
              </a:solidFill>
              <a:latin typeface="Frutiger 55 Roman" pitchFamily="34" charset="0"/>
            </a:endParaRPr>
          </a:p>
        </p:txBody>
      </p:sp>
      <p:sp>
        <p:nvSpPr>
          <p:cNvPr id="94211" name="Rectangle 7"/>
          <p:cNvSpPr txBox="1">
            <a:spLocks noGrp="1" noChangeArrowheads="1"/>
          </p:cNvSpPr>
          <p:nvPr/>
        </p:nvSpPr>
        <p:spPr bwMode="auto">
          <a:xfrm>
            <a:off x="5406908" y="8484271"/>
            <a:ext cx="999243" cy="46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058" tIns="52029" rIns="104058" bIns="52029" anchor="b"/>
          <a:lstStyle>
            <a:lvl1pPr defTabSz="10223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3D2FACCA-A9F3-4470-A47A-881E75B6278B}" type="slidenum">
              <a:rPr lang="es-ES" sz="900">
                <a:solidFill>
                  <a:srgbClr val="000000"/>
                </a:solidFill>
                <a:latin typeface="Frutiger 55 Roman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s-ES" sz="900">
              <a:solidFill>
                <a:srgbClr val="000000"/>
              </a:solidFill>
              <a:latin typeface="Frutiger 55 Roman" pitchFamily="34" charset="0"/>
            </a:endParaRPr>
          </a:p>
        </p:txBody>
      </p:sp>
      <p:sp>
        <p:nvSpPr>
          <p:cNvPr id="94212" name="Rectangle 3"/>
          <p:cNvSpPr txBox="1">
            <a:spLocks noGrp="1" noChangeArrowheads="1"/>
          </p:cNvSpPr>
          <p:nvPr/>
        </p:nvSpPr>
        <p:spPr bwMode="auto">
          <a:xfrm>
            <a:off x="5170840" y="314292"/>
            <a:ext cx="1235310" cy="464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0" tIns="47664" rIns="95330" bIns="47664"/>
          <a:lstStyle>
            <a:lvl1pPr defTabSz="938213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8213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8213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8213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8213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55B485D4-AC24-4603-833A-28940B428D11}" type="datetime3">
              <a:rPr lang="en-US" sz="1000">
                <a:solidFill>
                  <a:srgbClr val="000000"/>
                </a:solidFill>
                <a:latin typeface="Frutiger 55 Roman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10 September 2013</a:t>
            </a:fld>
            <a:endParaRPr lang="en-US" sz="1000">
              <a:solidFill>
                <a:srgbClr val="000000"/>
              </a:solidFill>
              <a:latin typeface="Frutiger 55 Roman" pitchFamily="34" charset="0"/>
            </a:endParaRPr>
          </a:p>
        </p:txBody>
      </p:sp>
      <p:sp>
        <p:nvSpPr>
          <p:cNvPr id="94213" name="Rectangle 7"/>
          <p:cNvSpPr txBox="1">
            <a:spLocks noGrp="1" noChangeArrowheads="1"/>
          </p:cNvSpPr>
          <p:nvPr/>
        </p:nvSpPr>
        <p:spPr bwMode="auto">
          <a:xfrm>
            <a:off x="5402058" y="8484271"/>
            <a:ext cx="1004093" cy="46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0" tIns="47664" rIns="95330" bIns="47664" anchor="b"/>
          <a:lstStyle>
            <a:lvl1pPr defTabSz="938213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8213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8213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8213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8213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CEE8D980-0FD9-4235-803D-F39D86B8022C}" type="slidenum">
              <a:rPr lang="en-US" sz="1000">
                <a:solidFill>
                  <a:srgbClr val="000000"/>
                </a:solidFill>
                <a:latin typeface="Frutiger 55 Roman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z="1000">
              <a:solidFill>
                <a:srgbClr val="000000"/>
              </a:solidFill>
              <a:latin typeface="Frutiger 55 Roman" pitchFamily="34" charset="0"/>
            </a:endParaRPr>
          </a:p>
        </p:txBody>
      </p:sp>
      <p:sp>
        <p:nvSpPr>
          <p:cNvPr id="942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833438"/>
            <a:ext cx="4637088" cy="3479800"/>
          </a:xfrm>
          <a:ln/>
        </p:spPr>
      </p:sp>
      <p:sp>
        <p:nvSpPr>
          <p:cNvPr id="942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053" tIns="52027" rIns="104053" bIns="52027"/>
          <a:lstStyle/>
          <a:p>
            <a:pPr eaLnBrk="1" hangingPunct="1">
              <a:spcBef>
                <a:spcPct val="0"/>
              </a:spcBef>
            </a:pPr>
            <a:endParaRPr lang="es-A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892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54243" indent="-290093" defTabSz="95892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60374" indent="-232075" defTabSz="95892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24523" indent="-232075" defTabSz="95892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88672" indent="-232075" defTabSz="95892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52822" indent="-232075" defTabSz="95892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3016971" indent="-232075" defTabSz="95892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81121" indent="-232075" defTabSz="95892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945270" indent="-232075" defTabSz="95892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A4AE2BAB-FE5E-DA4F-87D0-FBFFCAACA440}" type="slidenum">
              <a:rPr lang="es-ES" sz="1000">
                <a:solidFill>
                  <a:srgbClr val="000000"/>
                </a:solidFill>
              </a:rPr>
              <a:pPr eaLnBrk="1" hangingPunct="1"/>
              <a:t>11</a:t>
            </a:fld>
            <a:endParaRPr lang="es-ES" sz="1000">
              <a:solidFill>
                <a:srgbClr val="000000"/>
              </a:solidFill>
            </a:endParaRPr>
          </a:p>
        </p:txBody>
      </p:sp>
      <p:sp>
        <p:nvSpPr>
          <p:cNvPr id="30722" name="Rectangle 3"/>
          <p:cNvSpPr txBox="1">
            <a:spLocks noGrp="1" noChangeArrowheads="1"/>
          </p:cNvSpPr>
          <p:nvPr/>
        </p:nvSpPr>
        <p:spPr bwMode="auto">
          <a:xfrm>
            <a:off x="5170840" y="314292"/>
            <a:ext cx="1235310" cy="464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39" tIns="48019" rIns="96039" bIns="48019"/>
          <a:lstStyle>
            <a:lvl1pPr defTabSz="9461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defTabSz="9461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defTabSz="9461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defTabSz="9461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defTabSz="9461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>
              <a:spcBef>
                <a:spcPct val="50000"/>
              </a:spcBef>
              <a:buFontTx/>
              <a:buChar char="•"/>
            </a:pPr>
            <a:fld id="{F3941727-C805-6D40-A998-B19B7B9F0A3A}" type="datetime3">
              <a:rPr lang="en-US" sz="1000">
                <a:solidFill>
                  <a:srgbClr val="000000"/>
                </a:solidFill>
                <a:latin typeface="Frutiger 55 Roman" charset="0"/>
              </a:rPr>
              <a:pPr algn="r">
                <a:spcBef>
                  <a:spcPct val="50000"/>
                </a:spcBef>
                <a:buFontTx/>
                <a:buChar char="•"/>
              </a:pPr>
              <a:t>10 September 2013</a:t>
            </a:fld>
            <a:endParaRPr lang="en-US" sz="1000">
              <a:solidFill>
                <a:srgbClr val="000000"/>
              </a:solidFill>
              <a:latin typeface="Frutiger 55 Roman" charset="0"/>
            </a:endParaRPr>
          </a:p>
        </p:txBody>
      </p:sp>
      <p:sp>
        <p:nvSpPr>
          <p:cNvPr id="30723" name="Rectangle 7"/>
          <p:cNvSpPr txBox="1">
            <a:spLocks noGrp="1" noChangeArrowheads="1"/>
          </p:cNvSpPr>
          <p:nvPr/>
        </p:nvSpPr>
        <p:spPr bwMode="auto">
          <a:xfrm>
            <a:off x="5400440" y="8485884"/>
            <a:ext cx="1005711" cy="459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39" tIns="48019" rIns="96039" bIns="48019" anchor="b"/>
          <a:lstStyle>
            <a:lvl1pPr defTabSz="9461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defTabSz="9461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defTabSz="9461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defTabSz="9461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defTabSz="9461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>
              <a:spcBef>
                <a:spcPct val="50000"/>
              </a:spcBef>
              <a:buFontTx/>
              <a:buChar char="•"/>
            </a:pPr>
            <a:fld id="{3187B020-804D-5349-A35D-AC80A55415B3}" type="slidenum">
              <a:rPr lang="en-US" sz="1000">
                <a:solidFill>
                  <a:srgbClr val="000000"/>
                </a:solidFill>
                <a:latin typeface="Frutiger 55 Roman" charset="0"/>
              </a:rPr>
              <a:pPr algn="r">
                <a:spcBef>
                  <a:spcPct val="50000"/>
                </a:spcBef>
                <a:buFontTx/>
                <a:buChar char="•"/>
              </a:pPr>
              <a:t>11</a:t>
            </a:fld>
            <a:endParaRPr lang="en-US" sz="1000">
              <a:solidFill>
                <a:srgbClr val="000000"/>
              </a:solidFill>
              <a:latin typeface="Frutiger 55 Roman" charset="0"/>
            </a:endParaRPr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831850"/>
            <a:ext cx="4641850" cy="3481388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0467" y="4411370"/>
            <a:ext cx="5824068" cy="392784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2820" tIns="46411" rIns="92820" bIns="46411"/>
          <a:lstStyle/>
          <a:p>
            <a:pPr eaLnBrk="1" hangingPunct="1">
              <a:spcBef>
                <a:spcPct val="0"/>
              </a:spcBef>
            </a:pPr>
            <a:endParaRPr lang="en-GB" b="1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8481"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0139" indent="-284668" defTabSz="1018481"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38675" indent="-227735" defTabSz="1018481"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594144" indent="-227735" defTabSz="1018481"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49615" indent="-227735" defTabSz="1018481"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05084" indent="-227735" defTabSz="1018481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60554" indent="-227735" defTabSz="1018481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16024" indent="-227735" defTabSz="1018481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71494" indent="-227735" defTabSz="1018481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B9241654-72B7-B14F-A3AE-55A3B37A912D}" type="datetime3">
              <a:rPr lang="en-US" sz="900">
                <a:solidFill>
                  <a:srgbClr val="000000"/>
                </a:solidFill>
                <a:latin typeface="Frutiger 55 Roman" charset="0"/>
              </a:rPr>
              <a:pPr/>
              <a:t>10 September 2013</a:t>
            </a:fld>
            <a:endParaRPr lang="en-US" sz="900">
              <a:solidFill>
                <a:srgbClr val="000000"/>
              </a:solidFill>
              <a:latin typeface="Frutiger 55 Roman" charset="0"/>
            </a:endParaRPr>
          </a:p>
        </p:txBody>
      </p:sp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8481"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0139" indent="-284668" defTabSz="1018481"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38675" indent="-227735" defTabSz="1018481"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594144" indent="-227735" defTabSz="1018481"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49615" indent="-227735" defTabSz="1018481"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05084" indent="-227735" defTabSz="1018481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60554" indent="-227735" defTabSz="1018481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16024" indent="-227735" defTabSz="1018481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71494" indent="-227735" defTabSz="1018481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053C09CE-0AE3-1746-8972-316733BC7C2B}" type="slidenum">
              <a:rPr lang="en-US" sz="900">
                <a:solidFill>
                  <a:srgbClr val="000000"/>
                </a:solidFill>
                <a:latin typeface="Frutiger 55 Roman" charset="0"/>
              </a:rPr>
              <a:pPr/>
              <a:t>12</a:t>
            </a:fld>
            <a:endParaRPr lang="en-US" sz="900">
              <a:solidFill>
                <a:srgbClr val="000000"/>
              </a:solidFill>
              <a:latin typeface="Frutiger 55 Roman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6913"/>
            <a:ext cx="4641850" cy="3482975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716" y="4408808"/>
            <a:ext cx="5583571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s-ES">
              <a:latin typeface="Verdana" charset="0"/>
              <a:ea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6C08-4E4D-45F3-9D41-840E229EA4EE}" type="datetimeFigureOut">
              <a:rPr lang="es-MX" smtClean="0"/>
              <a:t>10/09/2013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AE79-5D8F-487F-9559-D493174D5D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210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6C08-4E4D-45F3-9D41-840E229EA4EE}" type="datetimeFigureOut">
              <a:rPr lang="es-MX" smtClean="0"/>
              <a:t>10/09/2013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AE79-5D8F-487F-9559-D493174D5D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0937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6C08-4E4D-45F3-9D41-840E229EA4EE}" type="datetimeFigureOut">
              <a:rPr lang="es-MX" smtClean="0"/>
              <a:t>10/09/2013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AE79-5D8F-487F-9559-D493174D5D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8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6C08-4E4D-45F3-9D41-840E229EA4EE}" type="datetimeFigureOut">
              <a:rPr lang="es-MX" smtClean="0"/>
              <a:t>10/09/2013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AE79-5D8F-487F-9559-D493174D5D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8101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6C08-4E4D-45F3-9D41-840E229EA4EE}" type="datetimeFigureOut">
              <a:rPr lang="es-MX" smtClean="0"/>
              <a:t>10/09/2013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AE79-5D8F-487F-9559-D493174D5D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6346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6C08-4E4D-45F3-9D41-840E229EA4EE}" type="datetimeFigureOut">
              <a:rPr lang="es-MX" smtClean="0"/>
              <a:t>10/09/2013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AE79-5D8F-487F-9559-D493174D5D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9204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6C08-4E4D-45F3-9D41-840E229EA4EE}" type="datetimeFigureOut">
              <a:rPr lang="es-MX" smtClean="0"/>
              <a:t>10/09/2013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AE79-5D8F-487F-9559-D493174D5D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611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6C08-4E4D-45F3-9D41-840E229EA4EE}" type="datetimeFigureOut">
              <a:rPr lang="es-MX" smtClean="0"/>
              <a:t>10/09/2013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AE79-5D8F-487F-9559-D493174D5D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92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6C08-4E4D-45F3-9D41-840E229EA4EE}" type="datetimeFigureOut">
              <a:rPr lang="es-MX" smtClean="0"/>
              <a:t>10/09/2013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AE79-5D8F-487F-9559-D493174D5D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635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6C08-4E4D-45F3-9D41-840E229EA4EE}" type="datetimeFigureOut">
              <a:rPr lang="es-MX" smtClean="0"/>
              <a:t>10/09/2013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AE79-5D8F-487F-9559-D493174D5D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723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6C08-4E4D-45F3-9D41-840E229EA4EE}" type="datetimeFigureOut">
              <a:rPr lang="es-MX" smtClean="0"/>
              <a:t>10/09/2013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AE79-5D8F-487F-9559-D493174D5D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4294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36C08-4E4D-45F3-9D41-840E229EA4EE}" type="datetimeFigureOut">
              <a:rPr lang="es-MX" smtClean="0"/>
              <a:t>10/09/2013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CAE79-5D8F-487F-9559-D493174D5D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613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file:///C:\Users\baimci\Desktop\Presentaci&#243;n%20Vogel\Oil%20&amp;%20Gas%20Prices%20and%20Rigs%20Graphs.xlsm!Gas%20prices!%5bOil%20&amp;%20Gas%20Prices%20and%20Rigs%20Graphs.xlsm%5dGas%20prices%20Chart%20655" TargetMode="External"/><Relationship Id="rId5" Type="http://schemas.openxmlformats.org/officeDocument/2006/relationships/image" Target="../media/image5.emf"/><Relationship Id="rId4" Type="http://schemas.openxmlformats.org/officeDocument/2006/relationships/oleObject" Target="file:///C:\Users\baimci\Desktop\Presentaci&#243;n%20Vogel\Oil%20&amp;%20Gas%20Prices%20and%20Rigs%20Graphs.xlsm!WTI%20+%20HH!%5bOil%20&amp;%20Gas%20Prices%20and%20Rigs%20Graphs.xlsm%5dWTI%20+%20HH%20Chart%20656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file:///C:\Users\baimci\Desktop\Presentaci&#243;n%20Vogel\North_America_Rotary_Rig_Count_Jan_2000_Current_hs345097dflgjdfg-03495tu8.xlsb!Sheet1!%5bNorth_America_Rotary_Rig_Count_Jan_2000_Current_hs345097dflgjdfg-03495tu8.xlsb%5dSheet1%20Chart%201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imci\Desktop\Presentaci&#243;n%20Vogel\US%20Oil%20&amp;%20NatGas%20Production.xlsx!China%20Oil%20Imports!%5bUS%20Oil%20&amp;%20NatGas%20Production.xlsx%5dChina%20Oil%20Imports%20Chart%201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emf"/><Relationship Id="rId5" Type="http://schemas.openxmlformats.org/officeDocument/2006/relationships/oleObject" Target="file:///C:\Users\baimci\Desktop\Presentaci&#243;n%20Vogel\US%20Oil%20&amp;%20NatGas%20Production.xlsx!China%20Oil%20Imports!%5bUS%20Oil%20&amp;%20NatGas%20Production.xlsx%5dChina%20Oil%20Imports%20Chart%202" TargetMode="External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319015"/>
            <a:ext cx="7918648" cy="1470025"/>
          </a:xfrm>
        </p:spPr>
        <p:txBody>
          <a:bodyPr>
            <a:normAutofit fontScale="90000"/>
          </a:bodyPr>
          <a:lstStyle/>
          <a:p>
            <a:pPr lvl="0"/>
            <a:r>
              <a:rPr lang="es-MX" dirty="0" smtClean="0"/>
              <a:t>Energía en la región Norteamérica</a:t>
            </a:r>
            <a:br>
              <a:rPr lang="es-MX" dirty="0" smtClean="0"/>
            </a:br>
            <a:r>
              <a:rPr lang="es-MX" sz="2200" dirty="0" smtClean="0"/>
              <a:t>Oportunidad para impulsar la cadena de valor del acero en México</a:t>
            </a:r>
            <a:r>
              <a:rPr lang="es-MX" sz="2200" dirty="0"/>
              <a:t/>
            </a:r>
            <a:br>
              <a:rPr lang="es-MX" sz="2200" dirty="0"/>
            </a:br>
            <a:endParaRPr lang="es-MX" sz="2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5301208"/>
            <a:ext cx="6400800" cy="432048"/>
          </a:xfrm>
        </p:spPr>
        <p:txBody>
          <a:bodyPr>
            <a:normAutofit/>
          </a:bodyPr>
          <a:lstStyle/>
          <a:p>
            <a:r>
              <a:rPr lang="es-MX" sz="2000" dirty="0" smtClean="0"/>
              <a:t>Guillermo </a:t>
            </a:r>
            <a:r>
              <a:rPr lang="es-MX" sz="2000" dirty="0" err="1" smtClean="0"/>
              <a:t>Vogel</a:t>
            </a:r>
            <a:endParaRPr lang="es-MX" sz="2000" dirty="0"/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1563960" y="5813648"/>
            <a:ext cx="640080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000" smtClean="0"/>
              <a:t>Congreso Canacero / Septiembre 11, 2013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61501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467544" y="6314837"/>
            <a:ext cx="3875062" cy="16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Fuentes: </a:t>
            </a:r>
            <a:r>
              <a:rPr lang="en-US" sz="1200" dirty="0">
                <a:solidFill>
                  <a:srgbClr val="000000"/>
                </a:solidFill>
              </a:rPr>
              <a:t>Bloomberg / BP/ World Gas Intelligence</a:t>
            </a:r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561975" y="1196752"/>
            <a:ext cx="19939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 smtClean="0">
                <a:solidFill>
                  <a:srgbClr val="666666"/>
                </a:solidFill>
                <a:latin typeface="Frutiger 65 Bold" pitchFamily="34" charset="0"/>
              </a:rPr>
              <a:t>Petróleo</a:t>
            </a:r>
            <a:endParaRPr lang="en-US" sz="2000" dirty="0">
              <a:solidFill>
                <a:srgbClr val="666666"/>
              </a:solidFill>
              <a:latin typeface="Frutiger 65 Bold" pitchFamily="34" charset="0"/>
            </a:endParaRPr>
          </a:p>
        </p:txBody>
      </p:sp>
      <p:sp>
        <p:nvSpPr>
          <p:cNvPr id="8199" name="Rectangle 4"/>
          <p:cNvSpPr>
            <a:spLocks noChangeArrowheads="1"/>
          </p:cNvSpPr>
          <p:nvPr/>
        </p:nvSpPr>
        <p:spPr bwMode="auto">
          <a:xfrm>
            <a:off x="4881563" y="1199927"/>
            <a:ext cx="19939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666666"/>
                </a:solidFill>
                <a:latin typeface="Frutiger 65 Bold" pitchFamily="34" charset="0"/>
              </a:rPr>
              <a:t>Gas</a:t>
            </a:r>
            <a:endParaRPr lang="en-US" sz="2000" dirty="0">
              <a:solidFill>
                <a:srgbClr val="666666"/>
              </a:solidFill>
              <a:latin typeface="Frutiger 65 Bold" pitchFamily="34" charset="0"/>
            </a:endParaRPr>
          </a:p>
        </p:txBody>
      </p:sp>
      <p:sp>
        <p:nvSpPr>
          <p:cNvPr id="8200" name="TextBox 1"/>
          <p:cNvSpPr txBox="1">
            <a:spLocks noChangeArrowheads="1"/>
          </p:cNvSpPr>
          <p:nvPr/>
        </p:nvSpPr>
        <p:spPr bwMode="auto">
          <a:xfrm>
            <a:off x="380788" y="5960313"/>
            <a:ext cx="73871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Verdana" pitchFamily="34" charset="0"/>
              </a:rPr>
              <a:t>Crude Oil </a:t>
            </a:r>
            <a:r>
              <a:rPr lang="en-US" sz="1200" dirty="0" smtClean="0">
                <a:solidFill>
                  <a:srgbClr val="000000"/>
                </a:solidFill>
                <a:latin typeface="Verdana" pitchFamily="34" charset="0"/>
              </a:rPr>
              <a:t>Heat </a:t>
            </a:r>
            <a:r>
              <a:rPr lang="en-US" sz="1200" dirty="0">
                <a:solidFill>
                  <a:srgbClr val="000000"/>
                </a:solidFill>
                <a:latin typeface="Verdana" pitchFamily="34" charset="0"/>
              </a:rPr>
              <a:t>Content per Barrel: </a:t>
            </a:r>
            <a:r>
              <a:rPr lang="es-MX" sz="1200" dirty="0" smtClean="0">
                <a:solidFill>
                  <a:srgbClr val="000000"/>
                </a:solidFill>
                <a:latin typeface="Verdana" pitchFamily="34" charset="0"/>
              </a:rPr>
              <a:t>aproximadamente</a:t>
            </a:r>
            <a:r>
              <a:rPr lang="en-US" sz="1200" dirty="0" smtClean="0">
                <a:solidFill>
                  <a:srgbClr val="000000"/>
                </a:solidFill>
                <a:latin typeface="Verdana" pitchFamily="34" charset="0"/>
              </a:rPr>
              <a:t>: 5.8 </a:t>
            </a:r>
            <a:r>
              <a:rPr lang="en-US" sz="1200" dirty="0" err="1" smtClean="0">
                <a:solidFill>
                  <a:srgbClr val="000000"/>
                </a:solidFill>
                <a:latin typeface="Verdana" pitchFamily="34" charset="0"/>
              </a:rPr>
              <a:t>MMBtu</a:t>
            </a:r>
            <a:r>
              <a:rPr lang="en-US" sz="1200" dirty="0" smtClean="0">
                <a:solidFill>
                  <a:srgbClr val="000000"/>
                </a:solidFill>
                <a:latin typeface="Verdana" pitchFamily="34" charset="0"/>
              </a:rPr>
              <a:t>.</a:t>
            </a:r>
            <a:endParaRPr lang="en-US" sz="12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559462" y="5104929"/>
            <a:ext cx="81890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Verdana" pitchFamily="34" charset="0"/>
              </a:rPr>
              <a:t>En Julio 2013, </a:t>
            </a:r>
            <a:r>
              <a:rPr lang="en-US" sz="1400" dirty="0">
                <a:solidFill>
                  <a:srgbClr val="000000"/>
                </a:solidFill>
                <a:latin typeface="Verdana" pitchFamily="34" charset="0"/>
              </a:rPr>
              <a:t>Henry Hub </a:t>
            </a:r>
            <a:r>
              <a:rPr lang="en-US" sz="1400" dirty="0" smtClean="0">
                <a:solidFill>
                  <a:srgbClr val="000000"/>
                </a:solidFill>
                <a:latin typeface="Verdana" pitchFamily="34" charset="0"/>
              </a:rPr>
              <a:t>(3.65 US$/MMBTU</a:t>
            </a:r>
            <a:r>
              <a:rPr lang="en-US" sz="1400" dirty="0">
                <a:solidFill>
                  <a:srgbClr val="000000"/>
                </a:solidFill>
                <a:latin typeface="Verdana" pitchFamily="34" charset="0"/>
              </a:rPr>
              <a:t>) </a:t>
            </a:r>
            <a:r>
              <a:rPr lang="es-MX" sz="1400" dirty="0" smtClean="0">
                <a:solidFill>
                  <a:srgbClr val="000000"/>
                </a:solidFill>
                <a:latin typeface="Verdana" pitchFamily="34" charset="0"/>
              </a:rPr>
              <a:t>comercializado</a:t>
            </a:r>
            <a:r>
              <a:rPr lang="en-US" sz="1400" dirty="0" smtClean="0">
                <a:solidFill>
                  <a:srgbClr val="000000"/>
                </a:solidFill>
                <a:latin typeface="Verdana" pitchFamily="34" charset="0"/>
              </a:rPr>
              <a:t> a 0.2 del </a:t>
            </a:r>
            <a:r>
              <a:rPr lang="en-US" sz="1400" dirty="0">
                <a:solidFill>
                  <a:srgbClr val="000000"/>
                </a:solidFill>
                <a:latin typeface="Verdana" pitchFamily="34" charset="0"/>
              </a:rPr>
              <a:t>Brent oil </a:t>
            </a:r>
            <a:r>
              <a:rPr lang="en-US" sz="1400" dirty="0" smtClean="0">
                <a:solidFill>
                  <a:srgbClr val="000000"/>
                </a:solidFill>
                <a:latin typeface="Verdana" pitchFamily="34" charset="0"/>
              </a:rPr>
              <a:t>en </a:t>
            </a:r>
            <a:r>
              <a:rPr lang="es-MX" sz="1400" dirty="0" smtClean="0">
                <a:solidFill>
                  <a:srgbClr val="000000"/>
                </a:solidFill>
                <a:latin typeface="Verdana" pitchFamily="34" charset="0"/>
              </a:rPr>
              <a:t>términos de valor calorífico</a:t>
            </a:r>
            <a:r>
              <a:rPr lang="en-US" sz="1400" dirty="0" smtClean="0">
                <a:solidFill>
                  <a:srgbClr val="000000"/>
                </a:solidFill>
                <a:latin typeface="Verdana" pitchFamily="34" charset="0"/>
              </a:rPr>
              <a:t>.</a:t>
            </a:r>
            <a:endParaRPr lang="en-US" sz="1400" dirty="0">
              <a:solidFill>
                <a:srgbClr val="000000"/>
              </a:solidFill>
              <a:latin typeface="Verdana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306992"/>
              </p:ext>
            </p:extLst>
          </p:nvPr>
        </p:nvGraphicFramePr>
        <p:xfrm>
          <a:off x="48766" y="1516063"/>
          <a:ext cx="4667250" cy="332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name="Macro-Enabled Worksheet" r:id="rId4" imgW="4667216" imgH="3324232" progId="Excel.SheetMacroEnabled.12">
                  <p:link updateAutomatic="1"/>
                </p:oleObj>
              </mc:Choice>
              <mc:Fallback>
                <p:oleObj name="Macro-Enabled Worksheet" r:id="rId4" imgW="4667216" imgH="3324232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766" y="1516063"/>
                        <a:ext cx="4667250" cy="332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26702"/>
              </p:ext>
            </p:extLst>
          </p:nvPr>
        </p:nvGraphicFramePr>
        <p:xfrm>
          <a:off x="4572000" y="1556792"/>
          <a:ext cx="4752975" cy="324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name="Macro-Enabled Worksheet" r:id="rId6" imgW="4752992" imgH="3248111" progId="Excel.SheetMacroEnabled.12">
                  <p:link updateAutomatic="1"/>
                </p:oleObj>
              </mc:Choice>
              <mc:Fallback>
                <p:oleObj name="Macro-Enabled Worksheet" r:id="rId6" imgW="4752992" imgH="3248111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72000" y="1556792"/>
                        <a:ext cx="4752975" cy="3248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1 Título"/>
          <p:cNvSpPr txBox="1">
            <a:spLocks/>
          </p:cNvSpPr>
          <p:nvPr/>
        </p:nvSpPr>
        <p:spPr>
          <a:xfrm>
            <a:off x="179512" y="44624"/>
            <a:ext cx="8640960" cy="1059521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dirty="0" smtClean="0">
                <a:solidFill>
                  <a:srgbClr val="3333FF"/>
                </a:solidFill>
              </a:rPr>
              <a:t>Precios: Petróleo y Gas</a:t>
            </a:r>
            <a:endParaRPr lang="es-MX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331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ChangeArrowheads="1"/>
          </p:cNvSpPr>
          <p:nvPr/>
        </p:nvSpPr>
        <p:spPr bwMode="auto">
          <a:xfrm>
            <a:off x="755576" y="6309320"/>
            <a:ext cx="7488758" cy="515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384175" eaLnBrk="0" hangingPunct="0">
              <a:spcBef>
                <a:spcPct val="50000"/>
              </a:spcBef>
            </a:pPr>
            <a:r>
              <a:rPr lang="es-MX" sz="1100" dirty="0" smtClean="0">
                <a:solidFill>
                  <a:srgbClr val="000000"/>
                </a:solidFill>
              </a:rPr>
              <a:t>Diferencias entre demanda y oferta se deben a ganancias y perdidas de proceso, biocombustibles y variaciones en inventarios</a:t>
            </a:r>
          </a:p>
          <a:p>
            <a:pPr defTabSz="384175" eaLnBrk="0" hangingPunct="0">
              <a:spcBef>
                <a:spcPct val="50000"/>
              </a:spcBef>
            </a:pPr>
            <a:r>
              <a:rPr lang="es-MX" sz="1100" dirty="0" smtClean="0">
                <a:solidFill>
                  <a:srgbClr val="000000"/>
                </a:solidFill>
              </a:rPr>
              <a:t>Fuente: IEA, OPEC</a:t>
            </a:r>
            <a:r>
              <a:rPr lang="es-MX" sz="1000" dirty="0" smtClean="0">
                <a:solidFill>
                  <a:srgbClr val="000000"/>
                </a:solidFill>
              </a:rPr>
              <a:t>.</a:t>
            </a:r>
            <a:endParaRPr lang="es-MX" sz="1000" dirty="0">
              <a:solidFill>
                <a:srgbClr val="0000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04145"/>
            <a:ext cx="6696743" cy="4839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179512" y="44624"/>
            <a:ext cx="8640960" cy="1059521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dirty="0" smtClean="0">
                <a:solidFill>
                  <a:srgbClr val="3333FF"/>
                </a:solidFill>
              </a:rPr>
              <a:t>Petróleo: Demanda y Oferta Global, 2010 - 2013</a:t>
            </a:r>
            <a:endParaRPr lang="es-MX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4999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Line 208"/>
          <p:cNvSpPr>
            <a:spLocks noChangeShapeType="1"/>
          </p:cNvSpPr>
          <p:nvPr/>
        </p:nvSpPr>
        <p:spPr bwMode="auto">
          <a:xfrm>
            <a:off x="1422400" y="2354263"/>
            <a:ext cx="4205288" cy="0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3" name="Line 210"/>
          <p:cNvSpPr>
            <a:spLocks noChangeShapeType="1"/>
          </p:cNvSpPr>
          <p:nvPr/>
        </p:nvSpPr>
        <p:spPr bwMode="auto">
          <a:xfrm>
            <a:off x="1371600" y="1698625"/>
            <a:ext cx="4205288" cy="0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4" name="TextBox 9"/>
          <p:cNvSpPr txBox="1">
            <a:spLocks noChangeArrowheads="1"/>
          </p:cNvSpPr>
          <p:nvPr/>
        </p:nvSpPr>
        <p:spPr bwMode="auto">
          <a:xfrm>
            <a:off x="611560" y="6465143"/>
            <a:ext cx="2846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buFontTx/>
              <a:buNone/>
            </a:pPr>
            <a:r>
              <a:rPr lang="es-AR" sz="1200" dirty="0" smtClean="0"/>
              <a:t>Fuente: </a:t>
            </a:r>
            <a:r>
              <a:rPr lang="es-AR" sz="1200" dirty="0"/>
              <a:t>BHI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303874"/>
              </p:ext>
            </p:extLst>
          </p:nvPr>
        </p:nvGraphicFramePr>
        <p:xfrm>
          <a:off x="971600" y="1196752"/>
          <a:ext cx="7272808" cy="4184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Binary Worksheet" r:id="rId4" imgW="4562559" imgH="3095598" progId="Excel.SheetBinaryMacroEnabled.12">
                  <p:link updateAutomatic="1"/>
                </p:oleObj>
              </mc:Choice>
              <mc:Fallback>
                <p:oleObj name="Binary Worksheet" r:id="rId4" imgW="4562559" imgH="3095598" progId="Excel.SheetBinary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71600" y="1196752"/>
                        <a:ext cx="7272808" cy="41845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612973" y="5786100"/>
            <a:ext cx="79914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s-AR" sz="1400" dirty="0" err="1" smtClean="0">
                <a:solidFill>
                  <a:srgbClr val="000000"/>
                </a:solidFill>
                <a:latin typeface="Verdana" pitchFamily="34" charset="0"/>
              </a:rPr>
              <a:t>Rig</a:t>
            </a:r>
            <a:r>
              <a:rPr lang="es-AR" sz="14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s-AR" sz="1400" dirty="0" err="1" smtClean="0">
                <a:solidFill>
                  <a:srgbClr val="000000"/>
                </a:solidFill>
                <a:latin typeface="Verdana" pitchFamily="34" charset="0"/>
              </a:rPr>
              <a:t>count</a:t>
            </a:r>
            <a:r>
              <a:rPr lang="es-AR" sz="1400" dirty="0" smtClean="0">
                <a:solidFill>
                  <a:srgbClr val="000000"/>
                </a:solidFill>
                <a:latin typeface="Verdana" pitchFamily="34" charset="0"/>
              </a:rPr>
              <a:t> correspondiente a gas seco representa 46% del “Total Gas </a:t>
            </a:r>
            <a:r>
              <a:rPr lang="es-AR" sz="1400" dirty="0" err="1">
                <a:solidFill>
                  <a:srgbClr val="000000"/>
                </a:solidFill>
                <a:latin typeface="Verdana" pitchFamily="34" charset="0"/>
              </a:rPr>
              <a:t>R</a:t>
            </a:r>
            <a:r>
              <a:rPr lang="es-AR" sz="1400" dirty="0" err="1" smtClean="0">
                <a:solidFill>
                  <a:srgbClr val="000000"/>
                </a:solidFill>
                <a:latin typeface="Verdana" pitchFamily="34" charset="0"/>
              </a:rPr>
              <a:t>igs</a:t>
            </a:r>
            <a:r>
              <a:rPr lang="es-AR" sz="14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s-AR" sz="1400" dirty="0">
                <a:solidFill>
                  <a:srgbClr val="000000"/>
                </a:solidFill>
                <a:latin typeface="Verdana" pitchFamily="34" charset="0"/>
              </a:rPr>
              <a:t>e</a:t>
            </a:r>
            <a:r>
              <a:rPr lang="es-AR" sz="1400" dirty="0" smtClean="0">
                <a:solidFill>
                  <a:srgbClr val="000000"/>
                </a:solidFill>
                <a:latin typeface="Verdana" pitchFamily="34" charset="0"/>
              </a:rPr>
              <a:t>n Junio 2013 (160 </a:t>
            </a:r>
            <a:r>
              <a:rPr lang="es-AR" sz="1400" dirty="0" err="1" smtClean="0">
                <a:solidFill>
                  <a:srgbClr val="000000"/>
                </a:solidFill>
                <a:latin typeface="Verdana" pitchFamily="34" charset="0"/>
              </a:rPr>
              <a:t>dry</a:t>
            </a:r>
            <a:r>
              <a:rPr lang="es-AR" sz="1400" dirty="0" smtClean="0">
                <a:solidFill>
                  <a:srgbClr val="000000"/>
                </a:solidFill>
                <a:latin typeface="Verdana" pitchFamily="34" charset="0"/>
              </a:rPr>
              <a:t> gas </a:t>
            </a:r>
            <a:r>
              <a:rPr lang="es-AR" sz="1400" dirty="0" err="1" smtClean="0">
                <a:solidFill>
                  <a:srgbClr val="000000"/>
                </a:solidFill>
                <a:latin typeface="Verdana" pitchFamily="34" charset="0"/>
              </a:rPr>
              <a:t>rigs</a:t>
            </a:r>
            <a:r>
              <a:rPr lang="es-AR" sz="1400" dirty="0" smtClean="0">
                <a:solidFill>
                  <a:srgbClr val="000000"/>
                </a:solidFill>
                <a:latin typeface="Verdana" pitchFamily="34" charset="0"/>
              </a:rPr>
              <a:t>)</a:t>
            </a:r>
            <a:r>
              <a:rPr lang="en-US" sz="1400" dirty="0" smtClean="0">
                <a:solidFill>
                  <a:srgbClr val="000000"/>
                </a:solidFill>
                <a:latin typeface="Verdana" pitchFamily="34" charset="0"/>
              </a:rPr>
              <a:t>.</a:t>
            </a:r>
            <a:endParaRPr lang="en-US" sz="14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79512" y="44624"/>
            <a:ext cx="8640960" cy="1059521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dirty="0" smtClean="0">
                <a:solidFill>
                  <a:srgbClr val="3333FF"/>
                </a:solidFill>
              </a:rPr>
              <a:t>Estados Unidos / Petróleo y Gas: “</a:t>
            </a:r>
            <a:r>
              <a:rPr lang="es-MX" sz="3200" dirty="0" err="1" smtClean="0">
                <a:solidFill>
                  <a:srgbClr val="3333FF"/>
                </a:solidFill>
              </a:rPr>
              <a:t>Rig</a:t>
            </a:r>
            <a:r>
              <a:rPr lang="es-MX" sz="3200" dirty="0" smtClean="0">
                <a:solidFill>
                  <a:srgbClr val="3333FF"/>
                </a:solidFill>
              </a:rPr>
              <a:t> </a:t>
            </a:r>
            <a:r>
              <a:rPr lang="es-MX" sz="3200" dirty="0" err="1" smtClean="0">
                <a:solidFill>
                  <a:srgbClr val="3333FF"/>
                </a:solidFill>
              </a:rPr>
              <a:t>Count</a:t>
            </a:r>
            <a:r>
              <a:rPr lang="es-MX" sz="3200" dirty="0" smtClean="0">
                <a:solidFill>
                  <a:srgbClr val="3333FF"/>
                </a:solidFill>
              </a:rPr>
              <a:t>”</a:t>
            </a:r>
            <a:endParaRPr lang="es-MX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014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44624"/>
            <a:ext cx="8640960" cy="1059521"/>
          </a:xfrm>
        </p:spPr>
        <p:txBody>
          <a:bodyPr>
            <a:normAutofit/>
          </a:bodyPr>
          <a:lstStyle/>
          <a:p>
            <a:r>
              <a:rPr lang="es-MX" sz="3200" dirty="0" smtClean="0">
                <a:solidFill>
                  <a:srgbClr val="3333FF"/>
                </a:solidFill>
              </a:rPr>
              <a:t>Petróleo y Gas: Europa, Estados Unidos y China</a:t>
            </a:r>
            <a:br>
              <a:rPr lang="es-MX" sz="3200" dirty="0" smtClean="0">
                <a:solidFill>
                  <a:srgbClr val="3333FF"/>
                </a:solidFill>
              </a:rPr>
            </a:br>
            <a:r>
              <a:rPr lang="es-MX" sz="2400" dirty="0" smtClean="0">
                <a:solidFill>
                  <a:srgbClr val="C00000"/>
                </a:solidFill>
              </a:rPr>
              <a:t>Estados Unidos tiene las mejores perspectivas al 2030</a:t>
            </a:r>
            <a:endParaRPr lang="es-MX" sz="2400" dirty="0">
              <a:solidFill>
                <a:srgbClr val="C0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99" t="17314" r="12654" b="10516"/>
          <a:stretch/>
        </p:blipFill>
        <p:spPr bwMode="auto">
          <a:xfrm>
            <a:off x="467544" y="1988840"/>
            <a:ext cx="8352928" cy="4430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1 Título"/>
          <p:cNvSpPr txBox="1">
            <a:spLocks/>
          </p:cNvSpPr>
          <p:nvPr/>
        </p:nvSpPr>
        <p:spPr>
          <a:xfrm>
            <a:off x="827584" y="1196751"/>
            <a:ext cx="2160240" cy="1080121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1900" dirty="0" smtClean="0">
              <a:solidFill>
                <a:srgbClr val="C00000"/>
              </a:solidFill>
            </a:endParaRPr>
          </a:p>
          <a:p>
            <a:r>
              <a:rPr lang="es-MX" sz="4900" dirty="0" smtClean="0"/>
              <a:t>Consumo</a:t>
            </a:r>
            <a:r>
              <a:rPr lang="es-MX" sz="4900" dirty="0" smtClean="0">
                <a:solidFill>
                  <a:srgbClr val="C00000"/>
                </a:solidFill>
              </a:rPr>
              <a:t>:  </a:t>
            </a:r>
            <a:r>
              <a:rPr lang="es-MX" sz="4900" dirty="0" smtClean="0">
                <a:solidFill>
                  <a:srgbClr val="00B050"/>
                </a:solidFill>
              </a:rPr>
              <a:t>Decreciente</a:t>
            </a:r>
          </a:p>
          <a:p>
            <a:endParaRPr lang="es-MX" sz="4900" dirty="0" smtClean="0">
              <a:solidFill>
                <a:srgbClr val="C00000"/>
              </a:solidFill>
            </a:endParaRPr>
          </a:p>
          <a:p>
            <a:r>
              <a:rPr lang="es-MX" sz="4900" dirty="0" smtClean="0"/>
              <a:t>Producción:</a:t>
            </a:r>
            <a:r>
              <a:rPr lang="es-MX" sz="4900" dirty="0" smtClean="0">
                <a:solidFill>
                  <a:srgbClr val="C00000"/>
                </a:solidFill>
              </a:rPr>
              <a:t> Decreciente</a:t>
            </a:r>
          </a:p>
          <a:p>
            <a:endParaRPr lang="es-MX" sz="4900" dirty="0" smtClean="0">
              <a:solidFill>
                <a:srgbClr val="C00000"/>
              </a:solidFill>
            </a:endParaRPr>
          </a:p>
          <a:p>
            <a:r>
              <a:rPr lang="es-MX" sz="4900" dirty="0" smtClean="0"/>
              <a:t>Importaciones</a:t>
            </a:r>
            <a:r>
              <a:rPr lang="es-MX" sz="4900" dirty="0" smtClean="0">
                <a:solidFill>
                  <a:srgbClr val="C00000"/>
                </a:solidFill>
              </a:rPr>
              <a:t>: Crecientes</a:t>
            </a:r>
          </a:p>
          <a:p>
            <a:endParaRPr lang="es-MX" sz="1900" dirty="0" smtClean="0">
              <a:solidFill>
                <a:srgbClr val="C00000"/>
              </a:solidFill>
            </a:endParaRPr>
          </a:p>
          <a:p>
            <a:endParaRPr lang="es-MX" sz="2400" dirty="0">
              <a:solidFill>
                <a:srgbClr val="C0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38403" y="6309320"/>
            <a:ext cx="28501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Fuente: Oxford </a:t>
            </a:r>
            <a:r>
              <a:rPr lang="es-MX" sz="1400" dirty="0" err="1" smtClean="0"/>
              <a:t>Economics</a:t>
            </a:r>
            <a:r>
              <a:rPr lang="es-MX" sz="1400" dirty="0" smtClean="0"/>
              <a:t>; </a:t>
            </a:r>
            <a:r>
              <a:rPr lang="es-MX" sz="1400" dirty="0" err="1" smtClean="0"/>
              <a:t>Sep</a:t>
            </a:r>
            <a:r>
              <a:rPr lang="es-MX" sz="1400" dirty="0" smtClean="0"/>
              <a:t> 2013</a:t>
            </a:r>
            <a:endParaRPr lang="es-MX" sz="1400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491880" y="1196751"/>
            <a:ext cx="2160240" cy="1080121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1900" dirty="0" smtClean="0">
              <a:solidFill>
                <a:srgbClr val="C00000"/>
              </a:solidFill>
            </a:endParaRPr>
          </a:p>
          <a:p>
            <a:r>
              <a:rPr lang="es-MX" sz="4900" dirty="0" smtClean="0"/>
              <a:t>Consumo:</a:t>
            </a:r>
            <a:r>
              <a:rPr lang="es-MX" sz="4900" dirty="0" smtClean="0">
                <a:solidFill>
                  <a:srgbClr val="C00000"/>
                </a:solidFill>
              </a:rPr>
              <a:t>  </a:t>
            </a:r>
            <a:r>
              <a:rPr lang="es-MX" sz="4900" dirty="0" smtClean="0">
                <a:solidFill>
                  <a:srgbClr val="00B050"/>
                </a:solidFill>
              </a:rPr>
              <a:t>Decreciente</a:t>
            </a:r>
          </a:p>
          <a:p>
            <a:endParaRPr lang="es-MX" sz="4900" dirty="0" smtClean="0">
              <a:solidFill>
                <a:srgbClr val="C00000"/>
              </a:solidFill>
            </a:endParaRPr>
          </a:p>
          <a:p>
            <a:r>
              <a:rPr lang="es-MX" sz="4900" dirty="0" smtClean="0"/>
              <a:t>Producción</a:t>
            </a:r>
            <a:r>
              <a:rPr lang="es-MX" sz="4900" dirty="0" smtClean="0">
                <a:solidFill>
                  <a:srgbClr val="C00000"/>
                </a:solidFill>
              </a:rPr>
              <a:t>: </a:t>
            </a:r>
            <a:r>
              <a:rPr lang="es-MX" sz="4900" dirty="0" smtClean="0">
                <a:solidFill>
                  <a:srgbClr val="00B050"/>
                </a:solidFill>
              </a:rPr>
              <a:t>Creciente</a:t>
            </a:r>
          </a:p>
          <a:p>
            <a:endParaRPr lang="es-MX" sz="4900" dirty="0" smtClean="0">
              <a:solidFill>
                <a:srgbClr val="C00000"/>
              </a:solidFill>
            </a:endParaRPr>
          </a:p>
          <a:p>
            <a:r>
              <a:rPr lang="es-MX" sz="4900" dirty="0" smtClean="0"/>
              <a:t>Importaciones</a:t>
            </a:r>
            <a:r>
              <a:rPr lang="es-MX" sz="4900" dirty="0" smtClean="0">
                <a:solidFill>
                  <a:srgbClr val="C00000"/>
                </a:solidFill>
              </a:rPr>
              <a:t>:  </a:t>
            </a:r>
            <a:r>
              <a:rPr lang="es-MX" sz="4900" dirty="0" smtClean="0">
                <a:solidFill>
                  <a:srgbClr val="00B050"/>
                </a:solidFill>
              </a:rPr>
              <a:t>Decrecientes</a:t>
            </a:r>
          </a:p>
          <a:p>
            <a:endParaRPr lang="es-MX" sz="1900" dirty="0" smtClean="0">
              <a:solidFill>
                <a:srgbClr val="C00000"/>
              </a:solidFill>
            </a:endParaRPr>
          </a:p>
          <a:p>
            <a:endParaRPr lang="es-MX" sz="2400" dirty="0">
              <a:solidFill>
                <a:srgbClr val="C00000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228184" y="1196752"/>
            <a:ext cx="2160240" cy="1080121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1900" dirty="0" smtClean="0">
              <a:solidFill>
                <a:srgbClr val="C00000"/>
              </a:solidFill>
            </a:endParaRPr>
          </a:p>
          <a:p>
            <a:r>
              <a:rPr lang="es-MX" sz="4900" dirty="0" smtClean="0"/>
              <a:t>Consumo:  </a:t>
            </a:r>
            <a:r>
              <a:rPr lang="es-MX" sz="4900" dirty="0" smtClean="0">
                <a:solidFill>
                  <a:srgbClr val="C00000"/>
                </a:solidFill>
              </a:rPr>
              <a:t>Creciente</a:t>
            </a:r>
          </a:p>
          <a:p>
            <a:endParaRPr lang="es-MX" sz="4900" dirty="0" smtClean="0">
              <a:solidFill>
                <a:srgbClr val="C00000"/>
              </a:solidFill>
            </a:endParaRPr>
          </a:p>
          <a:p>
            <a:r>
              <a:rPr lang="es-MX" sz="4900" dirty="0" smtClean="0"/>
              <a:t>Producción:</a:t>
            </a:r>
            <a:r>
              <a:rPr lang="es-MX" sz="4900" dirty="0" smtClean="0">
                <a:solidFill>
                  <a:srgbClr val="C00000"/>
                </a:solidFill>
              </a:rPr>
              <a:t>  Poco creciente</a:t>
            </a:r>
          </a:p>
          <a:p>
            <a:endParaRPr lang="es-MX" sz="4900" dirty="0" smtClean="0">
              <a:solidFill>
                <a:srgbClr val="C00000"/>
              </a:solidFill>
            </a:endParaRPr>
          </a:p>
          <a:p>
            <a:r>
              <a:rPr lang="es-MX" sz="4900" dirty="0" smtClean="0"/>
              <a:t>Importaciones:</a:t>
            </a:r>
            <a:r>
              <a:rPr lang="es-MX" sz="4900" dirty="0" smtClean="0">
                <a:solidFill>
                  <a:srgbClr val="C00000"/>
                </a:solidFill>
              </a:rPr>
              <a:t> Crecientes</a:t>
            </a:r>
          </a:p>
          <a:p>
            <a:endParaRPr lang="es-MX" sz="1900" dirty="0" smtClean="0">
              <a:solidFill>
                <a:srgbClr val="C00000"/>
              </a:solidFill>
            </a:endParaRPr>
          </a:p>
          <a:p>
            <a:endParaRPr lang="es-MX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70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44624"/>
            <a:ext cx="8640960" cy="792088"/>
          </a:xfrm>
        </p:spPr>
        <p:txBody>
          <a:bodyPr>
            <a:normAutofit fontScale="90000"/>
          </a:bodyPr>
          <a:lstStyle/>
          <a:p>
            <a:r>
              <a:rPr lang="es-MX" sz="4000" dirty="0" smtClean="0">
                <a:solidFill>
                  <a:srgbClr val="3333CC"/>
                </a:solidFill>
              </a:rPr>
              <a:t>Recursos </a:t>
            </a:r>
            <a:r>
              <a:rPr lang="es-MX" sz="4000" dirty="0" err="1" smtClean="0">
                <a:solidFill>
                  <a:srgbClr val="3333CC"/>
                </a:solidFill>
              </a:rPr>
              <a:t>Shale</a:t>
            </a:r>
            <a:r>
              <a:rPr lang="es-MX" sz="4000" dirty="0" smtClean="0">
                <a:solidFill>
                  <a:srgbClr val="3333CC"/>
                </a:solidFill>
              </a:rPr>
              <a:t> del Mundo </a:t>
            </a:r>
            <a:br>
              <a:rPr lang="es-MX" sz="4000" dirty="0" smtClean="0">
                <a:solidFill>
                  <a:srgbClr val="3333CC"/>
                </a:solidFill>
              </a:rPr>
            </a:br>
            <a:r>
              <a:rPr lang="es-MX" sz="2700" dirty="0" smtClean="0">
                <a:solidFill>
                  <a:srgbClr val="C00000"/>
                </a:solidFill>
              </a:rPr>
              <a:t>Estados Unidos en una situación privilegiada</a:t>
            </a:r>
            <a:endParaRPr lang="es-MX" sz="2700" dirty="0">
              <a:solidFill>
                <a:srgbClr val="C0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55" t="18835" r="21057" b="6250"/>
          <a:stretch/>
        </p:blipFill>
        <p:spPr bwMode="auto">
          <a:xfrm>
            <a:off x="611560" y="1340768"/>
            <a:ext cx="7766138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Elipse"/>
          <p:cNvSpPr/>
          <p:nvPr/>
        </p:nvSpPr>
        <p:spPr>
          <a:xfrm>
            <a:off x="5652120" y="2564904"/>
            <a:ext cx="23042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Elipse"/>
          <p:cNvSpPr/>
          <p:nvPr/>
        </p:nvSpPr>
        <p:spPr>
          <a:xfrm>
            <a:off x="1691680" y="2132856"/>
            <a:ext cx="2448272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Elipse"/>
          <p:cNvSpPr/>
          <p:nvPr/>
        </p:nvSpPr>
        <p:spPr>
          <a:xfrm>
            <a:off x="5652120" y="2348880"/>
            <a:ext cx="2304256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920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691705"/>
              </p:ext>
            </p:extLst>
          </p:nvPr>
        </p:nvGraphicFramePr>
        <p:xfrm>
          <a:off x="251520" y="1916906"/>
          <a:ext cx="5030787" cy="302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2" name="Worksheet" r:id="rId3" imgW="4562559" imgH="2743166" progId="Excel.Sheet.12">
                  <p:link updateAutomatic="1"/>
                </p:oleObj>
              </mc:Choice>
              <mc:Fallback>
                <p:oleObj name="Worksheet" r:id="rId3" imgW="4562559" imgH="2743166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0" y="1916906"/>
                        <a:ext cx="5030787" cy="3024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666514"/>
              </p:ext>
            </p:extLst>
          </p:nvPr>
        </p:nvGraphicFramePr>
        <p:xfrm>
          <a:off x="5354513" y="2026518"/>
          <a:ext cx="3609975" cy="291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3" name="Worksheet" r:id="rId5" imgW="3609857" imgH="2914732" progId="Excel.Sheet.12">
                  <p:link updateAutomatic="1"/>
                </p:oleObj>
              </mc:Choice>
              <mc:Fallback>
                <p:oleObj name="Worksheet" r:id="rId5" imgW="3609857" imgH="2914732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54513" y="2026518"/>
                        <a:ext cx="3609975" cy="291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6395" y="6309320"/>
            <a:ext cx="144729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dirty="0">
                <a:solidFill>
                  <a:prstClr val="black"/>
                </a:solidFill>
              </a:rPr>
              <a:t>Source: </a:t>
            </a:r>
            <a:r>
              <a:rPr lang="en-US" sz="1100" dirty="0" smtClean="0">
                <a:solidFill>
                  <a:prstClr val="black"/>
                </a:solidFill>
              </a:rPr>
              <a:t>EIA, IEA.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79512" y="44624"/>
            <a:ext cx="8640960" cy="1059521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dirty="0" smtClean="0">
                <a:solidFill>
                  <a:srgbClr val="3333FF"/>
                </a:solidFill>
              </a:rPr>
              <a:t>China: Importaciones de Petróleo Crudo, 2004 - 12</a:t>
            </a:r>
            <a:endParaRPr lang="es-MX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47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44624"/>
            <a:ext cx="8640960" cy="792088"/>
          </a:xfrm>
        </p:spPr>
        <p:txBody>
          <a:bodyPr>
            <a:normAutofit fontScale="90000"/>
          </a:bodyPr>
          <a:lstStyle/>
          <a:p>
            <a:r>
              <a:rPr lang="es-MX" sz="4000" dirty="0" smtClean="0">
                <a:solidFill>
                  <a:srgbClr val="3333CC"/>
                </a:solidFill>
              </a:rPr>
              <a:t>Tarifas Eléctricas 2007- 2013: México vs EUA  </a:t>
            </a:r>
            <a:br>
              <a:rPr lang="es-MX" sz="4000" dirty="0" smtClean="0">
                <a:solidFill>
                  <a:srgbClr val="3333CC"/>
                </a:solidFill>
              </a:rPr>
            </a:br>
            <a:r>
              <a:rPr lang="es-MX" sz="2200" dirty="0" smtClean="0">
                <a:solidFill>
                  <a:srgbClr val="3333CC"/>
                </a:solidFill>
              </a:rPr>
              <a:t>Gran Industria: 65 % más cara en Mx / Mediana: 100 % más cara en Mx</a:t>
            </a:r>
            <a:endParaRPr lang="es-MX" sz="2200" dirty="0">
              <a:solidFill>
                <a:srgbClr val="3333CC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0" t="14384" r="34247" b="44521"/>
          <a:stretch/>
        </p:blipFill>
        <p:spPr bwMode="auto">
          <a:xfrm>
            <a:off x="611560" y="2132856"/>
            <a:ext cx="7920880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755576" y="1378629"/>
            <a:ext cx="7632848" cy="682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dirty="0" smtClean="0">
                <a:solidFill>
                  <a:srgbClr val="C00000"/>
                </a:solidFill>
              </a:rPr>
              <a:t>Oportunidad única para igualar precios en México a través del uso del gas y dar ventaja al acero y su cadena</a:t>
            </a:r>
            <a:endParaRPr lang="es-MX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06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sz="3600" dirty="0" smtClean="0">
                <a:solidFill>
                  <a:srgbClr val="3333FF"/>
                </a:solidFill>
              </a:rPr>
              <a:t>Manufactura China</a:t>
            </a:r>
            <a:r>
              <a:rPr lang="es-MX" dirty="0" smtClean="0">
                <a:solidFill>
                  <a:srgbClr val="3333FF"/>
                </a:solidFill>
              </a:rPr>
              <a:t/>
            </a:r>
            <a:br>
              <a:rPr lang="es-MX" dirty="0" smtClean="0">
                <a:solidFill>
                  <a:srgbClr val="3333FF"/>
                </a:solidFill>
              </a:rPr>
            </a:br>
            <a:r>
              <a:rPr lang="es-MX" sz="2700" dirty="0" smtClean="0">
                <a:solidFill>
                  <a:srgbClr val="FF0000"/>
                </a:solidFill>
              </a:rPr>
              <a:t>Estudios ya demuestran que su éxito fue resultado de distorsiones que ahora afectan los mercados</a:t>
            </a:r>
            <a:endParaRPr lang="es-MX" sz="2700" dirty="0">
              <a:solidFill>
                <a:srgbClr val="FF0000"/>
              </a:solidFill>
            </a:endParaRPr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es-MX" sz="1800" dirty="0" smtClean="0"/>
              <a:t>No obstante, antes es importante entender lo sucedido con China durante los </a:t>
            </a:r>
            <a:r>
              <a:rPr lang="es-MX" sz="1800" dirty="0"/>
              <a:t>ú</a:t>
            </a:r>
            <a:r>
              <a:rPr lang="es-MX" sz="1800" dirty="0" smtClean="0"/>
              <a:t>ltimos 15 años.</a:t>
            </a:r>
          </a:p>
          <a:p>
            <a:endParaRPr lang="es-MX" sz="1800" dirty="0" smtClean="0"/>
          </a:p>
          <a:p>
            <a:r>
              <a:rPr lang="es-MX" sz="1800" dirty="0" smtClean="0"/>
              <a:t>Estudios recientes (G. </a:t>
            </a:r>
            <a:r>
              <a:rPr lang="es-MX" sz="1800" dirty="0" err="1" smtClean="0"/>
              <a:t>Haley</a:t>
            </a:r>
            <a:r>
              <a:rPr lang="es-MX" sz="1800" dirty="0" smtClean="0"/>
              <a:t>, Universidad de </a:t>
            </a:r>
            <a:r>
              <a:rPr lang="es-MX" sz="1800" dirty="0" err="1" smtClean="0"/>
              <a:t>Virgnia</a:t>
            </a:r>
            <a:r>
              <a:rPr lang="es-MX" sz="1800" dirty="0" smtClean="0"/>
              <a:t>) han arribado a importantes conclusiones sobre las ventajas otorgadas deslealmente por el gobierno de China.</a:t>
            </a:r>
          </a:p>
          <a:p>
            <a:endParaRPr lang="es-MX" sz="1800" dirty="0"/>
          </a:p>
          <a:p>
            <a:r>
              <a:rPr lang="es-MX" sz="1800" dirty="0" smtClean="0"/>
              <a:t>G. </a:t>
            </a:r>
            <a:r>
              <a:rPr lang="es-MX" sz="1800" dirty="0" err="1" smtClean="0"/>
              <a:t>Haley</a:t>
            </a:r>
            <a:r>
              <a:rPr lang="es-MX" sz="1800" dirty="0" smtClean="0"/>
              <a:t> (Universidad de </a:t>
            </a:r>
            <a:r>
              <a:rPr lang="es-MX" sz="1800" dirty="0" err="1" smtClean="0"/>
              <a:t>Virgina</a:t>
            </a:r>
            <a:r>
              <a:rPr lang="es-MX" sz="1800" dirty="0" smtClean="0"/>
              <a:t>) concluyó:</a:t>
            </a:r>
          </a:p>
          <a:p>
            <a:endParaRPr lang="es-MX" sz="1800" dirty="0"/>
          </a:p>
          <a:p>
            <a:pPr lvl="1"/>
            <a:r>
              <a:rPr lang="es-MX" sz="1600" dirty="0" smtClean="0"/>
              <a:t>Que el éxito de China como productor y exportador de manufacturas se explica por: enorme oferta de mano de obra, moneda artificialmente subvaluada, y subsidios a sus empresas de estado.</a:t>
            </a:r>
          </a:p>
          <a:p>
            <a:pPr lvl="1"/>
            <a:endParaRPr lang="es-MX" sz="1600" dirty="0" smtClean="0"/>
          </a:p>
          <a:p>
            <a:pPr lvl="1"/>
            <a:r>
              <a:rPr lang="es-MX" sz="1600" dirty="0" smtClean="0"/>
              <a:t>Se estima que China erogó $ 300 mmd en el período 1985 – 2005 y ello sucedió vía: capital barato y precios bajos de los insumos.</a:t>
            </a:r>
            <a:endParaRPr lang="es-MX" sz="1600" dirty="0"/>
          </a:p>
          <a:p>
            <a:endParaRPr lang="es-MX" sz="1600" dirty="0" smtClean="0"/>
          </a:p>
          <a:p>
            <a:r>
              <a:rPr lang="es-MX" sz="1600" dirty="0" smtClean="0"/>
              <a:t>J. Pierce &amp; P. Scott concluyeron que hay un vínculo entre la caída en el empleo en Estados Unidos y la aceleración de las importaciones desde China. Esto por razones de rentabilidad.</a:t>
            </a:r>
          </a:p>
          <a:p>
            <a:pPr marL="0" indent="0">
              <a:buNone/>
            </a:pPr>
            <a:endParaRPr lang="es-MX" sz="1600" dirty="0"/>
          </a:p>
          <a:p>
            <a:endParaRPr lang="es-MX" sz="2400" dirty="0" smtClean="0"/>
          </a:p>
          <a:p>
            <a:endParaRPr lang="es-MX" sz="2400" dirty="0"/>
          </a:p>
          <a:p>
            <a:pPr marL="0" lvl="0" indent="0">
              <a:buNone/>
            </a:pPr>
            <a:endParaRPr lang="es-MX" sz="3100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7394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-27384"/>
            <a:ext cx="8640960" cy="864096"/>
          </a:xfrm>
        </p:spPr>
        <p:txBody>
          <a:bodyPr>
            <a:noAutofit/>
          </a:bodyPr>
          <a:lstStyle/>
          <a:p>
            <a:r>
              <a:rPr lang="es-MX" sz="2800" dirty="0" smtClean="0">
                <a:solidFill>
                  <a:srgbClr val="3333CC"/>
                </a:solidFill>
              </a:rPr>
              <a:t>Competitividad Global</a:t>
            </a:r>
            <a:br>
              <a:rPr lang="es-MX" sz="2800" dirty="0" smtClean="0">
                <a:solidFill>
                  <a:srgbClr val="3333CC"/>
                </a:solidFill>
              </a:rPr>
            </a:br>
            <a:r>
              <a:rPr lang="es-MX" sz="2400" dirty="0" smtClean="0">
                <a:solidFill>
                  <a:srgbClr val="3333CC"/>
                </a:solidFill>
              </a:rPr>
              <a:t>¿Manufactura de Estados Unidos ahora muy competitiva?</a:t>
            </a:r>
            <a:endParaRPr lang="es-MX" sz="2400" dirty="0">
              <a:solidFill>
                <a:srgbClr val="3333CC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29" t="23315" r="13212" b="6249"/>
          <a:stretch/>
        </p:blipFill>
        <p:spPr bwMode="auto">
          <a:xfrm>
            <a:off x="1187624" y="2918498"/>
            <a:ext cx="6624736" cy="3678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611560" y="2060848"/>
            <a:ext cx="770485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b="1" dirty="0" err="1" smtClean="0"/>
              <a:t>Indice</a:t>
            </a:r>
            <a:r>
              <a:rPr lang="es-MX" sz="1800" b="1" dirty="0" smtClean="0"/>
              <a:t> de costos unitarios mano de obra en la manufactura </a:t>
            </a:r>
          </a:p>
          <a:p>
            <a:r>
              <a:rPr lang="es-MX" sz="1800" b="1" dirty="0" smtClean="0"/>
              <a:t>(2000 – TI = 100)  </a:t>
            </a:r>
            <a:endParaRPr lang="es-MX" sz="1800" b="1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755576" y="1124744"/>
            <a:ext cx="7632848" cy="6822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dirty="0" smtClean="0">
                <a:solidFill>
                  <a:srgbClr val="C00000"/>
                </a:solidFill>
              </a:rPr>
              <a:t>Los costos unitarios de la mano de obra no resuelven la competitividad con respecto a China. Hay que atender las distorsiones</a:t>
            </a:r>
            <a:endParaRPr lang="es-MX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83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s-MX" sz="3200" dirty="0" smtClean="0"/>
              <a:t>¿Qué se requiere?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es-MX" sz="1800" dirty="0" smtClean="0"/>
              <a:t>Reconocer la oportunidad en la competitividad que existe por el tema gas y su efecto sobre el costo de la electricidad</a:t>
            </a:r>
            <a:endParaRPr lang="es-MX" sz="1800" dirty="0"/>
          </a:p>
          <a:p>
            <a:endParaRPr lang="es-MX" sz="1800" dirty="0" smtClean="0"/>
          </a:p>
          <a:p>
            <a:r>
              <a:rPr lang="es-MX" sz="1800" dirty="0" smtClean="0"/>
              <a:t>Igualar </a:t>
            </a:r>
            <a:r>
              <a:rPr lang="es-MX" sz="1800" dirty="0"/>
              <a:t>precios de la energía entre México y EUA (Principalmente para las pequeñas y medianas empresas). </a:t>
            </a:r>
            <a:r>
              <a:rPr lang="es-MX" sz="1800" dirty="0" smtClean="0"/>
              <a:t>Capitalizar la reforma energética.            </a:t>
            </a:r>
            <a:endParaRPr lang="es-MX" sz="1800" dirty="0"/>
          </a:p>
          <a:p>
            <a:pPr lvl="1"/>
            <a:endParaRPr lang="es-MX" sz="1800" dirty="0" smtClean="0"/>
          </a:p>
          <a:p>
            <a:r>
              <a:rPr lang="es-MX" sz="1800" dirty="0" smtClean="0"/>
              <a:t>Reconocer que ello se puede traducir en un precio del acero  atractivo para la cadena del acero</a:t>
            </a:r>
          </a:p>
          <a:p>
            <a:pPr marL="457200" lvl="1" indent="0">
              <a:buNone/>
            </a:pPr>
            <a:endParaRPr lang="es-MX" sz="1800" dirty="0" smtClean="0"/>
          </a:p>
          <a:p>
            <a:r>
              <a:rPr lang="es-MX" sz="1800" dirty="0" smtClean="0"/>
              <a:t>Reconocer el multiplicador de la cadena del acero y aprovecharlo.</a:t>
            </a:r>
          </a:p>
          <a:p>
            <a:endParaRPr lang="es-MX" sz="1800" dirty="0" smtClean="0"/>
          </a:p>
          <a:p>
            <a:r>
              <a:rPr lang="es-MX" sz="1800" dirty="0" smtClean="0"/>
              <a:t>Identificar los productos con </a:t>
            </a:r>
            <a:r>
              <a:rPr lang="es-MX" sz="1800" dirty="0"/>
              <a:t>alto contenido de </a:t>
            </a:r>
            <a:r>
              <a:rPr lang="es-MX" sz="1800" dirty="0" smtClean="0"/>
              <a:t>acero</a:t>
            </a:r>
            <a:r>
              <a:rPr lang="es-MX" sz="2400" dirty="0"/>
              <a:t> </a:t>
            </a:r>
            <a:r>
              <a:rPr lang="es-MX" sz="1800" dirty="0" smtClean="0"/>
              <a:t>que sea viable sustituir con producción doméstica. Esto como resultado del estudio bajo elaboración.</a:t>
            </a:r>
          </a:p>
          <a:p>
            <a:endParaRPr lang="es-MX" sz="2400" dirty="0" smtClean="0"/>
          </a:p>
          <a:p>
            <a:r>
              <a:rPr lang="es-MX" sz="1900" dirty="0" smtClean="0"/>
              <a:t>Identificar las alianzas </a:t>
            </a:r>
            <a:r>
              <a:rPr lang="es-MX" sz="1900" dirty="0"/>
              <a:t>con la manufactura líder de los Estados Unidos (Nafta)</a:t>
            </a:r>
          </a:p>
          <a:p>
            <a:endParaRPr lang="es-MX" sz="2400" dirty="0"/>
          </a:p>
          <a:p>
            <a:endParaRPr lang="es-MX" sz="1800" dirty="0" smtClean="0"/>
          </a:p>
          <a:p>
            <a:pPr marL="0" indent="0">
              <a:buNone/>
            </a:pPr>
            <a:endParaRPr lang="es-MX" sz="2400" dirty="0"/>
          </a:p>
          <a:p>
            <a:endParaRPr lang="es-MX" sz="2400" dirty="0" smtClean="0"/>
          </a:p>
          <a:p>
            <a:endParaRPr lang="es-MX" sz="2400" dirty="0"/>
          </a:p>
          <a:p>
            <a:pPr marL="0" lvl="0" indent="0">
              <a:buNone/>
            </a:pPr>
            <a:endParaRPr lang="es-MX" sz="3100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7235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922114"/>
          </a:xfrm>
        </p:spPr>
        <p:txBody>
          <a:bodyPr>
            <a:normAutofit/>
          </a:bodyPr>
          <a:lstStyle/>
          <a:p>
            <a:r>
              <a:rPr lang="es-MX" sz="3200" dirty="0" smtClean="0"/>
              <a:t>Guión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endParaRPr lang="es-MX" sz="2400" dirty="0" smtClean="0"/>
          </a:p>
          <a:p>
            <a:r>
              <a:rPr lang="es-MX" sz="2400" dirty="0" smtClean="0"/>
              <a:t>Desafíos: La propensión a importar, el multiplicador de las exportaciones, y la cadena de valor del acero.</a:t>
            </a:r>
          </a:p>
          <a:p>
            <a:pPr marL="0" indent="0">
              <a:buNone/>
            </a:pPr>
            <a:endParaRPr lang="es-MX" sz="2400" dirty="0"/>
          </a:p>
          <a:p>
            <a:r>
              <a:rPr lang="es-MX" sz="2400" dirty="0" smtClean="0"/>
              <a:t>La Oportunidad: Energía.</a:t>
            </a:r>
          </a:p>
          <a:p>
            <a:pPr lvl="1"/>
            <a:endParaRPr lang="es-MX" sz="2000" dirty="0"/>
          </a:p>
          <a:p>
            <a:r>
              <a:rPr lang="es-MX" sz="2400" dirty="0" smtClean="0"/>
              <a:t>¿Qué se requiere?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7929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s-MX" sz="3200" dirty="0" smtClean="0"/>
              <a:t>¿Qué se requiere?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sz="1800" dirty="0" smtClean="0"/>
          </a:p>
          <a:p>
            <a:r>
              <a:rPr lang="es-MX" sz="1800" dirty="0" smtClean="0"/>
              <a:t>Reconocer y seguir atendiendo las distorsiones generadas por China en los mercados.</a:t>
            </a:r>
          </a:p>
          <a:p>
            <a:endParaRPr lang="es-MX" sz="1800" dirty="0" smtClean="0"/>
          </a:p>
          <a:p>
            <a:r>
              <a:rPr lang="es-MX" sz="1800" dirty="0" smtClean="0"/>
              <a:t>Aprovechar </a:t>
            </a:r>
            <a:r>
              <a:rPr lang="es-MX" sz="1800" dirty="0"/>
              <a:t>TPP  </a:t>
            </a:r>
            <a:r>
              <a:rPr lang="es-MX" sz="1800" dirty="0" smtClean="0"/>
              <a:t>para: </a:t>
            </a:r>
          </a:p>
          <a:p>
            <a:pPr lvl="1"/>
            <a:endParaRPr lang="es-MX" sz="1400" dirty="0"/>
          </a:p>
          <a:p>
            <a:pPr lvl="1"/>
            <a:r>
              <a:rPr lang="es-MX" sz="1600" dirty="0" smtClean="0"/>
              <a:t>Que haya reglas que fortalezcan </a:t>
            </a:r>
            <a:r>
              <a:rPr lang="es-MX" sz="1600" dirty="0"/>
              <a:t>nuestra </a:t>
            </a:r>
            <a:r>
              <a:rPr lang="es-MX" sz="1600" dirty="0" smtClean="0"/>
              <a:t>competitividad</a:t>
            </a:r>
            <a:r>
              <a:rPr lang="es-MX" sz="1600" dirty="0"/>
              <a:t> </a:t>
            </a:r>
            <a:r>
              <a:rPr lang="es-MX" sz="1600" dirty="0" smtClean="0"/>
              <a:t>de acceso a mercados; y </a:t>
            </a:r>
          </a:p>
          <a:p>
            <a:pPr lvl="1"/>
            <a:r>
              <a:rPr lang="es-MX" sz="1600" dirty="0" smtClean="0"/>
              <a:t>Mantener ventajas TLCAN</a:t>
            </a:r>
          </a:p>
          <a:p>
            <a:endParaRPr lang="es-MX" sz="1800" dirty="0"/>
          </a:p>
          <a:p>
            <a:r>
              <a:rPr lang="es-MX" sz="1800" dirty="0" smtClean="0"/>
              <a:t>En </a:t>
            </a:r>
            <a:r>
              <a:rPr lang="es-MX" sz="1800" dirty="0"/>
              <a:t>el contexto de la OMC, revisar opciones legales </a:t>
            </a:r>
            <a:r>
              <a:rPr lang="es-MX" sz="1800" dirty="0" smtClean="0"/>
              <a:t>que permitan sancionar las depredación en terceros </a:t>
            </a:r>
            <a:r>
              <a:rPr lang="es-MX" sz="1800" dirty="0"/>
              <a:t>países. </a:t>
            </a:r>
            <a:endParaRPr lang="es-MX" sz="1800" dirty="0" smtClean="0"/>
          </a:p>
          <a:p>
            <a:endParaRPr lang="es-MX" sz="1800" dirty="0" smtClean="0"/>
          </a:p>
          <a:p>
            <a:r>
              <a:rPr lang="es-MX" sz="1800" dirty="0" smtClean="0"/>
              <a:t>Promover </a:t>
            </a:r>
            <a:r>
              <a:rPr lang="es-MX" sz="1800" dirty="0"/>
              <a:t>una alianza: Economía, </a:t>
            </a:r>
            <a:r>
              <a:rPr lang="es-MX" sz="1800" dirty="0" err="1"/>
              <a:t>Promexico</a:t>
            </a:r>
            <a:r>
              <a:rPr lang="es-MX" sz="1800" dirty="0"/>
              <a:t>, </a:t>
            </a:r>
            <a:r>
              <a:rPr lang="es-MX" sz="1800" dirty="0" err="1" smtClean="0"/>
              <a:t>Canacero</a:t>
            </a:r>
            <a:r>
              <a:rPr lang="es-MX" sz="1800" dirty="0" smtClean="0"/>
              <a:t>, </a:t>
            </a:r>
            <a:r>
              <a:rPr lang="es-MX" sz="1800" dirty="0" err="1" smtClean="0"/>
              <a:t>Conadiac</a:t>
            </a:r>
            <a:r>
              <a:rPr lang="es-MX" sz="1800" dirty="0" smtClean="0"/>
              <a:t> y Usuarios del acero; con el fin de atraer inversiones que produzcan lo que hoy importamos. </a:t>
            </a:r>
            <a:endParaRPr lang="es-MX" sz="1800" dirty="0"/>
          </a:p>
          <a:p>
            <a:pPr lvl="1"/>
            <a:endParaRPr lang="es-MX" sz="1800" dirty="0"/>
          </a:p>
          <a:p>
            <a:endParaRPr lang="es-MX" sz="2400" dirty="0"/>
          </a:p>
          <a:p>
            <a:endParaRPr lang="es-MX" sz="2400" dirty="0" smtClean="0"/>
          </a:p>
          <a:p>
            <a:endParaRPr lang="es-MX" sz="2400" dirty="0"/>
          </a:p>
          <a:p>
            <a:pPr marL="0" lvl="0" indent="0">
              <a:buNone/>
            </a:pPr>
            <a:endParaRPr lang="es-MX" sz="3100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541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5192" y="116632"/>
            <a:ext cx="8435280" cy="1143000"/>
          </a:xfrm>
        </p:spPr>
        <p:txBody>
          <a:bodyPr>
            <a:normAutofit/>
          </a:bodyPr>
          <a:lstStyle/>
          <a:p>
            <a:r>
              <a:rPr lang="es-MX" sz="3200" dirty="0" smtClean="0">
                <a:solidFill>
                  <a:srgbClr val="3333FF"/>
                </a:solidFill>
              </a:rPr>
              <a:t>México / Desafío: Propensión a importar y Multiplicador exportaciones</a:t>
            </a:r>
            <a:endParaRPr lang="es-MX" sz="3200" dirty="0">
              <a:solidFill>
                <a:srgbClr val="3333FF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1800" dirty="0" smtClean="0"/>
              <a:t>Parto de un estudio elaborado por Jaime Serra (*) sobre la apertura en México. En este estudio él llego a relevantes conclusiones. Sobresalen:</a:t>
            </a:r>
          </a:p>
          <a:p>
            <a:endParaRPr lang="es-MX" sz="1400" dirty="0" smtClean="0"/>
          </a:p>
          <a:p>
            <a:pPr lvl="1"/>
            <a:r>
              <a:rPr lang="es-MX" sz="1400" dirty="0" smtClean="0"/>
              <a:t>México se ha transformado en una potencia exportadora de manufacturas.</a:t>
            </a:r>
          </a:p>
          <a:p>
            <a:pPr lvl="1"/>
            <a:r>
              <a:rPr lang="es-MX" sz="1400" dirty="0" smtClean="0"/>
              <a:t>Como proporción % del PIB, las exportaciones de México superan a las de China y </a:t>
            </a:r>
            <a:r>
              <a:rPr lang="es-MX" sz="1400" dirty="0" err="1" smtClean="0"/>
              <a:t>BRIC´s</a:t>
            </a:r>
            <a:r>
              <a:rPr lang="es-MX" sz="1400" dirty="0" smtClean="0"/>
              <a:t>.</a:t>
            </a:r>
          </a:p>
          <a:p>
            <a:pPr lvl="1"/>
            <a:r>
              <a:rPr lang="es-MX" sz="1400" dirty="0" smtClean="0"/>
              <a:t>En términos per cápita, México exporta significativamente más que los </a:t>
            </a:r>
            <a:r>
              <a:rPr lang="es-MX" sz="1400" dirty="0" err="1" smtClean="0"/>
              <a:t>BRIC´s</a:t>
            </a:r>
            <a:r>
              <a:rPr lang="es-MX" sz="1400" dirty="0" smtClean="0"/>
              <a:t>.</a:t>
            </a:r>
          </a:p>
          <a:p>
            <a:pPr lvl="1"/>
            <a:r>
              <a:rPr lang="es-MX" sz="1400" dirty="0" smtClean="0"/>
              <a:t>En México, las exportaciones son el componente más dinámico de la demanda agregada: Motor.</a:t>
            </a:r>
          </a:p>
          <a:p>
            <a:pPr lvl="1"/>
            <a:r>
              <a:rPr lang="es-MX" sz="1400" dirty="0" smtClean="0"/>
              <a:t>No obstante la dinámica de las exportaciones no se refleja en ritmo crecimiento del PIB.</a:t>
            </a:r>
          </a:p>
          <a:p>
            <a:pPr lvl="1"/>
            <a:r>
              <a:rPr lang="es-MX" sz="1400" dirty="0" smtClean="0"/>
              <a:t>Esto se explica porque la propensión marginal a importar es muy alta.</a:t>
            </a:r>
          </a:p>
          <a:p>
            <a:pPr lvl="1"/>
            <a:r>
              <a:rPr lang="es-MX" sz="1400" dirty="0" smtClean="0"/>
              <a:t>Ello limita el efecto del multiplicador de las exportaciones. </a:t>
            </a:r>
          </a:p>
          <a:p>
            <a:pPr marL="0" indent="0">
              <a:buNone/>
            </a:pPr>
            <a:endParaRPr lang="es-MX" sz="1800" dirty="0"/>
          </a:p>
          <a:p>
            <a:r>
              <a:rPr lang="es-MX" sz="1800" dirty="0"/>
              <a:t> </a:t>
            </a:r>
            <a:r>
              <a:rPr lang="es-MX" sz="1800" dirty="0" smtClean="0"/>
              <a:t>¿Qué hacer para reducir la propensión marginal a importar y aumentar el multiplicador de las exportaciones?</a:t>
            </a:r>
          </a:p>
          <a:p>
            <a:pPr marL="0" indent="0">
              <a:buNone/>
            </a:pPr>
            <a:r>
              <a:rPr lang="es-MX" sz="1800" dirty="0" smtClean="0"/>
              <a:t> </a:t>
            </a:r>
          </a:p>
          <a:p>
            <a:pPr lvl="1"/>
            <a:r>
              <a:rPr lang="es-MX" sz="1400" dirty="0" smtClean="0"/>
              <a:t>Propuesta: Aumentar el contenido nacional de las exportaciones a través de impulsar la cadena de valor del acero.</a:t>
            </a:r>
            <a:endParaRPr lang="es-MX" sz="1400" dirty="0"/>
          </a:p>
          <a:p>
            <a:endParaRPr lang="es-MX" sz="1800" dirty="0" smtClean="0"/>
          </a:p>
          <a:p>
            <a:pPr marL="0" indent="0">
              <a:buNone/>
            </a:pPr>
            <a:endParaRPr lang="es-MX" sz="2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395536" y="6309320"/>
            <a:ext cx="50438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(*) Jaime Serra; Apertura y Crecimiento: México; Septiembre 2011 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59003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44624"/>
            <a:ext cx="8640960" cy="1059521"/>
          </a:xfrm>
        </p:spPr>
        <p:txBody>
          <a:bodyPr>
            <a:normAutofit/>
          </a:bodyPr>
          <a:lstStyle/>
          <a:p>
            <a:r>
              <a:rPr lang="es-MX" sz="3200" dirty="0" smtClean="0">
                <a:solidFill>
                  <a:srgbClr val="3333FF"/>
                </a:solidFill>
              </a:rPr>
              <a:t>México: Exportaciones Totales vs </a:t>
            </a:r>
            <a:r>
              <a:rPr lang="es-MX" sz="3200" dirty="0" err="1" smtClean="0">
                <a:solidFill>
                  <a:srgbClr val="3333FF"/>
                </a:solidFill>
              </a:rPr>
              <a:t>BRIC´s</a:t>
            </a:r>
            <a:endParaRPr lang="es-MX" sz="2400" dirty="0">
              <a:solidFill>
                <a:srgbClr val="3333FF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683568" y="548680"/>
            <a:ext cx="7632848" cy="682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dirty="0" smtClean="0">
                <a:solidFill>
                  <a:srgbClr val="C00000"/>
                </a:solidFill>
              </a:rPr>
              <a:t>Como % del  PIB, las exportaciones de México superan a China</a:t>
            </a:r>
            <a:endParaRPr lang="es-MX" sz="2400" dirty="0">
              <a:solidFill>
                <a:srgbClr val="C0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38403" y="6309320"/>
            <a:ext cx="28501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Fuente: Oxford </a:t>
            </a:r>
            <a:r>
              <a:rPr lang="es-MX" sz="1400" dirty="0" err="1" smtClean="0"/>
              <a:t>Economics</a:t>
            </a:r>
            <a:r>
              <a:rPr lang="es-MX" sz="1400" dirty="0" smtClean="0"/>
              <a:t>; </a:t>
            </a:r>
            <a:r>
              <a:rPr lang="es-MX" sz="1400" dirty="0" err="1" smtClean="0"/>
              <a:t>Sep</a:t>
            </a:r>
            <a:r>
              <a:rPr lang="es-MX" sz="1400" dirty="0" smtClean="0"/>
              <a:t> 2013</a:t>
            </a:r>
            <a:endParaRPr lang="es-MX" sz="14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35" t="34856" r="18939" b="4452"/>
          <a:stretch/>
        </p:blipFill>
        <p:spPr bwMode="auto">
          <a:xfrm>
            <a:off x="539552" y="2229633"/>
            <a:ext cx="7979079" cy="4439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763688" y="6381328"/>
            <a:ext cx="4514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Fuente: Jaime Serra; SAI con datos de UN </a:t>
            </a:r>
            <a:r>
              <a:rPr lang="es-MX" sz="1400" dirty="0" err="1" smtClean="0"/>
              <a:t>Comtrade</a:t>
            </a:r>
            <a:r>
              <a:rPr lang="es-MX" sz="1400" dirty="0" smtClean="0"/>
              <a:t> y OECD</a:t>
            </a:r>
            <a:endParaRPr lang="es-MX" sz="1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2367843" y="1486525"/>
            <a:ext cx="4940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EXPORTACIONES TOTALES DE MEXICO VS BRICS</a:t>
            </a:r>
          </a:p>
          <a:p>
            <a:pPr algn="ctr"/>
            <a:r>
              <a:rPr lang="es-MX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(% PIB *)</a:t>
            </a:r>
            <a:endParaRPr lang="es-MX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60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44624"/>
            <a:ext cx="8640960" cy="1059521"/>
          </a:xfrm>
        </p:spPr>
        <p:txBody>
          <a:bodyPr>
            <a:normAutofit/>
          </a:bodyPr>
          <a:lstStyle/>
          <a:p>
            <a:r>
              <a:rPr lang="es-MX" sz="3200" dirty="0" smtClean="0">
                <a:solidFill>
                  <a:srgbClr val="3333FF"/>
                </a:solidFill>
              </a:rPr>
              <a:t>México: Exportaciones Totales</a:t>
            </a:r>
            <a:br>
              <a:rPr lang="es-MX" sz="3200" dirty="0" smtClean="0">
                <a:solidFill>
                  <a:srgbClr val="3333FF"/>
                </a:solidFill>
              </a:rPr>
            </a:br>
            <a:endParaRPr lang="es-MX" sz="2400" dirty="0">
              <a:solidFill>
                <a:srgbClr val="3333FF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683568" y="548680"/>
            <a:ext cx="7632848" cy="682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dirty="0">
                <a:solidFill>
                  <a:srgbClr val="C00000"/>
                </a:solidFill>
              </a:rPr>
              <a:t>L</a:t>
            </a:r>
            <a:r>
              <a:rPr lang="es-MX" sz="2400" dirty="0" smtClean="0">
                <a:solidFill>
                  <a:srgbClr val="C00000"/>
                </a:solidFill>
              </a:rPr>
              <a:t>as exportaciones son el componente más dinámico de la demanda agregada</a:t>
            </a:r>
            <a:endParaRPr lang="es-MX" sz="2400" dirty="0">
              <a:solidFill>
                <a:srgbClr val="C0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6381328"/>
            <a:ext cx="33943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Fuente: Jaime Serra; SAI con datos del INEGI</a:t>
            </a:r>
            <a:endParaRPr lang="es-MX" sz="14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49" t="25343" r="21635" b="10662"/>
          <a:stretch/>
        </p:blipFill>
        <p:spPr bwMode="auto">
          <a:xfrm>
            <a:off x="1148514" y="1483940"/>
            <a:ext cx="6663846" cy="4681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7389694" y="2492896"/>
            <a:ext cx="13587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Exportaciones</a:t>
            </a:r>
            <a:endParaRPr lang="es-MX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389694" y="366651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FBCF</a:t>
            </a:r>
            <a:endParaRPr lang="es-MX" sz="16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7380312" y="4026550"/>
            <a:ext cx="16451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Consumo Privado</a:t>
            </a:r>
            <a:endParaRPr lang="es-MX" sz="1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389694" y="4386590"/>
            <a:ext cx="18004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Consumo Gobierno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177393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44624"/>
            <a:ext cx="8640960" cy="1059521"/>
          </a:xfrm>
        </p:spPr>
        <p:txBody>
          <a:bodyPr>
            <a:normAutofit/>
          </a:bodyPr>
          <a:lstStyle/>
          <a:p>
            <a:r>
              <a:rPr lang="es-MX" sz="3200" dirty="0" smtClean="0">
                <a:solidFill>
                  <a:srgbClr val="3333FF"/>
                </a:solidFill>
              </a:rPr>
              <a:t>México: Crecimiento Exportaciones y PIB</a:t>
            </a:r>
            <a:br>
              <a:rPr lang="es-MX" sz="3200" dirty="0" smtClean="0">
                <a:solidFill>
                  <a:srgbClr val="3333FF"/>
                </a:solidFill>
              </a:rPr>
            </a:br>
            <a:endParaRPr lang="es-MX" sz="2400" dirty="0">
              <a:solidFill>
                <a:srgbClr val="3333FF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683568" y="548680"/>
            <a:ext cx="7632848" cy="682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dirty="0" smtClean="0">
                <a:solidFill>
                  <a:srgbClr val="C00000"/>
                </a:solidFill>
              </a:rPr>
              <a:t>Sin embargo el crecimiento exportaciones no se refleja en crecimiento PIB</a:t>
            </a:r>
            <a:endParaRPr lang="es-MX" sz="2400" dirty="0">
              <a:solidFill>
                <a:srgbClr val="C0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6381328"/>
            <a:ext cx="4719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Fuente: Jaime Serra; SAI con datos de Banco de México e INEGI</a:t>
            </a:r>
            <a:endParaRPr lang="es-MX" sz="14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48" t="25685" r="22309" b="8559"/>
          <a:stretch/>
        </p:blipFill>
        <p:spPr bwMode="auto">
          <a:xfrm>
            <a:off x="755576" y="1355103"/>
            <a:ext cx="6237962" cy="4810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7236296" y="2765246"/>
            <a:ext cx="1358770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MX" sz="1600" dirty="0" smtClean="0"/>
              <a:t>Multiplicador</a:t>
            </a:r>
          </a:p>
          <a:p>
            <a:r>
              <a:rPr lang="es-MX" sz="1600" dirty="0" smtClean="0"/>
              <a:t>Exportaciones</a:t>
            </a:r>
          </a:p>
          <a:p>
            <a:r>
              <a:rPr lang="es-MX" sz="1600" dirty="0" smtClean="0"/>
              <a:t>en el PIB</a:t>
            </a:r>
          </a:p>
          <a:p>
            <a:endParaRPr lang="es-MX" sz="1600" dirty="0"/>
          </a:p>
          <a:p>
            <a:r>
              <a:rPr lang="es-MX" sz="1600" dirty="0" smtClean="0"/>
              <a:t>México: 1.3</a:t>
            </a:r>
          </a:p>
          <a:p>
            <a:r>
              <a:rPr lang="es-MX" sz="1600" dirty="0" smtClean="0"/>
              <a:t>Brasil:     2.3</a:t>
            </a:r>
          </a:p>
          <a:p>
            <a:r>
              <a:rPr lang="es-MX" sz="1600" dirty="0" smtClean="0"/>
              <a:t>EUA:       3.3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76335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44624"/>
            <a:ext cx="8640960" cy="1059521"/>
          </a:xfrm>
        </p:spPr>
        <p:txBody>
          <a:bodyPr>
            <a:normAutofit/>
          </a:bodyPr>
          <a:lstStyle/>
          <a:p>
            <a:r>
              <a:rPr lang="es-MX" sz="3200" dirty="0" smtClean="0">
                <a:solidFill>
                  <a:srgbClr val="3333FF"/>
                </a:solidFill>
              </a:rPr>
              <a:t>México: Desafío de la Política Comercial</a:t>
            </a:r>
            <a:br>
              <a:rPr lang="es-MX" sz="3200" dirty="0" smtClean="0">
                <a:solidFill>
                  <a:srgbClr val="3333FF"/>
                </a:solidFill>
              </a:rPr>
            </a:br>
            <a:endParaRPr lang="es-MX" sz="2400" dirty="0">
              <a:solidFill>
                <a:srgbClr val="3333FF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683568" y="946581"/>
            <a:ext cx="7632848" cy="682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dirty="0" smtClean="0">
                <a:solidFill>
                  <a:srgbClr val="C00000"/>
                </a:solidFill>
              </a:rPr>
              <a:t>Para crecer hay que disminuir la propensión a importar</a:t>
            </a:r>
          </a:p>
          <a:p>
            <a:r>
              <a:rPr lang="es-MX" sz="2400" dirty="0" smtClean="0">
                <a:solidFill>
                  <a:srgbClr val="C00000"/>
                </a:solidFill>
              </a:rPr>
              <a:t>Significa aumentar el contenido nacional de las exportaciones  </a:t>
            </a:r>
            <a:endParaRPr lang="es-MX" sz="2400" dirty="0">
              <a:solidFill>
                <a:srgbClr val="C0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6381328"/>
            <a:ext cx="19361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Fuente: Jaime Serra; SAI</a:t>
            </a:r>
            <a:endParaRPr lang="es-MX" sz="14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86" t="25172" r="16725" b="8558"/>
          <a:stretch/>
        </p:blipFill>
        <p:spPr bwMode="auto">
          <a:xfrm>
            <a:off x="1547664" y="1988840"/>
            <a:ext cx="6336705" cy="4107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4016849" y="6381328"/>
            <a:ext cx="4803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(*) Competencia, Financiamiento, e inversión extranjera directa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43053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-27384"/>
            <a:ext cx="8928992" cy="1008112"/>
          </a:xfrm>
        </p:spPr>
        <p:txBody>
          <a:bodyPr>
            <a:normAutofit fontScale="90000"/>
          </a:bodyPr>
          <a:lstStyle/>
          <a:p>
            <a:r>
              <a:rPr lang="es-MX" sz="3200" dirty="0" smtClean="0">
                <a:solidFill>
                  <a:srgbClr val="3333FF"/>
                </a:solidFill>
              </a:rPr>
              <a:t>Desafío: Urgente detonar el crecimiento</a:t>
            </a:r>
            <a:br>
              <a:rPr lang="es-MX" sz="3200" dirty="0" smtClean="0">
                <a:solidFill>
                  <a:srgbClr val="3333FF"/>
                </a:solidFill>
              </a:rPr>
            </a:br>
            <a:r>
              <a:rPr lang="es-MX" sz="3200" dirty="0" smtClean="0">
                <a:solidFill>
                  <a:srgbClr val="3333FF"/>
                </a:solidFill>
              </a:rPr>
              <a:t>Propuesta: Cadena de valor acero a través de la energía</a:t>
            </a:r>
            <a:endParaRPr lang="es-MX" sz="3200" dirty="0">
              <a:solidFill>
                <a:srgbClr val="3333FF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es-MX" sz="1600" dirty="0" smtClean="0"/>
              <a:t>Una forma de aumentar el contenido nacional de las exportaciones sería a través de promover la cadenas de valor del acero.  </a:t>
            </a:r>
          </a:p>
          <a:p>
            <a:endParaRPr lang="es-MX" sz="1600" dirty="0"/>
          </a:p>
          <a:p>
            <a:r>
              <a:rPr lang="es-MX" sz="1600" dirty="0" smtClean="0"/>
              <a:t>¿Por qué? Porque la cadena de valor del acero representa actualmente una oportunidad.</a:t>
            </a:r>
          </a:p>
          <a:p>
            <a:endParaRPr lang="es-MX" sz="1600" dirty="0"/>
          </a:p>
          <a:p>
            <a:r>
              <a:rPr lang="es-MX" sz="1600" dirty="0" smtClean="0"/>
              <a:t>La oportunidad se explica fundamentalmente por las ventajas </a:t>
            </a:r>
            <a:r>
              <a:rPr lang="es-MX" sz="1600" dirty="0"/>
              <a:t>competitivas </a:t>
            </a:r>
            <a:r>
              <a:rPr lang="es-MX" sz="1600" dirty="0" smtClean="0"/>
              <a:t>que da el sector energía TLCAN y en particular la situación en Estados Unidos.</a:t>
            </a:r>
          </a:p>
          <a:p>
            <a:endParaRPr lang="es-MX" sz="1600" dirty="0"/>
          </a:p>
          <a:p>
            <a:r>
              <a:rPr lang="es-MX" sz="1600" dirty="0" smtClean="0"/>
              <a:t>Esta ventaja es actualmente sustantiva con respecto a la situación en China y en el resto del mundo.</a:t>
            </a:r>
          </a:p>
          <a:p>
            <a:endParaRPr lang="es-MX" sz="1600" dirty="0"/>
          </a:p>
          <a:p>
            <a:r>
              <a:rPr lang="es-MX" sz="1600" dirty="0" smtClean="0"/>
              <a:t>Otras ventajas vinculadas son:</a:t>
            </a:r>
          </a:p>
          <a:p>
            <a:endParaRPr lang="es-MX" sz="1600" dirty="0"/>
          </a:p>
          <a:p>
            <a:pPr lvl="1"/>
            <a:r>
              <a:rPr lang="es-MX" sz="1600" dirty="0" smtClean="0"/>
              <a:t>Las </a:t>
            </a:r>
            <a:r>
              <a:rPr lang="es-MX" sz="1600" dirty="0"/>
              <a:t>ventajas que aporta la integración TLCAN. </a:t>
            </a:r>
            <a:endParaRPr lang="es-MX" sz="1600" dirty="0" smtClean="0"/>
          </a:p>
          <a:p>
            <a:pPr lvl="1"/>
            <a:r>
              <a:rPr lang="es-MX" sz="1600" dirty="0" smtClean="0"/>
              <a:t>Las </a:t>
            </a:r>
            <a:r>
              <a:rPr lang="es-MX" sz="1600" dirty="0"/>
              <a:t>ventajas que arroja la localización </a:t>
            </a:r>
            <a:r>
              <a:rPr lang="es-MX" sz="1600" dirty="0" smtClean="0"/>
              <a:t>geográfica.</a:t>
            </a:r>
          </a:p>
          <a:p>
            <a:pPr lvl="1"/>
            <a:r>
              <a:rPr lang="es-MX" sz="1600" dirty="0" smtClean="0"/>
              <a:t>Los efectos multiplicativos del sector acero. </a:t>
            </a:r>
            <a:endParaRPr lang="es-MX" sz="1600" dirty="0" smtClean="0">
              <a:ea typeface="ＭＳ Ｐゴシック" pitchFamily="-112" charset="-128"/>
              <a:cs typeface="Arial" pitchFamily="34" charset="0"/>
            </a:endParaRPr>
          </a:p>
          <a:p>
            <a:pPr marL="800100" lvl="2" indent="0">
              <a:buNone/>
            </a:pPr>
            <a:endParaRPr lang="es-MX" sz="1400" i="1" dirty="0" smtClean="0">
              <a:ea typeface="ＭＳ Ｐゴシック" pitchFamily="-112" charset="-128"/>
              <a:cs typeface="Arial" pitchFamily="34" charset="0"/>
            </a:endParaRPr>
          </a:p>
          <a:p>
            <a:pPr marL="800100" lvl="2" indent="0">
              <a:buNone/>
            </a:pPr>
            <a:r>
              <a:rPr lang="es-MX" sz="1400" i="1" dirty="0" smtClean="0">
                <a:ea typeface="ＭＳ Ｐゴシック" pitchFamily="-112" charset="-128"/>
                <a:cs typeface="Arial" pitchFamily="34" charset="0"/>
              </a:rPr>
              <a:t>La </a:t>
            </a:r>
            <a:r>
              <a:rPr lang="es-MX" sz="1400" i="1" dirty="0">
                <a:ea typeface="ＭＳ Ｐゴシック" pitchFamily="-112" charset="-128"/>
                <a:cs typeface="Arial" pitchFamily="34" charset="0"/>
              </a:rPr>
              <a:t>industria acerera es una palanca al desarrollo porque un aumento de $ 1 mil millones de pesos en la demanda de acero genera un efecto multiplicador de 2.0 en la economía. Es decir de $ 2 mil millones de </a:t>
            </a:r>
            <a:r>
              <a:rPr lang="es-MX" sz="1400" i="1" dirty="0" smtClean="0">
                <a:ea typeface="ＭＳ Ｐゴシック" pitchFamily="-112" charset="-128"/>
                <a:cs typeface="Arial" pitchFamily="34" charset="0"/>
              </a:rPr>
              <a:t>pesos (*)</a:t>
            </a:r>
            <a:endParaRPr lang="es-MX" sz="1400" dirty="0" smtClean="0"/>
          </a:p>
          <a:p>
            <a:endParaRPr lang="es-MX" sz="2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67544" y="6286909"/>
            <a:ext cx="52170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/>
              <a:t>(</a:t>
            </a:r>
            <a:r>
              <a:rPr lang="es-MX" sz="1600" dirty="0" smtClean="0"/>
              <a:t>*) Importancia del Acero en México, Ernesto Cervera, GEA.   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114324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5192" y="116632"/>
            <a:ext cx="8435280" cy="1143000"/>
          </a:xfrm>
        </p:spPr>
        <p:txBody>
          <a:bodyPr>
            <a:normAutofit/>
          </a:bodyPr>
          <a:lstStyle/>
          <a:p>
            <a:r>
              <a:rPr lang="es-MX" sz="2800" dirty="0" smtClean="0">
                <a:solidFill>
                  <a:srgbClr val="3333FF"/>
                </a:solidFill>
              </a:rPr>
              <a:t>Oportunidad: Energía factor para detonar crecimiento a través de la cadena de valor</a:t>
            </a:r>
            <a:endParaRPr lang="es-MX" sz="2800" dirty="0">
              <a:solidFill>
                <a:srgbClr val="3333FF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MX" sz="1800" dirty="0" smtClean="0"/>
          </a:p>
          <a:p>
            <a:r>
              <a:rPr lang="es-MX" sz="1800" dirty="0" smtClean="0"/>
              <a:t>La oportunidad en energía está explicada por los factores siguientes:</a:t>
            </a:r>
          </a:p>
          <a:p>
            <a:endParaRPr lang="es-MX" sz="1800" dirty="0"/>
          </a:p>
          <a:p>
            <a:pPr lvl="1"/>
            <a:r>
              <a:rPr lang="es-MX" sz="1800" dirty="0"/>
              <a:t>La ventaja en precios que existe en el gas en la región TLCAN y su efecto en los costos de la </a:t>
            </a:r>
            <a:r>
              <a:rPr lang="es-MX" sz="1800" dirty="0" smtClean="0"/>
              <a:t>electricidad.</a:t>
            </a:r>
            <a:endParaRPr lang="es-MX" sz="1800" dirty="0"/>
          </a:p>
          <a:p>
            <a:pPr lvl="1"/>
            <a:r>
              <a:rPr lang="es-MX" sz="1800" dirty="0" smtClean="0"/>
              <a:t>El </a:t>
            </a:r>
            <a:r>
              <a:rPr lang="es-MX" sz="1800" dirty="0"/>
              <a:t>crecimiento de la producción de petróleo </a:t>
            </a:r>
            <a:r>
              <a:rPr lang="es-MX" sz="1800" dirty="0" smtClean="0"/>
              <a:t>y gas en Norteamérica.</a:t>
            </a:r>
            <a:endParaRPr lang="es-MX" sz="1800" dirty="0"/>
          </a:p>
          <a:p>
            <a:pPr lvl="1"/>
            <a:r>
              <a:rPr lang="es-MX" sz="1800" dirty="0"/>
              <a:t>El comparativo de costo del gas vs el petróleo por contenido </a:t>
            </a:r>
            <a:r>
              <a:rPr lang="es-MX" sz="1800" dirty="0" smtClean="0"/>
              <a:t>calorífico.</a:t>
            </a:r>
            <a:endParaRPr lang="es-MX" sz="1800" dirty="0"/>
          </a:p>
          <a:p>
            <a:pPr lvl="1"/>
            <a:r>
              <a:rPr lang="es-MX" sz="1800" dirty="0" smtClean="0"/>
              <a:t>El </a:t>
            </a:r>
            <a:r>
              <a:rPr lang="es-MX" sz="1800" dirty="0"/>
              <a:t>comparativo mundial de petróleo: Importaciones, Exportaciones y Consumo </a:t>
            </a:r>
            <a:r>
              <a:rPr lang="es-MX" sz="1800" dirty="0" smtClean="0"/>
              <a:t>interno.</a:t>
            </a:r>
          </a:p>
          <a:p>
            <a:pPr lvl="1"/>
            <a:r>
              <a:rPr lang="es-MX" sz="1800" dirty="0" smtClean="0"/>
              <a:t>La inversión de gasoductos en México. Se estima que los 4 mil </a:t>
            </a:r>
            <a:r>
              <a:rPr lang="es-MX" sz="1800" dirty="0" err="1" smtClean="0"/>
              <a:t>kilometros</a:t>
            </a:r>
            <a:r>
              <a:rPr lang="es-MX" sz="1800" dirty="0" smtClean="0"/>
              <a:t> implicará 1 millón de toneladas de tubería de acero.</a:t>
            </a:r>
          </a:p>
          <a:p>
            <a:pPr lvl="1"/>
            <a:r>
              <a:rPr lang="es-MX" sz="1800" dirty="0" smtClean="0"/>
              <a:t>El comportamiento y potencial económico de la economía TLCAN vs la dinámica en el resto del mundo.</a:t>
            </a:r>
          </a:p>
          <a:p>
            <a:pPr marL="457200" lvl="1" indent="0">
              <a:buNone/>
            </a:pPr>
            <a:r>
              <a:rPr lang="es-MX" sz="1800" dirty="0" smtClean="0"/>
              <a:t>   </a:t>
            </a:r>
          </a:p>
          <a:p>
            <a:r>
              <a:rPr lang="es-MX" sz="1800" dirty="0" smtClean="0"/>
              <a:t>Considerando que la industria siderúrgica es el principal consumidor de energía, ello implicaría darle competitividad al acero y a su cadena de valor</a:t>
            </a:r>
            <a:r>
              <a:rPr lang="es-MX" sz="1800" dirty="0"/>
              <a:t> </a:t>
            </a:r>
            <a:r>
              <a:rPr lang="es-MX" sz="1800" dirty="0" smtClean="0"/>
              <a:t>frente a EUA.</a:t>
            </a:r>
          </a:p>
          <a:p>
            <a:endParaRPr lang="es-MX" sz="1800" dirty="0"/>
          </a:p>
          <a:p>
            <a:r>
              <a:rPr lang="es-MX" sz="1800" dirty="0" smtClean="0"/>
              <a:t>De esta forma la industria siderúrgica pudiera ser el pilar más importante para el despegue de la manufactura.</a:t>
            </a:r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88926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3442</TotalTime>
  <Words>1364</Words>
  <Application>Microsoft Office PowerPoint</Application>
  <PresentationFormat>Presentación en pantalla (4:3)</PresentationFormat>
  <Paragraphs>188</Paragraphs>
  <Slides>20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Vínculos</vt:lpstr>
      </vt:variant>
      <vt:variant>
        <vt:i4>5</vt:i4>
      </vt:variant>
      <vt:variant>
        <vt:lpstr>Títulos de diapositiva</vt:lpstr>
      </vt:variant>
      <vt:variant>
        <vt:i4>20</vt:i4>
      </vt:variant>
    </vt:vector>
  </HeadingPairs>
  <TitlesOfParts>
    <vt:vector size="26" baseType="lpstr">
      <vt:lpstr>Tema de Office</vt:lpstr>
      <vt:lpstr>C:\Users\baimci\Desktop\Presentación Vogel\Oil &amp; Gas Prices and Rigs Graphs.xlsm!WTI + HH![Oil &amp; Gas Prices and Rigs Graphs.xlsm]WTI + HH Chart 656</vt:lpstr>
      <vt:lpstr>C:\Users\baimci\Desktop\Presentación Vogel\Oil &amp; Gas Prices and Rigs Graphs.xlsm!Gas prices![Oil &amp; Gas Prices and Rigs Graphs.xlsm]Gas prices Chart 655</vt:lpstr>
      <vt:lpstr>C:\Users\baimci\Desktop\Presentación Vogel\North_America_Rotary_Rig_Count_Jan_2000_Current_hs345097dflgjdfg-03495tu8.xlsb!Sheet1![North_America_Rotary_Rig_Count_Jan_2000_Current_hs345097dflgjdfg-03495tu8.xlsb]Sheet1 Chart 1</vt:lpstr>
      <vt:lpstr>C:\Users\baimci\Desktop\Presentación Vogel\US Oil &amp; NatGas Production.xlsx!China Oil Imports![US Oil &amp; NatGas Production.xlsx]China Oil Imports Chart 1</vt:lpstr>
      <vt:lpstr>C:\Users\baimci\Desktop\Presentación Vogel\US Oil &amp; NatGas Production.xlsx!China Oil Imports![US Oil &amp; NatGas Production.xlsx]China Oil Imports Chart 2</vt:lpstr>
      <vt:lpstr>Energía en la región Norteamérica Oportunidad para impulsar la cadena de valor del acero en México </vt:lpstr>
      <vt:lpstr>Guión</vt:lpstr>
      <vt:lpstr>México / Desafío: Propensión a importar y Multiplicador exportaciones</vt:lpstr>
      <vt:lpstr>México: Exportaciones Totales vs BRIC´s</vt:lpstr>
      <vt:lpstr>México: Exportaciones Totales </vt:lpstr>
      <vt:lpstr>México: Crecimiento Exportaciones y PIB </vt:lpstr>
      <vt:lpstr>México: Desafío de la Política Comercial </vt:lpstr>
      <vt:lpstr>Desafío: Urgente detonar el crecimiento Propuesta: Cadena de valor acero a través de la energía</vt:lpstr>
      <vt:lpstr>Oportunidad: Energía factor para detonar crecimiento a través de la cadena de valor</vt:lpstr>
      <vt:lpstr>Presentación de PowerPoint</vt:lpstr>
      <vt:lpstr>Presentación de PowerPoint</vt:lpstr>
      <vt:lpstr>Presentación de PowerPoint</vt:lpstr>
      <vt:lpstr>Petróleo y Gas: Europa, Estados Unidos y China Estados Unidos tiene las mejores perspectivas al 2030</vt:lpstr>
      <vt:lpstr>Recursos Shale del Mundo  Estados Unidos en una situación privilegiada</vt:lpstr>
      <vt:lpstr>Presentación de PowerPoint</vt:lpstr>
      <vt:lpstr>Tarifas Eléctricas 2007- 2013: México vs EUA   Gran Industria: 65 % más cara en Mx / Mediana: 100 % más cara en Mx</vt:lpstr>
      <vt:lpstr>Manufactura China Estudios ya demuestran que su éxito fue resultado de distorsiones que ahora afectan los mercados</vt:lpstr>
      <vt:lpstr>Competitividad Global ¿Manufactura de Estados Unidos ahora muy competitiva?</vt:lpstr>
      <vt:lpstr>¿Qué se requiere?</vt:lpstr>
      <vt:lpstr>¿Qué se requiere?</vt:lpstr>
    </vt:vector>
  </TitlesOfParts>
  <Company>Techint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FLORES A. Jesús      TAMSADF</dc:creator>
  <cp:lastModifiedBy>FLORES A. Jesús      TAMSADF</cp:lastModifiedBy>
  <cp:revision>93</cp:revision>
  <cp:lastPrinted>2013-09-10T19:05:02Z</cp:lastPrinted>
  <dcterms:created xsi:type="dcterms:W3CDTF">2013-09-05T05:14:39Z</dcterms:created>
  <dcterms:modified xsi:type="dcterms:W3CDTF">2013-09-11T04:52:38Z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-950137842</vt:i4>
  </property>
  <property fmtid="{D5CDD505-2E9C-101B-9397-08002B2CF9AE}" pid="3" name="_NewReviewCycle">
    <vt:lpwstr/>
  </property>
  <property fmtid="{D5CDD505-2E9C-101B-9397-08002B2CF9AE}" pid="4" name="_EmailSubject">
    <vt:lpwstr>Versión # 3</vt:lpwstr>
  </property>
  <property fmtid="{D5CDD505-2E9C-101B-9397-08002B2CF9AE}" pid="5" name="_AuthorEmail">
    <vt:lpwstr>jflores@tamsa.com.mx</vt:lpwstr>
  </property>
  <property fmtid="{D5CDD505-2E9C-101B-9397-08002B2CF9AE}" pid="6" name="_AuthorEmailDisplayName">
    <vt:lpwstr>FLORES A. Jesús      TAMSADF</vt:lpwstr>
  </property>
</Properties>
</file>