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9" r:id="rId2"/>
    <p:sldId id="260" r:id="rId3"/>
    <p:sldId id="289" r:id="rId4"/>
    <p:sldId id="290" r:id="rId5"/>
    <p:sldId id="291" r:id="rId6"/>
    <p:sldId id="303" r:id="rId7"/>
    <p:sldId id="292" r:id="rId8"/>
    <p:sldId id="297" r:id="rId9"/>
    <p:sldId id="294" r:id="rId10"/>
    <p:sldId id="296" r:id="rId11"/>
    <p:sldId id="298" r:id="rId12"/>
    <p:sldId id="300" r:id="rId13"/>
    <p:sldId id="302" r:id="rId14"/>
    <p:sldId id="311" r:id="rId15"/>
    <p:sldId id="299" r:id="rId16"/>
    <p:sldId id="304" r:id="rId17"/>
    <p:sldId id="307" r:id="rId18"/>
    <p:sldId id="306" r:id="rId19"/>
    <p:sldId id="310" r:id="rId20"/>
    <p:sldId id="305" r:id="rId21"/>
  </p:sldIdLst>
  <p:sldSz cx="9144000" cy="6858000" type="screen4x3"/>
  <p:notesSz cx="6934200" cy="9220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57D05"/>
    <a:srgbClr val="F15109"/>
    <a:srgbClr val="FF3300"/>
    <a:srgbClr val="12D0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>
      <p:cViewPr>
        <p:scale>
          <a:sx n="73" d="100"/>
          <a:sy n="73" d="100"/>
        </p:scale>
        <p:origin x="-111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RTIZ\Desktop\Anuario_Estad&#237;stico_2006-2011_(Marzo%2011,%202013)%20sf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RTIZ\Desktop\Anuario_Estad&#237;stico_2006-2011_(Marzo%2011,%202013)%20sf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'[Anuario_Estadístico_2006-2011_(Marzo 11, 2013) sf.xls]Hoja4'!$A$2</c:f>
              <c:strCache>
                <c:ptCount val="1"/>
                <c:pt idx="0">
                  <c:v>CNA de Acero Per Cápita</c:v>
                </c:pt>
              </c:strCache>
            </c:strRef>
          </c:tx>
          <c:spPr>
            <a:solidFill>
              <a:srgbClr val="F15109"/>
            </a:solidFill>
          </c:spPr>
          <c:dLbls>
            <c:txPr>
              <a:bodyPr/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Val val="1"/>
          </c:dLbls>
          <c:cat>
            <c:strRef>
              <c:f>'[Anuario_Estadístico_2006-2011_(Marzo 11, 2013) sf.xls]Hoja4'!$B$1:$E$1</c:f>
              <c:strCache>
                <c:ptCount val="4"/>
                <c:pt idx="0">
                  <c:v>1971-1980</c:v>
                </c:pt>
                <c:pt idx="1">
                  <c:v>1981-1990</c:v>
                </c:pt>
                <c:pt idx="2">
                  <c:v>1991-2000</c:v>
                </c:pt>
                <c:pt idx="3">
                  <c:v>2001-2010</c:v>
                </c:pt>
              </c:strCache>
            </c:strRef>
          </c:cat>
          <c:val>
            <c:numRef>
              <c:f>'[Anuario_Estadístico_2006-2011_(Marzo 11, 2013) sf.xls]Hoja4'!$B$2:$E$2</c:f>
              <c:numCache>
                <c:formatCode>General</c:formatCode>
                <c:ptCount val="4"/>
                <c:pt idx="0">
                  <c:v>6.2</c:v>
                </c:pt>
                <c:pt idx="1">
                  <c:v>-4.8</c:v>
                </c:pt>
                <c:pt idx="2">
                  <c:v>2.2000000000000002</c:v>
                </c:pt>
                <c:pt idx="3">
                  <c:v>-1.4</c:v>
                </c:pt>
              </c:numCache>
            </c:numRef>
          </c:val>
        </c:ser>
        <c:ser>
          <c:idx val="1"/>
          <c:order val="1"/>
          <c:tx>
            <c:strRef>
              <c:f>'[Anuario_Estadístico_2006-2011_(Marzo 11, 2013) sf.xls]Hoja4'!$A$3</c:f>
              <c:strCache>
                <c:ptCount val="1"/>
                <c:pt idx="0">
                  <c:v>PIB per Cápita</c:v>
                </c:pt>
              </c:strCache>
            </c:strRef>
          </c:tx>
          <c:spPr>
            <a:solidFill>
              <a:schemeClr val="tx1"/>
            </a:solidFill>
          </c:spPr>
          <c:dLbls>
            <c:txPr>
              <a:bodyPr/>
              <a:lstStyle/>
              <a:p>
                <a:pPr>
                  <a:defRPr>
                    <a:latin typeface="+mn-lt"/>
                  </a:defRPr>
                </a:pPr>
                <a:endParaRPr lang="es-ES"/>
              </a:p>
            </c:txPr>
            <c:showVal val="1"/>
          </c:dLbls>
          <c:cat>
            <c:strRef>
              <c:f>'[Anuario_Estadístico_2006-2011_(Marzo 11, 2013) sf.xls]Hoja4'!$B$1:$E$1</c:f>
              <c:strCache>
                <c:ptCount val="4"/>
                <c:pt idx="0">
                  <c:v>1971-1980</c:v>
                </c:pt>
                <c:pt idx="1">
                  <c:v>1981-1990</c:v>
                </c:pt>
                <c:pt idx="2">
                  <c:v>1991-2000</c:v>
                </c:pt>
                <c:pt idx="3">
                  <c:v>2001-2010</c:v>
                </c:pt>
              </c:strCache>
            </c:strRef>
          </c:cat>
          <c:val>
            <c:numRef>
              <c:f>'[Anuario_Estadístico_2006-2011_(Marzo 11, 2013) sf.xls]Hoja4'!$B$3:$E$3</c:f>
              <c:numCache>
                <c:formatCode>General</c:formatCode>
                <c:ptCount val="4"/>
                <c:pt idx="0">
                  <c:v>2.9</c:v>
                </c:pt>
                <c:pt idx="1">
                  <c:v>-0.9</c:v>
                </c:pt>
                <c:pt idx="2">
                  <c:v>2</c:v>
                </c:pt>
                <c:pt idx="3">
                  <c:v>0.5</c:v>
                </c:pt>
              </c:numCache>
            </c:numRef>
          </c:val>
        </c:ser>
        <c:dLbls>
          <c:showVal val="1"/>
        </c:dLbls>
        <c:axId val="51427968"/>
        <c:axId val="51523968"/>
      </c:barChart>
      <c:catAx>
        <c:axId val="51427968"/>
        <c:scaling>
          <c:orientation val="minMax"/>
        </c:scaling>
        <c:axPos val="b"/>
        <c:tickLblPos val="low"/>
        <c:txPr>
          <a:bodyPr/>
          <a:lstStyle/>
          <a:p>
            <a:pPr>
              <a:defRPr>
                <a:latin typeface="+mn-lt"/>
              </a:defRPr>
            </a:pPr>
            <a:endParaRPr lang="es-ES"/>
          </a:p>
        </c:txPr>
        <c:crossAx val="51523968"/>
        <c:crosses val="autoZero"/>
        <c:auto val="1"/>
        <c:lblAlgn val="ctr"/>
        <c:lblOffset val="100"/>
      </c:catAx>
      <c:valAx>
        <c:axId val="5152396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51427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>
              <a:latin typeface="+mn-lt"/>
            </a:defRPr>
          </a:pPr>
          <a:endParaRPr lang="es-ES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MX" sz="1600" dirty="0">
                <a:latin typeface="+mj-lt"/>
              </a:rPr>
              <a:t>Importaciones y exportaciones de México </a:t>
            </a:r>
          </a:p>
          <a:p>
            <a:pPr>
              <a:defRPr/>
            </a:pPr>
            <a:r>
              <a:rPr lang="es-MX" sz="1600" b="0" dirty="0">
                <a:latin typeface="+mj-lt"/>
              </a:rPr>
              <a:t>(Productos de acero, 2008-2012)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'[Anuario_Estadístico_2006-2011_(Marzo 11, 2013) sf.xls]Hoja1'!$A$17</c:f>
              <c:strCache>
                <c:ptCount val="1"/>
                <c:pt idx="0">
                  <c:v>Exportaciones</c:v>
                </c:pt>
              </c:strCache>
            </c:strRef>
          </c:tx>
          <c:spPr>
            <a:solidFill>
              <a:srgbClr val="F15109"/>
            </a:solidFill>
          </c:spPr>
          <c:cat>
            <c:numRef>
              <c:f>'[Anuario_Estadístico_2006-2011_(Marzo 11, 2013) sf.xls]Hoja1'!$B$16:$H$16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'[Anuario_Estadístico_2006-2011_(Marzo 11, 2013) sf.xls]Hoja1'!$B$17:$H$17</c:f>
              <c:numCache>
                <c:formatCode>#,##0</c:formatCode>
                <c:ptCount val="7"/>
                <c:pt idx="0">
                  <c:v>5.5775686309999983</c:v>
                </c:pt>
                <c:pt idx="1">
                  <c:v>5.9124917900000016</c:v>
                </c:pt>
                <c:pt idx="2">
                  <c:v>6.2072316819999998</c:v>
                </c:pt>
                <c:pt idx="3">
                  <c:v>3.9299827090000004</c:v>
                </c:pt>
                <c:pt idx="4">
                  <c:v>5.4974574739999982</c:v>
                </c:pt>
                <c:pt idx="5">
                  <c:v>5.9197762320000002</c:v>
                </c:pt>
                <c:pt idx="6">
                  <c:v>5.1636898979999994</c:v>
                </c:pt>
              </c:numCache>
            </c:numRef>
          </c:val>
        </c:ser>
        <c:ser>
          <c:idx val="1"/>
          <c:order val="1"/>
          <c:tx>
            <c:strRef>
              <c:f>'[Anuario_Estadístico_2006-2011_(Marzo 11, 2013) sf.xls]Hoja1'!$A$18</c:f>
              <c:strCache>
                <c:ptCount val="1"/>
                <c:pt idx="0">
                  <c:v>Importaciones</c:v>
                </c:pt>
              </c:strCache>
            </c:strRef>
          </c:tx>
          <c:spPr>
            <a:solidFill>
              <a:schemeClr val="tx2"/>
            </a:solidFill>
          </c:spPr>
          <c:cat>
            <c:numRef>
              <c:f>'[Anuario_Estadístico_2006-2011_(Marzo 11, 2013) sf.xls]Hoja1'!$B$16:$H$16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'[Anuario_Estadístico_2006-2011_(Marzo 11, 2013) sf.xls]Hoja1'!$B$18:$H$18</c:f>
              <c:numCache>
                <c:formatCode>#,##0</c:formatCode>
                <c:ptCount val="7"/>
                <c:pt idx="0">
                  <c:v>8.7866892430000032</c:v>
                </c:pt>
                <c:pt idx="1">
                  <c:v>7.2509506990000006</c:v>
                </c:pt>
                <c:pt idx="2">
                  <c:v>7.6447258029999974</c:v>
                </c:pt>
                <c:pt idx="3">
                  <c:v>5.3696962799999977</c:v>
                </c:pt>
                <c:pt idx="4">
                  <c:v>6.6509987910000001</c:v>
                </c:pt>
                <c:pt idx="5">
                  <c:v>7.1000606400000006</c:v>
                </c:pt>
                <c:pt idx="6">
                  <c:v>9.6428507219999986</c:v>
                </c:pt>
              </c:numCache>
            </c:numRef>
          </c:val>
        </c:ser>
        <c:dLbls/>
        <c:gapWidth val="75"/>
        <c:overlap val="-25"/>
        <c:axId val="51976064"/>
        <c:axId val="51977600"/>
      </c:barChart>
      <c:catAx>
        <c:axId val="51976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s-ES"/>
          </a:p>
        </c:txPr>
        <c:crossAx val="51977600"/>
        <c:crosses val="autoZero"/>
        <c:auto val="1"/>
        <c:lblAlgn val="ctr"/>
        <c:lblOffset val="100"/>
      </c:catAx>
      <c:valAx>
        <c:axId val="519776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dirty="0">
                    <a:solidFill>
                      <a:schemeClr val="bg1"/>
                    </a:solidFill>
                  </a:rPr>
                  <a:t>Millones de toneladas métricas</a:t>
                </a:r>
              </a:p>
            </c:rich>
          </c:tx>
          <c:layout>
            <c:manualLayout>
              <c:xMode val="edge"/>
              <c:yMode val="edge"/>
              <c:x val="1.7070144854292202E-2"/>
              <c:y val="0.29821165703810681"/>
            </c:manualLayout>
          </c:layout>
        </c:title>
        <c:numFmt formatCode="#,##0" sourceLinked="1"/>
        <c:majorTickMark val="none"/>
        <c:tickLblPos val="nextTo"/>
        <c:crossAx val="519760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+mj-lt"/>
            </a:defRPr>
          </a:pPr>
          <a:endParaRPr lang="es-ES"/>
        </a:p>
      </c:txPr>
    </c:legend>
    <c:plotVisOnly val="1"/>
    <c:dispBlanksAs val="gap"/>
  </c:chart>
  <c:txPr>
    <a:bodyPr/>
    <a:lstStyle/>
    <a:p>
      <a:pPr>
        <a:defRPr>
          <a:latin typeface="Museo Sans 300" pitchFamily="50" charset="0"/>
        </a:defRPr>
      </a:pPr>
      <a:endParaRPr lang="es-ES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1124F-F188-4408-9547-0D02D5FC7066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76D6A59-10F8-4497-A043-3723EC16E3B7}">
      <dgm:prSet phldrT="[Texto]" custT="1"/>
      <dgm:spPr/>
      <dgm:t>
        <a:bodyPr/>
        <a:lstStyle/>
        <a:p>
          <a:pPr algn="ctr"/>
          <a:r>
            <a:rPr lang="es-MX" sz="3600" dirty="0" smtClean="0">
              <a:latin typeface="+mj-lt"/>
            </a:rPr>
            <a:t>Consumo de acero</a:t>
          </a:r>
          <a:endParaRPr lang="es-MX" sz="3600" dirty="0">
            <a:latin typeface="+mj-lt"/>
          </a:endParaRPr>
        </a:p>
      </dgm:t>
    </dgm:pt>
    <dgm:pt modelId="{E32AE1DD-DFAC-4B32-A228-65F81DBF4D1B}" type="parTrans" cxnId="{08E5C4E6-A7AD-4C77-A994-B7B1731E160F}">
      <dgm:prSet/>
      <dgm:spPr/>
      <dgm:t>
        <a:bodyPr/>
        <a:lstStyle/>
        <a:p>
          <a:endParaRPr lang="es-MX"/>
        </a:p>
      </dgm:t>
    </dgm:pt>
    <dgm:pt modelId="{D8172D96-DF61-488A-8BDD-D6F118B0ED7F}" type="sibTrans" cxnId="{08E5C4E6-A7AD-4C77-A994-B7B1731E160F}">
      <dgm:prSet/>
      <dgm:spPr/>
      <dgm:t>
        <a:bodyPr/>
        <a:lstStyle/>
        <a:p>
          <a:endParaRPr lang="es-MX"/>
        </a:p>
      </dgm:t>
    </dgm:pt>
    <dgm:pt modelId="{A105B46F-F4A4-4CEB-A7C5-83C96B4D56AB}">
      <dgm:prSet phldrT="[Texto]" custT="1"/>
      <dgm:spPr/>
      <dgm:t>
        <a:bodyPr/>
        <a:lstStyle/>
        <a:p>
          <a:pPr algn="ctr"/>
          <a:r>
            <a:rPr lang="es-MX" sz="3600" dirty="0" smtClean="0">
              <a:latin typeface="+mn-lt"/>
            </a:rPr>
            <a:t>Crecimiento económico</a:t>
          </a:r>
          <a:endParaRPr lang="es-MX" sz="3600" dirty="0">
            <a:latin typeface="+mn-lt"/>
          </a:endParaRPr>
        </a:p>
      </dgm:t>
    </dgm:pt>
    <dgm:pt modelId="{771FCC15-CD8E-4769-9AD7-3E0A51AAD066}" type="parTrans" cxnId="{ECD341FA-A489-4C06-8C97-9BA5FACD867A}">
      <dgm:prSet/>
      <dgm:spPr/>
      <dgm:t>
        <a:bodyPr/>
        <a:lstStyle/>
        <a:p>
          <a:endParaRPr lang="es-MX"/>
        </a:p>
      </dgm:t>
    </dgm:pt>
    <dgm:pt modelId="{E7913311-E97F-43E7-9963-63BA04E5F9A6}" type="sibTrans" cxnId="{ECD341FA-A489-4C06-8C97-9BA5FACD867A}">
      <dgm:prSet/>
      <dgm:spPr/>
      <dgm:t>
        <a:bodyPr/>
        <a:lstStyle/>
        <a:p>
          <a:endParaRPr lang="es-MX"/>
        </a:p>
      </dgm:t>
    </dgm:pt>
    <dgm:pt modelId="{84EF8B7B-6ACB-403C-9E80-3E7114C71357}" type="pres">
      <dgm:prSet presAssocID="{DFD1124F-F188-4408-9547-0D02D5FC706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E06B568-63B8-45A2-BDE8-D40A55D9E623}" type="pres">
      <dgm:prSet presAssocID="{376D6A59-10F8-4497-A043-3723EC16E3B7}" presName="upArrow" presStyleLbl="node1" presStyleIdx="0" presStyleCnt="2"/>
      <dgm:spPr>
        <a:solidFill>
          <a:srgbClr val="F15109"/>
        </a:solidFill>
        <a:ln>
          <a:solidFill>
            <a:srgbClr val="F57D05"/>
          </a:solidFill>
        </a:ln>
      </dgm:spPr>
    </dgm:pt>
    <dgm:pt modelId="{FE792FAA-6D8D-400A-807D-2032AB85A506}" type="pres">
      <dgm:prSet presAssocID="{376D6A59-10F8-4497-A043-3723EC16E3B7}" presName="upArrowText" presStyleLbl="revTx" presStyleIdx="0" presStyleCnt="2" custLinFactNeighborX="-758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67384C-7642-4956-953F-831A625AE866}" type="pres">
      <dgm:prSet presAssocID="{A105B46F-F4A4-4CEB-A7C5-83C96B4D56AB}" presName="downArrow" presStyleLbl="node1" presStyleIdx="1" presStyleCnt="2" custAng="10800000"/>
      <dgm:spPr>
        <a:solidFill>
          <a:srgbClr val="F15109"/>
        </a:solidFill>
        <a:ln>
          <a:solidFill>
            <a:srgbClr val="F57D05"/>
          </a:solidFill>
        </a:ln>
      </dgm:spPr>
    </dgm:pt>
    <dgm:pt modelId="{4369DB78-8CC0-450E-9C52-BE3606325FBB}" type="pres">
      <dgm:prSet presAssocID="{A105B46F-F4A4-4CEB-A7C5-83C96B4D56AB}" presName="downArrowText" presStyleLbl="revTx" presStyleIdx="1" presStyleCnt="2" custLinFactNeighborX="-534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7D2229C-0C89-485A-AC76-DAEC1C07597A}" type="presOf" srcId="{A105B46F-F4A4-4CEB-A7C5-83C96B4D56AB}" destId="{4369DB78-8CC0-450E-9C52-BE3606325FBB}" srcOrd="0" destOrd="0" presId="urn:microsoft.com/office/officeart/2005/8/layout/arrow4"/>
    <dgm:cxn modelId="{A48AFE85-C09E-4337-94EB-75200CEC402E}" type="presOf" srcId="{DFD1124F-F188-4408-9547-0D02D5FC7066}" destId="{84EF8B7B-6ACB-403C-9E80-3E7114C71357}" srcOrd="0" destOrd="0" presId="urn:microsoft.com/office/officeart/2005/8/layout/arrow4"/>
    <dgm:cxn modelId="{EE0D55E5-0BA3-41A0-BBB6-2BC988EBB953}" type="presOf" srcId="{376D6A59-10F8-4497-A043-3723EC16E3B7}" destId="{FE792FAA-6D8D-400A-807D-2032AB85A506}" srcOrd="0" destOrd="0" presId="urn:microsoft.com/office/officeart/2005/8/layout/arrow4"/>
    <dgm:cxn modelId="{08E5C4E6-A7AD-4C77-A994-B7B1731E160F}" srcId="{DFD1124F-F188-4408-9547-0D02D5FC7066}" destId="{376D6A59-10F8-4497-A043-3723EC16E3B7}" srcOrd="0" destOrd="0" parTransId="{E32AE1DD-DFAC-4B32-A228-65F81DBF4D1B}" sibTransId="{D8172D96-DF61-488A-8BDD-D6F118B0ED7F}"/>
    <dgm:cxn modelId="{ECD341FA-A489-4C06-8C97-9BA5FACD867A}" srcId="{DFD1124F-F188-4408-9547-0D02D5FC7066}" destId="{A105B46F-F4A4-4CEB-A7C5-83C96B4D56AB}" srcOrd="1" destOrd="0" parTransId="{771FCC15-CD8E-4769-9AD7-3E0A51AAD066}" sibTransId="{E7913311-E97F-43E7-9963-63BA04E5F9A6}"/>
    <dgm:cxn modelId="{10C57CFA-009C-4769-804E-8F99810E8F3D}" type="presParOf" srcId="{84EF8B7B-6ACB-403C-9E80-3E7114C71357}" destId="{DE06B568-63B8-45A2-BDE8-D40A55D9E623}" srcOrd="0" destOrd="0" presId="urn:microsoft.com/office/officeart/2005/8/layout/arrow4"/>
    <dgm:cxn modelId="{360FB4EE-440D-4E06-9DE1-0192F8F68C59}" type="presParOf" srcId="{84EF8B7B-6ACB-403C-9E80-3E7114C71357}" destId="{FE792FAA-6D8D-400A-807D-2032AB85A506}" srcOrd="1" destOrd="0" presId="urn:microsoft.com/office/officeart/2005/8/layout/arrow4"/>
    <dgm:cxn modelId="{F5FF0747-EE45-4662-90EB-BE276984FD18}" type="presParOf" srcId="{84EF8B7B-6ACB-403C-9E80-3E7114C71357}" destId="{BB67384C-7642-4956-953F-831A625AE866}" srcOrd="2" destOrd="0" presId="urn:microsoft.com/office/officeart/2005/8/layout/arrow4"/>
    <dgm:cxn modelId="{44D06A01-35F0-489B-94EF-7B20A3FCFF42}" type="presParOf" srcId="{84EF8B7B-6ACB-403C-9E80-3E7114C71357}" destId="{4369DB78-8CC0-450E-9C52-BE3606325FBB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3BCA0-3D30-403F-BCFE-6D4047834FE4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09F8D320-DE58-473E-97D0-3D5D54F458E5}">
      <dgm:prSet phldrT="[Texto]"/>
      <dgm:spPr>
        <a:solidFill>
          <a:schemeClr val="bg1"/>
        </a:solidFill>
        <a:ln>
          <a:solidFill>
            <a:srgbClr val="F15109"/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+mj-lt"/>
            </a:rPr>
            <a:t>Manufactura de alto valor agregado</a:t>
          </a:r>
          <a:endParaRPr lang="es-MX" dirty="0">
            <a:solidFill>
              <a:schemeClr val="tx1"/>
            </a:solidFill>
            <a:latin typeface="+mj-lt"/>
          </a:endParaRPr>
        </a:p>
      </dgm:t>
    </dgm:pt>
    <dgm:pt modelId="{7EB8CA34-875C-47AD-8940-34921965CA18}" type="parTrans" cxnId="{63EA1179-ED29-49D3-A774-CD8620343E7C}">
      <dgm:prSet/>
      <dgm:spPr/>
      <dgm:t>
        <a:bodyPr/>
        <a:lstStyle/>
        <a:p>
          <a:endParaRPr lang="es-MX"/>
        </a:p>
      </dgm:t>
    </dgm:pt>
    <dgm:pt modelId="{F3F0D057-88DF-4611-8B9B-62BCEA8B2EC5}" type="sibTrans" cxnId="{63EA1179-ED29-49D3-A774-CD8620343E7C}">
      <dgm:prSet/>
      <dgm:spPr>
        <a:solidFill>
          <a:schemeClr val="tx1"/>
        </a:solidFill>
        <a:ln>
          <a:noFill/>
        </a:ln>
      </dgm:spPr>
      <dgm:t>
        <a:bodyPr/>
        <a:lstStyle/>
        <a:p>
          <a:endParaRPr lang="es-MX"/>
        </a:p>
      </dgm:t>
    </dgm:pt>
    <dgm:pt modelId="{146C606C-D25F-4FD0-B793-476C00A44C11}">
      <dgm:prSet phldrT="[Texto]"/>
      <dgm:spPr>
        <a:solidFill>
          <a:schemeClr val="bg1"/>
        </a:solidFill>
        <a:ln>
          <a:solidFill>
            <a:srgbClr val="F15109"/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+mj-lt"/>
            </a:rPr>
            <a:t>Manufactura con alto contenido nacional</a:t>
          </a:r>
          <a:endParaRPr lang="es-MX" dirty="0">
            <a:solidFill>
              <a:schemeClr val="tx1"/>
            </a:solidFill>
            <a:latin typeface="+mj-lt"/>
          </a:endParaRPr>
        </a:p>
      </dgm:t>
    </dgm:pt>
    <dgm:pt modelId="{21D5C258-9D8D-4822-BBAF-CF7C4ECAA89C}" type="parTrans" cxnId="{459363F6-51D2-41DE-949B-2ADC26BE7462}">
      <dgm:prSet/>
      <dgm:spPr/>
      <dgm:t>
        <a:bodyPr/>
        <a:lstStyle/>
        <a:p>
          <a:endParaRPr lang="es-MX"/>
        </a:p>
      </dgm:t>
    </dgm:pt>
    <dgm:pt modelId="{9F89A239-2A74-47F1-8D93-AD46BE12F822}" type="sibTrans" cxnId="{459363F6-51D2-41DE-949B-2ADC26BE7462}">
      <dgm:prSet/>
      <dgm:spPr>
        <a:solidFill>
          <a:schemeClr val="tx1"/>
        </a:solidFill>
      </dgm:spPr>
      <dgm:t>
        <a:bodyPr/>
        <a:lstStyle/>
        <a:p>
          <a:endParaRPr lang="es-MX"/>
        </a:p>
      </dgm:t>
    </dgm:pt>
    <dgm:pt modelId="{7E97968B-BF6D-4A9C-B753-0379055B03F9}">
      <dgm:prSet phldrT="[Texto]"/>
      <dgm:spPr>
        <a:solidFill>
          <a:schemeClr val="bg1"/>
        </a:solidFill>
        <a:ln>
          <a:solidFill>
            <a:srgbClr val="F15109"/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+mj-lt"/>
            </a:rPr>
            <a:t>Crecimiento económico</a:t>
          </a:r>
          <a:endParaRPr lang="es-MX" dirty="0">
            <a:solidFill>
              <a:schemeClr val="tx1"/>
            </a:solidFill>
            <a:latin typeface="+mj-lt"/>
          </a:endParaRPr>
        </a:p>
      </dgm:t>
    </dgm:pt>
    <dgm:pt modelId="{350BEAA6-F8FC-48E5-9B3D-F97E9A43D1F1}" type="parTrans" cxnId="{265CCA05-0803-47EE-B178-707B5741CCBE}">
      <dgm:prSet/>
      <dgm:spPr/>
      <dgm:t>
        <a:bodyPr/>
        <a:lstStyle/>
        <a:p>
          <a:endParaRPr lang="es-MX"/>
        </a:p>
      </dgm:t>
    </dgm:pt>
    <dgm:pt modelId="{FEB8F6FA-F32B-4747-952F-5B7F471AE5A2}" type="sibTrans" cxnId="{265CCA05-0803-47EE-B178-707B5741CCBE}">
      <dgm:prSet/>
      <dgm:spPr/>
      <dgm:t>
        <a:bodyPr/>
        <a:lstStyle/>
        <a:p>
          <a:endParaRPr lang="es-MX"/>
        </a:p>
      </dgm:t>
    </dgm:pt>
    <dgm:pt modelId="{3A82FABA-5D87-4526-B9D7-3AE1385D663F}" type="pres">
      <dgm:prSet presAssocID="{1773BCA0-3D30-403F-BCFE-6D4047834FE4}" presName="linearFlow" presStyleCnt="0">
        <dgm:presLayoutVars>
          <dgm:dir/>
          <dgm:resizeHandles val="exact"/>
        </dgm:presLayoutVars>
      </dgm:prSet>
      <dgm:spPr/>
    </dgm:pt>
    <dgm:pt modelId="{D84E9713-054D-4BE4-9CA5-738F8CB09335}" type="pres">
      <dgm:prSet presAssocID="{09F8D320-DE58-473E-97D0-3D5D54F458E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8DFC85-DD1E-4AC2-BC40-8C31754A9C1B}" type="pres">
      <dgm:prSet presAssocID="{F3F0D057-88DF-4611-8B9B-62BCEA8B2EC5}" presName="spacerL" presStyleCnt="0"/>
      <dgm:spPr/>
    </dgm:pt>
    <dgm:pt modelId="{B6296A4E-6E5E-4159-9938-8585A87F3A68}" type="pres">
      <dgm:prSet presAssocID="{F3F0D057-88DF-4611-8B9B-62BCEA8B2EC5}" presName="sibTrans" presStyleLbl="sibTrans2D1" presStyleIdx="0" presStyleCnt="2"/>
      <dgm:spPr/>
      <dgm:t>
        <a:bodyPr/>
        <a:lstStyle/>
        <a:p>
          <a:endParaRPr lang="es-MX"/>
        </a:p>
      </dgm:t>
    </dgm:pt>
    <dgm:pt modelId="{E08458F1-834F-4499-9B83-A04A01029BFE}" type="pres">
      <dgm:prSet presAssocID="{F3F0D057-88DF-4611-8B9B-62BCEA8B2EC5}" presName="spacerR" presStyleCnt="0"/>
      <dgm:spPr/>
    </dgm:pt>
    <dgm:pt modelId="{512AB514-12A1-4028-8A02-1FAD15BA1AA3}" type="pres">
      <dgm:prSet presAssocID="{146C606C-D25F-4FD0-B793-476C00A44C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554C9F-823C-49DB-AE92-841CD20FD71C}" type="pres">
      <dgm:prSet presAssocID="{9F89A239-2A74-47F1-8D93-AD46BE12F822}" presName="spacerL" presStyleCnt="0"/>
      <dgm:spPr/>
    </dgm:pt>
    <dgm:pt modelId="{A984AAAB-2DDB-4EEF-A5E8-2CC6F8BB50B5}" type="pres">
      <dgm:prSet presAssocID="{9F89A239-2A74-47F1-8D93-AD46BE12F822}" presName="sibTrans" presStyleLbl="sibTrans2D1" presStyleIdx="1" presStyleCnt="2"/>
      <dgm:spPr/>
      <dgm:t>
        <a:bodyPr/>
        <a:lstStyle/>
        <a:p>
          <a:endParaRPr lang="es-MX"/>
        </a:p>
      </dgm:t>
    </dgm:pt>
    <dgm:pt modelId="{3484981F-F54B-49A5-A43E-BC3A0E5778D0}" type="pres">
      <dgm:prSet presAssocID="{9F89A239-2A74-47F1-8D93-AD46BE12F822}" presName="spacerR" presStyleCnt="0"/>
      <dgm:spPr/>
    </dgm:pt>
    <dgm:pt modelId="{E6CC0C3F-6514-414D-B888-22F495ED4728}" type="pres">
      <dgm:prSet presAssocID="{7E97968B-BF6D-4A9C-B753-0379055B03F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01A042D-C348-4977-BA60-C1639AB0AB9F}" type="presOf" srcId="{7E97968B-BF6D-4A9C-B753-0379055B03F9}" destId="{E6CC0C3F-6514-414D-B888-22F495ED4728}" srcOrd="0" destOrd="0" presId="urn:microsoft.com/office/officeart/2005/8/layout/equation1"/>
    <dgm:cxn modelId="{459363F6-51D2-41DE-949B-2ADC26BE7462}" srcId="{1773BCA0-3D30-403F-BCFE-6D4047834FE4}" destId="{146C606C-D25F-4FD0-B793-476C00A44C11}" srcOrd="1" destOrd="0" parTransId="{21D5C258-9D8D-4822-BBAF-CF7C4ECAA89C}" sibTransId="{9F89A239-2A74-47F1-8D93-AD46BE12F822}"/>
    <dgm:cxn modelId="{265CCA05-0803-47EE-B178-707B5741CCBE}" srcId="{1773BCA0-3D30-403F-BCFE-6D4047834FE4}" destId="{7E97968B-BF6D-4A9C-B753-0379055B03F9}" srcOrd="2" destOrd="0" parTransId="{350BEAA6-F8FC-48E5-9B3D-F97E9A43D1F1}" sibTransId="{FEB8F6FA-F32B-4747-952F-5B7F471AE5A2}"/>
    <dgm:cxn modelId="{63EA1179-ED29-49D3-A774-CD8620343E7C}" srcId="{1773BCA0-3D30-403F-BCFE-6D4047834FE4}" destId="{09F8D320-DE58-473E-97D0-3D5D54F458E5}" srcOrd="0" destOrd="0" parTransId="{7EB8CA34-875C-47AD-8940-34921965CA18}" sibTransId="{F3F0D057-88DF-4611-8B9B-62BCEA8B2EC5}"/>
    <dgm:cxn modelId="{F163E613-5BC1-466E-AC43-81350EE47B1D}" type="presOf" srcId="{09F8D320-DE58-473E-97D0-3D5D54F458E5}" destId="{D84E9713-054D-4BE4-9CA5-738F8CB09335}" srcOrd="0" destOrd="0" presId="urn:microsoft.com/office/officeart/2005/8/layout/equation1"/>
    <dgm:cxn modelId="{0A5F5245-E244-45B2-B62B-9D5E68444E02}" type="presOf" srcId="{146C606C-D25F-4FD0-B793-476C00A44C11}" destId="{512AB514-12A1-4028-8A02-1FAD15BA1AA3}" srcOrd="0" destOrd="0" presId="urn:microsoft.com/office/officeart/2005/8/layout/equation1"/>
    <dgm:cxn modelId="{E7B4AF62-8989-4F4F-ABE8-CD11C50E0D34}" type="presOf" srcId="{9F89A239-2A74-47F1-8D93-AD46BE12F822}" destId="{A984AAAB-2DDB-4EEF-A5E8-2CC6F8BB50B5}" srcOrd="0" destOrd="0" presId="urn:microsoft.com/office/officeart/2005/8/layout/equation1"/>
    <dgm:cxn modelId="{595CF8B9-79AB-49F4-9B63-DB86DE9F49FA}" type="presOf" srcId="{F3F0D057-88DF-4611-8B9B-62BCEA8B2EC5}" destId="{B6296A4E-6E5E-4159-9938-8585A87F3A68}" srcOrd="0" destOrd="0" presId="urn:microsoft.com/office/officeart/2005/8/layout/equation1"/>
    <dgm:cxn modelId="{C64B33C4-5A4B-4FEE-ABC5-186BB80A8DC1}" type="presOf" srcId="{1773BCA0-3D30-403F-BCFE-6D4047834FE4}" destId="{3A82FABA-5D87-4526-B9D7-3AE1385D663F}" srcOrd="0" destOrd="0" presId="urn:microsoft.com/office/officeart/2005/8/layout/equation1"/>
    <dgm:cxn modelId="{044F8B61-1EED-4226-BFF7-05F519861926}" type="presParOf" srcId="{3A82FABA-5D87-4526-B9D7-3AE1385D663F}" destId="{D84E9713-054D-4BE4-9CA5-738F8CB09335}" srcOrd="0" destOrd="0" presId="urn:microsoft.com/office/officeart/2005/8/layout/equation1"/>
    <dgm:cxn modelId="{F31CD625-496D-4698-98A4-EF24294DE723}" type="presParOf" srcId="{3A82FABA-5D87-4526-B9D7-3AE1385D663F}" destId="{118DFC85-DD1E-4AC2-BC40-8C31754A9C1B}" srcOrd="1" destOrd="0" presId="urn:microsoft.com/office/officeart/2005/8/layout/equation1"/>
    <dgm:cxn modelId="{35BE0BA3-03F0-4EA3-B616-8016E31139D9}" type="presParOf" srcId="{3A82FABA-5D87-4526-B9D7-3AE1385D663F}" destId="{B6296A4E-6E5E-4159-9938-8585A87F3A68}" srcOrd="2" destOrd="0" presId="urn:microsoft.com/office/officeart/2005/8/layout/equation1"/>
    <dgm:cxn modelId="{00E0AF4D-022C-4E72-BFDA-AC20F476AAFE}" type="presParOf" srcId="{3A82FABA-5D87-4526-B9D7-3AE1385D663F}" destId="{E08458F1-834F-4499-9B83-A04A01029BFE}" srcOrd="3" destOrd="0" presId="urn:microsoft.com/office/officeart/2005/8/layout/equation1"/>
    <dgm:cxn modelId="{46328A6C-4E71-4091-A26F-B1DD082FDCE6}" type="presParOf" srcId="{3A82FABA-5D87-4526-B9D7-3AE1385D663F}" destId="{512AB514-12A1-4028-8A02-1FAD15BA1AA3}" srcOrd="4" destOrd="0" presId="urn:microsoft.com/office/officeart/2005/8/layout/equation1"/>
    <dgm:cxn modelId="{0B86E93A-A061-40EE-A9E1-7F3A1C6C3E43}" type="presParOf" srcId="{3A82FABA-5D87-4526-B9D7-3AE1385D663F}" destId="{D6554C9F-823C-49DB-AE92-841CD20FD71C}" srcOrd="5" destOrd="0" presId="urn:microsoft.com/office/officeart/2005/8/layout/equation1"/>
    <dgm:cxn modelId="{AE40E9CD-C2E3-467B-9A01-0478D092879E}" type="presParOf" srcId="{3A82FABA-5D87-4526-B9D7-3AE1385D663F}" destId="{A984AAAB-2DDB-4EEF-A5E8-2CC6F8BB50B5}" srcOrd="6" destOrd="0" presId="urn:microsoft.com/office/officeart/2005/8/layout/equation1"/>
    <dgm:cxn modelId="{C789F8B6-CFFD-4D29-8971-0A90E4F1713C}" type="presParOf" srcId="{3A82FABA-5D87-4526-B9D7-3AE1385D663F}" destId="{3484981F-F54B-49A5-A43E-BC3A0E5778D0}" srcOrd="7" destOrd="0" presId="urn:microsoft.com/office/officeart/2005/8/layout/equation1"/>
    <dgm:cxn modelId="{1C6405BC-3E4A-4E84-AC4C-1AC6C29BE7FE}" type="presParOf" srcId="{3A82FABA-5D87-4526-B9D7-3AE1385D663F}" destId="{E6CC0C3F-6514-414D-B888-22F495ED472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3CD290-E174-49AB-8BF7-113FC94D1BA2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9A5BD108-E994-414F-A15E-B50A23FC5285}">
      <dgm:prSet phldrT="[Texto]"/>
      <dgm:spPr/>
      <dgm:t>
        <a:bodyPr/>
        <a:lstStyle/>
        <a:p>
          <a:r>
            <a:rPr lang="es-MX" dirty="0" smtClean="0">
              <a:latin typeface="+mj-lt"/>
            </a:rPr>
            <a:t>Seguridad pública</a:t>
          </a:r>
          <a:endParaRPr lang="es-MX" dirty="0">
            <a:latin typeface="+mj-lt"/>
          </a:endParaRPr>
        </a:p>
      </dgm:t>
    </dgm:pt>
    <dgm:pt modelId="{04C536B3-E37D-4D23-BB72-8DAA6004199E}" type="parTrans" cxnId="{A6C6DB6D-0C5E-42D7-AF5F-DDA3EFCDD00F}">
      <dgm:prSet/>
      <dgm:spPr/>
      <dgm:t>
        <a:bodyPr/>
        <a:lstStyle/>
        <a:p>
          <a:endParaRPr lang="es-MX"/>
        </a:p>
      </dgm:t>
    </dgm:pt>
    <dgm:pt modelId="{B736556B-177E-467D-8135-CB1AE424CC4A}" type="sibTrans" cxnId="{A6C6DB6D-0C5E-42D7-AF5F-DDA3EFCDD00F}">
      <dgm:prSet/>
      <dgm:spPr/>
      <dgm:t>
        <a:bodyPr/>
        <a:lstStyle/>
        <a:p>
          <a:endParaRPr lang="es-MX"/>
        </a:p>
      </dgm:t>
    </dgm:pt>
    <dgm:pt modelId="{4E2F3ED3-1BD7-47F0-9D15-779C44E8CA4F}">
      <dgm:prSet phldrT="[Texto]"/>
      <dgm:spPr/>
      <dgm:t>
        <a:bodyPr/>
        <a:lstStyle/>
        <a:p>
          <a:r>
            <a:rPr lang="es-MX" dirty="0" smtClean="0">
              <a:latin typeface="+mj-lt"/>
            </a:rPr>
            <a:t>Estado de Derecho</a:t>
          </a:r>
          <a:endParaRPr lang="es-MX" dirty="0">
            <a:latin typeface="+mj-lt"/>
          </a:endParaRPr>
        </a:p>
      </dgm:t>
    </dgm:pt>
    <dgm:pt modelId="{FEEA3641-9D5A-4AE3-B13F-DD102A89672D}" type="parTrans" cxnId="{25D84DE2-216E-4F8B-99DB-75721F9174D6}">
      <dgm:prSet/>
      <dgm:spPr/>
      <dgm:t>
        <a:bodyPr/>
        <a:lstStyle/>
        <a:p>
          <a:endParaRPr lang="es-MX"/>
        </a:p>
      </dgm:t>
    </dgm:pt>
    <dgm:pt modelId="{1E1139DD-FD43-4A3B-B33F-900D2BB53204}" type="sibTrans" cxnId="{25D84DE2-216E-4F8B-99DB-75721F9174D6}">
      <dgm:prSet/>
      <dgm:spPr/>
      <dgm:t>
        <a:bodyPr/>
        <a:lstStyle/>
        <a:p>
          <a:endParaRPr lang="es-MX"/>
        </a:p>
      </dgm:t>
    </dgm:pt>
    <dgm:pt modelId="{514D7569-463F-459C-A784-4F394B639E8F}">
      <dgm:prSet phldrT="[Texto]"/>
      <dgm:spPr/>
      <dgm:t>
        <a:bodyPr/>
        <a:lstStyle/>
        <a:p>
          <a:r>
            <a:rPr lang="es-MX" dirty="0" smtClean="0">
              <a:latin typeface="+mj-lt"/>
            </a:rPr>
            <a:t>Infraestructura</a:t>
          </a:r>
          <a:endParaRPr lang="es-MX" dirty="0">
            <a:latin typeface="+mj-lt"/>
          </a:endParaRPr>
        </a:p>
      </dgm:t>
    </dgm:pt>
    <dgm:pt modelId="{F16D4ABA-EA9D-4984-8F8C-0EB32E22D239}" type="parTrans" cxnId="{9F3B6D17-9356-47CA-9BED-219C76B38BE0}">
      <dgm:prSet/>
      <dgm:spPr/>
      <dgm:t>
        <a:bodyPr/>
        <a:lstStyle/>
        <a:p>
          <a:endParaRPr lang="es-MX"/>
        </a:p>
      </dgm:t>
    </dgm:pt>
    <dgm:pt modelId="{2E018C18-6318-4759-A352-A4CFC215167B}" type="sibTrans" cxnId="{9F3B6D17-9356-47CA-9BED-219C76B38BE0}">
      <dgm:prSet/>
      <dgm:spPr/>
      <dgm:t>
        <a:bodyPr/>
        <a:lstStyle/>
        <a:p>
          <a:endParaRPr lang="es-MX"/>
        </a:p>
      </dgm:t>
    </dgm:pt>
    <dgm:pt modelId="{F97B2224-2D84-4AF2-AE7D-DD915A25CB4B}">
      <dgm:prSet phldrT="[Texto]"/>
      <dgm:spPr/>
      <dgm:t>
        <a:bodyPr/>
        <a:lstStyle/>
        <a:p>
          <a:r>
            <a:rPr lang="es-MX" dirty="0" smtClean="0">
              <a:latin typeface="+mj-lt"/>
            </a:rPr>
            <a:t>Informalidad</a:t>
          </a:r>
          <a:endParaRPr lang="es-MX" dirty="0">
            <a:latin typeface="+mj-lt"/>
          </a:endParaRPr>
        </a:p>
      </dgm:t>
    </dgm:pt>
    <dgm:pt modelId="{2FF0D862-C665-4628-86A7-4251ACE5F437}" type="parTrans" cxnId="{3BEEB26C-B82E-42F2-B9FB-67F4003AFD66}">
      <dgm:prSet/>
      <dgm:spPr/>
      <dgm:t>
        <a:bodyPr/>
        <a:lstStyle/>
        <a:p>
          <a:endParaRPr lang="es-MX"/>
        </a:p>
      </dgm:t>
    </dgm:pt>
    <dgm:pt modelId="{238C647B-2994-4007-86ED-DDFBA7E4CEE8}" type="sibTrans" cxnId="{3BEEB26C-B82E-42F2-B9FB-67F4003AFD66}">
      <dgm:prSet/>
      <dgm:spPr/>
      <dgm:t>
        <a:bodyPr/>
        <a:lstStyle/>
        <a:p>
          <a:endParaRPr lang="es-MX"/>
        </a:p>
      </dgm:t>
    </dgm:pt>
    <dgm:pt modelId="{C18F362B-9317-4897-9EA5-FE2CC9FBEE7E}">
      <dgm:prSet phldrT="[Texto]"/>
      <dgm:spPr/>
      <dgm:t>
        <a:bodyPr/>
        <a:lstStyle/>
        <a:p>
          <a:r>
            <a:rPr lang="es-MX" dirty="0" smtClean="0">
              <a:latin typeface="+mj-lt"/>
            </a:rPr>
            <a:t>Costos energéticos</a:t>
          </a:r>
          <a:endParaRPr lang="es-MX" dirty="0">
            <a:latin typeface="+mj-lt"/>
          </a:endParaRPr>
        </a:p>
      </dgm:t>
    </dgm:pt>
    <dgm:pt modelId="{8963C54D-AEA7-45D8-9C42-62D94E93A851}" type="parTrans" cxnId="{7A51C964-5481-4BE9-BD22-1A3632ED5394}">
      <dgm:prSet/>
      <dgm:spPr/>
      <dgm:t>
        <a:bodyPr/>
        <a:lstStyle/>
        <a:p>
          <a:endParaRPr lang="es-MX"/>
        </a:p>
      </dgm:t>
    </dgm:pt>
    <dgm:pt modelId="{ACF9CF57-0384-4D38-B3FD-906F9B7C2670}" type="sibTrans" cxnId="{7A51C964-5481-4BE9-BD22-1A3632ED5394}">
      <dgm:prSet/>
      <dgm:spPr/>
      <dgm:t>
        <a:bodyPr/>
        <a:lstStyle/>
        <a:p>
          <a:endParaRPr lang="es-MX"/>
        </a:p>
      </dgm:t>
    </dgm:pt>
    <dgm:pt modelId="{7840A925-605C-44C8-9B3F-8609DFBB46CD}" type="pres">
      <dgm:prSet presAssocID="{F53CD290-E174-49AB-8BF7-113FC94D1B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43A4D22-38F6-437B-B28A-F1990F66B077}" type="pres">
      <dgm:prSet presAssocID="{9A5BD108-E994-414F-A15E-B50A23FC528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0466FE-E8A0-44B2-A511-03C175EC0FB8}" type="pres">
      <dgm:prSet presAssocID="{B736556B-177E-467D-8135-CB1AE424CC4A}" presName="parTxOnlySpace" presStyleCnt="0"/>
      <dgm:spPr/>
    </dgm:pt>
    <dgm:pt modelId="{ED7C903F-9BFE-417F-8017-ABA4337FC476}" type="pres">
      <dgm:prSet presAssocID="{4E2F3ED3-1BD7-47F0-9D15-779C44E8CA4F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DFA0BB-4CA4-4D99-B85E-CBE0953D160E}" type="pres">
      <dgm:prSet presAssocID="{1E1139DD-FD43-4A3B-B33F-900D2BB53204}" presName="parTxOnlySpace" presStyleCnt="0"/>
      <dgm:spPr/>
    </dgm:pt>
    <dgm:pt modelId="{C04CAB7D-530B-4A8C-B437-6098C67A1EC9}" type="pres">
      <dgm:prSet presAssocID="{514D7569-463F-459C-A784-4F394B639E8F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D3177D-2BE5-4DE3-9BD9-6EC5DEE06E0D}" type="pres">
      <dgm:prSet presAssocID="{2E018C18-6318-4759-A352-A4CFC215167B}" presName="parTxOnlySpace" presStyleCnt="0"/>
      <dgm:spPr/>
    </dgm:pt>
    <dgm:pt modelId="{6C71A28E-1837-4886-94A6-8C0C98846E2B}" type="pres">
      <dgm:prSet presAssocID="{F97B2224-2D84-4AF2-AE7D-DD915A25CB4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832337-1E0B-43DD-8067-F272E170215C}" type="pres">
      <dgm:prSet presAssocID="{238C647B-2994-4007-86ED-DDFBA7E4CEE8}" presName="parTxOnlySpace" presStyleCnt="0"/>
      <dgm:spPr/>
    </dgm:pt>
    <dgm:pt modelId="{D450C762-D942-41C4-90CA-1AD83836ACE4}" type="pres">
      <dgm:prSet presAssocID="{C18F362B-9317-4897-9EA5-FE2CC9FBEE7E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CE5A7BC-C7D7-4667-B088-DF8942756DF1}" type="presOf" srcId="{F53CD290-E174-49AB-8BF7-113FC94D1BA2}" destId="{7840A925-605C-44C8-9B3F-8609DFBB46CD}" srcOrd="0" destOrd="0" presId="urn:microsoft.com/office/officeart/2005/8/layout/chevron1"/>
    <dgm:cxn modelId="{3BEEB26C-B82E-42F2-B9FB-67F4003AFD66}" srcId="{F53CD290-E174-49AB-8BF7-113FC94D1BA2}" destId="{F97B2224-2D84-4AF2-AE7D-DD915A25CB4B}" srcOrd="3" destOrd="0" parTransId="{2FF0D862-C665-4628-86A7-4251ACE5F437}" sibTransId="{238C647B-2994-4007-86ED-DDFBA7E4CEE8}"/>
    <dgm:cxn modelId="{19CF0703-5261-4EEB-B210-CC10AD5477A2}" type="presOf" srcId="{4E2F3ED3-1BD7-47F0-9D15-779C44E8CA4F}" destId="{ED7C903F-9BFE-417F-8017-ABA4337FC476}" srcOrd="0" destOrd="0" presId="urn:microsoft.com/office/officeart/2005/8/layout/chevron1"/>
    <dgm:cxn modelId="{61DEE5B3-58E9-410B-A247-A99CD88942B8}" type="presOf" srcId="{F97B2224-2D84-4AF2-AE7D-DD915A25CB4B}" destId="{6C71A28E-1837-4886-94A6-8C0C98846E2B}" srcOrd="0" destOrd="0" presId="urn:microsoft.com/office/officeart/2005/8/layout/chevron1"/>
    <dgm:cxn modelId="{00127FFA-0C5F-4AB6-BB08-25D83002BB02}" type="presOf" srcId="{C18F362B-9317-4897-9EA5-FE2CC9FBEE7E}" destId="{D450C762-D942-41C4-90CA-1AD83836ACE4}" srcOrd="0" destOrd="0" presId="urn:microsoft.com/office/officeart/2005/8/layout/chevron1"/>
    <dgm:cxn modelId="{7A51C964-5481-4BE9-BD22-1A3632ED5394}" srcId="{F53CD290-E174-49AB-8BF7-113FC94D1BA2}" destId="{C18F362B-9317-4897-9EA5-FE2CC9FBEE7E}" srcOrd="4" destOrd="0" parTransId="{8963C54D-AEA7-45D8-9C42-62D94E93A851}" sibTransId="{ACF9CF57-0384-4D38-B3FD-906F9B7C2670}"/>
    <dgm:cxn modelId="{1198FDB9-4762-4859-8035-293418A53188}" type="presOf" srcId="{9A5BD108-E994-414F-A15E-B50A23FC5285}" destId="{B43A4D22-38F6-437B-B28A-F1990F66B077}" srcOrd="0" destOrd="0" presId="urn:microsoft.com/office/officeart/2005/8/layout/chevron1"/>
    <dgm:cxn modelId="{A6C6DB6D-0C5E-42D7-AF5F-DDA3EFCDD00F}" srcId="{F53CD290-E174-49AB-8BF7-113FC94D1BA2}" destId="{9A5BD108-E994-414F-A15E-B50A23FC5285}" srcOrd="0" destOrd="0" parTransId="{04C536B3-E37D-4D23-BB72-8DAA6004199E}" sibTransId="{B736556B-177E-467D-8135-CB1AE424CC4A}"/>
    <dgm:cxn modelId="{25D84DE2-216E-4F8B-99DB-75721F9174D6}" srcId="{F53CD290-E174-49AB-8BF7-113FC94D1BA2}" destId="{4E2F3ED3-1BD7-47F0-9D15-779C44E8CA4F}" srcOrd="1" destOrd="0" parTransId="{FEEA3641-9D5A-4AE3-B13F-DD102A89672D}" sibTransId="{1E1139DD-FD43-4A3B-B33F-900D2BB53204}"/>
    <dgm:cxn modelId="{ACE144A4-FB0A-4ADF-9126-0112A4456F61}" type="presOf" srcId="{514D7569-463F-459C-A784-4F394B639E8F}" destId="{C04CAB7D-530B-4A8C-B437-6098C67A1EC9}" srcOrd="0" destOrd="0" presId="urn:microsoft.com/office/officeart/2005/8/layout/chevron1"/>
    <dgm:cxn modelId="{9F3B6D17-9356-47CA-9BED-219C76B38BE0}" srcId="{F53CD290-E174-49AB-8BF7-113FC94D1BA2}" destId="{514D7569-463F-459C-A784-4F394B639E8F}" srcOrd="2" destOrd="0" parTransId="{F16D4ABA-EA9D-4984-8F8C-0EB32E22D239}" sibTransId="{2E018C18-6318-4759-A352-A4CFC215167B}"/>
    <dgm:cxn modelId="{B9A62AB1-E617-436E-8674-079745E279E7}" type="presParOf" srcId="{7840A925-605C-44C8-9B3F-8609DFBB46CD}" destId="{B43A4D22-38F6-437B-B28A-F1990F66B077}" srcOrd="0" destOrd="0" presId="urn:microsoft.com/office/officeart/2005/8/layout/chevron1"/>
    <dgm:cxn modelId="{7C68469C-8238-4F97-9CCD-297287229C18}" type="presParOf" srcId="{7840A925-605C-44C8-9B3F-8609DFBB46CD}" destId="{430466FE-E8A0-44B2-A511-03C175EC0FB8}" srcOrd="1" destOrd="0" presId="urn:microsoft.com/office/officeart/2005/8/layout/chevron1"/>
    <dgm:cxn modelId="{839E164A-C59A-4D84-A9BD-CB7E7D8FBC38}" type="presParOf" srcId="{7840A925-605C-44C8-9B3F-8609DFBB46CD}" destId="{ED7C903F-9BFE-417F-8017-ABA4337FC476}" srcOrd="2" destOrd="0" presId="urn:microsoft.com/office/officeart/2005/8/layout/chevron1"/>
    <dgm:cxn modelId="{F3A30678-379D-4122-B66F-B05F73223765}" type="presParOf" srcId="{7840A925-605C-44C8-9B3F-8609DFBB46CD}" destId="{3DDFA0BB-4CA4-4D99-B85E-CBE0953D160E}" srcOrd="3" destOrd="0" presId="urn:microsoft.com/office/officeart/2005/8/layout/chevron1"/>
    <dgm:cxn modelId="{C69BEBB8-6652-4015-A6BA-E46D833360BF}" type="presParOf" srcId="{7840A925-605C-44C8-9B3F-8609DFBB46CD}" destId="{C04CAB7D-530B-4A8C-B437-6098C67A1EC9}" srcOrd="4" destOrd="0" presId="urn:microsoft.com/office/officeart/2005/8/layout/chevron1"/>
    <dgm:cxn modelId="{1F8F48E7-85D5-4157-835F-F32E3D748352}" type="presParOf" srcId="{7840A925-605C-44C8-9B3F-8609DFBB46CD}" destId="{40D3177D-2BE5-4DE3-9BD9-6EC5DEE06E0D}" srcOrd="5" destOrd="0" presId="urn:microsoft.com/office/officeart/2005/8/layout/chevron1"/>
    <dgm:cxn modelId="{176C3062-5CE7-4A7C-BB5C-4B7BA9B129EB}" type="presParOf" srcId="{7840A925-605C-44C8-9B3F-8609DFBB46CD}" destId="{6C71A28E-1837-4886-94A6-8C0C98846E2B}" srcOrd="6" destOrd="0" presId="urn:microsoft.com/office/officeart/2005/8/layout/chevron1"/>
    <dgm:cxn modelId="{B68DA4AA-1597-42EA-91F6-100CE220429D}" type="presParOf" srcId="{7840A925-605C-44C8-9B3F-8609DFBB46CD}" destId="{FF832337-1E0B-43DD-8067-F272E170215C}" srcOrd="7" destOrd="0" presId="urn:microsoft.com/office/officeart/2005/8/layout/chevron1"/>
    <dgm:cxn modelId="{5A01D7B0-C8D4-46C3-B343-14DF58F1C7A0}" type="presParOf" srcId="{7840A925-605C-44C8-9B3F-8609DFBB46CD}" destId="{D450C762-D942-41C4-90CA-1AD83836ACE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DDD06B-E0EF-494D-B78B-A4860B1EF67C}" type="doc">
      <dgm:prSet loTypeId="urn:microsoft.com/office/officeart/2005/8/layout/venn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0D93A8BC-434F-40D0-93B8-4FEA5643C601}">
      <dgm:prSet phldrT="[Texto]" custT="1"/>
      <dgm:spPr/>
      <dgm:t>
        <a:bodyPr/>
        <a:lstStyle/>
        <a:p>
          <a:r>
            <a:rPr lang="es-MX" sz="1400" b="1" dirty="0" smtClean="0">
              <a:latin typeface="+mj-lt"/>
            </a:rPr>
            <a:t>Nacional</a:t>
          </a:r>
          <a:endParaRPr lang="es-MX" sz="1400" b="1" dirty="0">
            <a:latin typeface="+mj-lt"/>
          </a:endParaRPr>
        </a:p>
      </dgm:t>
    </dgm:pt>
    <dgm:pt modelId="{C59B82E3-04E3-4ACC-B0F7-10EB7CA1AFB5}" type="parTrans" cxnId="{55B078DF-42C6-48A5-B6BC-5D71011916A7}">
      <dgm:prSet/>
      <dgm:spPr/>
      <dgm:t>
        <a:bodyPr/>
        <a:lstStyle/>
        <a:p>
          <a:endParaRPr lang="es-MX"/>
        </a:p>
      </dgm:t>
    </dgm:pt>
    <dgm:pt modelId="{32B01BF9-9BB4-44FE-A450-A61CE850BE63}" type="sibTrans" cxnId="{55B078DF-42C6-48A5-B6BC-5D71011916A7}">
      <dgm:prSet/>
      <dgm:spPr/>
      <dgm:t>
        <a:bodyPr/>
        <a:lstStyle/>
        <a:p>
          <a:endParaRPr lang="es-MX"/>
        </a:p>
      </dgm:t>
    </dgm:pt>
    <dgm:pt modelId="{DA4F30F6-87CB-4DF0-BA81-38D2618541C0}">
      <dgm:prSet phldrT="[Texto]" custT="1"/>
      <dgm:spPr/>
      <dgm:t>
        <a:bodyPr/>
        <a:lstStyle/>
        <a:p>
          <a:r>
            <a:rPr lang="es-MX" sz="1400" b="1" dirty="0" smtClean="0">
              <a:latin typeface="+mj-lt"/>
            </a:rPr>
            <a:t>Ordenada</a:t>
          </a:r>
          <a:endParaRPr lang="es-MX" sz="1400" b="1" dirty="0">
            <a:latin typeface="+mj-lt"/>
          </a:endParaRPr>
        </a:p>
      </dgm:t>
    </dgm:pt>
    <dgm:pt modelId="{B0A20AE0-4BB3-4CA1-AA61-A70B68412EB7}" type="parTrans" cxnId="{F02E25CC-470D-4DF2-87DA-A508981790BE}">
      <dgm:prSet/>
      <dgm:spPr/>
      <dgm:t>
        <a:bodyPr/>
        <a:lstStyle/>
        <a:p>
          <a:endParaRPr lang="es-MX"/>
        </a:p>
      </dgm:t>
    </dgm:pt>
    <dgm:pt modelId="{B9B60863-7266-4ECC-9B3A-0D5E783CEAC2}" type="sibTrans" cxnId="{F02E25CC-470D-4DF2-87DA-A508981790BE}">
      <dgm:prSet/>
      <dgm:spPr/>
      <dgm:t>
        <a:bodyPr/>
        <a:lstStyle/>
        <a:p>
          <a:endParaRPr lang="es-MX"/>
        </a:p>
      </dgm:t>
    </dgm:pt>
    <dgm:pt modelId="{A4DE6F29-9274-4A7A-A1D8-0D776F29746D}">
      <dgm:prSet phldrT="[Texto]" custT="1"/>
      <dgm:spPr/>
      <dgm:t>
        <a:bodyPr/>
        <a:lstStyle/>
        <a:p>
          <a:r>
            <a:rPr lang="es-MX" sz="1400" b="1" dirty="0" smtClean="0">
              <a:latin typeface="+mj-lt"/>
            </a:rPr>
            <a:t>Focalizada</a:t>
          </a:r>
        </a:p>
      </dgm:t>
    </dgm:pt>
    <dgm:pt modelId="{3ABDCAF8-9BDA-4C5E-9377-AE494CFE3380}" type="parTrans" cxnId="{D711FFE7-8F7F-43EB-B89D-91E174D0ECBB}">
      <dgm:prSet/>
      <dgm:spPr/>
      <dgm:t>
        <a:bodyPr/>
        <a:lstStyle/>
        <a:p>
          <a:endParaRPr lang="es-MX"/>
        </a:p>
      </dgm:t>
    </dgm:pt>
    <dgm:pt modelId="{09B5B257-34F6-4915-8D76-2C346B2E8B4E}" type="sibTrans" cxnId="{D711FFE7-8F7F-43EB-B89D-91E174D0ECBB}">
      <dgm:prSet/>
      <dgm:spPr/>
      <dgm:t>
        <a:bodyPr/>
        <a:lstStyle/>
        <a:p>
          <a:endParaRPr lang="es-MX"/>
        </a:p>
      </dgm:t>
    </dgm:pt>
    <dgm:pt modelId="{44381716-3E94-48F0-B26C-4406E1968446}">
      <dgm:prSet phldrT="[Texto]" custT="1"/>
      <dgm:spPr/>
      <dgm:t>
        <a:bodyPr/>
        <a:lstStyle/>
        <a:p>
          <a:r>
            <a:rPr lang="es-MX" sz="1400" b="1" dirty="0" smtClean="0">
              <a:latin typeface="+mj-lt"/>
            </a:rPr>
            <a:t>Transexenal</a:t>
          </a:r>
          <a:endParaRPr lang="es-MX" sz="1400" b="1" dirty="0">
            <a:latin typeface="+mj-lt"/>
          </a:endParaRPr>
        </a:p>
      </dgm:t>
    </dgm:pt>
    <dgm:pt modelId="{410DC74A-2F71-4AAA-A1D9-E9701F6E945E}" type="parTrans" cxnId="{4B2A0887-2C3D-44AA-8132-56BCE015D368}">
      <dgm:prSet/>
      <dgm:spPr/>
      <dgm:t>
        <a:bodyPr/>
        <a:lstStyle/>
        <a:p>
          <a:endParaRPr lang="es-MX"/>
        </a:p>
      </dgm:t>
    </dgm:pt>
    <dgm:pt modelId="{363FC8B6-F276-46D1-9050-CCECB0FBFFE8}" type="sibTrans" cxnId="{4B2A0887-2C3D-44AA-8132-56BCE015D368}">
      <dgm:prSet/>
      <dgm:spPr/>
      <dgm:t>
        <a:bodyPr/>
        <a:lstStyle/>
        <a:p>
          <a:endParaRPr lang="es-MX"/>
        </a:p>
      </dgm:t>
    </dgm:pt>
    <dgm:pt modelId="{BD1BB6EF-0D19-46F9-B5A3-30A095AD076E}">
      <dgm:prSet phldrT="[Texto]" custT="1"/>
      <dgm:spPr/>
      <dgm:t>
        <a:bodyPr/>
        <a:lstStyle/>
        <a:p>
          <a:r>
            <a:rPr lang="es-MX" sz="1400" b="1" dirty="0" smtClean="0">
              <a:latin typeface="+mj-lt"/>
            </a:rPr>
            <a:t>Factible</a:t>
          </a:r>
          <a:endParaRPr lang="es-MX" sz="1400" b="1" dirty="0">
            <a:latin typeface="+mj-lt"/>
          </a:endParaRPr>
        </a:p>
      </dgm:t>
    </dgm:pt>
    <dgm:pt modelId="{346B6281-B367-47B9-B46C-A872E4A41618}" type="parTrans" cxnId="{C39AFC83-AF11-4103-937F-F0D223866490}">
      <dgm:prSet/>
      <dgm:spPr/>
      <dgm:t>
        <a:bodyPr/>
        <a:lstStyle/>
        <a:p>
          <a:endParaRPr lang="es-MX"/>
        </a:p>
      </dgm:t>
    </dgm:pt>
    <dgm:pt modelId="{F8EBDF4B-F7A4-46FA-A9A8-FFD23910D5EC}" type="sibTrans" cxnId="{C39AFC83-AF11-4103-937F-F0D223866490}">
      <dgm:prSet/>
      <dgm:spPr/>
      <dgm:t>
        <a:bodyPr/>
        <a:lstStyle/>
        <a:p>
          <a:endParaRPr lang="es-MX"/>
        </a:p>
      </dgm:t>
    </dgm:pt>
    <dgm:pt modelId="{68139CBF-D07A-4311-9093-F94FAE3EA0B4}" type="pres">
      <dgm:prSet presAssocID="{B3DDD06B-E0EF-494D-B78B-A4860B1EF6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85194E5-2981-4378-AA6D-BBCA22B5ACAB}" type="pres">
      <dgm:prSet presAssocID="{0D93A8BC-434F-40D0-93B8-4FEA5643C601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A03312-5E76-4D5C-9BCF-292B0199374D}" type="pres">
      <dgm:prSet presAssocID="{32B01BF9-9BB4-44FE-A450-A61CE850BE63}" presName="space" presStyleCnt="0"/>
      <dgm:spPr/>
      <dgm:t>
        <a:bodyPr/>
        <a:lstStyle/>
        <a:p>
          <a:endParaRPr lang="es-MX"/>
        </a:p>
      </dgm:t>
    </dgm:pt>
    <dgm:pt modelId="{FC33273A-5B77-44EB-A83F-D679540121AC}" type="pres">
      <dgm:prSet presAssocID="{DA4F30F6-87CB-4DF0-BA81-38D2618541C0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7321AB-91F7-4A06-BA61-1F284741A110}" type="pres">
      <dgm:prSet presAssocID="{B9B60863-7266-4ECC-9B3A-0D5E783CEAC2}" presName="space" presStyleCnt="0"/>
      <dgm:spPr/>
      <dgm:t>
        <a:bodyPr/>
        <a:lstStyle/>
        <a:p>
          <a:endParaRPr lang="es-MX"/>
        </a:p>
      </dgm:t>
    </dgm:pt>
    <dgm:pt modelId="{F3F8F7E7-ED1B-4204-B27B-3961EA07F27B}" type="pres">
      <dgm:prSet presAssocID="{A4DE6F29-9274-4A7A-A1D8-0D776F29746D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B47A2E-4B6A-44E7-935C-7503597269E0}" type="pres">
      <dgm:prSet presAssocID="{09B5B257-34F6-4915-8D76-2C346B2E8B4E}" presName="space" presStyleCnt="0"/>
      <dgm:spPr/>
      <dgm:t>
        <a:bodyPr/>
        <a:lstStyle/>
        <a:p>
          <a:endParaRPr lang="es-MX"/>
        </a:p>
      </dgm:t>
    </dgm:pt>
    <dgm:pt modelId="{5156C7FE-7B39-4B2E-B81F-7A1D74304D6A}" type="pres">
      <dgm:prSet presAssocID="{44381716-3E94-48F0-B26C-4406E1968446}" presName="Name5" presStyleLbl="vennNode1" presStyleIdx="3" presStyleCnt="5" custLinFactNeighborY="42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CD9E69-B792-47F1-8DFE-4863977B7F1E}" type="pres">
      <dgm:prSet presAssocID="{363FC8B6-F276-46D1-9050-CCECB0FBFFE8}" presName="space" presStyleCnt="0"/>
      <dgm:spPr/>
      <dgm:t>
        <a:bodyPr/>
        <a:lstStyle/>
        <a:p>
          <a:endParaRPr lang="es-MX"/>
        </a:p>
      </dgm:t>
    </dgm:pt>
    <dgm:pt modelId="{F316973F-74B3-47D0-9364-497FEDEFB759}" type="pres">
      <dgm:prSet presAssocID="{BD1BB6EF-0D19-46F9-B5A3-30A095AD076E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5B078DF-42C6-48A5-B6BC-5D71011916A7}" srcId="{B3DDD06B-E0EF-494D-B78B-A4860B1EF67C}" destId="{0D93A8BC-434F-40D0-93B8-4FEA5643C601}" srcOrd="0" destOrd="0" parTransId="{C59B82E3-04E3-4ACC-B0F7-10EB7CA1AFB5}" sibTransId="{32B01BF9-9BB4-44FE-A450-A61CE850BE63}"/>
    <dgm:cxn modelId="{5A6A0159-3827-4A51-8B70-ACBF8FDBDBF0}" type="presOf" srcId="{0D93A8BC-434F-40D0-93B8-4FEA5643C601}" destId="{785194E5-2981-4378-AA6D-BBCA22B5ACAB}" srcOrd="0" destOrd="0" presId="urn:microsoft.com/office/officeart/2005/8/layout/venn3"/>
    <dgm:cxn modelId="{10CA7688-AB11-4BE4-A1AE-7A31D9301FC1}" type="presOf" srcId="{BD1BB6EF-0D19-46F9-B5A3-30A095AD076E}" destId="{F316973F-74B3-47D0-9364-497FEDEFB759}" srcOrd="0" destOrd="0" presId="urn:microsoft.com/office/officeart/2005/8/layout/venn3"/>
    <dgm:cxn modelId="{3CBAA3F6-F8F8-464A-9068-E3166226A988}" type="presOf" srcId="{B3DDD06B-E0EF-494D-B78B-A4860B1EF67C}" destId="{68139CBF-D07A-4311-9093-F94FAE3EA0B4}" srcOrd="0" destOrd="0" presId="urn:microsoft.com/office/officeart/2005/8/layout/venn3"/>
    <dgm:cxn modelId="{DAADD654-F5AA-49C0-A9D9-0AB7C3BE02E9}" type="presOf" srcId="{A4DE6F29-9274-4A7A-A1D8-0D776F29746D}" destId="{F3F8F7E7-ED1B-4204-B27B-3961EA07F27B}" srcOrd="0" destOrd="0" presId="urn:microsoft.com/office/officeart/2005/8/layout/venn3"/>
    <dgm:cxn modelId="{55709ED0-E8AD-4E58-9D1A-2E294E230047}" type="presOf" srcId="{DA4F30F6-87CB-4DF0-BA81-38D2618541C0}" destId="{FC33273A-5B77-44EB-A83F-D679540121AC}" srcOrd="0" destOrd="0" presId="urn:microsoft.com/office/officeart/2005/8/layout/venn3"/>
    <dgm:cxn modelId="{6DFEB72F-3B34-476B-9B86-8514AF8088D7}" type="presOf" srcId="{44381716-3E94-48F0-B26C-4406E1968446}" destId="{5156C7FE-7B39-4B2E-B81F-7A1D74304D6A}" srcOrd="0" destOrd="0" presId="urn:microsoft.com/office/officeart/2005/8/layout/venn3"/>
    <dgm:cxn modelId="{D711FFE7-8F7F-43EB-B89D-91E174D0ECBB}" srcId="{B3DDD06B-E0EF-494D-B78B-A4860B1EF67C}" destId="{A4DE6F29-9274-4A7A-A1D8-0D776F29746D}" srcOrd="2" destOrd="0" parTransId="{3ABDCAF8-9BDA-4C5E-9377-AE494CFE3380}" sibTransId="{09B5B257-34F6-4915-8D76-2C346B2E8B4E}"/>
    <dgm:cxn modelId="{4B2A0887-2C3D-44AA-8132-56BCE015D368}" srcId="{B3DDD06B-E0EF-494D-B78B-A4860B1EF67C}" destId="{44381716-3E94-48F0-B26C-4406E1968446}" srcOrd="3" destOrd="0" parTransId="{410DC74A-2F71-4AAA-A1D9-E9701F6E945E}" sibTransId="{363FC8B6-F276-46D1-9050-CCECB0FBFFE8}"/>
    <dgm:cxn modelId="{F02E25CC-470D-4DF2-87DA-A508981790BE}" srcId="{B3DDD06B-E0EF-494D-B78B-A4860B1EF67C}" destId="{DA4F30F6-87CB-4DF0-BA81-38D2618541C0}" srcOrd="1" destOrd="0" parTransId="{B0A20AE0-4BB3-4CA1-AA61-A70B68412EB7}" sibTransId="{B9B60863-7266-4ECC-9B3A-0D5E783CEAC2}"/>
    <dgm:cxn modelId="{C39AFC83-AF11-4103-937F-F0D223866490}" srcId="{B3DDD06B-E0EF-494D-B78B-A4860B1EF67C}" destId="{BD1BB6EF-0D19-46F9-B5A3-30A095AD076E}" srcOrd="4" destOrd="0" parTransId="{346B6281-B367-47B9-B46C-A872E4A41618}" sibTransId="{F8EBDF4B-F7A4-46FA-A9A8-FFD23910D5EC}"/>
    <dgm:cxn modelId="{5916B2C4-4690-425F-9D2C-C7AE449155D2}" type="presParOf" srcId="{68139CBF-D07A-4311-9093-F94FAE3EA0B4}" destId="{785194E5-2981-4378-AA6D-BBCA22B5ACAB}" srcOrd="0" destOrd="0" presId="urn:microsoft.com/office/officeart/2005/8/layout/venn3"/>
    <dgm:cxn modelId="{30227875-B160-4515-92F8-E8FE2FC073B8}" type="presParOf" srcId="{68139CBF-D07A-4311-9093-F94FAE3EA0B4}" destId="{3FA03312-5E76-4D5C-9BCF-292B0199374D}" srcOrd="1" destOrd="0" presId="urn:microsoft.com/office/officeart/2005/8/layout/venn3"/>
    <dgm:cxn modelId="{5BCBC92B-30E6-45D2-898C-9AB76ACAE362}" type="presParOf" srcId="{68139CBF-D07A-4311-9093-F94FAE3EA0B4}" destId="{FC33273A-5B77-44EB-A83F-D679540121AC}" srcOrd="2" destOrd="0" presId="urn:microsoft.com/office/officeart/2005/8/layout/venn3"/>
    <dgm:cxn modelId="{97BF51A6-91CA-4EBE-9BDF-DA671ADF0F53}" type="presParOf" srcId="{68139CBF-D07A-4311-9093-F94FAE3EA0B4}" destId="{6A7321AB-91F7-4A06-BA61-1F284741A110}" srcOrd="3" destOrd="0" presId="urn:microsoft.com/office/officeart/2005/8/layout/venn3"/>
    <dgm:cxn modelId="{293D4BFA-07F6-446F-A4EB-B545CF08BBEC}" type="presParOf" srcId="{68139CBF-D07A-4311-9093-F94FAE3EA0B4}" destId="{F3F8F7E7-ED1B-4204-B27B-3961EA07F27B}" srcOrd="4" destOrd="0" presId="urn:microsoft.com/office/officeart/2005/8/layout/venn3"/>
    <dgm:cxn modelId="{765AB996-5173-403D-B649-1A3118B52527}" type="presParOf" srcId="{68139CBF-D07A-4311-9093-F94FAE3EA0B4}" destId="{AFB47A2E-4B6A-44E7-935C-7503597269E0}" srcOrd="5" destOrd="0" presId="urn:microsoft.com/office/officeart/2005/8/layout/venn3"/>
    <dgm:cxn modelId="{F4ACB43A-E45D-4049-AE23-C2AD64ECF2D7}" type="presParOf" srcId="{68139CBF-D07A-4311-9093-F94FAE3EA0B4}" destId="{5156C7FE-7B39-4B2E-B81F-7A1D74304D6A}" srcOrd="6" destOrd="0" presId="urn:microsoft.com/office/officeart/2005/8/layout/venn3"/>
    <dgm:cxn modelId="{EF578CEE-3674-44D4-BED4-162395F97EF6}" type="presParOf" srcId="{68139CBF-D07A-4311-9093-F94FAE3EA0B4}" destId="{F6CD9E69-B792-47F1-8DFE-4863977B7F1E}" srcOrd="7" destOrd="0" presId="urn:microsoft.com/office/officeart/2005/8/layout/venn3"/>
    <dgm:cxn modelId="{8A528817-E1B4-406D-AC56-A8313431B655}" type="presParOf" srcId="{68139CBF-D07A-4311-9093-F94FAE3EA0B4}" destId="{F316973F-74B3-47D0-9364-497FEDEFB759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8D0284-4000-4312-AB28-9E4DA4E35051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64739975-E65D-47D3-8C24-D69D49768C48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3. Correlación entre comercio exterior, desarrollo del mercado interno y macroeconomía</a:t>
          </a:r>
        </a:p>
      </dgm:t>
    </dgm:pt>
    <dgm:pt modelId="{4E54E000-D5C8-4344-BE6A-EA055BD40854}" type="sibTrans" cxnId="{802AD1B8-2951-4451-BB44-E4E967793667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916A1BCC-126B-4999-BE3D-4909C0E3181F}" type="parTrans" cxnId="{802AD1B8-2951-4451-BB44-E4E967793667}">
      <dgm:prSet/>
      <dgm:spPr/>
      <dgm:t>
        <a:bodyPr/>
        <a:lstStyle/>
        <a:p>
          <a:endParaRPr lang="es-MX"/>
        </a:p>
      </dgm:t>
    </dgm:pt>
    <dgm:pt modelId="{D98625E9-93F0-4CA9-B7BE-E9669439562A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2. Política de comercio exterior constructiva y activa </a:t>
          </a:r>
          <a:endParaRPr lang="es-MX" sz="1600" b="1" dirty="0">
            <a:latin typeface="+mj-lt"/>
          </a:endParaRPr>
        </a:p>
      </dgm:t>
    </dgm:pt>
    <dgm:pt modelId="{51AFE838-2F0D-439F-92AB-8686C5A52D6B}" type="sibTrans" cxnId="{C1EC5021-0449-4F9F-91E6-796B856C2973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D3186EBC-C7DA-4A97-BC6E-13C13E8FE1F2}" type="parTrans" cxnId="{C1EC5021-0449-4F9F-91E6-796B856C2973}">
      <dgm:prSet/>
      <dgm:spPr/>
      <dgm:t>
        <a:bodyPr/>
        <a:lstStyle/>
        <a:p>
          <a:endParaRPr lang="es-MX"/>
        </a:p>
      </dgm:t>
    </dgm:pt>
    <dgm:pt modelId="{9D9A1383-D16D-4191-925E-4CAD19556A95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1. Política industrial con un enfoque integral</a:t>
          </a:r>
          <a:endParaRPr lang="es-MX" sz="1600" b="1" dirty="0">
            <a:latin typeface="+mj-lt"/>
          </a:endParaRPr>
        </a:p>
      </dgm:t>
    </dgm:pt>
    <dgm:pt modelId="{016AF8F0-267E-4AC8-BBDE-B91E77548D8B}" type="sibTrans" cxnId="{37E9A4B5-9D29-45D4-8685-635011AFF518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A3F13AD5-D892-4124-A1D3-DB6E8711B961}" type="parTrans" cxnId="{37E9A4B5-9D29-45D4-8685-635011AFF518}">
      <dgm:prSet/>
      <dgm:spPr/>
      <dgm:t>
        <a:bodyPr/>
        <a:lstStyle/>
        <a:p>
          <a:endParaRPr lang="es-MX"/>
        </a:p>
      </dgm:t>
    </dgm:pt>
    <dgm:pt modelId="{A7061F05-D506-4017-8F1A-221B6F62D4F8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4. Política monetaria acorde al modelo exportador</a:t>
          </a:r>
        </a:p>
      </dgm:t>
    </dgm:pt>
    <dgm:pt modelId="{23EC5577-3BA3-4306-814E-280F25504858}" type="parTrans" cxnId="{79A9C203-7F65-486F-A4D5-E04313982065}">
      <dgm:prSet/>
      <dgm:spPr/>
      <dgm:t>
        <a:bodyPr/>
        <a:lstStyle/>
        <a:p>
          <a:endParaRPr lang="es-MX"/>
        </a:p>
      </dgm:t>
    </dgm:pt>
    <dgm:pt modelId="{3ED8A31A-4B6F-435C-BCD3-AAD82297934B}" type="sibTrans" cxnId="{79A9C203-7F65-486F-A4D5-E04313982065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A0EB8CA7-5404-4F9E-80DE-E83563E5612C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5. Máxima prioridad para la manufactura </a:t>
          </a:r>
        </a:p>
      </dgm:t>
    </dgm:pt>
    <dgm:pt modelId="{B6B55308-8D75-4864-AD53-D63B71573FE9}" type="parTrans" cxnId="{A4A35AF6-E975-4BE0-9AD4-3C2E2B220F03}">
      <dgm:prSet/>
      <dgm:spPr/>
      <dgm:t>
        <a:bodyPr/>
        <a:lstStyle/>
        <a:p>
          <a:endParaRPr lang="es-MX"/>
        </a:p>
      </dgm:t>
    </dgm:pt>
    <dgm:pt modelId="{A415D192-2269-4370-AC74-8674C6BDC70A}" type="sibTrans" cxnId="{A4A35AF6-E975-4BE0-9AD4-3C2E2B220F03}">
      <dgm:prSet/>
      <dgm:spPr/>
      <dgm:t>
        <a:bodyPr/>
        <a:lstStyle/>
        <a:p>
          <a:endParaRPr lang="es-MX"/>
        </a:p>
      </dgm:t>
    </dgm:pt>
    <dgm:pt modelId="{98DA2D84-E0E1-4810-B92F-5CCC58715D2C}" type="pres">
      <dgm:prSet presAssocID="{C58D0284-4000-4312-AB28-9E4DA4E350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367DA76-97B4-4BE0-A5A9-C82756D74E10}" type="pres">
      <dgm:prSet presAssocID="{C58D0284-4000-4312-AB28-9E4DA4E35051}" presName="dummyMaxCanvas" presStyleCnt="0">
        <dgm:presLayoutVars/>
      </dgm:prSet>
      <dgm:spPr/>
    </dgm:pt>
    <dgm:pt modelId="{E1888E08-355A-490A-9B95-FC59F2E6CE3B}" type="pres">
      <dgm:prSet presAssocID="{C58D0284-4000-4312-AB28-9E4DA4E35051}" presName="FiveNodes_1" presStyleLbl="node1" presStyleIdx="0" presStyleCnt="5" custLinFactNeighborX="29870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E776CA-8801-49C2-ACD5-C89B322F524E}" type="pres">
      <dgm:prSet presAssocID="{C58D0284-4000-4312-AB28-9E4DA4E35051}" presName="FiveNodes_2" presStyleLbl="node1" presStyleIdx="1" presStyleCnt="5" custLinFactNeighborX="22403" custLinFactNeighborY="14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3478B-4951-4CCD-89EE-52F0A96CE825}" type="pres">
      <dgm:prSet presAssocID="{C58D0284-4000-4312-AB28-9E4DA4E35051}" presName="FiveNodes_3" presStyleLbl="node1" presStyleIdx="2" presStyleCnt="5" custLinFactNeighborX="14935" custLinFactNeighborY="28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EAB5FD-228D-484F-90B9-13D7D7CCF950}" type="pres">
      <dgm:prSet presAssocID="{C58D0284-4000-4312-AB28-9E4DA4E35051}" presName="FiveNodes_4" presStyleLbl="node1" presStyleIdx="3" presStyleCnt="5" custLinFactNeighborX="7468" custLinFactNeighborY="42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58EAC2-29FC-46DE-83BD-9518D3325803}" type="pres">
      <dgm:prSet presAssocID="{C58D0284-4000-4312-AB28-9E4DA4E3505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8167C8-DD38-42F8-99D7-8E20453A180D}" type="pres">
      <dgm:prSet presAssocID="{C58D0284-4000-4312-AB28-9E4DA4E35051}" presName="FiveConn_1-2" presStyleLbl="fgAccFollowNode1" presStyleIdx="0" presStyleCnt="4" custLinFactX="100000" custLinFactNeighborX="176367" custLinFactNeighborY="4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0F16B5-82EA-4693-83BF-5FCA92A38B2A}" type="pres">
      <dgm:prSet presAssocID="{C58D0284-4000-4312-AB28-9E4DA4E35051}" presName="FiveConn_2-3" presStyleLbl="fgAccFollowNode1" presStyleIdx="1" presStyleCnt="4" custLinFactX="98358" custLinFactNeighborX="100000" custLinFactNeighborY="26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DEA598-C322-40AA-8065-68F39AB575AC}" type="pres">
      <dgm:prSet presAssocID="{C58D0284-4000-4312-AB28-9E4DA4E35051}" presName="FiveConn_3-4" presStyleLbl="fgAccFollowNode1" presStyleIdx="2" presStyleCnt="4" custLinFactX="15317" custLinFactNeighborX="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7DCDBD-6531-4D85-9070-C445AACA1E7C}" type="pres">
      <dgm:prSet presAssocID="{C58D0284-4000-4312-AB28-9E4DA4E35051}" presName="FiveConn_4-5" presStyleLbl="fgAccFollowNode1" presStyleIdx="3" presStyleCnt="4" custLinFactNeighborX="39838" custLinFactNeighborY="16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EDCFEB-3481-47EF-B835-FDDA83287846}" type="pres">
      <dgm:prSet presAssocID="{C58D0284-4000-4312-AB28-9E4DA4E3505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4E0874-1349-4491-B282-1CCB38FE6C3D}" type="pres">
      <dgm:prSet presAssocID="{C58D0284-4000-4312-AB28-9E4DA4E3505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CD0A42-4E93-4F58-B72B-4BE4499DB1FE}" type="pres">
      <dgm:prSet presAssocID="{C58D0284-4000-4312-AB28-9E4DA4E3505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975F15-E864-4224-9275-6B50BDF63690}" type="pres">
      <dgm:prSet presAssocID="{C58D0284-4000-4312-AB28-9E4DA4E3505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DDAD76-A0D7-429A-AA22-C09CA8DCBB7D}" type="pres">
      <dgm:prSet presAssocID="{C58D0284-4000-4312-AB28-9E4DA4E3505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D891440-834F-4DE1-BC55-97F48D8B7B4F}" type="presOf" srcId="{C58D0284-4000-4312-AB28-9E4DA4E35051}" destId="{98DA2D84-E0E1-4810-B92F-5CCC58715D2C}" srcOrd="0" destOrd="0" presId="urn:microsoft.com/office/officeart/2005/8/layout/vProcess5"/>
    <dgm:cxn modelId="{7719A41D-AA07-481E-91BE-FF12DF34B882}" type="presOf" srcId="{3ED8A31A-4B6F-435C-BCD3-AAD82297934B}" destId="{FA7DCDBD-6531-4D85-9070-C445AACA1E7C}" srcOrd="0" destOrd="0" presId="urn:microsoft.com/office/officeart/2005/8/layout/vProcess5"/>
    <dgm:cxn modelId="{37E9A4B5-9D29-45D4-8685-635011AFF518}" srcId="{C58D0284-4000-4312-AB28-9E4DA4E35051}" destId="{9D9A1383-D16D-4191-925E-4CAD19556A95}" srcOrd="0" destOrd="0" parTransId="{A3F13AD5-D892-4124-A1D3-DB6E8711B961}" sibTransId="{016AF8F0-267E-4AC8-BBDE-B91E77548D8B}"/>
    <dgm:cxn modelId="{5887BB27-39C5-4BE3-8329-0D269171EAFD}" type="presOf" srcId="{016AF8F0-267E-4AC8-BBDE-B91E77548D8B}" destId="{EE8167C8-DD38-42F8-99D7-8E20453A180D}" srcOrd="0" destOrd="0" presId="urn:microsoft.com/office/officeart/2005/8/layout/vProcess5"/>
    <dgm:cxn modelId="{CD9808E4-5C1A-44D9-809F-7418600C8C65}" type="presOf" srcId="{4E54E000-D5C8-4344-BE6A-EA055BD40854}" destId="{4FDEA598-C322-40AA-8065-68F39AB575AC}" srcOrd="0" destOrd="0" presId="urn:microsoft.com/office/officeart/2005/8/layout/vProcess5"/>
    <dgm:cxn modelId="{C1EC5021-0449-4F9F-91E6-796B856C2973}" srcId="{C58D0284-4000-4312-AB28-9E4DA4E35051}" destId="{D98625E9-93F0-4CA9-B7BE-E9669439562A}" srcOrd="1" destOrd="0" parTransId="{D3186EBC-C7DA-4A97-BC6E-13C13E8FE1F2}" sibTransId="{51AFE838-2F0D-439F-92AB-8686C5A52D6B}"/>
    <dgm:cxn modelId="{9F3FB874-E33C-4F7A-9AC0-1C19D9190A45}" type="presOf" srcId="{9D9A1383-D16D-4191-925E-4CAD19556A95}" destId="{E1888E08-355A-490A-9B95-FC59F2E6CE3B}" srcOrd="0" destOrd="0" presId="urn:microsoft.com/office/officeart/2005/8/layout/vProcess5"/>
    <dgm:cxn modelId="{719335CA-8B68-484A-95E1-95C517539012}" type="presOf" srcId="{D98625E9-93F0-4CA9-B7BE-E9669439562A}" destId="{18E776CA-8801-49C2-ACD5-C89B322F524E}" srcOrd="0" destOrd="0" presId="urn:microsoft.com/office/officeart/2005/8/layout/vProcess5"/>
    <dgm:cxn modelId="{A4A35AF6-E975-4BE0-9AD4-3C2E2B220F03}" srcId="{C58D0284-4000-4312-AB28-9E4DA4E35051}" destId="{A0EB8CA7-5404-4F9E-80DE-E83563E5612C}" srcOrd="4" destOrd="0" parTransId="{B6B55308-8D75-4864-AD53-D63B71573FE9}" sibTransId="{A415D192-2269-4370-AC74-8674C6BDC70A}"/>
    <dgm:cxn modelId="{9784F764-AAF2-492E-9A76-40B6C878EAD8}" type="presOf" srcId="{A0EB8CA7-5404-4F9E-80DE-E83563E5612C}" destId="{70DDAD76-A0D7-429A-AA22-C09CA8DCBB7D}" srcOrd="1" destOrd="0" presId="urn:microsoft.com/office/officeart/2005/8/layout/vProcess5"/>
    <dgm:cxn modelId="{158E6898-52D1-4D6B-91E8-1AB0AA49B416}" type="presOf" srcId="{A7061F05-D506-4017-8F1A-221B6F62D4F8}" destId="{22975F15-E864-4224-9275-6B50BDF63690}" srcOrd="1" destOrd="0" presId="urn:microsoft.com/office/officeart/2005/8/layout/vProcess5"/>
    <dgm:cxn modelId="{6B4C4B83-3B75-42A6-AB40-F39EBFB6779A}" type="presOf" srcId="{D98625E9-93F0-4CA9-B7BE-E9669439562A}" destId="{374E0874-1349-4491-B282-1CCB38FE6C3D}" srcOrd="1" destOrd="0" presId="urn:microsoft.com/office/officeart/2005/8/layout/vProcess5"/>
    <dgm:cxn modelId="{30963C63-17A3-48E0-B7E6-34C86C1047BF}" type="presOf" srcId="{A7061F05-D506-4017-8F1A-221B6F62D4F8}" destId="{2EEAB5FD-228D-484F-90B9-13D7D7CCF950}" srcOrd="0" destOrd="0" presId="urn:microsoft.com/office/officeart/2005/8/layout/vProcess5"/>
    <dgm:cxn modelId="{9BBAE078-0216-4572-A5F4-F70282B07E46}" type="presOf" srcId="{64739975-E65D-47D3-8C24-D69D49768C48}" destId="{5593478B-4951-4CCD-89EE-52F0A96CE825}" srcOrd="0" destOrd="0" presId="urn:microsoft.com/office/officeart/2005/8/layout/vProcess5"/>
    <dgm:cxn modelId="{79A9C203-7F65-486F-A4D5-E04313982065}" srcId="{C58D0284-4000-4312-AB28-9E4DA4E35051}" destId="{A7061F05-D506-4017-8F1A-221B6F62D4F8}" srcOrd="3" destOrd="0" parTransId="{23EC5577-3BA3-4306-814E-280F25504858}" sibTransId="{3ED8A31A-4B6F-435C-BCD3-AAD82297934B}"/>
    <dgm:cxn modelId="{86025F67-CBB3-4924-B026-EF6C79959ECD}" type="presOf" srcId="{51AFE838-2F0D-439F-92AB-8686C5A52D6B}" destId="{B20F16B5-82EA-4693-83BF-5FCA92A38B2A}" srcOrd="0" destOrd="0" presId="urn:microsoft.com/office/officeart/2005/8/layout/vProcess5"/>
    <dgm:cxn modelId="{802AD1B8-2951-4451-BB44-E4E967793667}" srcId="{C58D0284-4000-4312-AB28-9E4DA4E35051}" destId="{64739975-E65D-47D3-8C24-D69D49768C48}" srcOrd="2" destOrd="0" parTransId="{916A1BCC-126B-4999-BE3D-4909C0E3181F}" sibTransId="{4E54E000-D5C8-4344-BE6A-EA055BD40854}"/>
    <dgm:cxn modelId="{BFC6EE0F-CE39-4CD7-A2FF-DE10AA6930C8}" type="presOf" srcId="{A0EB8CA7-5404-4F9E-80DE-E83563E5612C}" destId="{1B58EAC2-29FC-46DE-83BD-9518D3325803}" srcOrd="0" destOrd="0" presId="urn:microsoft.com/office/officeart/2005/8/layout/vProcess5"/>
    <dgm:cxn modelId="{46D112B8-3711-4B34-8062-B6370A1EF378}" type="presOf" srcId="{9D9A1383-D16D-4191-925E-4CAD19556A95}" destId="{12EDCFEB-3481-47EF-B835-FDDA83287846}" srcOrd="1" destOrd="0" presId="urn:microsoft.com/office/officeart/2005/8/layout/vProcess5"/>
    <dgm:cxn modelId="{84F46AE1-0AAD-40EA-9208-18D8505C0BED}" type="presOf" srcId="{64739975-E65D-47D3-8C24-D69D49768C48}" destId="{2ECD0A42-4E93-4F58-B72B-4BE4499DB1FE}" srcOrd="1" destOrd="0" presId="urn:microsoft.com/office/officeart/2005/8/layout/vProcess5"/>
    <dgm:cxn modelId="{CAD740E2-5F1A-4C1E-A351-8E7AF25390F6}" type="presParOf" srcId="{98DA2D84-E0E1-4810-B92F-5CCC58715D2C}" destId="{C367DA76-97B4-4BE0-A5A9-C82756D74E10}" srcOrd="0" destOrd="0" presId="urn:microsoft.com/office/officeart/2005/8/layout/vProcess5"/>
    <dgm:cxn modelId="{0B0B305D-53C7-4D73-9C79-64D2389A4EFC}" type="presParOf" srcId="{98DA2D84-E0E1-4810-B92F-5CCC58715D2C}" destId="{E1888E08-355A-490A-9B95-FC59F2E6CE3B}" srcOrd="1" destOrd="0" presId="urn:microsoft.com/office/officeart/2005/8/layout/vProcess5"/>
    <dgm:cxn modelId="{AF6B2931-4F76-4E10-84BE-F99BFEA4DC62}" type="presParOf" srcId="{98DA2D84-E0E1-4810-B92F-5CCC58715D2C}" destId="{18E776CA-8801-49C2-ACD5-C89B322F524E}" srcOrd="2" destOrd="0" presId="urn:microsoft.com/office/officeart/2005/8/layout/vProcess5"/>
    <dgm:cxn modelId="{8596BBF9-00AF-4B69-AFEC-9543B37BAA83}" type="presParOf" srcId="{98DA2D84-E0E1-4810-B92F-5CCC58715D2C}" destId="{5593478B-4951-4CCD-89EE-52F0A96CE825}" srcOrd="3" destOrd="0" presId="urn:microsoft.com/office/officeart/2005/8/layout/vProcess5"/>
    <dgm:cxn modelId="{EA5545B3-1845-46F5-B825-EDA9160B3124}" type="presParOf" srcId="{98DA2D84-E0E1-4810-B92F-5CCC58715D2C}" destId="{2EEAB5FD-228D-484F-90B9-13D7D7CCF950}" srcOrd="4" destOrd="0" presId="urn:microsoft.com/office/officeart/2005/8/layout/vProcess5"/>
    <dgm:cxn modelId="{178B81D4-7D15-4BE5-B77A-2A86B58183A9}" type="presParOf" srcId="{98DA2D84-E0E1-4810-B92F-5CCC58715D2C}" destId="{1B58EAC2-29FC-46DE-83BD-9518D3325803}" srcOrd="5" destOrd="0" presId="urn:microsoft.com/office/officeart/2005/8/layout/vProcess5"/>
    <dgm:cxn modelId="{9E11AA72-EFA7-4BE9-BC0E-013D2CDFDC42}" type="presParOf" srcId="{98DA2D84-E0E1-4810-B92F-5CCC58715D2C}" destId="{EE8167C8-DD38-42F8-99D7-8E20453A180D}" srcOrd="6" destOrd="0" presId="urn:microsoft.com/office/officeart/2005/8/layout/vProcess5"/>
    <dgm:cxn modelId="{3827CB7B-82FE-4F07-8D76-461B56E2072A}" type="presParOf" srcId="{98DA2D84-E0E1-4810-B92F-5CCC58715D2C}" destId="{B20F16B5-82EA-4693-83BF-5FCA92A38B2A}" srcOrd="7" destOrd="0" presId="urn:microsoft.com/office/officeart/2005/8/layout/vProcess5"/>
    <dgm:cxn modelId="{51A6040D-EBB9-4FAF-8C43-C9F4A8818096}" type="presParOf" srcId="{98DA2D84-E0E1-4810-B92F-5CCC58715D2C}" destId="{4FDEA598-C322-40AA-8065-68F39AB575AC}" srcOrd="8" destOrd="0" presId="urn:microsoft.com/office/officeart/2005/8/layout/vProcess5"/>
    <dgm:cxn modelId="{6DA118F3-7C6A-490B-9ACD-8D31C4F931D1}" type="presParOf" srcId="{98DA2D84-E0E1-4810-B92F-5CCC58715D2C}" destId="{FA7DCDBD-6531-4D85-9070-C445AACA1E7C}" srcOrd="9" destOrd="0" presId="urn:microsoft.com/office/officeart/2005/8/layout/vProcess5"/>
    <dgm:cxn modelId="{F53092C3-7A18-4AB0-85BE-C91AE74AC879}" type="presParOf" srcId="{98DA2D84-E0E1-4810-B92F-5CCC58715D2C}" destId="{12EDCFEB-3481-47EF-B835-FDDA83287846}" srcOrd="10" destOrd="0" presId="urn:microsoft.com/office/officeart/2005/8/layout/vProcess5"/>
    <dgm:cxn modelId="{8B09A6A1-FA82-4AA4-AEB5-3F2BEDAFF4E7}" type="presParOf" srcId="{98DA2D84-E0E1-4810-B92F-5CCC58715D2C}" destId="{374E0874-1349-4491-B282-1CCB38FE6C3D}" srcOrd="11" destOrd="0" presId="urn:microsoft.com/office/officeart/2005/8/layout/vProcess5"/>
    <dgm:cxn modelId="{F56D8182-7329-44B9-A365-6285EDBA554F}" type="presParOf" srcId="{98DA2D84-E0E1-4810-B92F-5CCC58715D2C}" destId="{2ECD0A42-4E93-4F58-B72B-4BE4499DB1FE}" srcOrd="12" destOrd="0" presId="urn:microsoft.com/office/officeart/2005/8/layout/vProcess5"/>
    <dgm:cxn modelId="{CE3841DD-B05A-4D4D-9274-FBCF92B68364}" type="presParOf" srcId="{98DA2D84-E0E1-4810-B92F-5CCC58715D2C}" destId="{22975F15-E864-4224-9275-6B50BDF63690}" srcOrd="13" destOrd="0" presId="urn:microsoft.com/office/officeart/2005/8/layout/vProcess5"/>
    <dgm:cxn modelId="{49D20E15-6D21-48D5-A330-9E25A7BCBCEB}" type="presParOf" srcId="{98DA2D84-E0E1-4810-B92F-5CCC58715D2C}" destId="{70DDAD76-A0D7-429A-AA22-C09CA8DCBB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8D0284-4000-4312-AB28-9E4DA4E35051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64739975-E65D-47D3-8C24-D69D49768C48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8. Énfasis a la excelencia en la educación</a:t>
          </a:r>
        </a:p>
      </dgm:t>
    </dgm:pt>
    <dgm:pt modelId="{4E54E000-D5C8-4344-BE6A-EA055BD40854}" type="sibTrans" cxnId="{802AD1B8-2951-4451-BB44-E4E967793667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916A1BCC-126B-4999-BE3D-4909C0E3181F}" type="parTrans" cxnId="{802AD1B8-2951-4451-BB44-E4E967793667}">
      <dgm:prSet/>
      <dgm:spPr/>
      <dgm:t>
        <a:bodyPr/>
        <a:lstStyle/>
        <a:p>
          <a:endParaRPr lang="es-MX"/>
        </a:p>
      </dgm:t>
    </dgm:pt>
    <dgm:pt modelId="{D98625E9-93F0-4CA9-B7BE-E9669439562A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7. “Ingeniería inversa”  y creación de </a:t>
          </a:r>
          <a:r>
            <a:rPr lang="es-MX" sz="1600" b="1" i="0" dirty="0" err="1" smtClean="0">
              <a:latin typeface="+mj-lt"/>
            </a:rPr>
            <a:t>clusters</a:t>
          </a:r>
          <a:endParaRPr lang="es-MX" sz="1600" b="1" i="0" dirty="0">
            <a:latin typeface="+mj-lt"/>
          </a:endParaRPr>
        </a:p>
      </dgm:t>
    </dgm:pt>
    <dgm:pt modelId="{51AFE838-2F0D-439F-92AB-8686C5A52D6B}" type="sibTrans" cxnId="{C1EC5021-0449-4F9F-91E6-796B856C2973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D3186EBC-C7DA-4A97-BC6E-13C13E8FE1F2}" type="parTrans" cxnId="{C1EC5021-0449-4F9F-91E6-796B856C2973}">
      <dgm:prSet/>
      <dgm:spPr/>
      <dgm:t>
        <a:bodyPr/>
        <a:lstStyle/>
        <a:p>
          <a:endParaRPr lang="es-MX"/>
        </a:p>
      </dgm:t>
    </dgm:pt>
    <dgm:pt modelId="{9D9A1383-D16D-4191-925E-4CAD19556A95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6. Impulso a sectores y regiones estratégicas para el crecimiento y generación de empleos</a:t>
          </a:r>
          <a:endParaRPr lang="es-MX" sz="1600" b="1" dirty="0">
            <a:latin typeface="+mj-lt"/>
          </a:endParaRPr>
        </a:p>
      </dgm:t>
    </dgm:pt>
    <dgm:pt modelId="{016AF8F0-267E-4AC8-BBDE-B91E77548D8B}" type="sibTrans" cxnId="{37E9A4B5-9D29-45D4-8685-635011AFF518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A3F13AD5-D892-4124-A1D3-DB6E8711B961}" type="parTrans" cxnId="{37E9A4B5-9D29-45D4-8685-635011AFF518}">
      <dgm:prSet/>
      <dgm:spPr/>
      <dgm:t>
        <a:bodyPr/>
        <a:lstStyle/>
        <a:p>
          <a:endParaRPr lang="es-MX"/>
        </a:p>
      </dgm:t>
    </dgm:pt>
    <dgm:pt modelId="{A7061F05-D506-4017-8F1A-221B6F62D4F8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9. Estímulos a la inversión nacional y garantías de financiamiento</a:t>
          </a:r>
        </a:p>
      </dgm:t>
    </dgm:pt>
    <dgm:pt modelId="{23EC5577-3BA3-4306-814E-280F25504858}" type="parTrans" cxnId="{79A9C203-7F65-486F-A4D5-E04313982065}">
      <dgm:prSet/>
      <dgm:spPr/>
      <dgm:t>
        <a:bodyPr/>
        <a:lstStyle/>
        <a:p>
          <a:endParaRPr lang="es-MX"/>
        </a:p>
      </dgm:t>
    </dgm:pt>
    <dgm:pt modelId="{3ED8A31A-4B6F-435C-BCD3-AAD82297934B}" type="sibTrans" cxnId="{79A9C203-7F65-486F-A4D5-E04313982065}">
      <dgm:prSet/>
      <dgm:spPr>
        <a:solidFill>
          <a:srgbClr val="F15109">
            <a:alpha val="90000"/>
          </a:srgb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s-MX"/>
        </a:p>
      </dgm:t>
    </dgm:pt>
    <dgm:pt modelId="{A0EB8CA7-5404-4F9E-80DE-E83563E5612C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10. Medidas  contundentes para lograr altos niveles de ahorro</a:t>
          </a:r>
        </a:p>
      </dgm:t>
    </dgm:pt>
    <dgm:pt modelId="{B6B55308-8D75-4864-AD53-D63B71573FE9}" type="parTrans" cxnId="{A4A35AF6-E975-4BE0-9AD4-3C2E2B220F03}">
      <dgm:prSet/>
      <dgm:spPr/>
      <dgm:t>
        <a:bodyPr/>
        <a:lstStyle/>
        <a:p>
          <a:endParaRPr lang="es-MX"/>
        </a:p>
      </dgm:t>
    </dgm:pt>
    <dgm:pt modelId="{A415D192-2269-4370-AC74-8674C6BDC70A}" type="sibTrans" cxnId="{A4A35AF6-E975-4BE0-9AD4-3C2E2B220F03}">
      <dgm:prSet/>
      <dgm:spPr/>
      <dgm:t>
        <a:bodyPr/>
        <a:lstStyle/>
        <a:p>
          <a:endParaRPr lang="es-MX"/>
        </a:p>
      </dgm:t>
    </dgm:pt>
    <dgm:pt modelId="{98DA2D84-E0E1-4810-B92F-5CCC58715D2C}" type="pres">
      <dgm:prSet presAssocID="{C58D0284-4000-4312-AB28-9E4DA4E350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367DA76-97B4-4BE0-A5A9-C82756D74E10}" type="pres">
      <dgm:prSet presAssocID="{C58D0284-4000-4312-AB28-9E4DA4E35051}" presName="dummyMaxCanvas" presStyleCnt="0">
        <dgm:presLayoutVars/>
      </dgm:prSet>
      <dgm:spPr/>
    </dgm:pt>
    <dgm:pt modelId="{E1888E08-355A-490A-9B95-FC59F2E6CE3B}" type="pres">
      <dgm:prSet presAssocID="{C58D0284-4000-4312-AB28-9E4DA4E35051}" presName="FiveNodes_1" presStyleLbl="node1" presStyleIdx="0" presStyleCnt="5" custLinFactNeighborX="147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E776CA-8801-49C2-ACD5-C89B322F524E}" type="pres">
      <dgm:prSet presAssocID="{C58D0284-4000-4312-AB28-9E4DA4E35051}" presName="FiveNodes_2" presStyleLbl="node1" presStyleIdx="1" presStyleCnt="5" custLinFactNeighborX="72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3478B-4951-4CCD-89EE-52F0A96CE825}" type="pres">
      <dgm:prSet presAssocID="{C58D0284-4000-4312-AB28-9E4DA4E3505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EAB5FD-228D-484F-90B9-13D7D7CCF950}" type="pres">
      <dgm:prSet presAssocID="{C58D0284-4000-4312-AB28-9E4DA4E35051}" presName="FiveNodes_4" presStyleLbl="node1" presStyleIdx="3" presStyleCnt="5" custLinFactNeighborX="-72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58EAC2-29FC-46DE-83BD-9518D3325803}" type="pres">
      <dgm:prSet presAssocID="{C58D0284-4000-4312-AB28-9E4DA4E35051}" presName="FiveNodes_5" presStyleLbl="node1" presStyleIdx="4" presStyleCnt="5" custLinFactNeighborX="-147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8167C8-DD38-42F8-99D7-8E20453A180D}" type="pres">
      <dgm:prSet presAssocID="{C58D0284-4000-4312-AB28-9E4DA4E35051}" presName="FiveConn_1-2" presStyleLbl="fgAccFollowNode1" presStyleIdx="0" presStyleCnt="4" custLinFactNeighborX="76703" custLinFactNeighborY="-21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0F16B5-82EA-4693-83BF-5FCA92A38B2A}" type="pres">
      <dgm:prSet presAssocID="{C58D0284-4000-4312-AB28-9E4DA4E3505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DEA598-C322-40AA-8065-68F39AB575AC}" type="pres">
      <dgm:prSet presAssocID="{C58D0284-4000-4312-AB28-9E4DA4E35051}" presName="FiveConn_3-4" presStyleLbl="fgAccFollowNode1" presStyleIdx="2" presStyleCnt="4" custLinFactNeighborX="-770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7DCDBD-6531-4D85-9070-C445AACA1E7C}" type="pres">
      <dgm:prSet presAssocID="{C58D0284-4000-4312-AB28-9E4DA4E35051}" presName="FiveConn_4-5" presStyleLbl="fgAccFollowNode1" presStyleIdx="3" presStyleCnt="4" custLinFactX="-53962" custLinFactNeighborX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EDCFEB-3481-47EF-B835-FDDA83287846}" type="pres">
      <dgm:prSet presAssocID="{C58D0284-4000-4312-AB28-9E4DA4E3505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4E0874-1349-4491-B282-1CCB38FE6C3D}" type="pres">
      <dgm:prSet presAssocID="{C58D0284-4000-4312-AB28-9E4DA4E3505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CD0A42-4E93-4F58-B72B-4BE4499DB1FE}" type="pres">
      <dgm:prSet presAssocID="{C58D0284-4000-4312-AB28-9E4DA4E3505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975F15-E864-4224-9275-6B50BDF63690}" type="pres">
      <dgm:prSet presAssocID="{C58D0284-4000-4312-AB28-9E4DA4E3505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DDAD76-A0D7-429A-AA22-C09CA8DCBB7D}" type="pres">
      <dgm:prSet presAssocID="{C58D0284-4000-4312-AB28-9E4DA4E3505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DF1C3E8-C375-4047-94DF-47FB74C3A7AF}" type="presOf" srcId="{A7061F05-D506-4017-8F1A-221B6F62D4F8}" destId="{22975F15-E864-4224-9275-6B50BDF63690}" srcOrd="1" destOrd="0" presId="urn:microsoft.com/office/officeart/2005/8/layout/vProcess5"/>
    <dgm:cxn modelId="{37E9A4B5-9D29-45D4-8685-635011AFF518}" srcId="{C58D0284-4000-4312-AB28-9E4DA4E35051}" destId="{9D9A1383-D16D-4191-925E-4CAD19556A95}" srcOrd="0" destOrd="0" parTransId="{A3F13AD5-D892-4124-A1D3-DB6E8711B961}" sibTransId="{016AF8F0-267E-4AC8-BBDE-B91E77548D8B}"/>
    <dgm:cxn modelId="{674F4AAE-14F5-489F-868E-265D143B9834}" type="presOf" srcId="{D98625E9-93F0-4CA9-B7BE-E9669439562A}" destId="{18E776CA-8801-49C2-ACD5-C89B322F524E}" srcOrd="0" destOrd="0" presId="urn:microsoft.com/office/officeart/2005/8/layout/vProcess5"/>
    <dgm:cxn modelId="{C1EC5021-0449-4F9F-91E6-796B856C2973}" srcId="{C58D0284-4000-4312-AB28-9E4DA4E35051}" destId="{D98625E9-93F0-4CA9-B7BE-E9669439562A}" srcOrd="1" destOrd="0" parTransId="{D3186EBC-C7DA-4A97-BC6E-13C13E8FE1F2}" sibTransId="{51AFE838-2F0D-439F-92AB-8686C5A52D6B}"/>
    <dgm:cxn modelId="{C4855851-6BC9-453A-BDB9-1028BCCDF953}" type="presOf" srcId="{C58D0284-4000-4312-AB28-9E4DA4E35051}" destId="{98DA2D84-E0E1-4810-B92F-5CCC58715D2C}" srcOrd="0" destOrd="0" presId="urn:microsoft.com/office/officeart/2005/8/layout/vProcess5"/>
    <dgm:cxn modelId="{A4A35AF6-E975-4BE0-9AD4-3C2E2B220F03}" srcId="{C58D0284-4000-4312-AB28-9E4DA4E35051}" destId="{A0EB8CA7-5404-4F9E-80DE-E83563E5612C}" srcOrd="4" destOrd="0" parTransId="{B6B55308-8D75-4864-AD53-D63B71573FE9}" sibTransId="{A415D192-2269-4370-AC74-8674C6BDC70A}"/>
    <dgm:cxn modelId="{47E3033C-4CE8-4760-AF17-1A007DEA3640}" type="presOf" srcId="{A0EB8CA7-5404-4F9E-80DE-E83563E5612C}" destId="{70DDAD76-A0D7-429A-AA22-C09CA8DCBB7D}" srcOrd="1" destOrd="0" presId="urn:microsoft.com/office/officeart/2005/8/layout/vProcess5"/>
    <dgm:cxn modelId="{5C6C16F2-2A2A-47B4-970E-B93A4DEA3164}" type="presOf" srcId="{A0EB8CA7-5404-4F9E-80DE-E83563E5612C}" destId="{1B58EAC2-29FC-46DE-83BD-9518D3325803}" srcOrd="0" destOrd="0" presId="urn:microsoft.com/office/officeart/2005/8/layout/vProcess5"/>
    <dgm:cxn modelId="{856B7933-23F4-4D4A-BD40-D39AD7E45FE1}" type="presOf" srcId="{3ED8A31A-4B6F-435C-BCD3-AAD82297934B}" destId="{FA7DCDBD-6531-4D85-9070-C445AACA1E7C}" srcOrd="0" destOrd="0" presId="urn:microsoft.com/office/officeart/2005/8/layout/vProcess5"/>
    <dgm:cxn modelId="{F61C21B0-BFE7-4563-A40F-75117F9B515A}" type="presOf" srcId="{016AF8F0-267E-4AC8-BBDE-B91E77548D8B}" destId="{EE8167C8-DD38-42F8-99D7-8E20453A180D}" srcOrd="0" destOrd="0" presId="urn:microsoft.com/office/officeart/2005/8/layout/vProcess5"/>
    <dgm:cxn modelId="{AEB51507-CF0A-4F92-92F3-04C53D6B6DD0}" type="presOf" srcId="{9D9A1383-D16D-4191-925E-4CAD19556A95}" destId="{12EDCFEB-3481-47EF-B835-FDDA83287846}" srcOrd="1" destOrd="0" presId="urn:microsoft.com/office/officeart/2005/8/layout/vProcess5"/>
    <dgm:cxn modelId="{801D8CF2-35E8-43EB-A2CC-EB4FBCC061D4}" type="presOf" srcId="{64739975-E65D-47D3-8C24-D69D49768C48}" destId="{2ECD0A42-4E93-4F58-B72B-4BE4499DB1FE}" srcOrd="1" destOrd="0" presId="urn:microsoft.com/office/officeart/2005/8/layout/vProcess5"/>
    <dgm:cxn modelId="{940F77B3-0AC4-4F1F-AA3C-22C968F1C340}" type="presOf" srcId="{A7061F05-D506-4017-8F1A-221B6F62D4F8}" destId="{2EEAB5FD-228D-484F-90B9-13D7D7CCF950}" srcOrd="0" destOrd="0" presId="urn:microsoft.com/office/officeart/2005/8/layout/vProcess5"/>
    <dgm:cxn modelId="{B9373AAE-1F65-487D-9BA7-7015AF0B9A4B}" type="presOf" srcId="{4E54E000-D5C8-4344-BE6A-EA055BD40854}" destId="{4FDEA598-C322-40AA-8065-68F39AB575AC}" srcOrd="0" destOrd="0" presId="urn:microsoft.com/office/officeart/2005/8/layout/vProcess5"/>
    <dgm:cxn modelId="{ACF4FBAF-54C1-4441-AE08-CE3E12E40053}" type="presOf" srcId="{D98625E9-93F0-4CA9-B7BE-E9669439562A}" destId="{374E0874-1349-4491-B282-1CCB38FE6C3D}" srcOrd="1" destOrd="0" presId="urn:microsoft.com/office/officeart/2005/8/layout/vProcess5"/>
    <dgm:cxn modelId="{662049F9-C733-41CF-B8B8-51598C771C90}" type="presOf" srcId="{51AFE838-2F0D-439F-92AB-8686C5A52D6B}" destId="{B20F16B5-82EA-4693-83BF-5FCA92A38B2A}" srcOrd="0" destOrd="0" presId="urn:microsoft.com/office/officeart/2005/8/layout/vProcess5"/>
    <dgm:cxn modelId="{45DC7D73-B91A-4778-B55B-59B403CD94C1}" type="presOf" srcId="{9D9A1383-D16D-4191-925E-4CAD19556A95}" destId="{E1888E08-355A-490A-9B95-FC59F2E6CE3B}" srcOrd="0" destOrd="0" presId="urn:microsoft.com/office/officeart/2005/8/layout/vProcess5"/>
    <dgm:cxn modelId="{79A9C203-7F65-486F-A4D5-E04313982065}" srcId="{C58D0284-4000-4312-AB28-9E4DA4E35051}" destId="{A7061F05-D506-4017-8F1A-221B6F62D4F8}" srcOrd="3" destOrd="0" parTransId="{23EC5577-3BA3-4306-814E-280F25504858}" sibTransId="{3ED8A31A-4B6F-435C-BCD3-AAD82297934B}"/>
    <dgm:cxn modelId="{802AD1B8-2951-4451-BB44-E4E967793667}" srcId="{C58D0284-4000-4312-AB28-9E4DA4E35051}" destId="{64739975-E65D-47D3-8C24-D69D49768C48}" srcOrd="2" destOrd="0" parTransId="{916A1BCC-126B-4999-BE3D-4909C0E3181F}" sibTransId="{4E54E000-D5C8-4344-BE6A-EA055BD40854}"/>
    <dgm:cxn modelId="{9910FFCC-1DF5-441F-933B-E72C7918EBF6}" type="presOf" srcId="{64739975-E65D-47D3-8C24-D69D49768C48}" destId="{5593478B-4951-4CCD-89EE-52F0A96CE825}" srcOrd="0" destOrd="0" presId="urn:microsoft.com/office/officeart/2005/8/layout/vProcess5"/>
    <dgm:cxn modelId="{093CE228-4E1C-4EEA-A6E7-C431134E0877}" type="presParOf" srcId="{98DA2D84-E0E1-4810-B92F-5CCC58715D2C}" destId="{C367DA76-97B4-4BE0-A5A9-C82756D74E10}" srcOrd="0" destOrd="0" presId="urn:microsoft.com/office/officeart/2005/8/layout/vProcess5"/>
    <dgm:cxn modelId="{8F6B79A5-4C4F-49BF-AA31-EB49F2E91EB0}" type="presParOf" srcId="{98DA2D84-E0E1-4810-B92F-5CCC58715D2C}" destId="{E1888E08-355A-490A-9B95-FC59F2E6CE3B}" srcOrd="1" destOrd="0" presId="urn:microsoft.com/office/officeart/2005/8/layout/vProcess5"/>
    <dgm:cxn modelId="{2362E5BD-ADDF-41FC-A463-53E53387261D}" type="presParOf" srcId="{98DA2D84-E0E1-4810-B92F-5CCC58715D2C}" destId="{18E776CA-8801-49C2-ACD5-C89B322F524E}" srcOrd="2" destOrd="0" presId="urn:microsoft.com/office/officeart/2005/8/layout/vProcess5"/>
    <dgm:cxn modelId="{07FDD08C-0F78-4476-919A-17908FF35928}" type="presParOf" srcId="{98DA2D84-E0E1-4810-B92F-5CCC58715D2C}" destId="{5593478B-4951-4CCD-89EE-52F0A96CE825}" srcOrd="3" destOrd="0" presId="urn:microsoft.com/office/officeart/2005/8/layout/vProcess5"/>
    <dgm:cxn modelId="{994611F7-F46D-4612-84C7-3E40B61ACD2F}" type="presParOf" srcId="{98DA2D84-E0E1-4810-B92F-5CCC58715D2C}" destId="{2EEAB5FD-228D-484F-90B9-13D7D7CCF950}" srcOrd="4" destOrd="0" presId="urn:microsoft.com/office/officeart/2005/8/layout/vProcess5"/>
    <dgm:cxn modelId="{219040CC-4BB5-4FC0-973A-2F67E34E4372}" type="presParOf" srcId="{98DA2D84-E0E1-4810-B92F-5CCC58715D2C}" destId="{1B58EAC2-29FC-46DE-83BD-9518D3325803}" srcOrd="5" destOrd="0" presId="urn:microsoft.com/office/officeart/2005/8/layout/vProcess5"/>
    <dgm:cxn modelId="{BED671F4-BD6F-4FC6-8878-9A5248C86849}" type="presParOf" srcId="{98DA2D84-E0E1-4810-B92F-5CCC58715D2C}" destId="{EE8167C8-DD38-42F8-99D7-8E20453A180D}" srcOrd="6" destOrd="0" presId="urn:microsoft.com/office/officeart/2005/8/layout/vProcess5"/>
    <dgm:cxn modelId="{91BEAF35-E5DE-48E0-90DB-2BF0EC3A64DE}" type="presParOf" srcId="{98DA2D84-E0E1-4810-B92F-5CCC58715D2C}" destId="{B20F16B5-82EA-4693-83BF-5FCA92A38B2A}" srcOrd="7" destOrd="0" presId="urn:microsoft.com/office/officeart/2005/8/layout/vProcess5"/>
    <dgm:cxn modelId="{1401499B-9C5E-4167-A20F-45AF28A3C7B2}" type="presParOf" srcId="{98DA2D84-E0E1-4810-B92F-5CCC58715D2C}" destId="{4FDEA598-C322-40AA-8065-68F39AB575AC}" srcOrd="8" destOrd="0" presId="urn:microsoft.com/office/officeart/2005/8/layout/vProcess5"/>
    <dgm:cxn modelId="{F444A116-C7F5-4F4B-8F86-2678C1D209EE}" type="presParOf" srcId="{98DA2D84-E0E1-4810-B92F-5CCC58715D2C}" destId="{FA7DCDBD-6531-4D85-9070-C445AACA1E7C}" srcOrd="9" destOrd="0" presId="urn:microsoft.com/office/officeart/2005/8/layout/vProcess5"/>
    <dgm:cxn modelId="{6ABE4B2D-7148-4712-993F-4F6741B54F0D}" type="presParOf" srcId="{98DA2D84-E0E1-4810-B92F-5CCC58715D2C}" destId="{12EDCFEB-3481-47EF-B835-FDDA83287846}" srcOrd="10" destOrd="0" presId="urn:microsoft.com/office/officeart/2005/8/layout/vProcess5"/>
    <dgm:cxn modelId="{32F614C9-07DE-479E-87F7-4563029BBC04}" type="presParOf" srcId="{98DA2D84-E0E1-4810-B92F-5CCC58715D2C}" destId="{374E0874-1349-4491-B282-1CCB38FE6C3D}" srcOrd="11" destOrd="0" presId="urn:microsoft.com/office/officeart/2005/8/layout/vProcess5"/>
    <dgm:cxn modelId="{76141342-0D53-4992-B6C4-D4A65C203C0B}" type="presParOf" srcId="{98DA2D84-E0E1-4810-B92F-5CCC58715D2C}" destId="{2ECD0A42-4E93-4F58-B72B-4BE4499DB1FE}" srcOrd="12" destOrd="0" presId="urn:microsoft.com/office/officeart/2005/8/layout/vProcess5"/>
    <dgm:cxn modelId="{E0DEE475-A02F-44EA-BFAA-D9DE8C551D99}" type="presParOf" srcId="{98DA2D84-E0E1-4810-B92F-5CCC58715D2C}" destId="{22975F15-E864-4224-9275-6B50BDF63690}" srcOrd="13" destOrd="0" presId="urn:microsoft.com/office/officeart/2005/8/layout/vProcess5"/>
    <dgm:cxn modelId="{14C0DD26-C7AE-433D-AE53-8389B7B2DDF6}" type="presParOf" srcId="{98DA2D84-E0E1-4810-B92F-5CCC58715D2C}" destId="{70DDAD76-A0D7-429A-AA22-C09CA8DCBB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8D0284-4000-4312-AB28-9E4DA4E35051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64739975-E65D-47D3-8C24-D69D49768C48}">
      <dgm:prSet phldrT="[Texto]"/>
      <dgm:spPr/>
      <dgm:t>
        <a:bodyPr/>
        <a:lstStyle/>
        <a:p>
          <a:r>
            <a:rPr lang="es-MX" b="1" dirty="0" smtClean="0">
              <a:latin typeface="+mj-lt"/>
            </a:rPr>
            <a:t>13. Cultura de mérito en la administración pública, caracterizada por el orgullo nacional y la rendición de cuentas</a:t>
          </a:r>
        </a:p>
      </dgm:t>
    </dgm:pt>
    <dgm:pt modelId="{4E54E000-D5C8-4344-BE6A-EA055BD40854}" type="sibTrans" cxnId="{802AD1B8-2951-4451-BB44-E4E967793667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s-MX"/>
        </a:p>
      </dgm:t>
    </dgm:pt>
    <dgm:pt modelId="{916A1BCC-126B-4999-BE3D-4909C0E3181F}" type="parTrans" cxnId="{802AD1B8-2951-4451-BB44-E4E967793667}">
      <dgm:prSet/>
      <dgm:spPr/>
      <dgm:t>
        <a:bodyPr/>
        <a:lstStyle/>
        <a:p>
          <a:endParaRPr lang="es-MX"/>
        </a:p>
      </dgm:t>
    </dgm:pt>
    <dgm:pt modelId="{D98625E9-93F0-4CA9-B7BE-E9669439562A}">
      <dgm:prSet phldrT="[Texto]"/>
      <dgm:spPr/>
      <dgm:t>
        <a:bodyPr/>
        <a:lstStyle/>
        <a:p>
          <a:r>
            <a:rPr lang="es-MX" b="1" dirty="0" smtClean="0">
              <a:latin typeface="+mj-lt"/>
            </a:rPr>
            <a:t>12. Incentivos, créditos y estímulos para las industrias estratégicas nacionales</a:t>
          </a:r>
          <a:endParaRPr lang="es-MX" b="1" i="0" dirty="0">
            <a:latin typeface="+mj-lt"/>
          </a:endParaRPr>
        </a:p>
      </dgm:t>
    </dgm:pt>
    <dgm:pt modelId="{51AFE838-2F0D-439F-92AB-8686C5A52D6B}" type="sibTrans" cxnId="{C1EC5021-0449-4F9F-91E6-796B856C2973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s-MX"/>
        </a:p>
      </dgm:t>
    </dgm:pt>
    <dgm:pt modelId="{D3186EBC-C7DA-4A97-BC6E-13C13E8FE1F2}" type="parTrans" cxnId="{C1EC5021-0449-4F9F-91E6-796B856C2973}">
      <dgm:prSet/>
      <dgm:spPr/>
      <dgm:t>
        <a:bodyPr/>
        <a:lstStyle/>
        <a:p>
          <a:endParaRPr lang="es-MX"/>
        </a:p>
      </dgm:t>
    </dgm:pt>
    <dgm:pt modelId="{9D9A1383-D16D-4191-925E-4CAD19556A95}">
      <dgm:prSet phldrT="[Texto]"/>
      <dgm:spPr/>
      <dgm:t>
        <a:bodyPr/>
        <a:lstStyle/>
        <a:p>
          <a:r>
            <a:rPr lang="es-MX" b="1" dirty="0" smtClean="0">
              <a:latin typeface="+mj-lt"/>
            </a:rPr>
            <a:t>11. Sustitución competitiva de importaciones para impulsar mercado interno</a:t>
          </a:r>
          <a:endParaRPr lang="es-MX" dirty="0">
            <a:latin typeface="+mj-lt"/>
          </a:endParaRPr>
        </a:p>
      </dgm:t>
    </dgm:pt>
    <dgm:pt modelId="{016AF8F0-267E-4AC8-BBDE-B91E77548D8B}" type="sibTrans" cxnId="{37E9A4B5-9D29-45D4-8685-635011AFF518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s-MX"/>
        </a:p>
      </dgm:t>
    </dgm:pt>
    <dgm:pt modelId="{A3F13AD5-D892-4124-A1D3-DB6E8711B961}" type="parTrans" cxnId="{37E9A4B5-9D29-45D4-8685-635011AFF518}">
      <dgm:prSet/>
      <dgm:spPr/>
      <dgm:t>
        <a:bodyPr/>
        <a:lstStyle/>
        <a:p>
          <a:endParaRPr lang="es-MX"/>
        </a:p>
      </dgm:t>
    </dgm:pt>
    <dgm:pt modelId="{A7061F05-D506-4017-8F1A-221B6F62D4F8}">
      <dgm:prSet phldrT="[Texto]"/>
      <dgm:spPr/>
      <dgm:t>
        <a:bodyPr/>
        <a:lstStyle/>
        <a:p>
          <a:r>
            <a:rPr lang="es-MX" b="1" dirty="0" smtClean="0">
              <a:latin typeface="+mj-lt"/>
            </a:rPr>
            <a:t>14. Disponibilidad de financiamiento  mediante una banca de desarrollo eficiente y proactiva</a:t>
          </a:r>
        </a:p>
      </dgm:t>
    </dgm:pt>
    <dgm:pt modelId="{23EC5577-3BA3-4306-814E-280F25504858}" type="parTrans" cxnId="{79A9C203-7F65-486F-A4D5-E04313982065}">
      <dgm:prSet/>
      <dgm:spPr/>
      <dgm:t>
        <a:bodyPr/>
        <a:lstStyle/>
        <a:p>
          <a:endParaRPr lang="es-MX"/>
        </a:p>
      </dgm:t>
    </dgm:pt>
    <dgm:pt modelId="{3ED8A31A-4B6F-435C-BCD3-AAD82297934B}" type="sibTrans" cxnId="{79A9C203-7F65-486F-A4D5-E0431398206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s-MX"/>
        </a:p>
      </dgm:t>
    </dgm:pt>
    <dgm:pt modelId="{A0EB8CA7-5404-4F9E-80DE-E83563E5612C}">
      <dgm:prSet phldrT="[Texto]"/>
      <dgm:spPr/>
      <dgm:t>
        <a:bodyPr/>
        <a:lstStyle/>
        <a:p>
          <a:r>
            <a:rPr lang="es-MX" b="1" dirty="0" smtClean="0">
              <a:latin typeface="+mj-lt"/>
            </a:rPr>
            <a:t>15. Red de infraestructura de clase mundial, énfasis en </a:t>
          </a:r>
          <a:r>
            <a:rPr lang="es-MX" b="1" dirty="0" err="1" smtClean="0">
              <a:latin typeface="+mj-lt"/>
            </a:rPr>
            <a:t>TI’s</a:t>
          </a:r>
          <a:endParaRPr lang="es-MX" b="1" dirty="0" smtClean="0">
            <a:latin typeface="+mj-lt"/>
          </a:endParaRPr>
        </a:p>
      </dgm:t>
    </dgm:pt>
    <dgm:pt modelId="{B6B55308-8D75-4864-AD53-D63B71573FE9}" type="parTrans" cxnId="{A4A35AF6-E975-4BE0-9AD4-3C2E2B220F03}">
      <dgm:prSet/>
      <dgm:spPr/>
      <dgm:t>
        <a:bodyPr/>
        <a:lstStyle/>
        <a:p>
          <a:endParaRPr lang="es-MX"/>
        </a:p>
      </dgm:t>
    </dgm:pt>
    <dgm:pt modelId="{A415D192-2269-4370-AC74-8674C6BDC70A}" type="sibTrans" cxnId="{A4A35AF6-E975-4BE0-9AD4-3C2E2B220F03}">
      <dgm:prSet/>
      <dgm:spPr/>
      <dgm:t>
        <a:bodyPr/>
        <a:lstStyle/>
        <a:p>
          <a:endParaRPr lang="es-MX"/>
        </a:p>
      </dgm:t>
    </dgm:pt>
    <dgm:pt modelId="{98DA2D84-E0E1-4810-B92F-5CCC58715D2C}" type="pres">
      <dgm:prSet presAssocID="{C58D0284-4000-4312-AB28-9E4DA4E350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367DA76-97B4-4BE0-A5A9-C82756D74E10}" type="pres">
      <dgm:prSet presAssocID="{C58D0284-4000-4312-AB28-9E4DA4E35051}" presName="dummyMaxCanvas" presStyleCnt="0">
        <dgm:presLayoutVars/>
      </dgm:prSet>
      <dgm:spPr/>
    </dgm:pt>
    <dgm:pt modelId="{E1888E08-355A-490A-9B95-FC59F2E6CE3B}" type="pres">
      <dgm:prSet presAssocID="{C58D0284-4000-4312-AB28-9E4DA4E35051}" presName="FiveNodes_1" presStyleLbl="node1" presStyleIdx="0" presStyleCnt="5" custLinFactNeighborX="106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E776CA-8801-49C2-ACD5-C89B322F524E}" type="pres">
      <dgm:prSet presAssocID="{C58D0284-4000-4312-AB28-9E4DA4E35051}" presName="FiveNodes_2" presStyleLbl="node1" presStyleIdx="1" presStyleCnt="5" custLinFactNeighborX="375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3478B-4951-4CCD-89EE-52F0A96CE825}" type="pres">
      <dgm:prSet presAssocID="{C58D0284-4000-4312-AB28-9E4DA4E35051}" presName="FiveNodes_3" presStyleLbl="node1" presStyleIdx="2" presStyleCnt="5" custLinFactNeighborX="-34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EAB5FD-228D-484F-90B9-13D7D7CCF950}" type="pres">
      <dgm:prSet presAssocID="{C58D0284-4000-4312-AB28-9E4DA4E35051}" presName="FiveNodes_4" presStyleLbl="node1" presStyleIdx="3" presStyleCnt="5" custLinFactNeighborX="-1090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58EAC2-29FC-46DE-83BD-9518D3325803}" type="pres">
      <dgm:prSet presAssocID="{C58D0284-4000-4312-AB28-9E4DA4E35051}" presName="FiveNodes_5" presStyleLbl="node1" presStyleIdx="4" presStyleCnt="5" custLinFactNeighborX="-183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8167C8-DD38-42F8-99D7-8E20453A180D}" type="pres">
      <dgm:prSet presAssocID="{C58D0284-4000-4312-AB28-9E4DA4E35051}" presName="FiveConn_1-2" presStyleLbl="fgAccFollowNode1" presStyleIdx="0" presStyleCnt="4" custLinFactX="100000" custLinFactNeighborX="177511" custLinFactNeighborY="213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0F16B5-82EA-4693-83BF-5FCA92A38B2A}" type="pres">
      <dgm:prSet presAssocID="{C58D0284-4000-4312-AB28-9E4DA4E35051}" presName="FiveConn_2-3" presStyleLbl="fgAccFollowNode1" presStyleIdx="1" presStyleCnt="4" custLinFactX="173177" custLinFactNeighborX="200000" custLinFactNeighborY="4475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DEA598-C322-40AA-8065-68F39AB575AC}" type="pres">
      <dgm:prSet presAssocID="{C58D0284-4000-4312-AB28-9E4DA4E35051}" presName="FiveConn_3-4" presStyleLbl="fgAccFollowNode1" presStyleIdx="2" presStyleCnt="4" custLinFactX="17897" custLinFactNeighborX="100000" custLinFactNeighborY="-151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7DCDBD-6531-4D85-9070-C445AACA1E7C}" type="pres">
      <dgm:prSet presAssocID="{C58D0284-4000-4312-AB28-9E4DA4E35051}" presName="FiveConn_4-5" presStyleLbl="fgAccFollowNode1" presStyleIdx="3" presStyleCnt="4" custLinFactNeighborX="62923" custLinFactNeighborY="-803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EDCFEB-3481-47EF-B835-FDDA83287846}" type="pres">
      <dgm:prSet presAssocID="{C58D0284-4000-4312-AB28-9E4DA4E3505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4E0874-1349-4491-B282-1CCB38FE6C3D}" type="pres">
      <dgm:prSet presAssocID="{C58D0284-4000-4312-AB28-9E4DA4E3505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CD0A42-4E93-4F58-B72B-4BE4499DB1FE}" type="pres">
      <dgm:prSet presAssocID="{C58D0284-4000-4312-AB28-9E4DA4E3505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975F15-E864-4224-9275-6B50BDF63690}" type="pres">
      <dgm:prSet presAssocID="{C58D0284-4000-4312-AB28-9E4DA4E3505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DDAD76-A0D7-429A-AA22-C09CA8DCBB7D}" type="pres">
      <dgm:prSet presAssocID="{C58D0284-4000-4312-AB28-9E4DA4E3505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2693366-9435-44FC-AD4D-B4417E02F5B1}" type="presOf" srcId="{D98625E9-93F0-4CA9-B7BE-E9669439562A}" destId="{374E0874-1349-4491-B282-1CCB38FE6C3D}" srcOrd="1" destOrd="0" presId="urn:microsoft.com/office/officeart/2005/8/layout/vProcess5"/>
    <dgm:cxn modelId="{7B92A428-0E0F-432F-BC77-D5EAA1C7E8FF}" type="presOf" srcId="{A7061F05-D506-4017-8F1A-221B6F62D4F8}" destId="{2EEAB5FD-228D-484F-90B9-13D7D7CCF950}" srcOrd="0" destOrd="0" presId="urn:microsoft.com/office/officeart/2005/8/layout/vProcess5"/>
    <dgm:cxn modelId="{37E9A4B5-9D29-45D4-8685-635011AFF518}" srcId="{C58D0284-4000-4312-AB28-9E4DA4E35051}" destId="{9D9A1383-D16D-4191-925E-4CAD19556A95}" srcOrd="0" destOrd="0" parTransId="{A3F13AD5-D892-4124-A1D3-DB6E8711B961}" sibTransId="{016AF8F0-267E-4AC8-BBDE-B91E77548D8B}"/>
    <dgm:cxn modelId="{74552A37-F9FF-4E7B-BFE5-9B20ADABE066}" type="presOf" srcId="{3ED8A31A-4B6F-435C-BCD3-AAD82297934B}" destId="{FA7DCDBD-6531-4D85-9070-C445AACA1E7C}" srcOrd="0" destOrd="0" presId="urn:microsoft.com/office/officeart/2005/8/layout/vProcess5"/>
    <dgm:cxn modelId="{251A0225-8954-4FEA-8E1E-5558B9E7231C}" type="presOf" srcId="{A7061F05-D506-4017-8F1A-221B6F62D4F8}" destId="{22975F15-E864-4224-9275-6B50BDF63690}" srcOrd="1" destOrd="0" presId="urn:microsoft.com/office/officeart/2005/8/layout/vProcess5"/>
    <dgm:cxn modelId="{47539667-FB8D-4590-ABF7-97DED28B5DFC}" type="presOf" srcId="{A0EB8CA7-5404-4F9E-80DE-E83563E5612C}" destId="{70DDAD76-A0D7-429A-AA22-C09CA8DCBB7D}" srcOrd="1" destOrd="0" presId="urn:microsoft.com/office/officeart/2005/8/layout/vProcess5"/>
    <dgm:cxn modelId="{C1EC5021-0449-4F9F-91E6-796B856C2973}" srcId="{C58D0284-4000-4312-AB28-9E4DA4E35051}" destId="{D98625E9-93F0-4CA9-B7BE-E9669439562A}" srcOrd="1" destOrd="0" parTransId="{D3186EBC-C7DA-4A97-BC6E-13C13E8FE1F2}" sibTransId="{51AFE838-2F0D-439F-92AB-8686C5A52D6B}"/>
    <dgm:cxn modelId="{EDBD04A1-9240-4D12-A91D-B11FF2A77814}" type="presOf" srcId="{D98625E9-93F0-4CA9-B7BE-E9669439562A}" destId="{18E776CA-8801-49C2-ACD5-C89B322F524E}" srcOrd="0" destOrd="0" presId="urn:microsoft.com/office/officeart/2005/8/layout/vProcess5"/>
    <dgm:cxn modelId="{43C5B288-6AAB-443D-B3D5-F1C5B074780D}" type="presOf" srcId="{51AFE838-2F0D-439F-92AB-8686C5A52D6B}" destId="{B20F16B5-82EA-4693-83BF-5FCA92A38B2A}" srcOrd="0" destOrd="0" presId="urn:microsoft.com/office/officeart/2005/8/layout/vProcess5"/>
    <dgm:cxn modelId="{832CA7AE-C3E0-4DCF-AB18-7E61340BFF4C}" type="presOf" srcId="{016AF8F0-267E-4AC8-BBDE-B91E77548D8B}" destId="{EE8167C8-DD38-42F8-99D7-8E20453A180D}" srcOrd="0" destOrd="0" presId="urn:microsoft.com/office/officeart/2005/8/layout/vProcess5"/>
    <dgm:cxn modelId="{A4A35AF6-E975-4BE0-9AD4-3C2E2B220F03}" srcId="{C58D0284-4000-4312-AB28-9E4DA4E35051}" destId="{A0EB8CA7-5404-4F9E-80DE-E83563E5612C}" srcOrd="4" destOrd="0" parTransId="{B6B55308-8D75-4864-AD53-D63B71573FE9}" sibTransId="{A415D192-2269-4370-AC74-8674C6BDC70A}"/>
    <dgm:cxn modelId="{9E63E09E-3AEF-405D-BFB5-337068C25B2D}" type="presOf" srcId="{64739975-E65D-47D3-8C24-D69D49768C48}" destId="{2ECD0A42-4E93-4F58-B72B-4BE4499DB1FE}" srcOrd="1" destOrd="0" presId="urn:microsoft.com/office/officeart/2005/8/layout/vProcess5"/>
    <dgm:cxn modelId="{1587239A-69E2-4476-94FA-6E592D52F9F7}" type="presOf" srcId="{9D9A1383-D16D-4191-925E-4CAD19556A95}" destId="{12EDCFEB-3481-47EF-B835-FDDA83287846}" srcOrd="1" destOrd="0" presId="urn:microsoft.com/office/officeart/2005/8/layout/vProcess5"/>
    <dgm:cxn modelId="{79A9C203-7F65-486F-A4D5-E04313982065}" srcId="{C58D0284-4000-4312-AB28-9E4DA4E35051}" destId="{A7061F05-D506-4017-8F1A-221B6F62D4F8}" srcOrd="3" destOrd="0" parTransId="{23EC5577-3BA3-4306-814E-280F25504858}" sibTransId="{3ED8A31A-4B6F-435C-BCD3-AAD82297934B}"/>
    <dgm:cxn modelId="{7F72D1D7-AAD7-41B9-AE58-1F191F4B6F28}" type="presOf" srcId="{A0EB8CA7-5404-4F9E-80DE-E83563E5612C}" destId="{1B58EAC2-29FC-46DE-83BD-9518D3325803}" srcOrd="0" destOrd="0" presId="urn:microsoft.com/office/officeart/2005/8/layout/vProcess5"/>
    <dgm:cxn modelId="{802AD1B8-2951-4451-BB44-E4E967793667}" srcId="{C58D0284-4000-4312-AB28-9E4DA4E35051}" destId="{64739975-E65D-47D3-8C24-D69D49768C48}" srcOrd="2" destOrd="0" parTransId="{916A1BCC-126B-4999-BE3D-4909C0E3181F}" sibTransId="{4E54E000-D5C8-4344-BE6A-EA055BD40854}"/>
    <dgm:cxn modelId="{D0D5FAB0-D37A-408B-8127-CD1CBE67276E}" type="presOf" srcId="{9D9A1383-D16D-4191-925E-4CAD19556A95}" destId="{E1888E08-355A-490A-9B95-FC59F2E6CE3B}" srcOrd="0" destOrd="0" presId="urn:microsoft.com/office/officeart/2005/8/layout/vProcess5"/>
    <dgm:cxn modelId="{112F41F0-BED4-4C56-9EB1-BEE6289FB87D}" type="presOf" srcId="{4E54E000-D5C8-4344-BE6A-EA055BD40854}" destId="{4FDEA598-C322-40AA-8065-68F39AB575AC}" srcOrd="0" destOrd="0" presId="urn:microsoft.com/office/officeart/2005/8/layout/vProcess5"/>
    <dgm:cxn modelId="{F09C0F59-3932-4627-817C-34E6840EAB8B}" type="presOf" srcId="{C58D0284-4000-4312-AB28-9E4DA4E35051}" destId="{98DA2D84-E0E1-4810-B92F-5CCC58715D2C}" srcOrd="0" destOrd="0" presId="urn:microsoft.com/office/officeart/2005/8/layout/vProcess5"/>
    <dgm:cxn modelId="{715D8DE8-3951-486F-8C07-48C476BE1DAB}" type="presOf" srcId="{64739975-E65D-47D3-8C24-D69D49768C48}" destId="{5593478B-4951-4CCD-89EE-52F0A96CE825}" srcOrd="0" destOrd="0" presId="urn:microsoft.com/office/officeart/2005/8/layout/vProcess5"/>
    <dgm:cxn modelId="{3661A158-95F4-412E-BE84-71AB68013344}" type="presParOf" srcId="{98DA2D84-E0E1-4810-B92F-5CCC58715D2C}" destId="{C367DA76-97B4-4BE0-A5A9-C82756D74E10}" srcOrd="0" destOrd="0" presId="urn:microsoft.com/office/officeart/2005/8/layout/vProcess5"/>
    <dgm:cxn modelId="{A23B0425-B520-4323-B004-17DFE3E3146B}" type="presParOf" srcId="{98DA2D84-E0E1-4810-B92F-5CCC58715D2C}" destId="{E1888E08-355A-490A-9B95-FC59F2E6CE3B}" srcOrd="1" destOrd="0" presId="urn:microsoft.com/office/officeart/2005/8/layout/vProcess5"/>
    <dgm:cxn modelId="{43CD71D7-AE78-4CE3-8B38-F17F66A3B9DC}" type="presParOf" srcId="{98DA2D84-E0E1-4810-B92F-5CCC58715D2C}" destId="{18E776CA-8801-49C2-ACD5-C89B322F524E}" srcOrd="2" destOrd="0" presId="urn:microsoft.com/office/officeart/2005/8/layout/vProcess5"/>
    <dgm:cxn modelId="{BA81E70A-9EDA-4D1D-8148-DDD4AAA3A19D}" type="presParOf" srcId="{98DA2D84-E0E1-4810-B92F-5CCC58715D2C}" destId="{5593478B-4951-4CCD-89EE-52F0A96CE825}" srcOrd="3" destOrd="0" presId="urn:microsoft.com/office/officeart/2005/8/layout/vProcess5"/>
    <dgm:cxn modelId="{AFE1C100-CDA6-423B-8534-11625DC966E9}" type="presParOf" srcId="{98DA2D84-E0E1-4810-B92F-5CCC58715D2C}" destId="{2EEAB5FD-228D-484F-90B9-13D7D7CCF950}" srcOrd="4" destOrd="0" presId="urn:microsoft.com/office/officeart/2005/8/layout/vProcess5"/>
    <dgm:cxn modelId="{0B852B21-935B-476E-A3AF-68D77B566402}" type="presParOf" srcId="{98DA2D84-E0E1-4810-B92F-5CCC58715D2C}" destId="{1B58EAC2-29FC-46DE-83BD-9518D3325803}" srcOrd="5" destOrd="0" presId="urn:microsoft.com/office/officeart/2005/8/layout/vProcess5"/>
    <dgm:cxn modelId="{4EC53EAB-A5AA-4E12-AEE9-BF81362517C5}" type="presParOf" srcId="{98DA2D84-E0E1-4810-B92F-5CCC58715D2C}" destId="{EE8167C8-DD38-42F8-99D7-8E20453A180D}" srcOrd="6" destOrd="0" presId="urn:microsoft.com/office/officeart/2005/8/layout/vProcess5"/>
    <dgm:cxn modelId="{B90816D4-7427-4D6E-B066-FCCFE80C674E}" type="presParOf" srcId="{98DA2D84-E0E1-4810-B92F-5CCC58715D2C}" destId="{B20F16B5-82EA-4693-83BF-5FCA92A38B2A}" srcOrd="7" destOrd="0" presId="urn:microsoft.com/office/officeart/2005/8/layout/vProcess5"/>
    <dgm:cxn modelId="{026719D1-6130-4CB9-B01A-0F9AD86525ED}" type="presParOf" srcId="{98DA2D84-E0E1-4810-B92F-5CCC58715D2C}" destId="{4FDEA598-C322-40AA-8065-68F39AB575AC}" srcOrd="8" destOrd="0" presId="urn:microsoft.com/office/officeart/2005/8/layout/vProcess5"/>
    <dgm:cxn modelId="{6A9C17BA-7A7B-45A1-9692-3AB5F545C867}" type="presParOf" srcId="{98DA2D84-E0E1-4810-B92F-5CCC58715D2C}" destId="{FA7DCDBD-6531-4D85-9070-C445AACA1E7C}" srcOrd="9" destOrd="0" presId="urn:microsoft.com/office/officeart/2005/8/layout/vProcess5"/>
    <dgm:cxn modelId="{91252B62-6E57-4091-A750-9D246FFC6A44}" type="presParOf" srcId="{98DA2D84-E0E1-4810-B92F-5CCC58715D2C}" destId="{12EDCFEB-3481-47EF-B835-FDDA83287846}" srcOrd="10" destOrd="0" presId="urn:microsoft.com/office/officeart/2005/8/layout/vProcess5"/>
    <dgm:cxn modelId="{2F1A82F0-0D0D-46C0-9199-364C498A94FE}" type="presParOf" srcId="{98DA2D84-E0E1-4810-B92F-5CCC58715D2C}" destId="{374E0874-1349-4491-B282-1CCB38FE6C3D}" srcOrd="11" destOrd="0" presId="urn:microsoft.com/office/officeart/2005/8/layout/vProcess5"/>
    <dgm:cxn modelId="{9B65F2F0-7BCF-43DF-8415-ADC23D42C97D}" type="presParOf" srcId="{98DA2D84-E0E1-4810-B92F-5CCC58715D2C}" destId="{2ECD0A42-4E93-4F58-B72B-4BE4499DB1FE}" srcOrd="12" destOrd="0" presId="urn:microsoft.com/office/officeart/2005/8/layout/vProcess5"/>
    <dgm:cxn modelId="{BB88F552-64C0-498E-8FB3-E11D8C41E309}" type="presParOf" srcId="{98DA2D84-E0E1-4810-B92F-5CCC58715D2C}" destId="{22975F15-E864-4224-9275-6B50BDF63690}" srcOrd="13" destOrd="0" presId="urn:microsoft.com/office/officeart/2005/8/layout/vProcess5"/>
    <dgm:cxn modelId="{A9CACF23-4C80-4FDE-B8D0-718DDBBCDD32}" type="presParOf" srcId="{98DA2D84-E0E1-4810-B92F-5CCC58715D2C}" destId="{70DDAD76-A0D7-429A-AA22-C09CA8DCBB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B86426-01D8-4477-B587-9D0CB207594F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FCA74817-5757-4FB9-8B9E-4A9FD45A3D2B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Acciones</a:t>
          </a:r>
          <a:endParaRPr lang="es-MX" sz="1600" b="1" dirty="0">
            <a:latin typeface="+mj-lt"/>
          </a:endParaRPr>
        </a:p>
      </dgm:t>
    </dgm:pt>
    <dgm:pt modelId="{DCF2A2B5-A98A-454D-B779-6D31590E738A}" type="parTrans" cxnId="{F32397D6-B623-4FF7-AAF9-A51B983CDA29}">
      <dgm:prSet/>
      <dgm:spPr/>
      <dgm:t>
        <a:bodyPr/>
        <a:lstStyle/>
        <a:p>
          <a:endParaRPr lang="es-MX"/>
        </a:p>
      </dgm:t>
    </dgm:pt>
    <dgm:pt modelId="{86B8DBCA-AD3C-4B93-B093-56A511ABE312}" type="sibTrans" cxnId="{F32397D6-B623-4FF7-AAF9-A51B983CDA29}">
      <dgm:prSet/>
      <dgm:spPr>
        <a:solidFill>
          <a:srgbClr val="F57D05"/>
        </a:solidFill>
      </dgm:spPr>
      <dgm:t>
        <a:bodyPr/>
        <a:lstStyle/>
        <a:p>
          <a:endParaRPr lang="es-MX"/>
        </a:p>
      </dgm:t>
    </dgm:pt>
    <dgm:pt modelId="{A0EA1229-AEB9-4919-A2AB-0CD1A003C098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Responsabilidades</a:t>
          </a:r>
          <a:endParaRPr lang="es-MX" sz="1600" b="1" dirty="0">
            <a:latin typeface="+mj-lt"/>
          </a:endParaRPr>
        </a:p>
      </dgm:t>
    </dgm:pt>
    <dgm:pt modelId="{343FBA68-8B71-41EA-8422-A8C38808A3BF}" type="parTrans" cxnId="{A3E3227F-BC5D-443E-B33B-98D4F04C24E4}">
      <dgm:prSet/>
      <dgm:spPr/>
      <dgm:t>
        <a:bodyPr/>
        <a:lstStyle/>
        <a:p>
          <a:endParaRPr lang="es-MX"/>
        </a:p>
      </dgm:t>
    </dgm:pt>
    <dgm:pt modelId="{7CCADDEA-E9CB-49C6-B388-F852805640BD}" type="sibTrans" cxnId="{A3E3227F-BC5D-443E-B33B-98D4F04C24E4}">
      <dgm:prSet/>
      <dgm:spPr>
        <a:solidFill>
          <a:srgbClr val="F57D05"/>
        </a:solidFill>
      </dgm:spPr>
      <dgm:t>
        <a:bodyPr/>
        <a:lstStyle/>
        <a:p>
          <a:endParaRPr lang="es-MX"/>
        </a:p>
      </dgm:t>
    </dgm:pt>
    <dgm:pt modelId="{2841CAEB-D870-46E3-B0D9-BD8E84B66577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</a:rPr>
            <a:t>Estrategias</a:t>
          </a:r>
          <a:r>
            <a:rPr lang="es-MX" sz="1600" dirty="0" smtClean="0">
              <a:latin typeface="+mj-lt"/>
            </a:rPr>
            <a:t> </a:t>
          </a:r>
          <a:r>
            <a:rPr lang="es-MX" sz="1600" b="1" dirty="0" smtClean="0">
              <a:latin typeface="+mj-lt"/>
            </a:rPr>
            <a:t>multinivel</a:t>
          </a:r>
          <a:endParaRPr lang="es-MX" sz="1600" b="1" dirty="0">
            <a:latin typeface="+mj-lt"/>
          </a:endParaRPr>
        </a:p>
      </dgm:t>
    </dgm:pt>
    <dgm:pt modelId="{CF8E4DED-AB44-474F-B9C7-3629D9A4AD11}" type="parTrans" cxnId="{C16F891B-821D-469C-90A4-589DD9FB1C23}">
      <dgm:prSet/>
      <dgm:spPr/>
      <dgm:t>
        <a:bodyPr/>
        <a:lstStyle/>
        <a:p>
          <a:endParaRPr lang="es-MX"/>
        </a:p>
      </dgm:t>
    </dgm:pt>
    <dgm:pt modelId="{84F5F542-EA63-4328-99CA-664DA6F18056}" type="sibTrans" cxnId="{C16F891B-821D-469C-90A4-589DD9FB1C23}">
      <dgm:prSet/>
      <dgm:spPr/>
      <dgm:t>
        <a:bodyPr/>
        <a:lstStyle/>
        <a:p>
          <a:endParaRPr lang="es-MX"/>
        </a:p>
      </dgm:t>
    </dgm:pt>
    <dgm:pt modelId="{5AB96D3E-3CE9-4E91-90F5-6F24D438BAE7}" type="pres">
      <dgm:prSet presAssocID="{3DB86426-01D8-4477-B587-9D0CB207594F}" presName="Name0" presStyleCnt="0">
        <dgm:presLayoutVars>
          <dgm:dir/>
          <dgm:resizeHandles val="exact"/>
        </dgm:presLayoutVars>
      </dgm:prSet>
      <dgm:spPr/>
    </dgm:pt>
    <dgm:pt modelId="{3F98D660-C933-41A1-B33D-F4BE919FD8C4}" type="pres">
      <dgm:prSet presAssocID="{FCA74817-5757-4FB9-8B9E-4A9FD45A3D2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217740-2C4C-43B7-8C5B-13691870E0EE}" type="pres">
      <dgm:prSet presAssocID="{86B8DBCA-AD3C-4B93-B093-56A511ABE312}" presName="sibTrans" presStyleLbl="sibTrans2D1" presStyleIdx="0" presStyleCnt="2"/>
      <dgm:spPr/>
      <dgm:t>
        <a:bodyPr/>
        <a:lstStyle/>
        <a:p>
          <a:endParaRPr lang="es-MX"/>
        </a:p>
      </dgm:t>
    </dgm:pt>
    <dgm:pt modelId="{59E760E5-447A-49AA-AF74-24D577F64C48}" type="pres">
      <dgm:prSet presAssocID="{86B8DBCA-AD3C-4B93-B093-56A511ABE312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7CCBB8F5-5007-4EBD-AF9A-B1BBAA3811C3}" type="pres">
      <dgm:prSet presAssocID="{A0EA1229-AEB9-4919-A2AB-0CD1A003C0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72E64C-0E2E-4148-81AD-658C5C89B98E}" type="pres">
      <dgm:prSet presAssocID="{7CCADDEA-E9CB-49C6-B388-F852805640BD}" presName="sibTrans" presStyleLbl="sibTrans2D1" presStyleIdx="1" presStyleCnt="2"/>
      <dgm:spPr/>
      <dgm:t>
        <a:bodyPr/>
        <a:lstStyle/>
        <a:p>
          <a:endParaRPr lang="es-MX"/>
        </a:p>
      </dgm:t>
    </dgm:pt>
    <dgm:pt modelId="{C255B637-7ECD-4037-9587-9F9DD3352403}" type="pres">
      <dgm:prSet presAssocID="{7CCADDEA-E9CB-49C6-B388-F852805640BD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DE82C79F-82D9-4649-9B6C-8E9EE5109237}" type="pres">
      <dgm:prSet presAssocID="{2841CAEB-D870-46E3-B0D9-BD8E84B665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16F891B-821D-469C-90A4-589DD9FB1C23}" srcId="{3DB86426-01D8-4477-B587-9D0CB207594F}" destId="{2841CAEB-D870-46E3-B0D9-BD8E84B66577}" srcOrd="2" destOrd="0" parTransId="{CF8E4DED-AB44-474F-B9C7-3629D9A4AD11}" sibTransId="{84F5F542-EA63-4328-99CA-664DA6F18056}"/>
    <dgm:cxn modelId="{5C461D71-38A1-40F5-B691-66D961318B26}" type="presOf" srcId="{FCA74817-5757-4FB9-8B9E-4A9FD45A3D2B}" destId="{3F98D660-C933-41A1-B33D-F4BE919FD8C4}" srcOrd="0" destOrd="0" presId="urn:microsoft.com/office/officeart/2005/8/layout/process1"/>
    <dgm:cxn modelId="{A3E3227F-BC5D-443E-B33B-98D4F04C24E4}" srcId="{3DB86426-01D8-4477-B587-9D0CB207594F}" destId="{A0EA1229-AEB9-4919-A2AB-0CD1A003C098}" srcOrd="1" destOrd="0" parTransId="{343FBA68-8B71-41EA-8422-A8C38808A3BF}" sibTransId="{7CCADDEA-E9CB-49C6-B388-F852805640BD}"/>
    <dgm:cxn modelId="{36AD9486-A611-48E5-A431-E6B821CF9BF8}" type="presOf" srcId="{2841CAEB-D870-46E3-B0D9-BD8E84B66577}" destId="{DE82C79F-82D9-4649-9B6C-8E9EE5109237}" srcOrd="0" destOrd="0" presId="urn:microsoft.com/office/officeart/2005/8/layout/process1"/>
    <dgm:cxn modelId="{1722C93F-960B-4F9C-9C1F-D4973D4FA0A5}" type="presOf" srcId="{86B8DBCA-AD3C-4B93-B093-56A511ABE312}" destId="{59E760E5-447A-49AA-AF74-24D577F64C48}" srcOrd="1" destOrd="0" presId="urn:microsoft.com/office/officeart/2005/8/layout/process1"/>
    <dgm:cxn modelId="{272BAA97-5ECF-4475-B1F1-24E2E8E5ED12}" type="presOf" srcId="{3DB86426-01D8-4477-B587-9D0CB207594F}" destId="{5AB96D3E-3CE9-4E91-90F5-6F24D438BAE7}" srcOrd="0" destOrd="0" presId="urn:microsoft.com/office/officeart/2005/8/layout/process1"/>
    <dgm:cxn modelId="{F772D82D-9EFB-4A6D-BAFE-150E450A2ED8}" type="presOf" srcId="{A0EA1229-AEB9-4919-A2AB-0CD1A003C098}" destId="{7CCBB8F5-5007-4EBD-AF9A-B1BBAA3811C3}" srcOrd="0" destOrd="0" presId="urn:microsoft.com/office/officeart/2005/8/layout/process1"/>
    <dgm:cxn modelId="{E582D325-8E30-41E5-90B6-417F9381C9F5}" type="presOf" srcId="{7CCADDEA-E9CB-49C6-B388-F852805640BD}" destId="{A472E64C-0E2E-4148-81AD-658C5C89B98E}" srcOrd="0" destOrd="0" presId="urn:microsoft.com/office/officeart/2005/8/layout/process1"/>
    <dgm:cxn modelId="{E68B4ACC-3379-4927-A2F5-E98A3976B6AC}" type="presOf" srcId="{86B8DBCA-AD3C-4B93-B093-56A511ABE312}" destId="{E3217740-2C4C-43B7-8C5B-13691870E0EE}" srcOrd="0" destOrd="0" presId="urn:microsoft.com/office/officeart/2005/8/layout/process1"/>
    <dgm:cxn modelId="{C2A07438-C323-445E-BCF8-4B0623782C78}" type="presOf" srcId="{7CCADDEA-E9CB-49C6-B388-F852805640BD}" destId="{C255B637-7ECD-4037-9587-9F9DD3352403}" srcOrd="1" destOrd="0" presId="urn:microsoft.com/office/officeart/2005/8/layout/process1"/>
    <dgm:cxn modelId="{F32397D6-B623-4FF7-AAF9-A51B983CDA29}" srcId="{3DB86426-01D8-4477-B587-9D0CB207594F}" destId="{FCA74817-5757-4FB9-8B9E-4A9FD45A3D2B}" srcOrd="0" destOrd="0" parTransId="{DCF2A2B5-A98A-454D-B779-6D31590E738A}" sibTransId="{86B8DBCA-AD3C-4B93-B093-56A511ABE312}"/>
    <dgm:cxn modelId="{EB50A477-30ED-415A-B089-27DD959C73B8}" type="presParOf" srcId="{5AB96D3E-3CE9-4E91-90F5-6F24D438BAE7}" destId="{3F98D660-C933-41A1-B33D-F4BE919FD8C4}" srcOrd="0" destOrd="0" presId="urn:microsoft.com/office/officeart/2005/8/layout/process1"/>
    <dgm:cxn modelId="{B8830C82-882B-486B-9FF7-B5105FEC78EE}" type="presParOf" srcId="{5AB96D3E-3CE9-4E91-90F5-6F24D438BAE7}" destId="{E3217740-2C4C-43B7-8C5B-13691870E0EE}" srcOrd="1" destOrd="0" presId="urn:microsoft.com/office/officeart/2005/8/layout/process1"/>
    <dgm:cxn modelId="{4BC920D2-86CD-4FF0-AA03-51494E059454}" type="presParOf" srcId="{E3217740-2C4C-43B7-8C5B-13691870E0EE}" destId="{59E760E5-447A-49AA-AF74-24D577F64C48}" srcOrd="0" destOrd="0" presId="urn:microsoft.com/office/officeart/2005/8/layout/process1"/>
    <dgm:cxn modelId="{2187A0DD-8403-430E-BE2C-4E618D718438}" type="presParOf" srcId="{5AB96D3E-3CE9-4E91-90F5-6F24D438BAE7}" destId="{7CCBB8F5-5007-4EBD-AF9A-B1BBAA3811C3}" srcOrd="2" destOrd="0" presId="urn:microsoft.com/office/officeart/2005/8/layout/process1"/>
    <dgm:cxn modelId="{B4BA8C12-E13C-482C-B421-CADFACFC88B6}" type="presParOf" srcId="{5AB96D3E-3CE9-4E91-90F5-6F24D438BAE7}" destId="{A472E64C-0E2E-4148-81AD-658C5C89B98E}" srcOrd="3" destOrd="0" presId="urn:microsoft.com/office/officeart/2005/8/layout/process1"/>
    <dgm:cxn modelId="{0652ACB1-37A5-40D2-8A86-7B3F5EC97975}" type="presParOf" srcId="{A472E64C-0E2E-4148-81AD-658C5C89B98E}" destId="{C255B637-7ECD-4037-9587-9F9DD3352403}" srcOrd="0" destOrd="0" presId="urn:microsoft.com/office/officeart/2005/8/layout/process1"/>
    <dgm:cxn modelId="{0FF8260C-9D57-457A-97D1-58B6B57A5471}" type="presParOf" srcId="{5AB96D3E-3CE9-4E91-90F5-6F24D438BAE7}" destId="{DE82C79F-82D9-4649-9B6C-8E9EE510923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06B568-63B8-45A2-BDE8-D40A55D9E623}">
      <dsp:nvSpPr>
        <dsp:cNvPr id="0" name=""/>
        <dsp:cNvSpPr/>
      </dsp:nvSpPr>
      <dsp:spPr>
        <a:xfrm>
          <a:off x="3195" y="0"/>
          <a:ext cx="1917114" cy="1605081"/>
        </a:xfrm>
        <a:prstGeom prst="upArrow">
          <a:avLst/>
        </a:prstGeom>
        <a:solidFill>
          <a:srgbClr val="F15109"/>
        </a:solidFill>
        <a:ln>
          <a:solidFill>
            <a:srgbClr val="F57D0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92FAA-6D8D-400A-807D-2032AB85A506}">
      <dsp:nvSpPr>
        <dsp:cNvPr id="0" name=""/>
        <dsp:cNvSpPr/>
      </dsp:nvSpPr>
      <dsp:spPr>
        <a:xfrm>
          <a:off x="1731094" y="0"/>
          <a:ext cx="3253285" cy="160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+mj-lt"/>
            </a:rPr>
            <a:t>Consumo de acero</a:t>
          </a:r>
          <a:endParaRPr lang="es-MX" sz="3600" kern="1200" dirty="0">
            <a:latin typeface="+mj-lt"/>
          </a:endParaRPr>
        </a:p>
      </dsp:txBody>
      <dsp:txXfrm>
        <a:off x="1731094" y="0"/>
        <a:ext cx="3253285" cy="1605081"/>
      </dsp:txXfrm>
    </dsp:sp>
    <dsp:sp modelId="{BB67384C-7642-4956-953F-831A625AE866}">
      <dsp:nvSpPr>
        <dsp:cNvPr id="0" name=""/>
        <dsp:cNvSpPr/>
      </dsp:nvSpPr>
      <dsp:spPr>
        <a:xfrm rot="10800000">
          <a:off x="578329" y="1738838"/>
          <a:ext cx="1917114" cy="1605081"/>
        </a:xfrm>
        <a:prstGeom prst="downArrow">
          <a:avLst/>
        </a:prstGeom>
        <a:solidFill>
          <a:srgbClr val="F15109"/>
        </a:solidFill>
        <a:ln>
          <a:solidFill>
            <a:srgbClr val="F57D0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69DB78-8CC0-450E-9C52-BE3606325FBB}">
      <dsp:nvSpPr>
        <dsp:cNvPr id="0" name=""/>
        <dsp:cNvSpPr/>
      </dsp:nvSpPr>
      <dsp:spPr>
        <a:xfrm>
          <a:off x="2379167" y="1738838"/>
          <a:ext cx="3253285" cy="1605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+mn-lt"/>
            </a:rPr>
            <a:t>Crecimiento económico</a:t>
          </a:r>
          <a:endParaRPr lang="es-MX" sz="3600" kern="1200" dirty="0">
            <a:latin typeface="+mn-lt"/>
          </a:endParaRPr>
        </a:p>
      </dsp:txBody>
      <dsp:txXfrm>
        <a:off x="2379167" y="1738838"/>
        <a:ext cx="3253285" cy="16050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4E9713-054D-4BE4-9CA5-738F8CB09335}">
      <dsp:nvSpPr>
        <dsp:cNvPr id="0" name=""/>
        <dsp:cNvSpPr/>
      </dsp:nvSpPr>
      <dsp:spPr>
        <a:xfrm>
          <a:off x="1070" y="285279"/>
          <a:ext cx="1418281" cy="141828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F1510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tx1"/>
              </a:solidFill>
              <a:latin typeface="+mj-lt"/>
            </a:rPr>
            <a:t>Manufactura de alto valor agregado</a:t>
          </a:r>
          <a:endParaRPr lang="es-MX" sz="1300" kern="1200" dirty="0">
            <a:solidFill>
              <a:schemeClr val="tx1"/>
            </a:solidFill>
            <a:latin typeface="+mj-lt"/>
          </a:endParaRPr>
        </a:p>
      </dsp:txBody>
      <dsp:txXfrm>
        <a:off x="1070" y="285279"/>
        <a:ext cx="1418281" cy="1418281"/>
      </dsp:txXfrm>
    </dsp:sp>
    <dsp:sp modelId="{B6296A4E-6E5E-4159-9938-8585A87F3A68}">
      <dsp:nvSpPr>
        <dsp:cNvPr id="0" name=""/>
        <dsp:cNvSpPr/>
      </dsp:nvSpPr>
      <dsp:spPr>
        <a:xfrm>
          <a:off x="1534516" y="583118"/>
          <a:ext cx="822603" cy="822603"/>
        </a:xfrm>
        <a:prstGeom prst="mathPlus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>
        <a:off x="1534516" y="583118"/>
        <a:ext cx="822603" cy="822603"/>
      </dsp:txXfrm>
    </dsp:sp>
    <dsp:sp modelId="{512AB514-12A1-4028-8A02-1FAD15BA1AA3}">
      <dsp:nvSpPr>
        <dsp:cNvPr id="0" name=""/>
        <dsp:cNvSpPr/>
      </dsp:nvSpPr>
      <dsp:spPr>
        <a:xfrm>
          <a:off x="2472284" y="285279"/>
          <a:ext cx="1418281" cy="141828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F1510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tx1"/>
              </a:solidFill>
              <a:latin typeface="+mj-lt"/>
            </a:rPr>
            <a:t>Manufactura con alto contenido nacional</a:t>
          </a:r>
          <a:endParaRPr lang="es-MX" sz="1300" kern="1200" dirty="0">
            <a:solidFill>
              <a:schemeClr val="tx1"/>
            </a:solidFill>
            <a:latin typeface="+mj-lt"/>
          </a:endParaRPr>
        </a:p>
      </dsp:txBody>
      <dsp:txXfrm>
        <a:off x="2472284" y="285279"/>
        <a:ext cx="1418281" cy="1418281"/>
      </dsp:txXfrm>
    </dsp:sp>
    <dsp:sp modelId="{A984AAAB-2DDB-4EEF-A5E8-2CC6F8BB50B5}">
      <dsp:nvSpPr>
        <dsp:cNvPr id="0" name=""/>
        <dsp:cNvSpPr/>
      </dsp:nvSpPr>
      <dsp:spPr>
        <a:xfrm>
          <a:off x="4005730" y="583118"/>
          <a:ext cx="822603" cy="822603"/>
        </a:xfrm>
        <a:prstGeom prst="mathEqual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>
        <a:off x="4005730" y="583118"/>
        <a:ext cx="822603" cy="822603"/>
      </dsp:txXfrm>
    </dsp:sp>
    <dsp:sp modelId="{E6CC0C3F-6514-414D-B888-22F495ED4728}">
      <dsp:nvSpPr>
        <dsp:cNvPr id="0" name=""/>
        <dsp:cNvSpPr/>
      </dsp:nvSpPr>
      <dsp:spPr>
        <a:xfrm>
          <a:off x="4943498" y="285279"/>
          <a:ext cx="1418281" cy="141828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F1510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tx1"/>
              </a:solidFill>
              <a:latin typeface="+mj-lt"/>
            </a:rPr>
            <a:t>Crecimiento económico</a:t>
          </a:r>
          <a:endParaRPr lang="es-MX" sz="1300" kern="1200" dirty="0">
            <a:solidFill>
              <a:schemeClr val="tx1"/>
            </a:solidFill>
            <a:latin typeface="+mj-lt"/>
          </a:endParaRPr>
        </a:p>
      </dsp:txBody>
      <dsp:txXfrm>
        <a:off x="4943498" y="285279"/>
        <a:ext cx="1418281" cy="14182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7A34A8-10C1-4F05-94E6-1D6442221193}" type="datetimeFigureOut">
              <a:rPr lang="es-MX"/>
              <a:pPr>
                <a:defRPr/>
              </a:pPr>
              <a:t>11/09/2013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24D709-BD54-42E9-956A-5C0564B9E7B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9919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3BF0C-AA7D-46F1-AEA9-466AF8E637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0061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CF9D1-7585-463E-899B-1C97007726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4464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8AB6-6C5E-4DD5-AEDB-71A9340AE6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756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DF702-3ACD-4B4C-B4E0-CABC532A40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6841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B8181-155E-4822-8F22-BA2ECADEE5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8366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0063-2464-4940-A91D-41F46596EA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0404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B7D74-1EC7-4488-A7FB-B7746A9662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702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FD408-802A-45A2-A245-E4D0292D23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1550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9C32C-5E4A-4FB2-954D-85D965B4BE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7293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22F98-78D0-497F-9721-DBEDDD64E3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5625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196A-BCAB-47CB-973E-8CE5FE0B01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297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847A0CF-4A20-4DB2-80CC-BBE9E849CA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736600" y="3212976"/>
            <a:ext cx="7772400" cy="1470025"/>
          </a:xfrm>
        </p:spPr>
        <p:txBody>
          <a:bodyPr/>
          <a:lstStyle/>
          <a:p>
            <a:r>
              <a:rPr lang="es-MX" sz="3200" dirty="0" smtClean="0">
                <a:latin typeface="+mn-lt"/>
              </a:rPr>
              <a:t>“Crecimiento económico y consumo de acero en México”</a:t>
            </a:r>
            <a:br>
              <a:rPr lang="es-MX" sz="3200" dirty="0" smtClean="0">
                <a:latin typeface="+mn-lt"/>
              </a:rPr>
            </a:br>
            <a:r>
              <a:rPr lang="es-MX" sz="2400" dirty="0" smtClean="0">
                <a:solidFill>
                  <a:srgbClr val="F15109"/>
                </a:solidFill>
                <a:latin typeface="+mn-lt"/>
              </a:rPr>
              <a:t>Panel: El Mercado Siderúrgico Mexicano</a:t>
            </a:r>
            <a:endParaRPr lang="en-US" sz="2400" dirty="0" smtClean="0">
              <a:solidFill>
                <a:srgbClr val="F15109"/>
              </a:solidFill>
              <a:latin typeface="+mn-lt"/>
            </a:endParaRPr>
          </a:p>
        </p:txBody>
      </p:sp>
      <p:sp>
        <p:nvSpPr>
          <p:cNvPr id="2051" name="Picture 2"/>
          <p:cNvSpPr>
            <a:spLocks noChangeAspect="1" noChangeArrowheads="1"/>
          </p:cNvSpPr>
          <p:nvPr/>
        </p:nvSpPr>
        <p:spPr bwMode="auto">
          <a:xfrm>
            <a:off x="4505325" y="1857375"/>
            <a:ext cx="43561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2052" name="Picture 2"/>
          <p:cNvSpPr>
            <a:spLocks noChangeAspect="1" noChangeArrowheads="1"/>
          </p:cNvSpPr>
          <p:nvPr/>
        </p:nvSpPr>
        <p:spPr bwMode="auto">
          <a:xfrm>
            <a:off x="0" y="46038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715963" y="4941888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4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Ing. Raúl M. Gutiérrez Muguerza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4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Director </a:t>
            </a:r>
            <a:r>
              <a:rPr lang="es-MX" sz="14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General </a:t>
            </a:r>
            <a:r>
              <a:rPr lang="es-MX" sz="14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Deacero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4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3er. Congreso CANACERO</a:t>
            </a:r>
            <a:endParaRPr lang="es-MX" sz="14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4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México, DF</a:t>
            </a:r>
            <a:endParaRPr lang="es-MX" sz="14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4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Septiembre </a:t>
            </a:r>
            <a:r>
              <a:rPr lang="es-MX" sz="14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11, </a:t>
            </a:r>
            <a:r>
              <a:rPr lang="es-MX" sz="14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2013</a:t>
            </a:r>
          </a:p>
        </p:txBody>
      </p:sp>
      <p:pic>
        <p:nvPicPr>
          <p:cNvPr id="205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2365375" y="1340768"/>
            <a:ext cx="44386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contenido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r>
              <a:rPr lang="es-MX" sz="1800" dirty="0" smtClean="0">
                <a:latin typeface="+mj-lt"/>
              </a:rPr>
              <a:t>Nuestro país requiere </a:t>
            </a:r>
            <a:r>
              <a:rPr lang="es-MX" sz="1800" b="1" dirty="0" smtClean="0">
                <a:latin typeface="+mj-lt"/>
              </a:rPr>
              <a:t>recuperar la vocación industrial </a:t>
            </a:r>
            <a:r>
              <a:rPr lang="es-MX" sz="1800" dirty="0" smtClean="0">
                <a:latin typeface="+mj-lt"/>
              </a:rPr>
              <a:t>que ha venido perdiendo, y así, regresar a tasas arriba del 6% experimentadas en los 50’s-70’s.</a:t>
            </a: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1800" b="1" dirty="0">
              <a:solidFill>
                <a:srgbClr val="F57D05"/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PREMISA</a:t>
            </a:r>
            <a:r>
              <a:rPr lang="es-MX" sz="1800" dirty="0" smtClean="0">
                <a:latin typeface="+mj-lt"/>
              </a:rPr>
              <a:t>: si aumenta el consumo per cápita de acero, aumenta el crecimiento económico; pero si el acero que se consume es producido en nuestro país, </a:t>
            </a:r>
            <a:r>
              <a:rPr lang="es-MX" sz="1800" b="1" dirty="0" smtClean="0">
                <a:latin typeface="+mj-lt"/>
              </a:rPr>
              <a:t>el crecimiento será mucho mayor. </a:t>
            </a:r>
            <a:endParaRPr lang="es-MX" sz="1400" b="1" dirty="0" smtClean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endParaRPr lang="es-MX" sz="1800" dirty="0" smtClean="0">
              <a:latin typeface="+mj-lt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11269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7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A40416-F4F7-4F30-A278-5689DBF3A711}" type="slidenum">
              <a:rPr lang="es-ES" smtClean="0"/>
              <a:pPr eaLnBrk="1" hangingPunct="1"/>
              <a:t>10</a:t>
            </a:fld>
            <a:endParaRPr lang="es-ES" smtClean="0"/>
          </a:p>
        </p:txBody>
      </p:sp>
      <p:pic>
        <p:nvPicPr>
          <p:cNvPr id="1127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543557129"/>
              </p:ext>
            </p:extLst>
          </p:nvPr>
        </p:nvGraphicFramePr>
        <p:xfrm>
          <a:off x="1403649" y="4293096"/>
          <a:ext cx="636285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685800" y="582613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Comparativa de rendimiento económico y siderúrgico</a:t>
            </a:r>
          </a:p>
        </p:txBody>
      </p:sp>
      <p:sp>
        <p:nvSpPr>
          <p:cNvPr id="12292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3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1800" dirty="0" smtClean="0">
                <a:latin typeface="+mj-lt"/>
              </a:rPr>
              <a:t>Muchos países ya han entendido la importancia de </a:t>
            </a:r>
            <a:r>
              <a:rPr lang="es-MX" sz="1800" b="1" dirty="0" smtClean="0">
                <a:latin typeface="+mj-lt"/>
              </a:rPr>
              <a:t>desarrollar una industria siderúrgica nacional sólida </a:t>
            </a:r>
            <a:r>
              <a:rPr lang="es-MX" sz="1800" dirty="0" smtClean="0">
                <a:latin typeface="+mj-lt"/>
              </a:rPr>
              <a:t>como </a:t>
            </a:r>
            <a:r>
              <a:rPr lang="es-MX" sz="1800" b="1" dirty="0" smtClean="0">
                <a:latin typeface="+mj-lt"/>
              </a:rPr>
              <a:t>palanca de desarrollo económico. </a:t>
            </a:r>
            <a:endParaRPr lang="es-MX" sz="1800" dirty="0" smtClean="0">
              <a:latin typeface="+mj-lt"/>
            </a:endParaRPr>
          </a:p>
          <a:p>
            <a:endParaRPr lang="es-MX" dirty="0" smtClean="0">
              <a:latin typeface="+mj-lt"/>
            </a:endParaRPr>
          </a:p>
        </p:txBody>
      </p:sp>
      <p:sp>
        <p:nvSpPr>
          <p:cNvPr id="12294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E46B92-705A-4100-BBFE-C5200BD7DBEB}" type="slidenum">
              <a:rPr lang="es-ES" smtClean="0"/>
              <a:pPr eaLnBrk="1" hangingPunct="1"/>
              <a:t>11</a:t>
            </a:fld>
            <a:endParaRPr lang="es-ES" smtClean="0"/>
          </a:p>
        </p:txBody>
      </p:sp>
      <p:pic>
        <p:nvPicPr>
          <p:cNvPr id="12295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7 CuadroTexto"/>
          <p:cNvSpPr txBox="1">
            <a:spLocks noChangeArrowheads="1"/>
          </p:cNvSpPr>
          <p:nvPr/>
        </p:nvSpPr>
        <p:spPr bwMode="auto">
          <a:xfrm>
            <a:off x="1403350" y="2566988"/>
            <a:ext cx="62198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b="1" dirty="0">
                <a:latin typeface="+mj-lt"/>
              </a:rPr>
              <a:t>Crecimiento promedio anual</a:t>
            </a:r>
            <a:r>
              <a:rPr lang="es-MX" dirty="0">
                <a:latin typeface="+mj-lt"/>
              </a:rPr>
              <a:t> </a:t>
            </a:r>
          </a:p>
          <a:p>
            <a:pPr algn="ctr" eaLnBrk="1" hangingPunct="1"/>
            <a:r>
              <a:rPr lang="es-MX" dirty="0">
                <a:latin typeface="+mj-lt"/>
              </a:rPr>
              <a:t>(%, 2001-2012)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094137"/>
              </p:ext>
            </p:extLst>
          </p:nvPr>
        </p:nvGraphicFramePr>
        <p:xfrm>
          <a:off x="2163763" y="3224213"/>
          <a:ext cx="4816475" cy="2879724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1319867"/>
                <a:gridCol w="1137878"/>
                <a:gridCol w="2358730"/>
              </a:tblGrid>
              <a:tr h="80775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i="0" u="none" strike="noStrik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b">
                    <a:solidFill>
                      <a:srgbClr val="F151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MX" sz="2000" u="none" strike="noStrike" dirty="0" smtClean="0">
                          <a:latin typeface="+mj-lt"/>
                        </a:rPr>
                        <a:t>PIB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F151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MX" sz="2000" u="none" strike="noStrike" dirty="0" smtClean="0">
                          <a:latin typeface="+mj-lt"/>
                        </a:rPr>
                        <a:t>Producción de acero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F15109"/>
                    </a:solidFill>
                  </a:tcPr>
                </a:tc>
              </a:tr>
              <a:tr h="41439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China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10.3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15.0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</a:tr>
              <a:tr h="41439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India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7.4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9.9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</a:tr>
              <a:tr h="41439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Corea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3.9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4.3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</a:tr>
              <a:tr h="41439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México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  <a:latin typeface="+mj-lt"/>
                        </a:rPr>
                        <a:t>2.3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2.9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</a:tr>
              <a:tr h="41439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Turquía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5.1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  <a:latin typeface="+mj-lt"/>
                        </a:rPr>
                        <a:t>8.3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3" marB="0" anchor="b"/>
                </a:tc>
              </a:tr>
            </a:tbl>
          </a:graphicData>
        </a:graphic>
      </p:graphicFrame>
      <p:sp>
        <p:nvSpPr>
          <p:cNvPr id="12325" name="11 CuadroTexto"/>
          <p:cNvSpPr txBox="1">
            <a:spLocks noChangeArrowheads="1"/>
          </p:cNvSpPr>
          <p:nvPr/>
        </p:nvSpPr>
        <p:spPr bwMode="auto">
          <a:xfrm>
            <a:off x="36513" y="6423025"/>
            <a:ext cx="7847012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 dirty="0">
                <a:latin typeface="+mj-lt"/>
              </a:rPr>
              <a:t>Fuente: Consultores Internacionales con información de con datos de Worldsteel </a:t>
            </a:r>
            <a:r>
              <a:rPr lang="es-MX" sz="1000" dirty="0" err="1">
                <a:latin typeface="+mj-lt"/>
              </a:rPr>
              <a:t>Association</a:t>
            </a:r>
            <a:r>
              <a:rPr lang="es-MX" sz="1000" dirty="0">
                <a:latin typeface="+mj-lt"/>
              </a:rPr>
              <a:t> y FMI.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248150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r>
              <a:rPr lang="es-MX" sz="1600" dirty="0" smtClean="0">
                <a:latin typeface="+mj-lt"/>
              </a:rPr>
              <a:t>En el sector siderúrgico, la </a:t>
            </a:r>
            <a:r>
              <a:rPr lang="es-MX" sz="1600" dirty="0">
                <a:latin typeface="+mj-lt"/>
              </a:rPr>
              <a:t>l</a:t>
            </a:r>
            <a:r>
              <a:rPr lang="es-MX" sz="1600" dirty="0" smtClean="0">
                <a:latin typeface="+mj-lt"/>
              </a:rPr>
              <a:t>ógica precio-consumidor tiene graves deficiencias:</a:t>
            </a:r>
          </a:p>
          <a:p>
            <a:pPr algn="just">
              <a:lnSpc>
                <a:spcPct val="110000"/>
              </a:lnSpc>
              <a:buFontTx/>
              <a:buNone/>
              <a:defRPr/>
            </a:pPr>
            <a:endParaRPr lang="es-MX" sz="1000" dirty="0" smtClean="0">
              <a:latin typeface="+mj-lt"/>
            </a:endParaRPr>
          </a:p>
          <a:p>
            <a:pPr algn="just">
              <a:lnSpc>
                <a:spcPct val="110000"/>
              </a:lnSpc>
              <a:buFontTx/>
              <a:buAutoNum type="arabicParenR"/>
              <a:defRPr/>
            </a:pPr>
            <a:r>
              <a:rPr lang="es-MX" sz="1600" dirty="0" smtClean="0">
                <a:latin typeface="+mj-lt"/>
              </a:rPr>
              <a:t>Se parte del </a:t>
            </a:r>
            <a:r>
              <a:rPr lang="es-MX" sz="1600" b="1" dirty="0" smtClean="0">
                <a:latin typeface="+mj-lt"/>
              </a:rPr>
              <a:t>supuesto de que la competencia internacional es pareja </a:t>
            </a:r>
            <a:r>
              <a:rPr lang="es-MX" sz="1600" dirty="0" smtClean="0">
                <a:latin typeface="+mj-lt"/>
              </a:rPr>
              <a:t>y los </a:t>
            </a:r>
            <a:r>
              <a:rPr lang="es-MX" sz="1600" b="1" dirty="0" smtClean="0">
                <a:latin typeface="+mj-lt"/>
              </a:rPr>
              <a:t>mercados son eficientes </a:t>
            </a:r>
            <a:r>
              <a:rPr lang="es-MX" sz="1600" dirty="0" smtClean="0">
                <a:latin typeface="+mj-lt"/>
              </a:rPr>
              <a:t>por sí solos.</a:t>
            </a:r>
          </a:p>
          <a:p>
            <a:pPr marL="800100" lvl="1" algn="just">
              <a:lnSpc>
                <a:spcPct val="110000"/>
              </a:lnSpc>
              <a:defRPr/>
            </a:pPr>
            <a:r>
              <a:rPr lang="es-MX" sz="1600" dirty="0" smtClean="0">
                <a:latin typeface="+mj-lt"/>
              </a:rPr>
              <a:t>En México somos competitivos pero ninguna empresa puede ganarle al aparato estatal chino.</a:t>
            </a:r>
          </a:p>
          <a:p>
            <a:pPr marL="514350" lvl="1" indent="0" algn="just">
              <a:lnSpc>
                <a:spcPct val="110000"/>
              </a:lnSpc>
              <a:buFontTx/>
              <a:buNone/>
              <a:defRPr/>
            </a:pPr>
            <a:endParaRPr lang="es-MX" sz="1600" dirty="0" smtClean="0">
              <a:latin typeface="+mj-lt"/>
            </a:endParaRPr>
          </a:p>
          <a:p>
            <a:pPr algn="just">
              <a:lnSpc>
                <a:spcPct val="110000"/>
              </a:lnSpc>
              <a:buFontTx/>
              <a:buAutoNum type="arabicParenR"/>
              <a:defRPr/>
            </a:pPr>
            <a:r>
              <a:rPr lang="es-MX" sz="1600" dirty="0" smtClean="0">
                <a:latin typeface="+mj-lt"/>
              </a:rPr>
              <a:t>Bajo la lógica de la globalización, se asume que la </a:t>
            </a:r>
            <a:r>
              <a:rPr lang="es-MX" sz="1600" b="1" dirty="0" smtClean="0">
                <a:latin typeface="+mj-lt"/>
              </a:rPr>
              <a:t>industria nacional </a:t>
            </a:r>
            <a:r>
              <a:rPr lang="es-MX" sz="1600" dirty="0" smtClean="0">
                <a:latin typeface="+mj-lt"/>
              </a:rPr>
              <a:t>tiene que ser </a:t>
            </a:r>
            <a:r>
              <a:rPr lang="es-MX" sz="1600" b="1" dirty="0" smtClean="0">
                <a:latin typeface="+mj-lt"/>
              </a:rPr>
              <a:t>competitiva por sí sola</a:t>
            </a:r>
            <a:r>
              <a:rPr lang="es-MX" sz="1600" dirty="0" smtClean="0">
                <a:latin typeface="+mj-lt"/>
              </a:rPr>
              <a:t>.</a:t>
            </a:r>
          </a:p>
          <a:p>
            <a:pPr marL="800100" lvl="1" algn="just">
              <a:lnSpc>
                <a:spcPct val="110000"/>
              </a:lnSpc>
              <a:defRPr/>
            </a:pPr>
            <a:r>
              <a:rPr lang="es-MX" sz="1600" dirty="0" smtClean="0">
                <a:latin typeface="+mj-lt"/>
              </a:rPr>
              <a:t>El modelo no funcionará, si gobierno no trabaja en conjunto y al unísono con el sector empresarial.</a:t>
            </a:r>
          </a:p>
          <a:p>
            <a:pPr marL="800100" lvl="1" algn="just">
              <a:lnSpc>
                <a:spcPct val="110000"/>
              </a:lnSpc>
              <a:defRPr/>
            </a:pPr>
            <a:r>
              <a:rPr lang="es-MX" sz="1600" dirty="0" smtClean="0">
                <a:latin typeface="+mj-lt"/>
              </a:rPr>
              <a:t>Se nos exige competir abiertamente con países desarrollados, pero no se nos proporcionan los medios y las condiciones para lograrlo. </a:t>
            </a:r>
          </a:p>
          <a:p>
            <a:pPr marL="800100" lvl="1" algn="just">
              <a:lnSpc>
                <a:spcPct val="110000"/>
              </a:lnSpc>
              <a:buFontTx/>
              <a:buNone/>
              <a:defRPr/>
            </a:pPr>
            <a:endParaRPr lang="es-MX" sz="1000" dirty="0" smtClean="0">
              <a:latin typeface="+mj-lt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13317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3318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92938" y="6257925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BC153D-052F-45A7-B71D-8DBB336BBB75}" type="slidenum">
              <a:rPr lang="es-ES" smtClean="0"/>
              <a:pPr eaLnBrk="1" hangingPunct="1"/>
              <a:t>12</a:t>
            </a:fld>
            <a:endParaRPr lang="es-ES" smtClean="0"/>
          </a:p>
        </p:txBody>
      </p:sp>
      <p:pic>
        <p:nvPicPr>
          <p:cNvPr id="13319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AutoShape 2" descr="data:image/jpeg;base64,/9j/4AAQSkZJRgABAQAAAQABAAD/2wCEAAkGBxQTEhQUExQWFhUXGBwaGBgYGSAeHBwcHhwcHBgaGB8cHykgHxolHR0aITEhJSkrLi4uHB8zODMsNygtLisBCgoKDg0OGBAQGiwkHCQsLCwsLCwsLCwsLCwsLCwsLCwsLCwsLCwsLCwsLCwsLCwsLCwsLCwsLCwsLCwsLCwsLP/AABEIAMIBAwMBIgACEQEDEQH/xAAbAAABBQEBAAAAAAAAAAAAAAAEAAIDBQYBB//EAE4QAAIBAgQCBgUJBAYIBQUAAAECEQMhAAQSMSJBBRNRYXGBMkKRocEGFCNScoKSsdEzYuHwQ1OissLSFURUY3OD4vEHJGSToyU00+Py/8QAGAEBAQEBAQAAAAAAAAAAAAAAAAECAwT/xAAjEQEBAQABBAIBBQAAAAAAAAAAARECEiExUQNBYRMycYHw/9oADAMBAAIRAxEAPwDPUeku+PA29m2IM3ni50hpJ59gxa53JdI0GVKlKnWZ50gqGcxuRpgx3mcU1DMU6YNPM5eor6iS62a/LSYAAxza0jpReE7c+3v8fLAVStJuPAD8yezEeYzCEnqy12ARDcx2sdsD5c8Uk31aY9YkWgDaJxTRLUIBZyP55AdmB8vkA+YCshVN3AtpWDck7csXSZV6TCpUKCDwwQ17WUc2vvsMD5zPl3mykubD1iLAm1zz/LGer01OP3UemkjAUF4TILsZYjsBgQD3AE922LTo7oBBSLV30LBuAp8zLCPDFflOlUy7AdUGMTq1ER3La3jvgXpHpKrmWGqyCdKjYe3n3nEkq8t8K/N5VdRFNtQBMSIJ7/4YN6dy50ZMQZ6jaL+kcLow0VZQ0sZGnTYaiYkk8vAX7t8aRq1BMzlGzM9UMu0wJvqtI5jfG9ZvHGa6I+Tlau1h1dp1VAVX2xvizzPyVzOX+mNeisW1Fwd+QmZ9mNZ0j8tqR0pllIG3W1dYRR3IplvYBhmXqdGr9LWzfzitvxo9j2IgUqB7cY6r6YZfozLdI1FLUtJU2k06Yn7MpOAq3RuayzGpWooSx3qw0nuGoH2Y2dLpb5wCKL0suu7VarLrP/DQWA8fYMQZnM5DLlnNQ5quR6RIqbfvCAo/LDq/AzGcp1npn/6fTpyPTSk+qO0SxA8cDZSnFCqChVgLyZJ3i0QMWmb6ZzeblUB0c1QHSOzU52xL0f8AJrMMlRFUMzgejsPE42sZVqxSdIMkx347l8q9Rrel2Dif+Hux6R0H8hVUsKrdax3p0l1R4tsvtxp6OVoZVTp6ujAuKYFSp95yNCe/FWx5v0b8kmUjrV0FttXEx5knko27d8bD5PdBli1VqCdTAFJqj6VI5uebSdomwG0nAeYzBfTPWOaxAJUcSpHEd9+y+57sajJ9GClTUJSCIo4WzDbD91P4YLrtaui02bjqoilitFeqpQBJv6Te3Hk2eziVXqZpVFI1100030uqgAA/VspJPOcaf/xH6XGlKNHNO1cOruqjSvVwfR84MHcDGPqMNRRkAp0V61NNpMce8iJBWIiVXzsZtMrUmPVUmWTWgVD6wYEFRO087gkgdmI2ro6l1EE0+qRWF9QEqZ28Zi4w6uCVZ1Yq+ZgookXBGsTtEWE/WjYYdVVtZ4QyIpqSoF6kcallEElhp8wed6ixyOZp06KAxrI4lVJJPKYtMQY78RVOi3rkaMv1Y5sxInxA29mF8nszTSoobUWrqGACgxuLGbkspi1r92NU2fG1rDZ2k/hT44xndWUzvyYrqUgrWXkA86RzBEyo8MR02odX1lIsjxZCutXvHC1mF7cS9l8XvTPS1QIFpOQ7HhUKBKgjXC3mAefKcULhF1gKV0zQXTeRUBh45WBIv9XGulFr0f01XoaJoBS4lGqagpHdESO6ThnTWpkqlyrMQSSllJKzw92BadZ0WoiODAVNDCVNUemNLbtomCLyoGCMykU2Ek2Nzfkfb2T3YxeOXWuLY5qrl0bI1MyNVPqrDSWlyg0gAAknF4/TFaqoGW6NqAcqmZ00ktzGri2nYc8Z7M9MVcvQ6Or0F11BSUaYmzUiJI7MVvT3yq6VqKvXHqUqNoUBYBJBMc7QDfDp3u123u1z9GdLzaplFH1VBYDwJIJ9mFjzOllswwDDMMQeYYx2WwsOjj6N4enqfQ+XU6szVqKajCSZBVEHqLJ9EDcxcycZX5Q9J6qxqsJJjqaTCJ5CpUH1dyF5+2M3U1LYSADNpiZF94w2jmIbXJLzMswYz28Qv78T9PKzo7MdConVtUUmqzBxBg3IIZgLBN4m55QBetTo7LqjPVSo1Zi5CatKga7PAGqIItN5na4saXSVUCpLsxeZLXvbia/ERAiduzAFRnDagVmSeKTuZvqFx492GVZgXMuFrJ1wbq4B4QJ6vUdIpgkL2X23N8U1czVLCYm0m47MaDpHMV63plW8NPwvitzORKuIVisAnleLiT343IloTLIzNMMx3sCT4YfVB2IIHZtg/LVqlOTSTRPMAk+0zHlhwz9Y8JloMxGJY3w5zj3sAZKkOsT7S/mMXHysSTlR/uP8RwqGZqtUTUiwWUfsxYSNjFvLEvyoB1ZaBP0G33j2YmOnL5ZbL6VWToVBBV2XvBOJlzThiyk6iZLmCSRtLG4HcPfibovJ1KtRQlNmuLATF+fIeeNZ0V8iyT9K5JG6JxMPtH0F84xOmt35eHLyxNR6lQaSAZM2QCT4gam8BjRdD/It2UNWQIhG7Nov+6t5/PG96O6Lo0v2SgHmUh2+9Vb6NfKcG0qhJJpgzzanxN96s9l+6BjUjjz5cL44qboz5N06ABM9zVToH3aa8TewYs3ZVWCJX/efR0/KmvE33jjgHEYaX5iiDUf71RrDDKtRad2NOke1j1tX9AcVhMNbrsTT5aiKNEeCiCffit6So1XKUlA6s8R0JCsOxOZvzPINhlXpdGbgpvmH+tVJI/CLDzxb5nP1uppGoDTYAgrYAXOmALbTt24qaoOgKwGrM/O1RKoAVFAZgomItwkyTuN8E1+m6Qb6Kk1Z/rVSWPjpFhjO9G0snQqVeu1lg0okwulrjugbbG4OLzL9NVG4cpl4HLQuo+RNvywTWO+WyOuYp5uuhV6o6tQAADpG9tgAQPZbFFlKLpTp0kYEpVHWAHkR6wNjykXHvxvPlf0LmWy71s3p+hBqKjPxkgbAAyLeOMClVSCTIOaDKYghTADMNjzUx9q+KlTZhtJZykig69SPRBViALxsdyO0EWjDfmypNJahBpMKzMwgBCJAlZkgEMbRhUCA1MagFoArWEwLxO+/NfGO2cMd2FPrKq6mc9WxW002sNJFgt7GCeICbYqJMxUKg1NIf6SKZJsKT8+E8hoW+xY85wVlq5ll1AQSIQdnfgV4R2IJRqNPq5gQA0lHkmZDVBIA5gAGCccyec0MF9JwBr5ktzkjflecSxRVaqVZ6rJq6gjReGbWFkmZm9zAsFPYZhp09Kqivw0k0w2xeoNdExcH1Z7IOHZdVTQnWQtJi9RWkcFSNKtyJ7hv1mHUaTkJ1iSxUu5EA6qc6F4eESJQWvIjYYqI1DAamWdCdaTME1BaGN1jTBNvW7cWvRdamqupVSQ2ol5C/SKHAULdrHu8OeKkVF9IyvEMww5cRZCgI5lyYtHo4nau4BltRlixEF51DQpJvIVmtsB4YVWmpZs+qzeFJAo9pvir6Ur6qiwSCkk63mWYRSljEQ1rfWxBQrlvSDkd5xExlSP2gaWIFiUGp6QHZxCOJbRHhIEM9WpAImXZlAFxAEkSwAKEiCSIJ5YWBmz6JbRUM8R0gES/GQDqEwTExhY3n4FjmoZ2YRc8yJ35m0+zES02iL+TN/EYG+ej69QeIU/ph65lT/SDzp/occxLUpEG49wP5gH34aF7Pj/hbD0rdjU/JmX4YIRdXKfB1b3HEAbD+ST/AIl+OG/zaPgwxYtliBs4+4P8OBXcc1bzRsBE0858wfiDhI4HYPMfquLXJ9BtUI4dM91/JYnF5luhqaWuTaW1AlRe4E6FuIuSd+zDFUWQyFapDKsKD6TWX2mZ8saah8mlmm9Y6iiaEngUiZsLu58BGLdXgBhC9jsb/dZhP/toPHCquF4nMTuXJQH2zVf3YDiKq8CrP7sED/20Oo/ebyxLUJsrQOxCNR+7Sp8I+9ivHSoMrRV6vdTGhPMjib7xGGVXrARUrUssp9VPSPjpvPicDVnXqKn7QqvZ1zSR9milh97AFXppah000qZg8g3Cg8ESw8ziuoPl9UUqNXNVP3gY81X44sai5siHellE7JAb8Kyx84xQ2umZYRVqJlqf1RA/srivapk6ZiHzD99gfIb4665NDx1KuYfu4Fnu3Y+GDstUzBH/AJbKLRU+uVC+1ql/ZiBUc1nXX6GitCn9YgII8WvhvzQhWSpmUqVGIYaZOki8ybNsLDEGay8mc1nUB5rTl29pgYHp5/J0zFKlVrVORZov2hVxUC9IV6NJ0zbUlqhRogiYk8JIF7NIjtY4vsvW6QzCSqGjTPaRSWPL44r6mW1IyspTWCYIggtJJg85uPHFX0Y1TMNU+d5sKKZggBmY+FxHnAvgLup0VSX/AO4zq960hqPgSbHHnvTGXC5msKQJoqs5bUAL6bAR6xfUI7/DG0qVOj6Xq1a7fvuFH4Uv7TjOfKvM0s0KS0qVOiKT6uAHiBEHVNybW8+3FgzyAFEVlvmOGoZiNOkqY21HhMfuntxLlnp6w8woHUAMJkyxBtNjxG+2nEueDGo7o1jShVJuHAMQDz1Q0+OBpiQ6fs6YrMBKkvcTO229oEvz2IlFJyEWqnFV1Cq2x4CpUyOGZ7rhRyvgfo+ozuxRCJj0jsAAB7oxJmGeXZFlqwUxyEQCWNgdj+I+bsrl6n9JUVB2T+n64KKzmUM00cK3WsFdlmVCwyWJgmZuRspHMEQF+sGsTTauA/7qrSIuSL+io2HaecYL6tdLCk7BzADXgcQJvMiQCPPHFqlgzKUfVo6uFEFIArcIhoJmbc+VsVHKbF23VhUee8UDsALMArADxBOB83WYCWpwdTVIO2pJURN4IY+fkA+tR3XRAJOXUyR9GQxDHUDxG55el3YEz1SxC1So1hYYxAproYKBNiYPt8wOydRyo1VAg8zjnWCLqRYxF4WiwcWNyTuL8sQUClvSfyMH24Kk3JlAeLSdgigB43AGzH72EHH6QpoSr1NLSTEOYDHUonSbQRGFiZKaMJZKbE8yALeraRssDbCxcgAZpIW9hN945GdueGrSM7AnlMj28Pxxa0gVcMx4VgxIgxgV6grEikC5JuQsAGbyxYDHNUS5YjdCR3MP8wwxc8urQiVdfYAD4duLnI/JznVc/ZUkX7Df9MX2Q6KReFEVe235/wDVPjgM5kei8zUu7mmndGrzPog9wk41PRfRtOmIUFiLkmSfFieL+744erLJAmo3Yg1W8jAH3iO7DamZIgMyUx2HjbyUDSD5YKtqNOQBICkxaAs959EnxLnAmXzqzwTVfaaa7dgLttH7qjA6SSHFJ3PKpmH0r5LIt4E4bVrEnQarsp9GnQXeANUmO2dxPPnig2tmXBJerTodumXq+ZuZ8xiKgqPJo0KmYP8AWVTC+ccPtbDKNDRcU6NI/WrNrf8ADxGfujHKuaWo0O+ZzLD1aa6EHm0wPIYIlzTPEVs1TpKPUoifyhfecR5SghvRytSufr1SdPsGlPbOOnMFLrTyuXjm7dbU9o1gH8OKzO9KJULKczVzDrEohCgAsq/vHn2DAXlevVCxVzVDLr9Snc+BWnb2nAmXbKkxTp5jNt+EexJaPE4paVRlMihRQBlJarchA9TrCTVJHohJgCJkekMEf6bzJQI7BmUKHAfSA2lWI0rwH0h6MjAXGZ6Tr0dIFPL5MNqiw1nSpZp9JxCgm4GMx0p05qR3qVq1UiktWJCiGdU0liWgjUCeHCzualSeo1PSTUq6iwbrCaTBgt9oIgi4OJKgqpUjTTp00qMrFlEnLoo6skNxMhOs6r8UAnhwxE/RrU1q5jXl9SI4WmzaiWtxFhMfVNgLOu+LGr08VEU3NIdiIq/lGM0ajU2p1a1V3q5amVZVJcnrGfSwZmAYBKgm/qpBI20TipJHWqSLQZ/jiVYpc50tXR9S1usB9IMtz3TqJGKTpeoKzM96bNGoDaRafGIHkMaDOZZmPEk+E/piqq5VdgjAnn4T3YCgbL1F2NuwGL9pkyfZhhzdYGCjeJU6fabYvPmyR+0ceNx+eOfN4utYea4oz+d6UdIAAkiTvbs2jx9mB6fSdZra9I7Ige/GhrZImeKmZ7v44F/0YCkNpcrb4j2j3qcQcUI9JddU6wfV5iNuQ7PYMOy9WilwGJ/eMfkMQN0NH9E4+yf0xE2QA2NVfKcNFqvSo9RU9k+8ziPKZxaZTSvoAgAmZBjcxy5fycUlTo0H+lbznCymXNNwZBHPaYO/PF0WlLMqo0KxBWmaYAmxJJDWJi59wPg6qhZpFItHNpAnmeW55nFfntQctRYwQJjtFtj3RiAZmrzUnxw0aZNQiaiU+4aZ+JwzMV6YUxV11DbiusEjULgerOM1UzjAxo8TNh7sPSop3cDwBP6YaNA+Up1CXdBJtz2XhXn9UC+Fijil9ZvYMLGuqo9o6b+QVHQKiBqjKCSCTDL9YDa3ZeLzimSkqDSIECyqL+wX8jbBOY+UJq2erIPq3A8dK7n7TYrK3SCyAATM8wAPFEj3k4yov5zEBQFOwBlm8lWT5E4bUn14/wCa0AeFNPjgL508RBURbQF5HYqNzHacRUJDMrRG4lYMmR5845bYuCxq9IoF0lnqD6qkUqf4V4j4yMPXPKBwQpKkhaFMSYE6TUc658jv44qOlBxDnYTIEjuI9Xww7KkxYSeQsoLSNIYje9/AHxD7BKVyr6iq1Ln0zqA9pgn2jBRzrPqB4TphQNIW9goCAWJjFcY0m9hccEgAHT4ySTc/V3PKDrVkQVBmx6uPGInlOJfImCBlldVQgllAELNqtKeZgaAdjJa/MucdnXEciGBBHIjtBF8cZp21uFIKiIUEN1iCBNhKJAj0QPAd6PIU5024KlgB6A9I36vQfPF5JDM1UYBuKv2XUewnCyYVlAYuHKkWXcOWoieIG3Wi3PT34GzVIx6FQffnBWUdhS0LWZNUiOL0mGlTIHJqlNp5R+7iRanoU0q7U6jB2E8QBHWqVc2U2UURB56j2DEObpNUUMaJE6CdGoS7Aip6RPo6aYjlN/Sw41FqFgatQipIErOlawkC77DqWkfvDvwvnVMFqyq2ocYBgCalLXBjkFokd+qRGm9RNSrIml2ryqu1VQNZIpOBSQAMABpMyAeZ3NiPksnSUpQYuzEtk3gABTq1FgTMqGZVi2zHuwb1HFoGWBUOKMkOfogOsk3idfGTEGAIwMK1Ypfq0ZqR1RoRuvJuZsy1WoeHpYob0dmut6krQGmqrBhxMFWjaiJmAOFFM2OJcm5NJTWR+sM6zovOpo1BYAbTpMRMEHnJhz9J63WI+ZXVVZNB1MwmkpNYcM6YJVuUlF7VOJMjpVqtRRUqpXfrFIAAW7Ag6vWmQTAmAcSkcYpPpuv3T+uOVCCCPnOkH7Q/XBL1l/qqg8VHwOBK+YQb02/C3wxlT6TEj6OqoTkT6JO1rdxw40qh9ai3kvxGBxn6Zpehwk2sZ35DxBwN88o/1Z9mFB7Zdv6ui3gR8DgWpRqAj6IIt9bSTA5G5gAGJ7pxAc9l/qkeYxDXzGWIgs0HcTgCBlxcCnVMblTtc2Ii2xHliKpTHPrl8RP6YLFam1JagqMo7ROowxST2zp1G+5OEmfEWzNQeIP64CtKL9c+a4VTKofXpnuYMP8ADizOe/8AVKftA/EHDHYn16B+4P8AKMBS1sin1aZ+y36xiBsnGwYeDTi+6ufVy7exfiMMOTH9TSPhV/68BRHLH97zGIXy3ePMY0T5MHaiw+xUn4HELZT9yuPf8BgM980HYmFi7OT/AOL+D+OFig2rZ/P+eWJAYqkdsD/v7cD1hL7ncD1vDlbE9RfpD938hig81JBAkwRykc422mxxKtSAzAXAgxYC3adr9mBFW0WAkfnI22uDiU1pZwTIAUzffuPnPdioj6T9BSFUwT3WOxM87HuxH0dcRCgzKTfi7fLzHsxzpFhpRTHbD2gctPj287Yd0YeGAQIJjQZImJPhFvPnifaiM4/AWDRsVJEKJBUCBbYseV74rqFUl0BdTxAePaOdyJE9+Ds84Cgk6Sb8feLiORACfiwDQImxpz3b98CeycL5Fii6+JVd4gqJsSFFRY3sSygi1wQMDZjSrlVemndIIIFkaTNzTCc/IYLo5YyZR5J3NhwkVBAjtqHnsmAHYljDUY2CnkBYAmeQwqOtVP8AWUT+HBKF2QaGoSbA8M6o+jjfeoqC/wBVcDsh/wDTeZj/ABYkyRbS0LSJX0SJADCGpgEvBOrUcSKlepM9XUS89WFEenxZcegBIC1BfbUQd7vXPMoVutU09RPBuFJHVBYAIulQQOWoH0hhr0SsmnTp2DdWQ0+gfoTOuCdDOe+x7McalaEWkoBKgFpBVWbq2EnmGN+cAi2LURjLK6dW9dmd0WjOljDF+uDHUQYCxTneWYRAnCr5ilxVl1lpGbUWABV+qCc7B+LV2CIw9qlRSVQUtRp6lZSp+lB0qBJjV1YPDtImJviZKtQML0QgrCY6sL83Nip/3ckiPrHtjCAKo1GirsiMWoxVAZrE11QFXGmeFdIgEXDTg6nlXQBaZphF9EMCWAJmGPMyTgahUrRSD1NWkt84GsFiG16NRF3tqgX0mNsElKW81Pa36YUjpp1+2n7GGIcwuYAsyE8hqYTiZKafWf8AE36YI6PySVKyqtR5W5BcwbWBkdsHyOMqBrpUBGgoDzJfTfu7t8Q6syPWpH/mj44dmnpliSKhk8tUd0DTgVlp/Urf2v8ALiiTrsx2UjH76/HFf0jmavoPTp3sCpX8wMdzS0l3p1h5n/LiHo/K6qk6agUXBcEDe24vfAWrUXVECojwFBVtMGBc8dt+wc8ManVP+qUj4BPgcc6QpAvdKzQBdQYMgG3Ae2MQLl0OyV7dtveUxBKaD88ivkP0fCFA88ifLX8KmBeqp3hK5I5LB/JDjq01+pmvwn/8eKCfmw55Gr5Gr+pww5VP9kzI8Nf+Q4iakv1cz7P/ANeGnSP9p9n/AEYIe1GmP6HNj2/GlhoWkP8AaV9n+QYYKw+tmh5H/Lh/zj/eZj2H9MA0tS/rcx+EYWO/PD/W5n2H9cLFGw6V+QtZHDUT1okEjq2m29yoHpbdxBvimr5FpJji2jUsWEdszje5Tp2nEtTIPP8AYx3RrRG09l9sA55AzFkD6Tf0dvwaxGCskMvUkW99/bOG0MnV1FwGOobgnyNt8aN6axcqJMXKjt21IOzEi5YHYKfBUP5EYDLv0VWaTpaTy0kie8kfDDuj+jq4EvTZZ5BSDvNzGx5juxq1yA/q/wD4m/wtjgoqvJB4moMQZivl3O4jxU/pgenScPcoqjnB1HwsNPvxslUHY/hzEf3sSrTfl15+zXVvyGAw7IJGzeLmbFyJ+j/3jbd3YZ6jESSqEC5/nSMbdqDTtmh/yw2A6ry4l3CrBVjRW5Mgqw2t5+UYDK9Y0/sqMciTv2yN8cytUqjDTqbVqF7AjYbC0D342XWL/W0vvUB8FOJaen+synnSj/BiDLZbKlgJAGx9MeqpQe4918cy+VYiDRRdIgS4M98jnONkon/Yj7vzjHfmxP8AQ5RvBwP8eAxVTomWBbQoBBAQzO9idxvviL/QWoFdwVCT1iAxqDaokgGREXtNzy2zdGk/6nSPhU/68R/6Lj/UfYzH4nFlGUGQdWZlUS+nVxiOEEDbx78EplMyTZFmBvUAxfnJJzydTyLfphvzahzy1cfePxGFFT/ofOQIooRv+2T+d+eI26OzyyBQUTudYM7/AFb2Bbmd8XfVZTnSzA++vxXHNGU/3481PwxBlW6GzhJmFGwEG1/tdmJE+Tuavc7zEcuzfGoFPJ/XrD7oOHChleVWt+AfrhBlMz8kMwV4mIA3P6zOJcj8lWRQTUZ5Mhe3SDtHjjUfNqcjq3d+XEIjaOZwB8pqgCaA4Q2A7wN4v24ozuV6PzNclaadWw3iC3mWBxO/yEzrekap/D/lxbdDdH0CoJzOluyJ+OLxOj15Zwfhb4YDD9L/ACZrZbL1KtVHVEXiaRO4C8okkgYza5qmkwtR/ow/E3MzC2HvvjW/+IdVqS0aAqitTrlg/pCAukiJ5yZB/dxiVqT6Kr+06vmZQTvyknn38sXAY2bJFYwV6tQQAVEkgGLKDz78F5XIKygtVALAEhqhke7FWKbbsCAXbVwgcABAG20c8S5esF9JesJJMagIWeGInhwwXWX6EQXFSnfmXJ/PbAHTWWWiwnTUlGbgcwNI2MHcnBdDM0oE0W/H/wBOKfpGoGqMRZdQCCQYAA6y8C8g8hywkRBWqQYFFjYX1tzAJG/I2wsS06ixxOZMnc8zI92Fi5PRraJm7jQfGCV8LX/PBIzQ5jzKA+8amxlqTfz/ANsFpWYAR7v5GIrTjN2BDR2cZHsDtA7PRwQuZ1DiB81RoPjoX+9jLDMGIIBHOR7O3D1rAgRqH2WKj3RgNXSZOQX2VF99N2GCqdfkGfwWup/s1ADjL082eVXyYBvzv78FDpBgNlfwJWfASROIL+Dz1x2vllYfiScQgUyd8qe5uspn4DFZR6SXfQ6HuAP9wqffg2l09TPCcxH7tRiD+Gor4A+hkQSCKOoTfqswp91zGIcu9mZBm0UsxkDUskmdO1pnHUVX9Sk8/uJP/wAThv7OBWfqqnF1i6iNOio9MDeRxju5ns3wBbZsf7S4P+8pf/1jq1J/pcq32kA/NBidMzUi1XMEd606w84OONXGzPlWPZVotTPtAAxB1csx2o5Z/ssB+TjCOSPPJH7jP/HHBllb/VaD/wDBzF/YSccbKIt+ozlLvUhgPYMFRPSpDehXXwb9VwxWofXrr7D8RiVc2o9HOVqfc6EfGMEJmKjejnMvU+2BP9pcAOjU+WaqL9pD8GxOlR/Vz48w4+BxMMvmD/Q5Wr9nT8CDhlSi49PIEfYZ/hOCJFrZr1c3SbxqfqMKM4edF/OmfzxW1Gy/r5eunfM/mMNPzM7VKy+KA/lGGqsWp5vnlqbeFNPhiF+tHpZNf/bxBTy9A+hnAPtBh8Tg3JZN9SxnVKzcByLdlxioZlUuW0hYEwNgY/XGP6SzS1MwYQsKZ0yDvBv75x6Fn06ihVq76FZgdxYcN+8/njEfJnKZwDrUQMGm+gGZ3sZwqrKhncnHFl3Hg5xKK2RPqVh4NPwwUc/mB6eWQ+NP9BiCt0wigtVytIKoJJIIAA3JkjBHn3y3qf8Amoy+rqRRlQwH7Q6hfv8AR8vE4zas0Q1QgdXpMtH0jTGq8zGnvgYf0ppqVq7Bh9LVNRN46uSR7Bw37DiCmEJG51O1UQNgJsZPefZjSJmVdv3epgAmG4iTeLbjyw9p9WQTwTYehMkX7bR34jSqTfSJKtVgkniMxERzm3fiRw0GI9EEHSLsTxmTsY5bYCyoZp1p69ZIVSxveBftxVVDyi4EHYftPbeD78F1KainwHUSQCDtBN+e0dnbgRjA3IPFqkc5inHn8MIJGygcySnZueVhy7BhYiaoRYcrczcWPvnHcP7MW9Jrc/fP64n1yvwifzxRZXpEDUHuYkQB3Ajw54tcnXWpTtueVp37MRRiNaey+3vxHUW8x7p9+HokDaI/nl5YjNURHPsmI+B8cBIVMesO+APLE2WcjYuefCAT7+WAEbuAAPIz7+3BS94Ex2kRe5tuO7AFDNuLTPMhhePy/wC2Cev59SSe06R+eKzVaRtNuYvse0XOJ0pCD9GpuRJePcWB92FgKTN7egh7CT3xsI5HY4kKVzPV5khDcTf2GZ8wcA6wsAwI5MvdNjc2XVBP1scCiCxTUq3JD2A39Gd4wwXVDPvTs5oMBb0Qre0Ek4IT5XIpKQ//ACqpYf29Q8oxncu7LMBHi1he2kG0TuKhuLxa0YNo9KoBxcO4iL2JG3liC+ynTuXq84/4mXH99dH5YsadRZ4HQHsp1nQ+yoNPvxkz0wnqhj3mAB4mdsNaoWP7NSBaGYQOWwFiOzEG362rHp1yB2olceeg4GfMqTDfNGPY6NTb3DGHGRzIYlMxoHIXaPAG2LfI5zNoOLMa+4pb3tGCtKuUpt/qvnRr/kCScOConr52j4jUPhii/wBJuDxZak/2QEbxtp/vHBNH5R0l3XM0D2Bz7YcN+eCLql0i/qdIqe6qhHwOJhVzLf7HX/CD78VVPp+hVsM0jd1aijHzIM/2cSijTb+jyj/8Oo1NvYwUYuA2pRqev0ch76Z/Q4BrDLAGcrWpNyMkgHz5YnpZILcUs3T76bioP7M/njvz5lMDOuvdVT85wGczVZnRqTOxRhBWeXh3ED24G+StMvqFPN9WqmIexmewTg/pmkyv1hdH1SSU2/ekRY8/HGf106WZBq09VNhI02OrmJF+wz34Ub6lls7/AEecRvv/AK4H6f6N6SzGWrUGhhUUrIg/HAQbJEXo5mn3gz+YxLT+aepna1P7Sn4HAeO1lWmeZiaGwgmTqg9npe7bfEbEqGCi6QgO5v6XcRvyxdfKbo2lQzXU0GFZNPXa7jiYtYbbRF53xTSR1ZZogFn5GTYSB7NueNIlKm4LQNQgTA0qOKByvB8sOJUAHeXNUWN1AIC3FrMPwjAlFQAF3PoHs4wSSJ7vzwVJMxPDwAre3Pynn34AvL0tVEqqHUVIVp57T24GeCJiNKCO/QSZ+8YGDsq1rtU9mAsz6cAnSNIBO+kXaOe/LCISsR2nmYnc3P54WLKlWQAaqd97zzuOfYRjmGfhQa/JdtWrXB7hgnL9Asjh1qEMDIt/NuWNRowmp4xrp0wPU414hFQcwYB/jHbgB8u8mx8P4RbFnS6PUzLAcpdjz5gEwf8At2jDsznepYTUmQOBVs3IETcHv2/PGvrudNvhTtlmX0wRsQCP4C2HPYAd47tvyONBTrU66iAQJupEEHtB7PbvzwLmuiAoLFjAnuM8p7RNuUYMKtRfvB5WO17cxjoqCPQDGPSM8vMAXvz3w1h2A22B+HlOOCltIk98nytAjlgJnbTvqC3NxI+s3xX2445FyRMH0l3ECWBBiQdJF+3ywiIJN+0le69wTuTO8be2PUBBJmNyogwLmRzkqw353xQiDBJGqNytjK7mI5truRed8SUajzAdSYF23gcG8EbqxseeGfvEatO5XeRYmLWnXy7b44LxMVIsRs1uEbXPEKhi+84UT1SzDS9VXDHiUW4QLmSO0p7uU4HNQbnVSfS7mZgF4pk7alhgrDc3HZOEtMMCNAgnSQu6zAc9pI4DcHfCFYMCN5klGPadAmeQcciPSGEFjTzVQQLO3DEESSoiqd59Lt2nBK5iv9RV+0R+uKMEAglHVgpq25GodD2ImByE8jfBVU0l9Kq7eAH6YzYaLrVqscVamvcPz2wHV6MquwbrC4txE2IO0XNjiCrmKOkwjkeiWLbBgbgbSI2wxaYDMEqaXQGhBkEsTYAiRpJBEmIjwOGB1T5IszEl1E9gJ/TBmU+S2iJr1h9jh/ObY4MzXERxqKRkyCNai5JW5MxN+eCMn04vVqaiKahFxJ7SLXG8T54YLCjSZIC1qgjdtQk90Fb/AIhgxemM2oP0pYE2V0MAd5BcEeQxSt0pVb0KRjwI95/XED1cw27KncWv7pwF7nul2CMalCkByqUwoM+UfljP5mulenqS70+JRsZgxuNjt7MOy9NmSpTeoG1XWB6J5xO+wPtxQvlQDJqlY5zf+zGKN98mflA1SmC2cCN9XRrHnDW9mL5K7t62SrDv4W/tKPzx49UWnMkux7QsT54dQzTj9mH/ABE+4SMQb35d9A1q1AGlklRlcF6lJg00wDqFmMCdLH7OPLiFYyNRFVuG0EBYv/d9uNFS6RzQsWABEEG1jY7GcBLlaKhQ1W6iAEWSO25i/li6KoVieIBRqVmHO8aUubA/xxIK6rGln2Fh4XvzxYg0tkos5/eJ/JYwQMtW5JTojwC/nxYlAmWzOZI4FeO1tvyj347mmc3qOgOnTY8pn1Rv54fWop/SVyx7Fk/p+WFRRf6OizntafyEYAN3Um7k/c/jhYsjRq/VpDutjmG0agDsw4Y6rAYdE88ZdQuZy+uCDdTIkbwQY8DEeBwHWp1tcqqCIAO3iYGLcJjvV4suFig+a1huw8sXGT6TMaK4DctQH5j+fDniVkxC1EXkgQNzti9VrPTFoOj6LLZVi0MoE/xHifM7YZUyKC8BeWtVlfBlIkfztgPLOEM06ymPSBt4/wDcYtKOdWwJUE2Gkgg91tvZHdzxZEvGqHpHI1A+oKsGCNJsdgSD4Fj5+GK2SDHF2HYHhN55tJBO/reON183sdNpuREoR2kf4hI8MDLR0m0U2Pqvem/2W/nxxayxDbBjfmWXfvJHeS55b4fTmBIDGY1Cw1KDJa22rV2el3jBfSGQqUmPWKwi+pdwAS3sgC/vwPTpdoBIlZg3MjWY7dS9wvhoiFImdY34dSGbuCnFczAC2kb4cz6wWjWGkgizBYlV8Nakc74mr0tIBBKsSVUhSBLC0neJXsOIKjWuLSSpQAQF4trX1BxNsA/LMQoKPpBJYq0QGdBoAmzQwPvtviVHIgCiNUDUwSQTF4Po7zscCU1HDN+IEEdw1IW5z6Qi1jflibJE6VFNGZCTfsBJkWHK95v3YUPLOzSHCkA0yhgAvc04HozqiCfqHETW066V9IqMRYl0HPlptcAWLHwx1wbLVSJUuWHCSyExMWjTYQLllM8U4jFUkAU3ALP1rLJA0zpcMTCkWuOYvGAVGmNKrTbSxPXKWsAAL3E8SxMwLAnuwdlM1VD1WXjRzNIKwJi9l5iBAI5EYFr1NPG9McLMkjh4CPV9U8JYAxF/PA9MUwyFKmn5u5UlxEySRETwtxCTy3iwJFrUWu5kqB9ppPum+G1Miw9OpHgIjzY/DEnUV23eB2LPwgYHbIIPTqT97/L8cZVCRRpsKhqHhvuSdriBAuJGOZ4U1bUVJ13GmwO3MDvB3xxquXGwLH90fG5wTTzBeiWSmAUOkK17DYi3ZPLliiuSqxP0dFfZqPvnDmytZvTcIO8ge4SfdiVzXYcThB2WX3fwxCMrTHpOz+At/age7EDHylBfTqlz2KP1M/2cJatOYp0S32r+7+GCadGBw0oHa5t8F/PCq1CLNVA/dpjfyEfHAMZq8RqWkOwQvuF/dgY5dCYZnqMfVUb/AM/ZwaKQG1En96s0D8NiR5HHVqMRAfhPKiulfbAHtGAH6nRtSSn/AMS58wb/ANnDg+rd6lTuprC+3b3DDG0r9We/jb2ej7MRZjObSSeXEbeQH5YIkKr/AFI83M+cNGFitqZ9gSOrPlSGOYo3QbDlOIlOHjGHZNOOThqjHTgOnEdd4RyACdNp2FxJ9k4cWwt7QDO4ODXHN7g+i8vUq7ANJ3JBBPMHnOLLpfIUaZUVHAtdRG+8du3OMVlPLPSHAxu2qASACARv32nwGIMxltbMza2J2mAB3c8db8tsw/T+Pdlv8LBPlOiMqoGKiJJ5dhEmZ3vY/HS5HPU66QNLA7iOfeBF+9dLdz4wqZTSPRXc3InfkZt7sSLXqL6JjbkLwIE2vbGer2zy48fpucxTFOkyr9JqIAR2kBb6+rYCSZK8NiIuBiry/RyaiaSqxvqo1Bxd8dt+Yv44Ao9MlgNYGsXEkhWjZW7tt52Fxi/FanWUEweQYNcHaFc8+Wl/JsXy54qs3khUR0pHQ5B+iqRGsAwVJsDPhHfjMZjKtTZhUU0nAAYeryqMSOfrC0jG6zKMAesXrkG7ARVTs1j9bdk4Z1OtLac1RHqkcaWgx6wsTtIveMEefswW5lQZOpfRKllVTG2w5eODVyTFQGWo5AuZ0ruY37o5Yv6HycpMScu8kqo6mpAbhkWbZxt2G2xwRRy9L0WmjWBj6QakJ7JiQfGT3YlGRakyMQjqrEpU0arBRwtJ9EjaROy4bX02LJEuaSlRACtdWA2aJm0SDvzxc/KnJNT6tqtM3PViohsVaZggEEiTaxuR2RSosDgcHSppaXFy4MrpBlTvbnaMUcpqwOpGEBOr0tzZTKwpkEkCRF5B84qwRiKbJBqjU7DcMoJMgzy1WEekOzHczQ1BVeaTFetLAGZVWJhZ7ATbY28H5jMOEapTAZdWpNQ1QpJDADdRIRSLReO3ATZVxWXWarBZjSYERFpJM2IuMSmhSF9JfvMke1oGJqOUVbIumTOkbyeUcTdg5bYT0DPqjvO/sMt7hiAfV9VBHtHugYbRzTFG1HQJjYDYbwv64WaQHh6wlzZeV+4Ekn2DExgAAskDmRJnmQIgSfDACU9LXVKlTv8ARXzP/ViZVI/q6fcvE3tH+bEWZzC+t1tT7TaF9g4vYcCf6cSnMFV7qayfNrT5zgLOplZuwJ/4jaR7PSPkTgZ80q2DeVJQvtcifaMVT9P6pABAPNiQPYtsRihrvrLdwtHs3GCDKvSSg2VQe/6Rj3gG0+EYp898oGmCHJ/fJA8gMW9PoipHCFCxJhgLxPbvtbHH6Pa/AGG5Ope0957CNsBTUs8XMago7BYe3fFlTgCw8TzPja+E3yeBJlUBHJTB/P8AMDDD0DVQkI8RyLKR2bzgJNX8/wAnCwEalYWIQxz/AJGOYDfVVHVHxxDlzdvL8hhYWOM/dXoviCHPCcSptjuFjbLjYcMLCwHQMR1BhYWM1UYGImwsLCAdxi2+T7G4n1lHkdx545hY3x8scmmpmKYYWK1wgPMLeVB5L3bYA6bHV5zg4OL1bcu7Cwsb+5/vTAv5WUwDTIABNLUSBcntPf34kzKh8ijNxNq06jcxG0m8d2FhYk8UUXRh1UsypuoDkA3A0qSsDuNx2YxOb/Zzz61TPfoBn24WFi3wozopZSvN4qMBPIESQO4mJwP8nf2tDvV5/wDkP5gYWFhWWjr2qafV+ry9m2HCkusCBz5YWFiKrKhlr30zE8rHbswNS9Gec74WFgMh8pnPWRJjsxTIYNsLCwFnR3wWbERa3LCwsGa1PR4mkk3tzwHnFE7DCwsKsV9bfEJOFhYB8YWFhYM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3321" name="AutoShape 4" descr="data:image/jpeg;base64,/9j/4AAQSkZJRgABAQAAAQABAAD/2wCEAAkGBxQTEhQUExQWFhUXGBwaGBgYGSAeHBwcHhwcHBgaGB8cHykgHxolHR0aITEhJSkrLi4uHB8zODMsNygtLisBCgoKDg0OGBAQGiwkHCQsLCwsLCwsLCwsLCwsLCwsLCwsLCwsLCwsLCwsLCwsLCwsLCwsLCwsLCwsLCwsLCwsLP/AABEIAMIBAwMBIgACEQEDEQH/xAAbAAABBQEBAAAAAAAAAAAAAAAEAAIDBQYBB//EAE4QAAIBAgQCBgUJBAYIBQUAAAECEQMhAAQSMSJBBRNRYXGBMkKRocEGFCNScoKSsdEzYuHwQ1OissLSFURUY3OD4vEHJGSToyU00+Py/8QAGAEBAQEBAQAAAAAAAAAAAAAAAAECAwT/xAAjEQEBAQABBAIBBQAAAAAAAAAAARECEiExUQNBYRMycYHw/9oADAMBAAIRAxEAPwDPUeku+PA29m2IM3ni50hpJ59gxa53JdI0GVKlKnWZ50gqGcxuRpgx3mcU1DMU6YNPM5eor6iS62a/LSYAAxza0jpReE7c+3v8fLAVStJuPAD8yezEeYzCEnqy12ARDcx2sdsD5c8Uk31aY9YkWgDaJxTRLUIBZyP55AdmB8vkA+YCshVN3AtpWDck7csXSZV6TCpUKCDwwQ17WUc2vvsMD5zPl3mykubD1iLAm1zz/LGer01OP3UemkjAUF4TILsZYjsBgQD3AE922LTo7oBBSLV30LBuAp8zLCPDFflOlUy7AdUGMTq1ER3La3jvgXpHpKrmWGqyCdKjYe3n3nEkq8t8K/N5VdRFNtQBMSIJ7/4YN6dy50ZMQZ6jaL+kcLow0VZQ0sZGnTYaiYkk8vAX7t8aRq1BMzlGzM9UMu0wJvqtI5jfG9ZvHGa6I+Tlau1h1dp1VAVX2xvizzPyVzOX+mNeisW1Fwd+QmZ9mNZ0j8tqR0pllIG3W1dYRR3IplvYBhmXqdGr9LWzfzitvxo9j2IgUqB7cY6r6YZfozLdI1FLUtJU2k06Yn7MpOAq3RuayzGpWooSx3qw0nuGoH2Y2dLpb5wCKL0suu7VarLrP/DQWA8fYMQZnM5DLlnNQ5quR6RIqbfvCAo/LDq/AzGcp1npn/6fTpyPTSk+qO0SxA8cDZSnFCqChVgLyZJ3i0QMWmb6ZzeblUB0c1QHSOzU52xL0f8AJrMMlRFUMzgejsPE42sZVqxSdIMkx347l8q9Rrel2Dif+Hux6R0H8hVUsKrdax3p0l1R4tsvtxp6OVoZVTp6ujAuKYFSp95yNCe/FWx5v0b8kmUjrV0FttXEx5knko27d8bD5PdBli1VqCdTAFJqj6VI5uebSdomwG0nAeYzBfTPWOaxAJUcSpHEd9+y+57sajJ9GClTUJSCIo4WzDbD91P4YLrtaui02bjqoilitFeqpQBJv6Te3Hk2eziVXqZpVFI1100030uqgAA/VspJPOcaf/xH6XGlKNHNO1cOruqjSvVwfR84MHcDGPqMNRRkAp0V61NNpMce8iJBWIiVXzsZtMrUmPVUmWTWgVD6wYEFRO087gkgdmI2ro6l1EE0+qRWF9QEqZ28Zi4w6uCVZ1Yq+ZgookXBGsTtEWE/WjYYdVVtZ4QyIpqSoF6kcallEElhp8wed6ixyOZp06KAxrI4lVJJPKYtMQY78RVOi3rkaMv1Y5sxInxA29mF8nszTSoobUWrqGACgxuLGbkspi1r92NU2fG1rDZ2k/hT44xndWUzvyYrqUgrWXkA86RzBEyo8MR02odX1lIsjxZCutXvHC1mF7cS9l8XvTPS1QIFpOQ7HhUKBKgjXC3mAefKcULhF1gKV0zQXTeRUBh45WBIv9XGulFr0f01XoaJoBS4lGqagpHdESO6ThnTWpkqlyrMQSSllJKzw92BadZ0WoiODAVNDCVNUemNLbtomCLyoGCMykU2Ek2Nzfkfb2T3YxeOXWuLY5qrl0bI1MyNVPqrDSWlyg0gAAknF4/TFaqoGW6NqAcqmZ00ktzGri2nYc8Z7M9MVcvQ6Or0F11BSUaYmzUiJI7MVvT3yq6VqKvXHqUqNoUBYBJBMc7QDfDp3u123u1z9GdLzaplFH1VBYDwJIJ9mFjzOllswwDDMMQeYYx2WwsOjj6N4enqfQ+XU6szVqKajCSZBVEHqLJ9EDcxcycZX5Q9J6qxqsJJjqaTCJ5CpUH1dyF5+2M3U1LYSADNpiZF94w2jmIbXJLzMswYz28Qv78T9PKzo7MdConVtUUmqzBxBg3IIZgLBN4m55QBetTo7LqjPVSo1Zi5CatKga7PAGqIItN5na4saXSVUCpLsxeZLXvbia/ERAiduzAFRnDagVmSeKTuZvqFx492GVZgXMuFrJ1wbq4B4QJ6vUdIpgkL2X23N8U1czVLCYm0m47MaDpHMV63plW8NPwvitzORKuIVisAnleLiT343IloTLIzNMMx3sCT4YfVB2IIHZtg/LVqlOTSTRPMAk+0zHlhwz9Y8JloMxGJY3w5zj3sAZKkOsT7S/mMXHysSTlR/uP8RwqGZqtUTUiwWUfsxYSNjFvLEvyoB1ZaBP0G33j2YmOnL5ZbL6VWToVBBV2XvBOJlzThiyk6iZLmCSRtLG4HcPfibovJ1KtRQlNmuLATF+fIeeNZ0V8iyT9K5JG6JxMPtH0F84xOmt35eHLyxNR6lQaSAZM2QCT4gam8BjRdD/It2UNWQIhG7Nov+6t5/PG96O6Lo0v2SgHmUh2+9Vb6NfKcG0qhJJpgzzanxN96s9l+6BjUjjz5cL44qboz5N06ABM9zVToH3aa8TewYs3ZVWCJX/efR0/KmvE33jjgHEYaX5iiDUf71RrDDKtRad2NOke1j1tX9AcVhMNbrsTT5aiKNEeCiCffit6So1XKUlA6s8R0JCsOxOZvzPINhlXpdGbgpvmH+tVJI/CLDzxb5nP1uppGoDTYAgrYAXOmALbTt24qaoOgKwGrM/O1RKoAVFAZgomItwkyTuN8E1+m6Qb6Kk1Z/rVSWPjpFhjO9G0snQqVeu1lg0okwulrjugbbG4OLzL9NVG4cpl4HLQuo+RNvywTWO+WyOuYp5uuhV6o6tQAADpG9tgAQPZbFFlKLpTp0kYEpVHWAHkR6wNjykXHvxvPlf0LmWy71s3p+hBqKjPxkgbAAyLeOMClVSCTIOaDKYghTADMNjzUx9q+KlTZhtJZykig69SPRBViALxsdyO0EWjDfmypNJahBpMKzMwgBCJAlZkgEMbRhUCA1MagFoArWEwLxO+/NfGO2cMd2FPrKq6mc9WxW002sNJFgt7GCeICbYqJMxUKg1NIf6SKZJsKT8+E8hoW+xY85wVlq5ll1AQSIQdnfgV4R2IJRqNPq5gQA0lHkmZDVBIA5gAGCccyec0MF9JwBr5ktzkjflecSxRVaqVZ6rJq6gjReGbWFkmZm9zAsFPYZhp09Kqivw0k0w2xeoNdExcH1Z7IOHZdVTQnWQtJi9RWkcFSNKtyJ7hv1mHUaTkJ1iSxUu5EA6qc6F4eESJQWvIjYYqI1DAamWdCdaTME1BaGN1jTBNvW7cWvRdamqupVSQ2ol5C/SKHAULdrHu8OeKkVF9IyvEMww5cRZCgI5lyYtHo4nau4BltRlixEF51DQpJvIVmtsB4YVWmpZs+qzeFJAo9pvir6Ur6qiwSCkk63mWYRSljEQ1rfWxBQrlvSDkd5xExlSP2gaWIFiUGp6QHZxCOJbRHhIEM9WpAImXZlAFxAEkSwAKEiCSIJ5YWBmz6JbRUM8R0gES/GQDqEwTExhY3n4FjmoZ2YRc8yJ35m0+zES02iL+TN/EYG+ej69QeIU/ph65lT/SDzp/occxLUpEG49wP5gH34aF7Pj/hbD0rdjU/JmX4YIRdXKfB1b3HEAbD+ST/AIl+OG/zaPgwxYtliBs4+4P8OBXcc1bzRsBE0858wfiDhI4HYPMfquLXJ9BtUI4dM91/JYnF5luhqaWuTaW1AlRe4E6FuIuSd+zDFUWQyFapDKsKD6TWX2mZ8saah8mlmm9Y6iiaEngUiZsLu58BGLdXgBhC9jsb/dZhP/toPHCquF4nMTuXJQH2zVf3YDiKq8CrP7sED/20Oo/ebyxLUJsrQOxCNR+7Sp8I+9ivHSoMrRV6vdTGhPMjib7xGGVXrARUrUssp9VPSPjpvPicDVnXqKn7QqvZ1zSR9milh97AFXppah000qZg8g3Cg8ESw8ziuoPl9UUqNXNVP3gY81X44sai5siHellE7JAb8Kyx84xQ2umZYRVqJlqf1RA/srivapk6ZiHzD99gfIb4665NDx1KuYfu4Fnu3Y+GDstUzBH/AJbKLRU+uVC+1ql/ZiBUc1nXX6GitCn9YgII8WvhvzQhWSpmUqVGIYaZOki8ybNsLDEGay8mc1nUB5rTl29pgYHp5/J0zFKlVrVORZov2hVxUC9IV6NJ0zbUlqhRogiYk8JIF7NIjtY4vsvW6QzCSqGjTPaRSWPL44r6mW1IyspTWCYIggtJJg85uPHFX0Y1TMNU+d5sKKZggBmY+FxHnAvgLup0VSX/AO4zq960hqPgSbHHnvTGXC5msKQJoqs5bUAL6bAR6xfUI7/DG0qVOj6Xq1a7fvuFH4Uv7TjOfKvM0s0KS0qVOiKT6uAHiBEHVNybW8+3FgzyAFEVlvmOGoZiNOkqY21HhMfuntxLlnp6w8woHUAMJkyxBtNjxG+2nEueDGo7o1jShVJuHAMQDz1Q0+OBpiQ6fs6YrMBKkvcTO229oEvz2IlFJyEWqnFV1Cq2x4CpUyOGZ7rhRyvgfo+ozuxRCJj0jsAAB7oxJmGeXZFlqwUxyEQCWNgdj+I+bsrl6n9JUVB2T+n64KKzmUM00cK3WsFdlmVCwyWJgmZuRspHMEQF+sGsTTauA/7qrSIuSL+io2HaecYL6tdLCk7BzADXgcQJvMiQCPPHFqlgzKUfVo6uFEFIArcIhoJmbc+VsVHKbF23VhUee8UDsALMArADxBOB83WYCWpwdTVIO2pJURN4IY+fkA+tR3XRAJOXUyR9GQxDHUDxG55el3YEz1SxC1So1hYYxAproYKBNiYPt8wOydRyo1VAg8zjnWCLqRYxF4WiwcWNyTuL8sQUClvSfyMH24Kk3JlAeLSdgigB43AGzH72EHH6QpoSr1NLSTEOYDHUonSbQRGFiZKaMJZKbE8yALeraRssDbCxcgAZpIW9hN945GdueGrSM7AnlMj28Pxxa0gVcMx4VgxIgxgV6grEikC5JuQsAGbyxYDHNUS5YjdCR3MP8wwxc8urQiVdfYAD4duLnI/JznVc/ZUkX7Df9MX2Q6KReFEVe235/wDVPjgM5kei8zUu7mmndGrzPog9wk41PRfRtOmIUFiLkmSfFieL+744erLJAmo3Yg1W8jAH3iO7DamZIgMyUx2HjbyUDSD5YKtqNOQBICkxaAs959EnxLnAmXzqzwTVfaaa7dgLttH7qjA6SSHFJ3PKpmH0r5LIt4E4bVrEnQarsp9GnQXeANUmO2dxPPnig2tmXBJerTodumXq+ZuZ8xiKgqPJo0KmYP8AWVTC+ccPtbDKNDRcU6NI/WrNrf8ADxGfujHKuaWo0O+ZzLD1aa6EHm0wPIYIlzTPEVs1TpKPUoifyhfecR5SghvRytSufr1SdPsGlPbOOnMFLrTyuXjm7dbU9o1gH8OKzO9KJULKczVzDrEohCgAsq/vHn2DAXlevVCxVzVDLr9Snc+BWnb2nAmXbKkxTp5jNt+EexJaPE4paVRlMihRQBlJarchA9TrCTVJHohJgCJkekMEf6bzJQI7BmUKHAfSA2lWI0rwH0h6MjAXGZ6Tr0dIFPL5MNqiw1nSpZp9JxCgm4GMx0p05qR3qVq1UiktWJCiGdU0liWgjUCeHCzualSeo1PSTUq6iwbrCaTBgt9oIgi4OJKgqpUjTTp00qMrFlEnLoo6skNxMhOs6r8UAnhwxE/RrU1q5jXl9SI4WmzaiWtxFhMfVNgLOu+LGr08VEU3NIdiIq/lGM0ajU2p1a1V3q5amVZVJcnrGfSwZmAYBKgm/qpBI20TipJHWqSLQZ/jiVYpc50tXR9S1usB9IMtz3TqJGKTpeoKzM96bNGoDaRafGIHkMaDOZZmPEk+E/piqq5VdgjAnn4T3YCgbL1F2NuwGL9pkyfZhhzdYGCjeJU6fabYvPmyR+0ceNx+eOfN4utYea4oz+d6UdIAAkiTvbs2jx9mB6fSdZra9I7Ige/GhrZImeKmZ7v44F/0YCkNpcrb4j2j3qcQcUI9JddU6wfV5iNuQ7PYMOy9WilwGJ/eMfkMQN0NH9E4+yf0xE2QA2NVfKcNFqvSo9RU9k+8ziPKZxaZTSvoAgAmZBjcxy5fycUlTo0H+lbznCymXNNwZBHPaYO/PF0WlLMqo0KxBWmaYAmxJJDWJi59wPg6qhZpFItHNpAnmeW55nFfntQctRYwQJjtFtj3RiAZmrzUnxw0aZNQiaiU+4aZ+JwzMV6YUxV11DbiusEjULgerOM1UzjAxo8TNh7sPSop3cDwBP6YaNA+Up1CXdBJtz2XhXn9UC+Fijil9ZvYMLGuqo9o6b+QVHQKiBqjKCSCTDL9YDa3ZeLzimSkqDSIECyqL+wX8jbBOY+UJq2erIPq3A8dK7n7TYrK3SCyAATM8wAPFEj3k4yov5zEBQFOwBlm8lWT5E4bUn14/wCa0AeFNPjgL508RBURbQF5HYqNzHacRUJDMrRG4lYMmR5845bYuCxq9IoF0lnqD6qkUqf4V4j4yMPXPKBwQpKkhaFMSYE6TUc658jv44qOlBxDnYTIEjuI9Xww7KkxYSeQsoLSNIYje9/AHxD7BKVyr6iq1Ln0zqA9pgn2jBRzrPqB4TphQNIW9goCAWJjFcY0m9hccEgAHT4ySTc/V3PKDrVkQVBmx6uPGInlOJfImCBlldVQgllAELNqtKeZgaAdjJa/MucdnXEciGBBHIjtBF8cZp21uFIKiIUEN1iCBNhKJAj0QPAd6PIU5024KlgB6A9I36vQfPF5JDM1UYBuKv2XUewnCyYVlAYuHKkWXcOWoieIG3Wi3PT34GzVIx6FQffnBWUdhS0LWZNUiOL0mGlTIHJqlNp5R+7iRanoU0q7U6jB2E8QBHWqVc2U2UURB56j2DEObpNUUMaJE6CdGoS7Aip6RPo6aYjlN/Sw41FqFgatQipIErOlawkC77DqWkfvDvwvnVMFqyq2ocYBgCalLXBjkFokd+qRGm9RNSrIml2ryqu1VQNZIpOBSQAMABpMyAeZ3NiPksnSUpQYuzEtk3gABTq1FgTMqGZVi2zHuwb1HFoGWBUOKMkOfogOsk3idfGTEGAIwMK1Ypfq0ZqR1RoRuvJuZsy1WoeHpYob0dmut6krQGmqrBhxMFWjaiJmAOFFM2OJcm5NJTWR+sM6zovOpo1BYAbTpMRMEHnJhz9J63WI+ZXVVZNB1MwmkpNYcM6YJVuUlF7VOJMjpVqtRRUqpXfrFIAAW7Ag6vWmQTAmAcSkcYpPpuv3T+uOVCCCPnOkH7Q/XBL1l/qqg8VHwOBK+YQb02/C3wxlT6TEj6OqoTkT6JO1rdxw40qh9ai3kvxGBxn6Zpehwk2sZ35DxBwN88o/1Z9mFB7Zdv6ui3gR8DgWpRqAj6IIt9bSTA5G5gAGJ7pxAc9l/qkeYxDXzGWIgs0HcTgCBlxcCnVMblTtc2Ii2xHliKpTHPrl8RP6YLFam1JagqMo7ROowxST2zp1G+5OEmfEWzNQeIP64CtKL9c+a4VTKofXpnuYMP8ADizOe/8AVKftA/EHDHYn16B+4P8AKMBS1sin1aZ+y36xiBsnGwYeDTi+6ufVy7exfiMMOTH9TSPhV/68BRHLH97zGIXy3ePMY0T5MHaiw+xUn4HELZT9yuPf8BgM980HYmFi7OT/AOL+D+OFig2rZ/P+eWJAYqkdsD/v7cD1hL7ncD1vDlbE9RfpD938hig81JBAkwRykc422mxxKtSAzAXAgxYC3adr9mBFW0WAkfnI22uDiU1pZwTIAUzffuPnPdioj6T9BSFUwT3WOxM87HuxH0dcRCgzKTfi7fLzHsxzpFhpRTHbD2gctPj287Yd0YeGAQIJjQZImJPhFvPnifaiM4/AWDRsVJEKJBUCBbYseV74rqFUl0BdTxAePaOdyJE9+Ds84Cgk6Sb8feLiORACfiwDQImxpz3b98CeycL5Fii6+JVd4gqJsSFFRY3sSygi1wQMDZjSrlVemndIIIFkaTNzTCc/IYLo5YyZR5J3NhwkVBAjtqHnsmAHYljDUY2CnkBYAmeQwqOtVP8AWUT+HBKF2QaGoSbA8M6o+jjfeoqC/wBVcDsh/wDTeZj/ABYkyRbS0LSJX0SJADCGpgEvBOrUcSKlepM9XUS89WFEenxZcegBIC1BfbUQd7vXPMoVutU09RPBuFJHVBYAIulQQOWoH0hhr0SsmnTp2DdWQ0+gfoTOuCdDOe+x7McalaEWkoBKgFpBVWbq2EnmGN+cAi2LURjLK6dW9dmd0WjOljDF+uDHUQYCxTneWYRAnCr5ilxVl1lpGbUWABV+qCc7B+LV2CIw9qlRSVQUtRp6lZSp+lB0qBJjV1YPDtImJviZKtQML0QgrCY6sL83Nip/3ckiPrHtjCAKo1GirsiMWoxVAZrE11QFXGmeFdIgEXDTg6nlXQBaZphF9EMCWAJmGPMyTgahUrRSD1NWkt84GsFiG16NRF3tqgX0mNsElKW81Pa36YUjpp1+2n7GGIcwuYAsyE8hqYTiZKafWf8AE36YI6PySVKyqtR5W5BcwbWBkdsHyOMqBrpUBGgoDzJfTfu7t8Q6syPWpH/mj44dmnpliSKhk8tUd0DTgVlp/Urf2v8ALiiTrsx2UjH76/HFf0jmavoPTp3sCpX8wMdzS0l3p1h5n/LiHo/K6qk6agUXBcEDe24vfAWrUXVECojwFBVtMGBc8dt+wc8ManVP+qUj4BPgcc6QpAvdKzQBdQYMgG3Ae2MQLl0OyV7dtveUxBKaD88ivkP0fCFA88ifLX8KmBeqp3hK5I5LB/JDjq01+pmvwn/8eKCfmw55Gr5Gr+pww5VP9kzI8Nf+Q4iakv1cz7P/ANeGnSP9p9n/AEYIe1GmP6HNj2/GlhoWkP8AaV9n+QYYKw+tmh5H/Lh/zj/eZj2H9MA0tS/rcx+EYWO/PD/W5n2H9cLFGw6V+QtZHDUT1okEjq2m29yoHpbdxBvimr5FpJji2jUsWEdszje5Tp2nEtTIPP8AYx3RrRG09l9sA55AzFkD6Tf0dvwaxGCskMvUkW99/bOG0MnV1FwGOobgnyNt8aN6axcqJMXKjt21IOzEi5YHYKfBUP5EYDLv0VWaTpaTy0kie8kfDDuj+jq4EvTZZ5BSDvNzGx5juxq1yA/q/wD4m/wtjgoqvJB4moMQZivl3O4jxU/pgenScPcoqjnB1HwsNPvxslUHY/hzEf3sSrTfl15+zXVvyGAw7IJGzeLmbFyJ+j/3jbd3YZ6jESSqEC5/nSMbdqDTtmh/yw2A6ry4l3CrBVjRW5Mgqw2t5+UYDK9Y0/sqMciTv2yN8cytUqjDTqbVqF7AjYbC0D342XWL/W0vvUB8FOJaen+synnSj/BiDLZbKlgJAGx9MeqpQe4918cy+VYiDRRdIgS4M98jnONkon/Yj7vzjHfmxP8AQ5RvBwP8eAxVTomWBbQoBBAQzO9idxvviL/QWoFdwVCT1iAxqDaokgGREXtNzy2zdGk/6nSPhU/68R/6Lj/UfYzH4nFlGUGQdWZlUS+nVxiOEEDbx78EplMyTZFmBvUAxfnJJzydTyLfphvzahzy1cfePxGFFT/ofOQIooRv+2T+d+eI26OzyyBQUTudYM7/AFb2Bbmd8XfVZTnSzA++vxXHNGU/3481PwxBlW6GzhJmFGwEG1/tdmJE+Tuavc7zEcuzfGoFPJ/XrD7oOHChleVWt+AfrhBlMz8kMwV4mIA3P6zOJcj8lWRQTUZ5Mhe3SDtHjjUfNqcjq3d+XEIjaOZwB8pqgCaA4Q2A7wN4v24ozuV6PzNclaadWw3iC3mWBxO/yEzrekap/D/lxbdDdH0CoJzOluyJ+OLxOj15Zwfhb4YDD9L/ACZrZbL1KtVHVEXiaRO4C8okkgYza5qmkwtR/ow/E3MzC2HvvjW/+IdVqS0aAqitTrlg/pCAukiJ5yZB/dxiVqT6Kr+06vmZQTvyknn38sXAY2bJFYwV6tQQAVEkgGLKDz78F5XIKygtVALAEhqhke7FWKbbsCAXbVwgcABAG20c8S5esF9JesJJMagIWeGInhwwXWX6EQXFSnfmXJ/PbAHTWWWiwnTUlGbgcwNI2MHcnBdDM0oE0W/H/wBOKfpGoGqMRZdQCCQYAA6y8C8g8hywkRBWqQYFFjYX1tzAJG/I2wsS06ixxOZMnc8zI92Fi5PRraJm7jQfGCV8LX/PBIzQ5jzKA+8amxlqTfz/ANsFpWYAR7v5GIrTjN2BDR2cZHsDtA7PRwQuZ1DiB81RoPjoX+9jLDMGIIBHOR7O3D1rAgRqH2WKj3RgNXSZOQX2VF99N2GCqdfkGfwWup/s1ADjL082eVXyYBvzv78FDpBgNlfwJWfASROIL+Dz1x2vllYfiScQgUyd8qe5uspn4DFZR6SXfQ6HuAP9wqffg2l09TPCcxH7tRiD+Gor4A+hkQSCKOoTfqswp91zGIcu9mZBm0UsxkDUskmdO1pnHUVX9Sk8/uJP/wAThv7OBWfqqnF1i6iNOio9MDeRxju5ns3wBbZsf7S4P+8pf/1jq1J/pcq32kA/NBidMzUi1XMEd606w84OONXGzPlWPZVotTPtAAxB1csx2o5Z/ssB+TjCOSPPJH7jP/HHBllb/VaD/wDBzF/YSccbKIt+ozlLvUhgPYMFRPSpDehXXwb9VwxWofXrr7D8RiVc2o9HOVqfc6EfGMEJmKjejnMvU+2BP9pcAOjU+WaqL9pD8GxOlR/Vz48w4+BxMMvmD/Q5Wr9nT8CDhlSi49PIEfYZ/hOCJFrZr1c3SbxqfqMKM4edF/OmfzxW1Gy/r5eunfM/mMNPzM7VKy+KA/lGGqsWp5vnlqbeFNPhiF+tHpZNf/bxBTy9A+hnAPtBh8Tg3JZN9SxnVKzcByLdlxioZlUuW0hYEwNgY/XGP6SzS1MwYQsKZ0yDvBv75x6Fn06ihVq76FZgdxYcN+8/njEfJnKZwDrUQMGm+gGZ3sZwqrKhncnHFl3Hg5xKK2RPqVh4NPwwUc/mB6eWQ+NP9BiCt0wigtVytIKoJJIIAA3JkjBHn3y3qf8Amoy+rqRRlQwH7Q6hfv8AR8vE4zas0Q1QgdXpMtH0jTGq8zGnvgYf0ppqVq7Bh9LVNRN46uSR7Bw37DiCmEJG51O1UQNgJsZPefZjSJmVdv3epgAmG4iTeLbjyw9p9WQTwTYehMkX7bR34jSqTfSJKtVgkniMxERzm3fiRw0GI9EEHSLsTxmTsY5bYCyoZp1p69ZIVSxveBftxVVDyi4EHYftPbeD78F1KainwHUSQCDtBN+e0dnbgRjA3IPFqkc5inHn8MIJGygcySnZueVhy7BhYiaoRYcrczcWPvnHcP7MW9Jrc/fP64n1yvwifzxRZXpEDUHuYkQB3Ajw54tcnXWpTtueVp37MRRiNaey+3vxHUW8x7p9+HokDaI/nl5YjNURHPsmI+B8cBIVMesO+APLE2WcjYuefCAT7+WAEbuAAPIz7+3BS94Ex2kRe5tuO7AFDNuLTPMhhePy/wC2Cev59SSe06R+eKzVaRtNuYvse0XOJ0pCD9GpuRJePcWB92FgKTN7egh7CT3xsI5HY4kKVzPV5khDcTf2GZ8wcA6wsAwI5MvdNjc2XVBP1scCiCxTUq3JD2A39Gd4wwXVDPvTs5oMBb0Qre0Ek4IT5XIpKQ//ACqpYf29Q8oxncu7LMBHi1he2kG0TuKhuLxa0YNo9KoBxcO4iL2JG3liC+ynTuXq84/4mXH99dH5YsadRZ4HQHsp1nQ+yoNPvxkz0wnqhj3mAB4mdsNaoWP7NSBaGYQOWwFiOzEG362rHp1yB2olceeg4GfMqTDfNGPY6NTb3DGHGRzIYlMxoHIXaPAG2LfI5zNoOLMa+4pb3tGCtKuUpt/qvnRr/kCScOConr52j4jUPhii/wBJuDxZak/2QEbxtp/vHBNH5R0l3XM0D2Bz7YcN+eCLql0i/qdIqe6qhHwOJhVzLf7HX/CD78VVPp+hVsM0jd1aijHzIM/2cSijTb+jyj/8Oo1NvYwUYuA2pRqev0ch76Z/Q4BrDLAGcrWpNyMkgHz5YnpZILcUs3T76bioP7M/njvz5lMDOuvdVT85wGczVZnRqTOxRhBWeXh3ED24G+StMvqFPN9WqmIexmewTg/pmkyv1hdH1SSU2/ekRY8/HGf106WZBq09VNhI02OrmJF+wz34Ub6lls7/AEecRvv/AK4H6f6N6SzGWrUGhhUUrIg/HAQbJEXo5mn3gz+YxLT+aepna1P7Sn4HAeO1lWmeZiaGwgmTqg9npe7bfEbEqGCi6QgO5v6XcRvyxdfKbo2lQzXU0GFZNPXa7jiYtYbbRF53xTSR1ZZogFn5GTYSB7NueNIlKm4LQNQgTA0qOKByvB8sOJUAHeXNUWN1AIC3FrMPwjAlFQAF3PoHs4wSSJ7vzwVJMxPDwAre3Pynn34AvL0tVEqqHUVIVp57T24GeCJiNKCO/QSZ+8YGDsq1rtU9mAsz6cAnSNIBO+kXaOe/LCISsR2nmYnc3P54WLKlWQAaqd97zzuOfYRjmGfhQa/JdtWrXB7hgnL9Asjh1qEMDIt/NuWNRowmp4xrp0wPU414hFQcwYB/jHbgB8u8mx8P4RbFnS6PUzLAcpdjz5gEwf8At2jDsznepYTUmQOBVs3IETcHv2/PGvrudNvhTtlmX0wRsQCP4C2HPYAd47tvyONBTrU66iAQJupEEHtB7PbvzwLmuiAoLFjAnuM8p7RNuUYMKtRfvB5WO17cxjoqCPQDGPSM8vMAXvz3w1h2A22B+HlOOCltIk98nytAjlgJnbTvqC3NxI+s3xX2445FyRMH0l3ECWBBiQdJF+3ywiIJN+0le69wTuTO8be2PUBBJmNyogwLmRzkqw353xQiDBJGqNytjK7mI5truRed8SUajzAdSYF23gcG8EbqxseeGfvEatO5XeRYmLWnXy7b44LxMVIsRs1uEbXPEKhi+84UT1SzDS9VXDHiUW4QLmSO0p7uU4HNQbnVSfS7mZgF4pk7alhgrDc3HZOEtMMCNAgnSQu6zAc9pI4DcHfCFYMCN5klGPadAmeQcciPSGEFjTzVQQLO3DEESSoiqd59Lt2nBK5iv9RV+0R+uKMEAglHVgpq25GodD2ImByE8jfBVU0l9Kq7eAH6YzYaLrVqscVamvcPz2wHV6MquwbrC4txE2IO0XNjiCrmKOkwjkeiWLbBgbgbSI2wxaYDMEqaXQGhBkEsTYAiRpJBEmIjwOGB1T5IszEl1E9gJ/TBmU+S2iJr1h9jh/ObY4MzXERxqKRkyCNai5JW5MxN+eCMn04vVqaiKahFxJ7SLXG8T54YLCjSZIC1qgjdtQk90Fb/AIhgxemM2oP0pYE2V0MAd5BcEeQxSt0pVb0KRjwI95/XED1cw27KncWv7pwF7nul2CMalCkByqUwoM+UfljP5mulenqS70+JRsZgxuNjt7MOy9NmSpTeoG1XWB6J5xO+wPtxQvlQDJqlY5zf+zGKN98mflA1SmC2cCN9XRrHnDW9mL5K7t62SrDv4W/tKPzx49UWnMkux7QsT54dQzTj9mH/ABE+4SMQb35d9A1q1AGlklRlcF6lJg00wDqFmMCdLH7OPLiFYyNRFVuG0EBYv/d9uNFS6RzQsWABEEG1jY7GcBLlaKhQ1W6iAEWSO25i/li6KoVieIBRqVmHO8aUubA/xxIK6rGln2Fh4XvzxYg0tkos5/eJ/JYwQMtW5JTojwC/nxYlAmWzOZI4FeO1tvyj347mmc3qOgOnTY8pn1Rv54fWop/SVyx7Fk/p+WFRRf6OizntafyEYAN3Um7k/c/jhYsjRq/VpDutjmG0agDsw4Y6rAYdE88ZdQuZy+uCDdTIkbwQY8DEeBwHWp1tcqqCIAO3iYGLcJjvV4suFig+a1huw8sXGT6TMaK4DctQH5j+fDniVkxC1EXkgQNzti9VrPTFoOj6LLZVi0MoE/xHifM7YZUyKC8BeWtVlfBlIkfztgPLOEM06ymPSBt4/wDcYtKOdWwJUE2Gkgg91tvZHdzxZEvGqHpHI1A+oKsGCNJsdgSD4Fj5+GK2SDHF2HYHhN55tJBO/reON183sdNpuREoR2kf4hI8MDLR0m0U2Pqvem/2W/nxxayxDbBjfmWXfvJHeS55b4fTmBIDGY1Cw1KDJa22rV2el3jBfSGQqUmPWKwi+pdwAS3sgC/vwPTpdoBIlZg3MjWY7dS9wvhoiFImdY34dSGbuCnFczAC2kb4cz6wWjWGkgizBYlV8Nakc74mr0tIBBKsSVUhSBLC0neJXsOIKjWuLSSpQAQF4trX1BxNsA/LMQoKPpBJYq0QGdBoAmzQwPvtviVHIgCiNUDUwSQTF4Po7zscCU1HDN+IEEdw1IW5z6Qi1jflibJE6VFNGZCTfsBJkWHK95v3YUPLOzSHCkA0yhgAvc04HozqiCfqHETW066V9IqMRYl0HPlptcAWLHwx1wbLVSJUuWHCSyExMWjTYQLllM8U4jFUkAU3ALP1rLJA0zpcMTCkWuOYvGAVGmNKrTbSxPXKWsAAL3E8SxMwLAnuwdlM1VD1WXjRzNIKwJi9l5iBAI5EYFr1NPG9McLMkjh4CPV9U8JYAxF/PA9MUwyFKmn5u5UlxEySRETwtxCTy3iwJFrUWu5kqB9ppPum+G1Miw9OpHgIjzY/DEnUV23eB2LPwgYHbIIPTqT97/L8cZVCRRpsKhqHhvuSdriBAuJGOZ4U1bUVJ13GmwO3MDvB3xxquXGwLH90fG5wTTzBeiWSmAUOkK17DYi3ZPLliiuSqxP0dFfZqPvnDmytZvTcIO8ge4SfdiVzXYcThB2WX3fwxCMrTHpOz+At/age7EDHylBfTqlz2KP1M/2cJatOYp0S32r+7+GCadGBw0oHa5t8F/PCq1CLNVA/dpjfyEfHAMZq8RqWkOwQvuF/dgY5dCYZnqMfVUb/AM/ZwaKQG1En96s0D8NiR5HHVqMRAfhPKiulfbAHtGAH6nRtSSn/AMS58wb/ANnDg+rd6lTuprC+3b3DDG0r9We/jb2ej7MRZjObSSeXEbeQH5YIkKr/AFI83M+cNGFitqZ9gSOrPlSGOYo3QbDlOIlOHjGHZNOOThqjHTgOnEdd4RyACdNp2FxJ9k4cWwt7QDO4ODXHN7g+i8vUq7ANJ3JBBPMHnOLLpfIUaZUVHAtdRG+8du3OMVlPLPSHAxu2qASACARv32nwGIMxltbMza2J2mAB3c8db8tsw/T+Pdlv8LBPlOiMqoGKiJJ5dhEmZ3vY/HS5HPU66QNLA7iOfeBF+9dLdz4wqZTSPRXc3InfkZt7sSLXqL6JjbkLwIE2vbGer2zy48fpucxTFOkyr9JqIAR2kBb6+rYCSZK8NiIuBiry/RyaiaSqxvqo1Bxd8dt+Yv44Ao9MlgNYGsXEkhWjZW7tt52Fxi/FanWUEweQYNcHaFc8+Wl/JsXy54qs3khUR0pHQ5B+iqRGsAwVJsDPhHfjMZjKtTZhUU0nAAYeryqMSOfrC0jG6zKMAesXrkG7ARVTs1j9bdk4Z1OtLac1RHqkcaWgx6wsTtIveMEefswW5lQZOpfRKllVTG2w5eODVyTFQGWo5AuZ0ruY37o5Yv6HycpMScu8kqo6mpAbhkWbZxt2G2xwRRy9L0WmjWBj6QakJ7JiQfGT3YlGRakyMQjqrEpU0arBRwtJ9EjaROy4bX02LJEuaSlRACtdWA2aJm0SDvzxc/KnJNT6tqtM3PViohsVaZggEEiTaxuR2RSosDgcHSppaXFy4MrpBlTvbnaMUcpqwOpGEBOr0tzZTKwpkEkCRF5B84qwRiKbJBqjU7DcMoJMgzy1WEekOzHczQ1BVeaTFetLAGZVWJhZ7ATbY28H5jMOEapTAZdWpNQ1QpJDADdRIRSLReO3ATZVxWXWarBZjSYERFpJM2IuMSmhSF9JfvMke1oGJqOUVbIumTOkbyeUcTdg5bYT0DPqjvO/sMt7hiAfV9VBHtHugYbRzTFG1HQJjYDYbwv64WaQHh6wlzZeV+4Ekn2DExgAAskDmRJnmQIgSfDACU9LXVKlTv8ARXzP/ViZVI/q6fcvE3tH+bEWZzC+t1tT7TaF9g4vYcCf6cSnMFV7qayfNrT5zgLOplZuwJ/4jaR7PSPkTgZ80q2DeVJQvtcifaMVT9P6pABAPNiQPYtsRihrvrLdwtHs3GCDKvSSg2VQe/6Rj3gG0+EYp898oGmCHJ/fJA8gMW9PoipHCFCxJhgLxPbvtbHH6Pa/AGG5Ope0957CNsBTUs8XMago7BYe3fFlTgCw8TzPja+E3yeBJlUBHJTB/P8AMDDD0DVQkI8RyLKR2bzgJNX8/wAnCwEalYWIQxz/AJGOYDfVVHVHxxDlzdvL8hhYWOM/dXoviCHPCcSptjuFjbLjYcMLCwHQMR1BhYWM1UYGImwsLCAdxi2+T7G4n1lHkdx545hY3x8scmmpmKYYWK1wgPMLeVB5L3bYA6bHV5zg4OL1bcu7Cwsb+5/vTAv5WUwDTIABNLUSBcntPf34kzKh8ijNxNq06jcxG0m8d2FhYk8UUXRh1UsypuoDkA3A0qSsDuNx2YxOb/Zzz61TPfoBn24WFi3wozopZSvN4qMBPIESQO4mJwP8nf2tDvV5/wDkP5gYWFhWWjr2qafV+ry9m2HCkusCBz5YWFiKrKhlr30zE8rHbswNS9Gec74WFgMh8pnPWRJjsxTIYNsLCwFnR3wWbERa3LCwsGa1PR4mkk3tzwHnFE7DCwsKsV9bfEJOFhYB8YWFhYMv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xmlns="" val="3821857384"/>
              </p:ext>
            </p:extLst>
          </p:nvPr>
        </p:nvGraphicFramePr>
        <p:xfrm>
          <a:off x="460375" y="3901504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49 CuadroTexto"/>
          <p:cNvSpPr txBox="1">
            <a:spLocks noChangeArrowheads="1"/>
          </p:cNvSpPr>
          <p:nvPr/>
        </p:nvSpPr>
        <p:spPr bwMode="auto">
          <a:xfrm>
            <a:off x="0" y="6308725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 dirty="0">
                <a:latin typeface="+mj-lt"/>
                <a:cs typeface="Arial" charset="0"/>
              </a:rPr>
              <a:t>Fuente: Sistema de Información Energética, Administración de Energía de EEUU. Tarifas de EEUU convertidas a pesos a un tipo de cambio de 12.64 pesos/dólar, promedio diario del tipo interbancario en el primer trimestre de 2013.</a:t>
            </a:r>
            <a:endParaRPr lang="es-ES" sz="1000" dirty="0">
              <a:latin typeface="+mj-lt"/>
              <a:cs typeface="Arial" charset="0"/>
            </a:endParaRPr>
          </a:p>
        </p:txBody>
      </p:sp>
      <p:sp>
        <p:nvSpPr>
          <p:cNvPr id="14339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9925" y="633730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EF5821-CC74-44A6-AB54-E6BC894BD066}" type="slidenum">
              <a:rPr lang="es-ES" smtClean="0">
                <a:cs typeface="Arial" charset="0"/>
              </a:rPr>
              <a:pPr eaLnBrk="1" hangingPunct="1"/>
              <a:t>13</a:t>
            </a:fld>
            <a:endParaRPr lang="es-ES" smtClean="0">
              <a:cs typeface="Arial" charset="0"/>
            </a:endParaRPr>
          </a:p>
        </p:txBody>
      </p:sp>
      <p:sp>
        <p:nvSpPr>
          <p:cNvPr id="14340" name="5 CuadroTexto"/>
          <p:cNvSpPr txBox="1">
            <a:spLocks noChangeArrowheads="1"/>
          </p:cNvSpPr>
          <p:nvPr/>
        </p:nvSpPr>
        <p:spPr bwMode="auto">
          <a:xfrm>
            <a:off x="250825" y="1643063"/>
            <a:ext cx="8281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600" b="1" dirty="0">
                <a:latin typeface="+mj-lt"/>
                <a:cs typeface="Arial" charset="0"/>
              </a:rPr>
              <a:t>Tarifas promedio de energía eléctrica, primer trimestre 2013 </a:t>
            </a:r>
          </a:p>
          <a:p>
            <a:pPr algn="ctr" eaLnBrk="1" hangingPunct="1"/>
            <a:r>
              <a:rPr lang="es-MX" sz="1600" dirty="0">
                <a:latin typeface="+mj-lt"/>
                <a:cs typeface="Arial" charset="0"/>
              </a:rPr>
              <a:t>(Centavos/</a:t>
            </a:r>
            <a:r>
              <a:rPr lang="es-MX" sz="1600" dirty="0" err="1">
                <a:latin typeface="+mj-lt"/>
                <a:cs typeface="Arial" charset="0"/>
              </a:rPr>
              <a:t>Kwh</a:t>
            </a:r>
            <a:r>
              <a:rPr lang="es-MX" sz="1600" dirty="0">
                <a:latin typeface="+mj-lt"/>
                <a:cs typeface="Arial" charset="0"/>
              </a:rPr>
              <a:t>)</a:t>
            </a:r>
            <a:endParaRPr lang="es-ES" sz="1600" dirty="0">
              <a:latin typeface="+mj-lt"/>
              <a:cs typeface="Arial" charset="0"/>
            </a:endParaRPr>
          </a:p>
        </p:txBody>
      </p:sp>
      <p:grpSp>
        <p:nvGrpSpPr>
          <p:cNvPr id="14341" name="6 Grupo"/>
          <p:cNvGrpSpPr>
            <a:grpSpLocks/>
          </p:cNvGrpSpPr>
          <p:nvPr/>
        </p:nvGrpSpPr>
        <p:grpSpPr bwMode="auto">
          <a:xfrm>
            <a:off x="250825" y="1938338"/>
            <a:ext cx="8750300" cy="3684587"/>
            <a:chOff x="63240" y="1663928"/>
            <a:chExt cx="8932780" cy="3684785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626797" y="1844913"/>
              <a:ext cx="0" cy="302435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flipH="1">
              <a:off x="539486" y="4869262"/>
              <a:ext cx="8316836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Rectángulo"/>
            <p:cNvSpPr/>
            <p:nvPr/>
          </p:nvSpPr>
          <p:spPr>
            <a:xfrm>
              <a:off x="1020493" y="3773828"/>
              <a:ext cx="360360" cy="111607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387203" y="2116389"/>
              <a:ext cx="376234" cy="27719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2188882" y="3913536"/>
              <a:ext cx="360360" cy="97160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2539717" y="2652993"/>
              <a:ext cx="360359" cy="22321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3381085" y="3932587"/>
              <a:ext cx="360359" cy="93667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3731918" y="3213411"/>
              <a:ext cx="360360" cy="1655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4555824" y="4292969"/>
              <a:ext cx="360359" cy="57629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906658" y="3716675"/>
              <a:ext cx="360360" cy="11525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5692463" y="3789704"/>
              <a:ext cx="360359" cy="107955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8027654" y="4005616"/>
              <a:ext cx="360360" cy="86364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6052822" y="4043718"/>
              <a:ext cx="360360" cy="82872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6851328" y="4448553"/>
              <a:ext cx="360359" cy="4318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6052822" y="2421206"/>
              <a:ext cx="360360" cy="1655852"/>
            </a:xfrm>
            <a:prstGeom prst="rect">
              <a:avLst/>
            </a:prstGeom>
            <a:solidFill>
              <a:srgbClr val="F151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8388014" y="3748427"/>
              <a:ext cx="360359" cy="11319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8388014" y="3300728"/>
              <a:ext cx="360359" cy="447699"/>
            </a:xfrm>
            <a:prstGeom prst="rect">
              <a:avLst/>
            </a:prstGeom>
            <a:solidFill>
              <a:srgbClr val="F151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6844978" y="2797464"/>
              <a:ext cx="360359" cy="1655851"/>
            </a:xfrm>
            <a:prstGeom prst="rect">
              <a:avLst/>
            </a:prstGeom>
            <a:solidFill>
              <a:srgbClr val="F151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4365" name="25 CuadroTexto"/>
            <p:cNvSpPr txBox="1">
              <a:spLocks noChangeArrowheads="1"/>
            </p:cNvSpPr>
            <p:nvPr/>
          </p:nvSpPr>
          <p:spPr bwMode="auto">
            <a:xfrm>
              <a:off x="63240" y="1716574"/>
              <a:ext cx="756592" cy="3231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400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350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300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250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200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150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100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50</a:t>
              </a:r>
            </a:p>
            <a:p>
              <a:pPr algn="ctr" eaLnBrk="1" hangingPunct="1"/>
              <a:endParaRPr lang="es-MX" sz="1200" b="1">
                <a:latin typeface="+mj-lt"/>
                <a:cs typeface="Arial" charset="0"/>
              </a:endParaRPr>
            </a:p>
            <a:p>
              <a:pPr algn="ctr" eaLnBrk="1" hangingPunct="1"/>
              <a:r>
                <a:rPr lang="es-MX" sz="1200" b="1">
                  <a:latin typeface="+mj-lt"/>
                  <a:cs typeface="Arial" charset="0"/>
                </a:rPr>
                <a:t>0</a:t>
              </a:r>
              <a:endParaRPr lang="es-ES" sz="1200" b="1">
                <a:latin typeface="+mj-lt"/>
                <a:cs typeface="Arial" charset="0"/>
              </a:endParaRPr>
            </a:p>
          </p:txBody>
        </p:sp>
        <p:sp>
          <p:nvSpPr>
            <p:cNvPr id="14366" name="26 CuadroTexto"/>
            <p:cNvSpPr txBox="1">
              <a:spLocks noChangeArrowheads="1"/>
            </p:cNvSpPr>
            <p:nvPr/>
          </p:nvSpPr>
          <p:spPr bwMode="auto">
            <a:xfrm>
              <a:off x="1259632" y="1844824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 dirty="0">
                  <a:latin typeface="+mj-lt"/>
                  <a:cs typeface="Arial" charset="0"/>
                </a:rPr>
                <a:t>+149%</a:t>
              </a:r>
              <a:endParaRPr lang="es-ES" sz="1200" b="1" dirty="0">
                <a:latin typeface="+mj-lt"/>
                <a:cs typeface="Arial" charset="0"/>
              </a:endParaRPr>
            </a:p>
          </p:txBody>
        </p:sp>
        <p:sp>
          <p:nvSpPr>
            <p:cNvPr id="14367" name="27 CuadroTexto"/>
            <p:cNvSpPr txBox="1">
              <a:spLocks noChangeArrowheads="1"/>
            </p:cNvSpPr>
            <p:nvPr/>
          </p:nvSpPr>
          <p:spPr bwMode="auto">
            <a:xfrm>
              <a:off x="2411760" y="2364646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latin typeface="+mj-lt"/>
                  <a:cs typeface="Arial" charset="0"/>
                </a:rPr>
                <a:t>+135%</a:t>
              </a:r>
              <a:endParaRPr lang="es-ES" sz="1200" b="1">
                <a:latin typeface="+mj-lt"/>
                <a:cs typeface="Arial" charset="0"/>
              </a:endParaRPr>
            </a:p>
          </p:txBody>
        </p:sp>
        <p:sp>
          <p:nvSpPr>
            <p:cNvPr id="14368" name="28 CuadroTexto"/>
            <p:cNvSpPr txBox="1">
              <a:spLocks noChangeArrowheads="1"/>
            </p:cNvSpPr>
            <p:nvPr/>
          </p:nvSpPr>
          <p:spPr bwMode="auto">
            <a:xfrm>
              <a:off x="3635896" y="2956476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 dirty="0">
                  <a:latin typeface="+mj-lt"/>
                  <a:cs typeface="Arial" charset="0"/>
                </a:rPr>
                <a:t>+69%</a:t>
              </a:r>
              <a:endParaRPr lang="es-ES" sz="1200" b="1" dirty="0">
                <a:latin typeface="+mj-lt"/>
                <a:cs typeface="Arial" charset="0"/>
              </a:endParaRPr>
            </a:p>
          </p:txBody>
        </p:sp>
        <p:sp>
          <p:nvSpPr>
            <p:cNvPr id="14369" name="29 CuadroTexto"/>
            <p:cNvSpPr txBox="1">
              <a:spLocks noChangeArrowheads="1"/>
            </p:cNvSpPr>
            <p:nvPr/>
          </p:nvSpPr>
          <p:spPr bwMode="auto">
            <a:xfrm>
              <a:off x="4826378" y="3503586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 dirty="0">
                  <a:latin typeface="+mj-lt"/>
                  <a:cs typeface="Arial" charset="0"/>
                </a:rPr>
                <a:t>+84%</a:t>
              </a:r>
              <a:endParaRPr lang="es-ES" sz="1200" b="1" dirty="0">
                <a:latin typeface="+mj-lt"/>
                <a:cs typeface="Arial" charset="0"/>
              </a:endParaRPr>
            </a:p>
          </p:txBody>
        </p:sp>
        <p:sp>
          <p:nvSpPr>
            <p:cNvPr id="14370" name="30 CuadroTexto"/>
            <p:cNvSpPr txBox="1">
              <a:spLocks noChangeArrowheads="1"/>
            </p:cNvSpPr>
            <p:nvPr/>
          </p:nvSpPr>
          <p:spPr bwMode="auto">
            <a:xfrm>
              <a:off x="5899676" y="2204864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latin typeface="+mj-lt"/>
                  <a:cs typeface="Arial" charset="0"/>
                </a:rPr>
                <a:t>+123%</a:t>
              </a:r>
              <a:endParaRPr lang="es-ES" sz="1200" b="1">
                <a:latin typeface="+mj-lt"/>
                <a:cs typeface="Arial" charset="0"/>
              </a:endParaRPr>
            </a:p>
          </p:txBody>
        </p:sp>
        <p:sp>
          <p:nvSpPr>
            <p:cNvPr id="14371" name="31 CuadroTexto"/>
            <p:cNvSpPr txBox="1">
              <a:spLocks noChangeArrowheads="1"/>
            </p:cNvSpPr>
            <p:nvPr/>
          </p:nvSpPr>
          <p:spPr bwMode="auto">
            <a:xfrm>
              <a:off x="8235464" y="3053194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latin typeface="+mj-lt"/>
                  <a:cs typeface="Arial" charset="0"/>
                </a:rPr>
                <a:t>+73%</a:t>
              </a:r>
              <a:endParaRPr lang="es-ES" sz="1200" b="1">
                <a:latin typeface="+mj-lt"/>
                <a:cs typeface="Arial" charset="0"/>
              </a:endParaRPr>
            </a:p>
          </p:txBody>
        </p:sp>
        <p:sp>
          <p:nvSpPr>
            <p:cNvPr id="14372" name="32 CuadroTexto"/>
            <p:cNvSpPr txBox="1">
              <a:spLocks noChangeArrowheads="1"/>
            </p:cNvSpPr>
            <p:nvPr/>
          </p:nvSpPr>
          <p:spPr bwMode="auto">
            <a:xfrm>
              <a:off x="7227528" y="3356992"/>
              <a:ext cx="115212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 dirty="0">
                  <a:latin typeface="+mj-lt"/>
                  <a:cs typeface="Arial" charset="0"/>
                </a:rPr>
                <a:t>Tarifa</a:t>
              </a:r>
            </a:p>
            <a:p>
              <a:pPr eaLnBrk="1" hangingPunct="1"/>
              <a:r>
                <a:rPr lang="es-MX" sz="1200" b="1" dirty="0">
                  <a:latin typeface="+mj-lt"/>
                  <a:cs typeface="Arial" charset="0"/>
                </a:rPr>
                <a:t>subsidiada</a:t>
              </a:r>
              <a:endParaRPr lang="es-ES" sz="1200" b="1" dirty="0">
                <a:latin typeface="+mj-lt"/>
                <a:cs typeface="Arial" charset="0"/>
              </a:endParaRPr>
            </a:p>
          </p:txBody>
        </p:sp>
        <p:sp>
          <p:nvSpPr>
            <p:cNvPr id="14373" name="33 CuadroTexto"/>
            <p:cNvSpPr txBox="1">
              <a:spLocks noChangeArrowheads="1"/>
            </p:cNvSpPr>
            <p:nvPr/>
          </p:nvSpPr>
          <p:spPr bwMode="auto">
            <a:xfrm>
              <a:off x="7803592" y="2837170"/>
              <a:ext cx="115212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latin typeface="+mj-lt"/>
                  <a:cs typeface="Arial" charset="0"/>
                </a:rPr>
                <a:t>Tarifa </a:t>
              </a:r>
            </a:p>
            <a:p>
              <a:pPr eaLnBrk="1" hangingPunct="1"/>
              <a:r>
                <a:rPr lang="es-MX" sz="1200" b="1">
                  <a:latin typeface="+mj-lt"/>
                  <a:cs typeface="Arial" charset="0"/>
                </a:rPr>
                <a:t>Real</a:t>
              </a:r>
              <a:endParaRPr lang="es-ES" sz="1200" b="1">
                <a:latin typeface="+mj-lt"/>
                <a:cs typeface="Arial" charset="0"/>
              </a:endParaRPr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 flipV="1">
              <a:off x="8027654" y="3307078"/>
              <a:ext cx="352422" cy="698538"/>
            </a:xfrm>
            <a:prstGeom prst="straightConnector1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 flipV="1">
              <a:off x="8027654" y="3716675"/>
              <a:ext cx="360360" cy="288941"/>
            </a:xfrm>
            <a:prstGeom prst="straightConnector1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76" name="36 CuadroTexto"/>
            <p:cNvSpPr txBox="1">
              <a:spLocks noChangeArrowheads="1"/>
            </p:cNvSpPr>
            <p:nvPr/>
          </p:nvSpPr>
          <p:spPr bwMode="auto">
            <a:xfrm>
              <a:off x="7609574" y="1663928"/>
              <a:ext cx="138338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b="1" dirty="0">
                  <a:latin typeface="+mj-lt"/>
                  <a:cs typeface="Arial" charset="0"/>
                </a:rPr>
                <a:t>Subsidio</a:t>
              </a:r>
            </a:p>
            <a:p>
              <a:pPr eaLnBrk="1" hangingPunct="1"/>
              <a:r>
                <a:rPr lang="es-MX" b="1" dirty="0">
                  <a:latin typeface="+mj-lt"/>
                  <a:cs typeface="Arial" charset="0"/>
                </a:rPr>
                <a:t>México</a:t>
              </a:r>
            </a:p>
            <a:p>
              <a:pPr eaLnBrk="1" hangingPunct="1"/>
              <a:r>
                <a:rPr lang="es-MX" b="1" dirty="0">
                  <a:latin typeface="+mj-lt"/>
                  <a:cs typeface="Arial" charset="0"/>
                </a:rPr>
                <a:t>EEUU</a:t>
              </a:r>
              <a:endParaRPr lang="es-ES" b="1" dirty="0">
                <a:latin typeface="+mj-lt"/>
                <a:cs typeface="Arial" charset="0"/>
              </a:endParaRPr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7421234" y="1989382"/>
              <a:ext cx="214311" cy="2460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39" name="38 Rectángulo"/>
            <p:cNvSpPr>
              <a:spLocks noChangeAspect="1"/>
            </p:cNvSpPr>
            <p:nvPr/>
          </p:nvSpPr>
          <p:spPr>
            <a:xfrm>
              <a:off x="7421234" y="2275148"/>
              <a:ext cx="214311" cy="2460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7422822" y="1732194"/>
              <a:ext cx="212723" cy="244488"/>
            </a:xfrm>
            <a:prstGeom prst="rect">
              <a:avLst/>
            </a:prstGeom>
            <a:solidFill>
              <a:srgbClr val="F151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sz="1200" b="1">
                <a:latin typeface="+mj-lt"/>
              </a:endParaRPr>
            </a:p>
          </p:txBody>
        </p:sp>
        <p:sp>
          <p:nvSpPr>
            <p:cNvPr id="14380" name="40 CuadroTexto"/>
            <p:cNvSpPr txBox="1">
              <a:spLocks noChangeArrowheads="1"/>
            </p:cNvSpPr>
            <p:nvPr/>
          </p:nvSpPr>
          <p:spPr bwMode="auto">
            <a:xfrm>
              <a:off x="8275940" y="3501008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solidFill>
                    <a:schemeClr val="bg1"/>
                  </a:solidFill>
                  <a:latin typeface="+mj-lt"/>
                  <a:cs typeface="Arial" charset="0"/>
                </a:rPr>
                <a:t>+26%</a:t>
              </a:r>
              <a:endParaRPr lang="es-ES" sz="1200" b="1">
                <a:solidFill>
                  <a:schemeClr val="bg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4381" name="41 CuadroTexto"/>
            <p:cNvSpPr txBox="1">
              <a:spLocks noChangeArrowheads="1"/>
            </p:cNvSpPr>
            <p:nvPr/>
          </p:nvSpPr>
          <p:spPr bwMode="auto">
            <a:xfrm>
              <a:off x="5955918" y="3789040"/>
              <a:ext cx="7200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MX" sz="1200" b="1">
                  <a:solidFill>
                    <a:schemeClr val="bg1"/>
                  </a:solidFill>
                  <a:latin typeface="+mj-lt"/>
                  <a:cs typeface="Arial" charset="0"/>
                </a:rPr>
                <a:t>-24%</a:t>
              </a:r>
              <a:endParaRPr lang="es-ES" sz="1200" b="1">
                <a:solidFill>
                  <a:schemeClr val="bg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4382" name="42 CuadroTexto"/>
            <p:cNvSpPr txBox="1">
              <a:spLocks noChangeArrowheads="1"/>
            </p:cNvSpPr>
            <p:nvPr/>
          </p:nvSpPr>
          <p:spPr bwMode="auto">
            <a:xfrm>
              <a:off x="683568" y="4887048"/>
              <a:ext cx="12961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 dirty="0">
                  <a:latin typeface="+mj-lt"/>
                  <a:cs typeface="Arial" charset="0"/>
                </a:rPr>
                <a:t>Residencial</a:t>
              </a:r>
            </a:p>
            <a:p>
              <a:pPr algn="ctr" eaLnBrk="1" hangingPunct="1"/>
              <a:r>
                <a:rPr lang="es-MX" sz="1200" dirty="0">
                  <a:latin typeface="+mj-lt"/>
                  <a:cs typeface="Arial" charset="0"/>
                </a:rPr>
                <a:t>Alto Consumo</a:t>
              </a:r>
              <a:endParaRPr lang="es-ES" sz="1200" dirty="0">
                <a:latin typeface="+mj-lt"/>
                <a:cs typeface="Arial" charset="0"/>
              </a:endParaRPr>
            </a:p>
          </p:txBody>
        </p:sp>
        <p:sp>
          <p:nvSpPr>
            <p:cNvPr id="14383" name="43 CuadroTexto"/>
            <p:cNvSpPr txBox="1">
              <a:spLocks noChangeArrowheads="1"/>
            </p:cNvSpPr>
            <p:nvPr/>
          </p:nvSpPr>
          <p:spPr bwMode="auto">
            <a:xfrm>
              <a:off x="1907704" y="4911551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>
                  <a:latin typeface="+mj-lt"/>
                  <a:cs typeface="Arial" charset="0"/>
                </a:rPr>
                <a:t>Comercial</a:t>
              </a:r>
              <a:endParaRPr lang="es-ES" sz="1200">
                <a:latin typeface="+mj-lt"/>
                <a:cs typeface="Arial" charset="0"/>
              </a:endParaRPr>
            </a:p>
          </p:txBody>
        </p:sp>
        <p:sp>
          <p:nvSpPr>
            <p:cNvPr id="14384" name="44 CuadroTexto"/>
            <p:cNvSpPr txBox="1">
              <a:spLocks noChangeArrowheads="1"/>
            </p:cNvSpPr>
            <p:nvPr/>
          </p:nvSpPr>
          <p:spPr bwMode="auto">
            <a:xfrm>
              <a:off x="3059832" y="4904903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 dirty="0">
                  <a:latin typeface="+mj-lt"/>
                  <a:cs typeface="Arial" charset="0"/>
                </a:rPr>
                <a:t>Servicios</a:t>
              </a:r>
              <a:endParaRPr lang="es-ES" sz="1200" dirty="0">
                <a:latin typeface="+mj-lt"/>
                <a:cs typeface="Arial" charset="0"/>
              </a:endParaRPr>
            </a:p>
          </p:txBody>
        </p:sp>
        <p:sp>
          <p:nvSpPr>
            <p:cNvPr id="14385" name="45 CuadroTexto"/>
            <p:cNvSpPr txBox="1">
              <a:spLocks noChangeArrowheads="1"/>
            </p:cNvSpPr>
            <p:nvPr/>
          </p:nvSpPr>
          <p:spPr bwMode="auto">
            <a:xfrm>
              <a:off x="4211960" y="4916458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 dirty="0">
                  <a:latin typeface="+mj-lt"/>
                  <a:cs typeface="Arial" charset="0"/>
                </a:rPr>
                <a:t>Industrial</a:t>
              </a:r>
              <a:endParaRPr lang="es-ES" sz="1200" dirty="0">
                <a:latin typeface="+mj-lt"/>
                <a:cs typeface="Arial" charset="0"/>
              </a:endParaRPr>
            </a:p>
          </p:txBody>
        </p:sp>
        <p:sp>
          <p:nvSpPr>
            <p:cNvPr id="14386" name="46 CuadroTexto"/>
            <p:cNvSpPr txBox="1">
              <a:spLocks noChangeArrowheads="1"/>
            </p:cNvSpPr>
            <p:nvPr/>
          </p:nvSpPr>
          <p:spPr bwMode="auto">
            <a:xfrm>
              <a:off x="5436096" y="4916458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>
                  <a:latin typeface="+mj-lt"/>
                  <a:cs typeface="Arial" charset="0"/>
                </a:rPr>
                <a:t>Residencial</a:t>
              </a:r>
              <a:endParaRPr lang="es-ES" sz="1200">
                <a:latin typeface="+mj-lt"/>
                <a:cs typeface="Arial" charset="0"/>
              </a:endParaRPr>
            </a:p>
          </p:txBody>
        </p:sp>
        <p:sp>
          <p:nvSpPr>
            <p:cNvPr id="14387" name="47 CuadroTexto"/>
            <p:cNvSpPr txBox="1">
              <a:spLocks noChangeArrowheads="1"/>
            </p:cNvSpPr>
            <p:nvPr/>
          </p:nvSpPr>
          <p:spPr bwMode="auto">
            <a:xfrm>
              <a:off x="6390088" y="4916458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>
                  <a:latin typeface="+mj-lt"/>
                  <a:cs typeface="Arial" charset="0"/>
                </a:rPr>
                <a:t>Agrícola</a:t>
              </a:r>
              <a:endParaRPr lang="es-ES" sz="1200">
                <a:latin typeface="+mj-lt"/>
                <a:cs typeface="Arial" charset="0"/>
              </a:endParaRPr>
            </a:p>
          </p:txBody>
        </p:sp>
        <p:sp>
          <p:nvSpPr>
            <p:cNvPr id="14388" name="48 CuadroTexto"/>
            <p:cNvSpPr txBox="1">
              <a:spLocks noChangeArrowheads="1"/>
            </p:cNvSpPr>
            <p:nvPr/>
          </p:nvSpPr>
          <p:spPr bwMode="auto">
            <a:xfrm>
              <a:off x="7659400" y="4916458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MX" sz="1200">
                  <a:latin typeface="+mj-lt"/>
                  <a:cs typeface="Arial" charset="0"/>
                </a:rPr>
                <a:t>Promedio</a:t>
              </a:r>
              <a:endParaRPr lang="es-ES" sz="1200">
                <a:latin typeface="+mj-lt"/>
                <a:cs typeface="Arial" charset="0"/>
              </a:endParaRPr>
            </a:p>
          </p:txBody>
        </p:sp>
      </p:grpSp>
      <p:sp>
        <p:nvSpPr>
          <p:cNvPr id="14342" name="50 CuadroTexto"/>
          <p:cNvSpPr txBox="1">
            <a:spLocks noChangeArrowheads="1"/>
          </p:cNvSpPr>
          <p:nvPr/>
        </p:nvSpPr>
        <p:spPr bwMode="auto">
          <a:xfrm rot="16200000">
            <a:off x="-273455" y="3544775"/>
            <a:ext cx="2428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200" b="1" dirty="0">
                <a:latin typeface="+mj-lt"/>
                <a:cs typeface="Arial" charset="0"/>
              </a:rPr>
              <a:t>Centavos/</a:t>
            </a:r>
            <a:r>
              <a:rPr lang="es-MX" sz="1200" b="1" dirty="0" err="1">
                <a:latin typeface="+mj-lt"/>
                <a:cs typeface="Arial" charset="0"/>
              </a:rPr>
              <a:t>Kwh</a:t>
            </a:r>
            <a:endParaRPr lang="es-ES" sz="1200" b="1" dirty="0">
              <a:latin typeface="+mj-lt"/>
              <a:cs typeface="Arial" charset="0"/>
            </a:endParaRPr>
          </a:p>
        </p:txBody>
      </p:sp>
      <p:sp>
        <p:nvSpPr>
          <p:cNvPr id="14343" name="51 CuadroTexto"/>
          <p:cNvSpPr txBox="1">
            <a:spLocks noChangeArrowheads="1"/>
          </p:cNvSpPr>
          <p:nvPr/>
        </p:nvSpPr>
        <p:spPr bwMode="auto">
          <a:xfrm>
            <a:off x="3357563" y="5429250"/>
            <a:ext cx="2428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200" b="1" dirty="0">
                <a:latin typeface="+mj-lt"/>
                <a:cs typeface="Arial" charset="0"/>
              </a:rPr>
              <a:t>Tipo de consumo</a:t>
            </a:r>
            <a:endParaRPr lang="es-ES" sz="1200" b="1" dirty="0">
              <a:latin typeface="+mj-lt"/>
              <a:cs typeface="Arial" charset="0"/>
            </a:endParaRPr>
          </a:p>
        </p:txBody>
      </p:sp>
      <p:sp>
        <p:nvSpPr>
          <p:cNvPr id="14344" name="Line 3"/>
          <p:cNvSpPr>
            <a:spLocks noChangeShapeType="1"/>
          </p:cNvSpPr>
          <p:nvPr/>
        </p:nvSpPr>
        <p:spPr bwMode="auto">
          <a:xfrm>
            <a:off x="900113" y="1125538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685800" y="47625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Comparativo del costo energético</a:t>
            </a:r>
          </a:p>
        </p:txBody>
      </p:sp>
      <p:pic>
        <p:nvPicPr>
          <p:cNvPr id="1434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contenido"/>
          <p:cNvSpPr>
            <a:spLocks noGrp="1"/>
          </p:cNvSpPr>
          <p:nvPr>
            <p:ph idx="1"/>
          </p:nvPr>
        </p:nvSpPr>
        <p:spPr>
          <a:xfrm>
            <a:off x="457200" y="1744663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r>
              <a:rPr lang="es-MX" sz="1800" dirty="0">
                <a:latin typeface="+mj-lt"/>
              </a:rPr>
              <a:t>Sabemos que el gobierno se está moviendo para corregir estos problemas, y felicitamos los esfuerzos. El problema está en el</a:t>
            </a:r>
            <a:r>
              <a:rPr lang="es-MX" sz="1800" b="1" dirty="0">
                <a:latin typeface="+mj-lt"/>
              </a:rPr>
              <a:t> </a:t>
            </a:r>
            <a:r>
              <a:rPr lang="en-US" sz="1800" b="1" i="1" dirty="0" smtClean="0">
                <a:latin typeface="+mj-lt"/>
              </a:rPr>
              <a:t>timing</a:t>
            </a:r>
            <a:r>
              <a:rPr lang="es-MX" sz="1800" i="1" dirty="0" smtClean="0">
                <a:latin typeface="+mj-lt"/>
              </a:rPr>
              <a:t>. </a:t>
            </a:r>
          </a:p>
          <a:p>
            <a:pPr algn="just">
              <a:lnSpc>
                <a:spcPct val="110000"/>
              </a:lnSpc>
              <a:defRPr/>
            </a:pPr>
            <a:r>
              <a:rPr lang="es-MX" sz="1800" dirty="0">
                <a:latin typeface="+mj-lt"/>
              </a:rPr>
              <a:t>La fortaleza se adquiere primero en lo interior y luego en lo exterior. </a:t>
            </a:r>
            <a:endParaRPr lang="es-MX" sz="1800" dirty="0" smtClean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endParaRPr lang="es-MX" sz="900" dirty="0">
              <a:latin typeface="+mj-lt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   </a:t>
            </a:r>
            <a:r>
              <a:rPr lang="es-MX" sz="1800" b="1" dirty="0" smtClean="0">
                <a:latin typeface="+mj-lt"/>
              </a:rPr>
              <a:t>+</a:t>
            </a: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 INVERSIÓN </a:t>
            </a:r>
            <a:r>
              <a:rPr lang="es-MX" sz="1800" b="1" dirty="0" smtClean="0">
                <a:latin typeface="+mj-lt"/>
              </a:rPr>
              <a:t>+</a:t>
            </a: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 EMPELO </a:t>
            </a:r>
            <a:r>
              <a:rPr lang="es-MX" sz="1800" b="1" dirty="0" smtClean="0">
                <a:latin typeface="+mj-lt"/>
              </a:rPr>
              <a:t>+</a:t>
            </a: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 CONTENIDO NACIONAL </a:t>
            </a:r>
            <a:r>
              <a:rPr lang="es-MX" sz="1800" b="1" dirty="0" smtClean="0">
                <a:latin typeface="+mj-lt"/>
              </a:rPr>
              <a:t>+</a:t>
            </a: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 CRECIMIENTO</a:t>
            </a: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900" b="1" dirty="0" smtClean="0">
              <a:solidFill>
                <a:srgbClr val="F57D05"/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r>
              <a:rPr lang="es-MX" sz="1800" b="1" dirty="0" smtClean="0">
                <a:solidFill>
                  <a:srgbClr val="F57D05"/>
                </a:solidFill>
                <a:latin typeface="+mj-lt"/>
              </a:rPr>
              <a:t>OBJETIVO</a:t>
            </a:r>
            <a:r>
              <a:rPr lang="es-MX" sz="1800" dirty="0" smtClean="0">
                <a:latin typeface="+mj-lt"/>
              </a:rPr>
              <a:t>: </a:t>
            </a:r>
            <a:r>
              <a:rPr lang="es-MX" sz="1800" dirty="0">
                <a:latin typeface="+mj-lt"/>
              </a:rPr>
              <a:t>cambiar el enfoque y lograr que la industria siderúrgica sea considerada como </a:t>
            </a:r>
            <a:r>
              <a:rPr lang="es-MX" sz="1800" dirty="0" smtClean="0">
                <a:latin typeface="+mj-lt"/>
              </a:rPr>
              <a:t>estratégica.</a:t>
            </a: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800" dirty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r>
              <a:rPr lang="es-MX" sz="1800" dirty="0">
                <a:latin typeface="+mj-lt"/>
              </a:rPr>
              <a:t>Las diferencias que hoy imperan en la producción global de acero y los retos que de ahí emanan, requiere esfuerzos de </a:t>
            </a:r>
            <a:r>
              <a:rPr lang="es-MX" sz="1800" b="1" dirty="0">
                <a:latin typeface="+mj-lt"/>
              </a:rPr>
              <a:t>coordinación público privada mucho más profundos.</a:t>
            </a:r>
            <a:endParaRPr lang="es-MX" sz="1800" b="1" dirty="0" smtClean="0">
              <a:latin typeface="+mj-lt"/>
            </a:endParaRP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15365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66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6688" y="6108700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3BB758-465C-4524-A950-3C879EABC587}" type="slidenum">
              <a:rPr lang="es-ES" smtClean="0"/>
              <a:pPr eaLnBrk="1" hangingPunct="1"/>
              <a:t>14</a:t>
            </a:fld>
            <a:endParaRPr lang="es-ES" smtClean="0"/>
          </a:p>
        </p:txBody>
      </p:sp>
      <p:pic>
        <p:nvPicPr>
          <p:cNvPr id="15367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4" descr="http://www.deacero.com/images/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113" y="5516563"/>
            <a:ext cx="734536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contenido"/>
          <p:cNvSpPr>
            <a:spLocks noGrp="1"/>
          </p:cNvSpPr>
          <p:nvPr>
            <p:ph idx="1"/>
          </p:nvPr>
        </p:nvSpPr>
        <p:spPr>
          <a:xfrm>
            <a:off x="519113" y="1384300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r>
              <a:rPr lang="es-MX" sz="1800" dirty="0" smtClean="0">
                <a:latin typeface="+mj-lt"/>
              </a:rPr>
              <a:t>Las medidas de mitigación al comercio desleal nos ayudan a contener la inundación pero no sacarán el barco a flote.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>
                <a:latin typeface="+mj-lt"/>
              </a:rPr>
              <a:t>Se requiere trabajar de forma </a:t>
            </a:r>
            <a:r>
              <a:rPr lang="es-MX" sz="1400" b="1" dirty="0" smtClean="0">
                <a:latin typeface="+mj-lt"/>
              </a:rPr>
              <a:t>coordinada y decidida en una agenda integral</a:t>
            </a:r>
            <a:r>
              <a:rPr lang="es-MX" sz="1400" dirty="0" smtClean="0">
                <a:latin typeface="+mj-lt"/>
              </a:rPr>
              <a:t>.</a:t>
            </a:r>
          </a:p>
          <a:p>
            <a:pPr marL="457200" lvl="1" indent="0" algn="just">
              <a:lnSpc>
                <a:spcPct val="110000"/>
              </a:lnSpc>
              <a:buFontTx/>
              <a:buNone/>
              <a:defRPr/>
            </a:pPr>
            <a:endParaRPr lang="es-MX" sz="800" dirty="0">
              <a:latin typeface="+mj-lt"/>
            </a:endParaRPr>
          </a:p>
          <a:p>
            <a:pPr marL="0" indent="0" algn="ctr">
              <a:lnSpc>
                <a:spcPct val="110000"/>
              </a:lnSpc>
              <a:buFontTx/>
              <a:buNone/>
              <a:defRPr/>
            </a:pPr>
            <a:r>
              <a:rPr lang="es-MX" sz="1800" b="1" dirty="0" smtClean="0">
                <a:latin typeface="+mj-lt"/>
              </a:rPr>
              <a:t>Requerimos una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Nueva Política Industrial </a:t>
            </a:r>
            <a:r>
              <a:rPr lang="es-MX" sz="1800" b="1" dirty="0" smtClean="0">
                <a:latin typeface="+mj-lt"/>
              </a:rPr>
              <a:t>que parta del reconocimiento de los cambios en el mundo y que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ubique a la manufactura, </a:t>
            </a:r>
            <a:r>
              <a:rPr lang="es-MX" sz="1800" b="1" dirty="0" smtClean="0">
                <a:latin typeface="+mj-lt"/>
              </a:rPr>
              <a:t>en el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centro </a:t>
            </a:r>
            <a:r>
              <a:rPr lang="es-MX" sz="1800" b="1" dirty="0" smtClean="0">
                <a:latin typeface="+mj-lt"/>
              </a:rPr>
              <a:t>de las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decisiones de política pública.</a:t>
            </a:r>
            <a:endParaRPr lang="es-MX" sz="1800" dirty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endParaRPr lang="es-MX" sz="800" dirty="0" smtClean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r>
              <a:rPr lang="es-MX" sz="1700" dirty="0" smtClean="0">
                <a:latin typeface="+mj-lt"/>
              </a:rPr>
              <a:t>El modelo </a:t>
            </a:r>
            <a:r>
              <a:rPr lang="es-MX" sz="1700" dirty="0">
                <a:latin typeface="+mj-lt"/>
              </a:rPr>
              <a:t>heterodoxo asiático ha venido superando al modelo ortodoxo occidental, y si hay algo en lo que se ha basado el </a:t>
            </a:r>
            <a:r>
              <a:rPr lang="es-MX" sz="1700" b="1" dirty="0">
                <a:latin typeface="+mj-lt"/>
              </a:rPr>
              <a:t>modelo asiático </a:t>
            </a:r>
            <a:r>
              <a:rPr lang="es-MX" sz="1700" dirty="0" smtClean="0">
                <a:latin typeface="+mj-lt"/>
              </a:rPr>
              <a:t>es, en </a:t>
            </a:r>
            <a:r>
              <a:rPr lang="es-MX" sz="1700" b="1" dirty="0">
                <a:latin typeface="+mj-lt"/>
              </a:rPr>
              <a:t>la </a:t>
            </a:r>
            <a:r>
              <a:rPr lang="es-MX" sz="1700" dirty="0">
                <a:latin typeface="+mj-lt"/>
              </a:rPr>
              <a:t>aplicación de una </a:t>
            </a:r>
            <a:r>
              <a:rPr lang="es-MX" sz="1700" b="1" dirty="0">
                <a:latin typeface="+mj-lt"/>
              </a:rPr>
              <a:t>política integral de crecimiento, competitividad y desarrollo industrial.</a:t>
            </a:r>
            <a:endParaRPr lang="es-MX" sz="1700" b="1" dirty="0" smtClean="0">
              <a:latin typeface="+mj-lt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1800" dirty="0" smtClean="0">
              <a:latin typeface="+mj-lt"/>
            </a:endParaRP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900113" y="11969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+mj-lt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685800" y="549275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16389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+mj-lt"/>
            </a:endParaRPr>
          </a:p>
        </p:txBody>
      </p:sp>
      <p:sp>
        <p:nvSpPr>
          <p:cNvPr id="1639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9C5332-1453-4305-A2AF-6A69B586C8B1}" type="slidenum">
              <a:rPr lang="es-ES" smtClean="0">
                <a:latin typeface="+mj-lt"/>
              </a:rPr>
              <a:pPr eaLnBrk="1" hangingPunct="1"/>
              <a:t>15</a:t>
            </a:fld>
            <a:endParaRPr lang="es-ES" smtClean="0">
              <a:latin typeface="+mj-lt"/>
            </a:endParaRPr>
          </a:p>
        </p:txBody>
      </p:sp>
      <p:pic>
        <p:nvPicPr>
          <p:cNvPr id="1639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xmlns="" val="2745338524"/>
              </p:ext>
            </p:extLst>
          </p:nvPr>
        </p:nvGraphicFramePr>
        <p:xfrm>
          <a:off x="668820" y="4869160"/>
          <a:ext cx="815165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685800" y="620713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Caso coreano: propuestas de política industrial</a:t>
            </a:r>
          </a:p>
        </p:txBody>
      </p:sp>
      <p:sp>
        <p:nvSpPr>
          <p:cNvPr id="17412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7413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4950D3-484E-4D42-A9A4-09CFD99FBDA8}" type="slidenum">
              <a:rPr lang="es-ES" smtClean="0"/>
              <a:pPr eaLnBrk="1" hangingPunct="1"/>
              <a:t>16</a:t>
            </a:fld>
            <a:endParaRPr lang="es-ES" smtClean="0"/>
          </a:p>
        </p:txBody>
      </p:sp>
      <p:pic>
        <p:nvPicPr>
          <p:cNvPr id="1741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36518700"/>
              </p:ext>
            </p:extLst>
          </p:nvPr>
        </p:nvGraphicFramePr>
        <p:xfrm>
          <a:off x="0" y="1772816"/>
          <a:ext cx="738031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691411" y="705051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Caso coreano: propuestas de política industrial</a:t>
            </a:r>
          </a:p>
        </p:txBody>
      </p:sp>
      <p:sp>
        <p:nvSpPr>
          <p:cNvPr id="18436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437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4ABAE0-9EFD-4D63-8AC4-9E2F263F966D}" type="slidenum">
              <a:rPr lang="es-ES" smtClean="0"/>
              <a:pPr eaLnBrk="1" hangingPunct="1"/>
              <a:t>17</a:t>
            </a:fld>
            <a:endParaRPr lang="es-ES" smtClean="0"/>
          </a:p>
        </p:txBody>
      </p:sp>
      <p:pic>
        <p:nvPicPr>
          <p:cNvPr id="18438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xmlns="" val="2495621572"/>
              </p:ext>
            </p:extLst>
          </p:nvPr>
        </p:nvGraphicFramePr>
        <p:xfrm>
          <a:off x="691411" y="1785717"/>
          <a:ext cx="741459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59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6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5BF871-3EAC-4F09-B6F2-46690FEEE5EB}" type="slidenum">
              <a:rPr lang="es-ES" smtClean="0"/>
              <a:pPr eaLnBrk="1" hangingPunct="1"/>
              <a:t>18</a:t>
            </a:fld>
            <a:endParaRPr lang="es-ES" smtClean="0"/>
          </a:p>
        </p:txBody>
      </p:sp>
      <p:pic>
        <p:nvPicPr>
          <p:cNvPr id="1946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1909366"/>
              </p:ext>
            </p:extLst>
          </p:nvPr>
        </p:nvGraphicFramePr>
        <p:xfrm>
          <a:off x="685800" y="1681336"/>
          <a:ext cx="7772400" cy="469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9 Grupo"/>
          <p:cNvGrpSpPr/>
          <p:nvPr/>
        </p:nvGrpSpPr>
        <p:grpSpPr>
          <a:xfrm>
            <a:off x="6467400" y="2330590"/>
            <a:ext cx="522346" cy="522346"/>
            <a:chOff x="5256586" y="576064"/>
            <a:chExt cx="522346" cy="5223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" name="10 Flecha abajo"/>
            <p:cNvSpPr/>
            <p:nvPr/>
          </p:nvSpPr>
          <p:spPr>
            <a:xfrm>
              <a:off x="5256586" y="576064"/>
              <a:ext cx="522346" cy="52234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15109">
                <a:alpha val="90000"/>
              </a:srgb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lecha abajo 4"/>
            <p:cNvSpPr/>
            <p:nvPr/>
          </p:nvSpPr>
          <p:spPr>
            <a:xfrm>
              <a:off x="5374114" y="576064"/>
              <a:ext cx="287290" cy="3930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500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6467400" y="3266694"/>
            <a:ext cx="522346" cy="522346"/>
            <a:chOff x="5256586" y="576064"/>
            <a:chExt cx="522346" cy="5223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13 Flecha abajo"/>
            <p:cNvSpPr/>
            <p:nvPr/>
          </p:nvSpPr>
          <p:spPr>
            <a:xfrm>
              <a:off x="5256586" y="576064"/>
              <a:ext cx="522346" cy="52234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15109">
                <a:alpha val="90000"/>
              </a:srgb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lecha abajo 4"/>
            <p:cNvSpPr/>
            <p:nvPr/>
          </p:nvSpPr>
          <p:spPr>
            <a:xfrm>
              <a:off x="5374114" y="576064"/>
              <a:ext cx="287290" cy="3930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50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6467400" y="4221088"/>
            <a:ext cx="522346" cy="522346"/>
            <a:chOff x="5256586" y="576064"/>
            <a:chExt cx="522346" cy="5223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8" name="17 Flecha abajo"/>
            <p:cNvSpPr/>
            <p:nvPr/>
          </p:nvSpPr>
          <p:spPr>
            <a:xfrm>
              <a:off x="5256586" y="576064"/>
              <a:ext cx="522346" cy="52234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15109">
                <a:alpha val="90000"/>
              </a:srgb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lecha abajo 4"/>
            <p:cNvSpPr/>
            <p:nvPr/>
          </p:nvSpPr>
          <p:spPr>
            <a:xfrm>
              <a:off x="5374114" y="576064"/>
              <a:ext cx="287290" cy="3930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500"/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6467400" y="5298191"/>
            <a:ext cx="522346" cy="522346"/>
            <a:chOff x="5256586" y="576064"/>
            <a:chExt cx="522346" cy="5223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20 Flecha abajo"/>
            <p:cNvSpPr/>
            <p:nvPr/>
          </p:nvSpPr>
          <p:spPr>
            <a:xfrm>
              <a:off x="5256586" y="576064"/>
              <a:ext cx="522346" cy="52234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15109">
                <a:alpha val="90000"/>
              </a:srgb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lecha abajo 4"/>
            <p:cNvSpPr/>
            <p:nvPr/>
          </p:nvSpPr>
          <p:spPr>
            <a:xfrm>
              <a:off x="5374114" y="576064"/>
              <a:ext cx="287290" cy="3930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500"/>
            </a:p>
          </p:txBody>
        </p:sp>
      </p:grpSp>
      <p:sp>
        <p:nvSpPr>
          <p:cNvPr id="19467" name="Rectangle 6"/>
          <p:cNvSpPr>
            <a:spLocks noChangeArrowheads="1"/>
          </p:cNvSpPr>
          <p:nvPr/>
        </p:nvSpPr>
        <p:spPr bwMode="auto">
          <a:xfrm>
            <a:off x="685800" y="620713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Caso coreano: propuestas de política industrial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La clave del éxito coreano</a:t>
            </a:r>
          </a:p>
        </p:txBody>
      </p:sp>
      <p:sp>
        <p:nvSpPr>
          <p:cNvPr id="20484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20485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379494-6AEA-4AB0-972D-3C915090E517}" type="slidenum">
              <a:rPr lang="es-ES" smtClean="0"/>
              <a:pPr eaLnBrk="1" hangingPunct="1"/>
              <a:t>19</a:t>
            </a:fld>
            <a:endParaRPr lang="es-ES" smtClean="0"/>
          </a:p>
        </p:txBody>
      </p:sp>
      <p:pic>
        <p:nvPicPr>
          <p:cNvPr id="2048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1 Marcador de contenido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algn="just"/>
            <a:r>
              <a:rPr lang="es-MX" sz="2000" b="1" dirty="0" smtClean="0">
                <a:latin typeface="+mj-lt"/>
              </a:rPr>
              <a:t>Corea</a:t>
            </a:r>
            <a:r>
              <a:rPr lang="es-MX" sz="2000" dirty="0" smtClean="0">
                <a:latin typeface="+mj-lt"/>
              </a:rPr>
              <a:t> elaboró una agenda con plazos y fechas concretas que diera </a:t>
            </a:r>
            <a:r>
              <a:rPr lang="es-MX" sz="2000" b="1" dirty="0" smtClean="0">
                <a:latin typeface="+mj-lt"/>
              </a:rPr>
              <a:t>certidumbre y rumbo a la planeación de largo plazo</a:t>
            </a:r>
            <a:r>
              <a:rPr lang="es-MX" sz="2000" dirty="0" smtClean="0">
                <a:latin typeface="+mj-lt"/>
              </a:rPr>
              <a:t>:</a:t>
            </a:r>
          </a:p>
          <a:p>
            <a:pPr algn="just"/>
            <a:endParaRPr lang="es-MX" sz="800" dirty="0" smtClean="0">
              <a:latin typeface="+mj-lt"/>
            </a:endParaRPr>
          </a:p>
          <a:p>
            <a:pPr algn="just"/>
            <a:endParaRPr lang="es-MX" sz="2000" dirty="0" smtClean="0">
              <a:latin typeface="+mj-lt"/>
            </a:endParaRPr>
          </a:p>
          <a:p>
            <a:pPr algn="just"/>
            <a:endParaRPr lang="es-MX" sz="2000" dirty="0" smtClean="0">
              <a:latin typeface="+mj-lt"/>
            </a:endParaRPr>
          </a:p>
          <a:p>
            <a:pPr algn="just"/>
            <a:endParaRPr lang="es-MX" sz="2000" dirty="0" smtClean="0">
              <a:latin typeface="+mj-lt"/>
            </a:endParaRPr>
          </a:p>
          <a:p>
            <a:pPr algn="just"/>
            <a:endParaRPr lang="es-MX" sz="2000" dirty="0" smtClean="0">
              <a:latin typeface="+mj-lt"/>
            </a:endParaRPr>
          </a:p>
          <a:p>
            <a:pPr algn="just"/>
            <a:endParaRPr lang="es-MX" sz="1400" dirty="0" smtClean="0">
              <a:latin typeface="+mj-lt"/>
            </a:endParaRPr>
          </a:p>
          <a:p>
            <a:pPr algn="just"/>
            <a:r>
              <a:rPr lang="es-MX" sz="2000" dirty="0" smtClean="0">
                <a:latin typeface="+mj-lt"/>
              </a:rPr>
              <a:t>No se trata de </a:t>
            </a:r>
            <a:r>
              <a:rPr lang="es-MX" sz="2000" b="1" dirty="0" smtClean="0">
                <a:latin typeface="+mj-lt"/>
              </a:rPr>
              <a:t>copiar recetas </a:t>
            </a:r>
            <a:r>
              <a:rPr lang="es-MX" sz="2000" dirty="0" smtClean="0">
                <a:latin typeface="+mj-lt"/>
              </a:rPr>
              <a:t>o </a:t>
            </a:r>
            <a:r>
              <a:rPr lang="es-MX" sz="2000" b="1" dirty="0" smtClean="0">
                <a:latin typeface="+mj-lt"/>
              </a:rPr>
              <a:t>emular modelos </a:t>
            </a:r>
            <a:r>
              <a:rPr lang="es-MX" sz="2000" dirty="0" smtClean="0">
                <a:latin typeface="+mj-lt"/>
              </a:rPr>
              <a:t>de otras países cuyas circunstancias son </a:t>
            </a:r>
            <a:r>
              <a:rPr lang="es-MX" sz="2000" b="1" dirty="0" smtClean="0">
                <a:latin typeface="+mj-lt"/>
              </a:rPr>
              <a:t>ajenas a la realidad mexicana.</a:t>
            </a:r>
          </a:p>
          <a:p>
            <a:pPr lvl="1" algn="just"/>
            <a:r>
              <a:rPr lang="es-MX" sz="1600" dirty="0" smtClean="0">
                <a:solidFill>
                  <a:schemeClr val="tx1"/>
                </a:solidFill>
                <a:latin typeface="+mj-lt"/>
              </a:rPr>
              <a:t>Debemos aprender de sus experiencias, adaptándolas al momento histórico y nuestras estructuras políticas y económicas. </a:t>
            </a:r>
          </a:p>
          <a:p>
            <a:pPr lvl="1" algn="just"/>
            <a:endParaRPr lang="es-MX" sz="800" dirty="0" smtClean="0">
              <a:latin typeface="+mj-lt"/>
            </a:endParaRPr>
          </a:p>
          <a:p>
            <a:pPr algn="just"/>
            <a:r>
              <a:rPr lang="es-MX" sz="2000" dirty="0" smtClean="0">
                <a:latin typeface="+mj-lt"/>
              </a:rPr>
              <a:t>Sin embargo es importante destacar la </a:t>
            </a:r>
            <a:r>
              <a:rPr lang="es-MX" sz="2000" b="1" dirty="0" smtClean="0">
                <a:latin typeface="+mj-lt"/>
              </a:rPr>
              <a:t>voluntad de salir adelante </a:t>
            </a:r>
            <a:r>
              <a:rPr lang="es-MX" sz="2000" dirty="0" smtClean="0">
                <a:latin typeface="+mj-lt"/>
              </a:rPr>
              <a:t>mediante </a:t>
            </a:r>
            <a:r>
              <a:rPr lang="es-MX" sz="2000" b="1" dirty="0" smtClean="0">
                <a:latin typeface="+mj-lt"/>
              </a:rPr>
              <a:t>un modelo propio con visión nacionalista y de futuro.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783676653"/>
              </p:ext>
            </p:extLst>
          </p:nvPr>
        </p:nvGraphicFramePr>
        <p:xfrm>
          <a:off x="467545" y="2348880"/>
          <a:ext cx="7990656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48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33249"/>
            <a:ext cx="7048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24944"/>
            <a:ext cx="7064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3200" b="1">
              <a:solidFill>
                <a:srgbClr val="000000"/>
              </a:solidFill>
              <a:latin typeface="Museo Sans 700" pitchFamily="50" charset="0"/>
            </a:endParaRPr>
          </a:p>
        </p:txBody>
      </p:sp>
      <p:sp>
        <p:nvSpPr>
          <p:cNvPr id="3076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7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A1CDC8-E049-40AE-95E9-41594F634EAA}" type="slidenum">
              <a:rPr lang="es-ES" smtClean="0"/>
              <a:pPr eaLnBrk="1" hangingPunct="1"/>
              <a:t>2</a:t>
            </a:fld>
            <a:endParaRPr lang="es-ES" smtClean="0"/>
          </a:p>
        </p:txBody>
      </p:sp>
      <p:pic>
        <p:nvPicPr>
          <p:cNvPr id="3078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-635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13000"/>
            <a:ext cx="73152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471488" y="765175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El sector siderúrgico en el mundo</a:t>
            </a:r>
          </a:p>
        </p:txBody>
      </p:sp>
      <p:sp>
        <p:nvSpPr>
          <p:cNvPr id="3081" name="13 CuadroTexto"/>
          <p:cNvSpPr txBox="1">
            <a:spLocks noChangeArrowheads="1"/>
          </p:cNvSpPr>
          <p:nvPr/>
        </p:nvSpPr>
        <p:spPr bwMode="auto">
          <a:xfrm>
            <a:off x="36513" y="6423025"/>
            <a:ext cx="84232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 dirty="0">
                <a:latin typeface="+mn-lt"/>
              </a:rPr>
              <a:t>Fuente: Consultores Internacionales con información de con datos de Worldsteel </a:t>
            </a:r>
            <a:r>
              <a:rPr lang="es-MX" sz="1000" dirty="0" err="1">
                <a:latin typeface="+mn-lt"/>
              </a:rPr>
              <a:t>Association</a:t>
            </a:r>
            <a:r>
              <a:rPr lang="es-MX" sz="1000" dirty="0">
                <a:latin typeface="+mn-lt"/>
              </a:rPr>
              <a:t>.</a:t>
            </a:r>
          </a:p>
        </p:txBody>
      </p:sp>
      <p:sp>
        <p:nvSpPr>
          <p:cNvPr id="3082" name="1 Marcador de contenido"/>
          <p:cNvSpPr>
            <a:spLocks noGrp="1"/>
          </p:cNvSpPr>
          <p:nvPr>
            <p:ph idx="1"/>
          </p:nvPr>
        </p:nvSpPr>
        <p:spPr>
          <a:xfrm>
            <a:off x="752475" y="1724025"/>
            <a:ext cx="7820025" cy="984250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FontTx/>
              <a:buNone/>
            </a:pPr>
            <a:r>
              <a:rPr lang="es-MX" sz="1800" b="1" dirty="0" smtClean="0"/>
              <a:t>Consumo Nacional Aparente per cápita de acero, 2001-2013 </a:t>
            </a:r>
            <a:r>
              <a:rPr lang="es-MX" sz="1800" dirty="0" smtClean="0"/>
              <a:t>(kilogramos de acero equivalentes)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21507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E9A6CB-6503-4C5C-B2BF-A3AE6124B1AD}" type="slidenum">
              <a:rPr lang="es-ES" smtClean="0"/>
              <a:pPr eaLnBrk="1" hangingPunct="1"/>
              <a:t>20</a:t>
            </a:fld>
            <a:endParaRPr lang="es-ES" smtClean="0"/>
          </a:p>
        </p:txBody>
      </p:sp>
      <p:pic>
        <p:nvPicPr>
          <p:cNvPr id="21508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1979612" y="1054542"/>
            <a:ext cx="5184775" cy="186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85799" y="3433763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Muchas gracias por su atención.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715963" y="4941888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Ing. Raúl M. Gutiérrez Muguerza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Director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General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Deacero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3er. Congreso CANACERO</a:t>
            </a:r>
            <a:endParaRPr lang="es-MX" sz="1600" b="1" dirty="0">
              <a:solidFill>
                <a:prstClr val="black"/>
              </a:solidFill>
              <a:ea typeface="+mn-ea"/>
              <a:cs typeface="+mn-cs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México, DF</a:t>
            </a:r>
            <a:endParaRPr lang="es-MX" sz="1600" b="1" dirty="0">
              <a:solidFill>
                <a:prstClr val="black"/>
              </a:solidFill>
              <a:ea typeface="+mn-ea"/>
              <a:cs typeface="+mn-cs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00000"/>
              </a:buClr>
              <a:defRPr/>
            </a:pP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11,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es-MX" sz="1800" dirty="0" smtClean="0"/>
              <a:t>Correlación fuerte con doble causalidad: a mayor ingreso, mayor consumo de acero y viceversa.</a:t>
            </a: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La importancia del sector siderúrgico</a:t>
            </a:r>
          </a:p>
        </p:txBody>
      </p:sp>
      <p:sp>
        <p:nvSpPr>
          <p:cNvPr id="4101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2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D84D3-D42A-4634-BA16-D287527E6DD1}" type="slidenum">
              <a:rPr lang="es-ES" smtClean="0"/>
              <a:pPr eaLnBrk="1" hangingPunct="1"/>
              <a:t>3</a:t>
            </a:fld>
            <a:endParaRPr lang="es-ES" smtClean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419080212"/>
              </p:ext>
            </p:extLst>
          </p:nvPr>
        </p:nvGraphicFramePr>
        <p:xfrm>
          <a:off x="680666" y="2564904"/>
          <a:ext cx="5809438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10" name="Picture 14" descr="http://www.hydratech-industries.com/En-US/Products/Cylinders%20for%20Industrial/SiteAssets/Steel%20Mil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125" y="2205038"/>
            <a:ext cx="1916113" cy="38877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3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3200" b="1">
              <a:solidFill>
                <a:srgbClr val="000000"/>
              </a:solidFill>
              <a:latin typeface="Museo Sans 700" pitchFamily="50" charset="0"/>
            </a:endParaRPr>
          </a:p>
        </p:txBody>
      </p:sp>
      <p:sp>
        <p:nvSpPr>
          <p:cNvPr id="5124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125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B53584-8893-495E-8679-32AD9569B939}" type="slidenum">
              <a:rPr lang="es-ES" smtClean="0"/>
              <a:pPr eaLnBrk="1" hangingPunct="1"/>
              <a:t>4</a:t>
            </a:fld>
            <a:endParaRPr lang="es-ES" smtClean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838200" y="765175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pic>
        <p:nvPicPr>
          <p:cNvPr id="5127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15 CuadroTexto"/>
          <p:cNvSpPr txBox="1">
            <a:spLocks noChangeArrowheads="1"/>
          </p:cNvSpPr>
          <p:nvPr/>
        </p:nvSpPr>
        <p:spPr bwMode="auto">
          <a:xfrm>
            <a:off x="36513" y="6423025"/>
            <a:ext cx="84232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 dirty="0">
                <a:latin typeface="+mn-lt"/>
              </a:rPr>
              <a:t>Fuente: Consultores Internacionales con información de con datos de Worldsteel </a:t>
            </a:r>
            <a:r>
              <a:rPr lang="es-MX" sz="1000" dirty="0" err="1">
                <a:latin typeface="+mn-lt"/>
              </a:rPr>
              <a:t>Association</a:t>
            </a:r>
            <a:r>
              <a:rPr lang="es-MX" sz="1000" dirty="0">
                <a:latin typeface="+mn-lt"/>
              </a:rPr>
              <a:t> e INEGI.</a:t>
            </a:r>
          </a:p>
        </p:txBody>
      </p:sp>
      <p:sp>
        <p:nvSpPr>
          <p:cNvPr id="5129" name="1 Marcador de contenido"/>
          <p:cNvSpPr>
            <a:spLocks noGrp="1"/>
          </p:cNvSpPr>
          <p:nvPr>
            <p:ph idx="1"/>
          </p:nvPr>
        </p:nvSpPr>
        <p:spPr>
          <a:xfrm>
            <a:off x="703263" y="1665288"/>
            <a:ext cx="7820025" cy="90011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s-MX" sz="1800" b="1" dirty="0" smtClean="0"/>
              <a:t>Consumo per cápita de acero y PIB per cápita</a:t>
            </a:r>
          </a:p>
          <a:p>
            <a:pPr marL="0" indent="0" algn="ctr">
              <a:buFontTx/>
              <a:buNone/>
            </a:pPr>
            <a:r>
              <a:rPr lang="es-MX" sz="1800" dirty="0" smtClean="0"/>
              <a:t>(tasa de crecimiento promedio anual, %)</a:t>
            </a:r>
          </a:p>
        </p:txBody>
      </p:sp>
      <p:graphicFrame>
        <p:nvGraphicFramePr>
          <p:cNvPr id="1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7618073"/>
              </p:ext>
            </p:extLst>
          </p:nvPr>
        </p:nvGraphicFramePr>
        <p:xfrm>
          <a:off x="1773237" y="2492896"/>
          <a:ext cx="5597525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r>
              <a:rPr lang="es-MX" sz="1800" dirty="0" smtClean="0"/>
              <a:t>No basta con un consumo alto de acero, el verdadero impacto consiste en el consumo elevado de </a:t>
            </a:r>
            <a:r>
              <a:rPr lang="es-MX" sz="1800" b="1" dirty="0" smtClean="0"/>
              <a:t>acero localmente producido</a:t>
            </a:r>
            <a:r>
              <a:rPr lang="es-MX" sz="1800" dirty="0" smtClean="0"/>
              <a:t>.</a:t>
            </a:r>
          </a:p>
          <a:p>
            <a:pPr algn="just">
              <a:lnSpc>
                <a:spcPct val="110000"/>
              </a:lnSpc>
              <a:defRPr/>
            </a:pPr>
            <a:r>
              <a:rPr lang="es-MX" sz="1800" dirty="0" smtClean="0"/>
              <a:t>Efectos multiplicadores de la industria: </a:t>
            </a:r>
            <a:r>
              <a:rPr lang="es-MX" sz="1800" b="1" dirty="0" smtClean="0">
                <a:solidFill>
                  <a:srgbClr val="F15109"/>
                </a:solidFill>
              </a:rPr>
              <a:t>EMPLEO </a:t>
            </a:r>
            <a:r>
              <a:rPr lang="es-MX" sz="1800" b="1" dirty="0" smtClean="0"/>
              <a:t>y</a:t>
            </a:r>
            <a:r>
              <a:rPr lang="es-MX" sz="1800" b="1" dirty="0" smtClean="0">
                <a:solidFill>
                  <a:srgbClr val="F15109"/>
                </a:solidFill>
              </a:rPr>
              <a:t> CRECIMIENTO.</a:t>
            </a:r>
          </a:p>
          <a:p>
            <a:pPr algn="just">
              <a:lnSpc>
                <a:spcPct val="110000"/>
              </a:lnSpc>
              <a:defRPr/>
            </a:pPr>
            <a:r>
              <a:rPr lang="es-MX" sz="1800" dirty="0"/>
              <a:t>En </a:t>
            </a:r>
            <a:r>
              <a:rPr lang="es-MX" sz="1800" b="1" dirty="0" smtClean="0">
                <a:solidFill>
                  <a:srgbClr val="F15109"/>
                </a:solidFill>
              </a:rPr>
              <a:t>MÉXICO: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/>
              <a:t>El incremento de un </a:t>
            </a:r>
            <a:r>
              <a:rPr lang="es-MX" sz="1400" b="1" dirty="0" smtClean="0"/>
              <a:t>$1 MXP </a:t>
            </a:r>
            <a:r>
              <a:rPr lang="es-MX" sz="1400" dirty="0" smtClean="0"/>
              <a:t>en la demanda, aumenta la producción bruta de la economía en </a:t>
            </a:r>
            <a:r>
              <a:rPr lang="es-MX" sz="1400" b="1" dirty="0" smtClean="0"/>
              <a:t>$2.3 MXP</a:t>
            </a:r>
            <a:r>
              <a:rPr lang="es-MX" sz="1400" dirty="0" smtClean="0"/>
              <a:t>.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/>
              <a:t>Por cada </a:t>
            </a:r>
            <a:r>
              <a:rPr lang="es-MX" sz="1400" b="1" dirty="0" smtClean="0"/>
              <a:t>$1 MXP </a:t>
            </a:r>
            <a:r>
              <a:rPr lang="es-MX" sz="1400" dirty="0" smtClean="0"/>
              <a:t>que se incrementa el valor en el sector, se impulsa en </a:t>
            </a:r>
            <a:r>
              <a:rPr lang="es-MX" sz="1400" b="1" dirty="0" smtClean="0"/>
              <a:t>$2.8 MXP </a:t>
            </a:r>
            <a:r>
              <a:rPr lang="es-MX" sz="1400" dirty="0" smtClean="0"/>
              <a:t>el valor agregado de la economía total del país.</a:t>
            </a:r>
          </a:p>
          <a:p>
            <a:pPr algn="just">
              <a:lnSpc>
                <a:spcPct val="110000"/>
              </a:lnSpc>
              <a:defRPr/>
            </a:pPr>
            <a:endParaRPr lang="es-MX" sz="1800" dirty="0" smtClean="0">
              <a:latin typeface="Museo Sans 300" pitchFamily="50" charset="0"/>
            </a:endParaRPr>
          </a:p>
          <a:p>
            <a:pPr algn="just">
              <a:lnSpc>
                <a:spcPct val="110000"/>
              </a:lnSpc>
              <a:defRPr/>
            </a:pPr>
            <a:endParaRPr lang="es-MX" sz="1800" b="1" dirty="0" smtClean="0">
              <a:solidFill>
                <a:srgbClr val="F15109"/>
              </a:solidFill>
              <a:latin typeface="Museo Sans 300" pitchFamily="50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1800" dirty="0" smtClean="0">
              <a:latin typeface="Museo Sans 300" pitchFamily="50" charset="0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6149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15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6497C3-0FD8-4BBC-887E-C4E3EDE8BAB4}" type="slidenum">
              <a:rPr lang="es-ES" smtClean="0"/>
              <a:pPr eaLnBrk="1" hangingPunct="1"/>
              <a:t>5</a:t>
            </a:fld>
            <a:endParaRPr lang="es-ES" smtClean="0"/>
          </a:p>
        </p:txBody>
      </p:sp>
      <p:pic>
        <p:nvPicPr>
          <p:cNvPr id="615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21088"/>
            <a:ext cx="6437932" cy="213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+mj-lt"/>
            </a:endParaRP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Mercado siderúrgico mexicano</a:t>
            </a:r>
          </a:p>
        </p:txBody>
      </p:sp>
      <p:sp>
        <p:nvSpPr>
          <p:cNvPr id="7172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+mj-lt"/>
            </a:endParaRPr>
          </a:p>
        </p:txBody>
      </p:sp>
      <p:sp>
        <p:nvSpPr>
          <p:cNvPr id="7173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307138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027E1F-5D58-4F15-A4F6-4624C7D01A1E}" type="slidenum">
              <a:rPr lang="es-ES" smtClean="0">
                <a:latin typeface="+mj-lt"/>
              </a:rPr>
              <a:pPr eaLnBrk="1" hangingPunct="1"/>
              <a:t>6</a:t>
            </a:fld>
            <a:endParaRPr lang="es-ES" smtClean="0">
              <a:latin typeface="+mj-lt"/>
            </a:endParaRPr>
          </a:p>
        </p:txBody>
      </p:sp>
      <p:pic>
        <p:nvPicPr>
          <p:cNvPr id="717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2849301"/>
              </p:ext>
            </p:extLst>
          </p:nvPr>
        </p:nvGraphicFramePr>
        <p:xfrm>
          <a:off x="1187624" y="1844824"/>
          <a:ext cx="6695901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6" name="11 CuadroTexto"/>
          <p:cNvSpPr txBox="1">
            <a:spLocks noChangeArrowheads="1"/>
          </p:cNvSpPr>
          <p:nvPr/>
        </p:nvSpPr>
        <p:spPr bwMode="auto">
          <a:xfrm>
            <a:off x="36513" y="6423025"/>
            <a:ext cx="84232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>
                <a:latin typeface="+mj-lt"/>
              </a:rPr>
              <a:t>Fuente: CANACERO.</a:t>
            </a:r>
          </a:p>
        </p:txBody>
      </p:sp>
      <p:sp>
        <p:nvSpPr>
          <p:cNvPr id="2" name="1 Rectángulo"/>
          <p:cNvSpPr/>
          <p:nvPr/>
        </p:nvSpPr>
        <p:spPr>
          <a:xfrm rot="16200000">
            <a:off x="76367" y="3744194"/>
            <a:ext cx="23968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>
                <a:latin typeface="+mj-lt"/>
              </a:rPr>
              <a:t>Millones de toneladas métricas </a:t>
            </a:r>
            <a:endParaRPr lang="es-MX" sz="1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  <a:defRPr/>
            </a:pPr>
            <a:endParaRPr lang="es-MX" sz="1800" dirty="0" smtClean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endParaRPr lang="es-MX" sz="1800" b="1" dirty="0" smtClean="0">
              <a:solidFill>
                <a:srgbClr val="F15109"/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buFontTx/>
              <a:buNone/>
              <a:defRPr/>
            </a:pPr>
            <a:endParaRPr lang="es-MX" sz="1800" dirty="0" smtClean="0">
              <a:latin typeface="+mj-lt"/>
            </a:endParaRPr>
          </a:p>
          <a:p>
            <a:pPr algn="just">
              <a:lnSpc>
                <a:spcPct val="110000"/>
              </a:lnSpc>
              <a:defRPr/>
            </a:pPr>
            <a:r>
              <a:rPr lang="es-MX" sz="1800" dirty="0" smtClean="0">
                <a:latin typeface="+mj-lt"/>
              </a:rPr>
              <a:t>Los esfuerzos para elevar la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COMPETITIVIDAD</a:t>
            </a:r>
            <a:r>
              <a:rPr lang="es-MX" sz="1800" dirty="0" smtClean="0">
                <a:latin typeface="+mj-lt"/>
              </a:rPr>
              <a:t> de la industria deben ser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CONJUNTOS</a:t>
            </a:r>
            <a:r>
              <a:rPr lang="es-MX" sz="1800" dirty="0" smtClean="0">
                <a:latin typeface="+mj-lt"/>
              </a:rPr>
              <a:t>. 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>
                <a:latin typeface="+mj-lt"/>
              </a:rPr>
              <a:t>Empresas, clientes y proveedores deben trabajar en coordinación con gobierno y academia.</a:t>
            </a:r>
          </a:p>
          <a:p>
            <a:pPr algn="just">
              <a:lnSpc>
                <a:spcPct val="110000"/>
              </a:lnSpc>
              <a:defRPr/>
            </a:pPr>
            <a:r>
              <a:rPr lang="es-MX" sz="1800" dirty="0" smtClean="0">
                <a:latin typeface="+mj-lt"/>
              </a:rPr>
              <a:t>La competitividad es un tema de </a:t>
            </a:r>
            <a:r>
              <a:rPr lang="es-MX" sz="1800" b="1" dirty="0" smtClean="0">
                <a:solidFill>
                  <a:srgbClr val="F15109"/>
                </a:solidFill>
                <a:latin typeface="+mj-lt"/>
              </a:rPr>
              <a:t>CORRESPONSABILIDAD</a:t>
            </a:r>
            <a:r>
              <a:rPr lang="es-MX" sz="1800" dirty="0" smtClean="0">
                <a:latin typeface="+mj-lt"/>
              </a:rPr>
              <a:t>. No </a:t>
            </a:r>
            <a:r>
              <a:rPr lang="es-MX" sz="1800" dirty="0">
                <a:latin typeface="+mj-lt"/>
              </a:rPr>
              <a:t>habrá esfuerzo que rinda frutos si el sector público no contribuye con su labor</a:t>
            </a:r>
            <a:r>
              <a:rPr lang="es-MX" sz="1800" dirty="0" smtClean="0">
                <a:latin typeface="+mj-lt"/>
              </a:rPr>
              <a:t>.</a:t>
            </a:r>
          </a:p>
          <a:p>
            <a:pPr algn="just">
              <a:lnSpc>
                <a:spcPct val="110000"/>
              </a:lnSpc>
              <a:defRPr/>
            </a:pPr>
            <a:r>
              <a:rPr lang="es-MX" sz="1800" dirty="0" smtClean="0">
                <a:latin typeface="+mj-lt"/>
              </a:rPr>
              <a:t>Actualmente estamos lejos de considerar al sector siderúrgico, como estratégico. 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>
                <a:latin typeface="+mj-lt"/>
              </a:rPr>
              <a:t>Potencias mundiales como EUA, Corea del Sur o Japón, en su momento, dieron importancia al contenido nacional de sus exportaciones. México está haciendo lo contrario.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s-MX" sz="1400" dirty="0" smtClean="0">
                <a:latin typeface="+mj-lt"/>
              </a:rPr>
              <a:t>México ha aceptado, el dogma de la supremacía de los mercados, sin darse cuenta que los países que hoy son potencias, hicieron lo contrario para llegar a donde están. </a:t>
            </a:r>
          </a:p>
          <a:p>
            <a:pPr algn="just">
              <a:lnSpc>
                <a:spcPct val="110000"/>
              </a:lnSpc>
              <a:defRPr/>
            </a:pPr>
            <a:endParaRPr lang="es-MX" sz="1800" dirty="0">
              <a:latin typeface="Museo Sans 300" pitchFamily="50" charset="0"/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La manufactura en México</a:t>
            </a:r>
          </a:p>
        </p:txBody>
      </p:sp>
      <p:sp>
        <p:nvSpPr>
          <p:cNvPr id="8197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198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07ACEE-4D3B-44B7-A228-C6397BE7839C}" type="slidenum">
              <a:rPr lang="es-ES" smtClean="0"/>
              <a:pPr eaLnBrk="1" hangingPunct="1"/>
              <a:t>7</a:t>
            </a:fld>
            <a:endParaRPr lang="es-ES" smtClean="0"/>
          </a:p>
        </p:txBody>
      </p:sp>
      <p:pic>
        <p:nvPicPr>
          <p:cNvPr id="8199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0" name="9 Grupo"/>
          <p:cNvGrpSpPr>
            <a:grpSpLocks/>
          </p:cNvGrpSpPr>
          <p:nvPr/>
        </p:nvGrpSpPr>
        <p:grpSpPr bwMode="auto">
          <a:xfrm>
            <a:off x="971550" y="1628775"/>
            <a:ext cx="7054850" cy="717550"/>
            <a:chOff x="0" y="773375"/>
            <a:chExt cx="2161877" cy="1297126"/>
          </a:xfrm>
        </p:grpSpPr>
        <p:sp>
          <p:nvSpPr>
            <p:cNvPr id="12" name="11 Rectángulo redondeado"/>
            <p:cNvSpPr/>
            <p:nvPr/>
          </p:nvSpPr>
          <p:spPr>
            <a:xfrm>
              <a:off x="0" y="773375"/>
              <a:ext cx="2161877" cy="1297126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15109"/>
                </a:gs>
                <a:gs pos="30000">
                  <a:srgbClr val="F15109"/>
                </a:gs>
                <a:gs pos="70000">
                  <a:srgbClr val="F15109"/>
                </a:gs>
                <a:gs pos="100000">
                  <a:srgbClr val="F151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37945" y="810683"/>
              <a:ext cx="2085988" cy="1222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dirty="0">
                  <a:latin typeface="+mj-lt"/>
                </a:rPr>
                <a:t>¿Qué tenemos que hacer para elevar el valor agregado de la manufactura, y cómo lograrlo?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s-MX" sz="1800" dirty="0" smtClean="0">
                <a:latin typeface="+mj-lt"/>
              </a:rPr>
              <a:t>La experiencia internacional evidencia el nivel de impacto entre las variables ya mencionadas. </a:t>
            </a:r>
          </a:p>
        </p:txBody>
      </p:sp>
      <p:sp>
        <p:nvSpPr>
          <p:cNvPr id="9219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313A17-F74B-47E4-AFF5-039F45A02F52}" type="slidenum">
              <a:rPr lang="es-ES" smtClean="0"/>
              <a:pPr eaLnBrk="1" hangingPunct="1"/>
              <a:t>8</a:t>
            </a:fld>
            <a:endParaRPr lang="es-ES" smtClean="0"/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El acero y la economía</a:t>
            </a:r>
          </a:p>
        </p:txBody>
      </p:sp>
      <p:sp>
        <p:nvSpPr>
          <p:cNvPr id="9222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9223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18 CuadroTexto"/>
          <p:cNvSpPr txBox="1">
            <a:spLocks noChangeArrowheads="1"/>
          </p:cNvSpPr>
          <p:nvPr/>
        </p:nvSpPr>
        <p:spPr bwMode="auto">
          <a:xfrm>
            <a:off x="36513" y="6423025"/>
            <a:ext cx="84232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>
                <a:latin typeface="+mj-lt"/>
              </a:rPr>
              <a:t>Fuente: Consultores Internacionales con información de con datos de Worldsteel Association y ONU.</a:t>
            </a:r>
          </a:p>
        </p:txBody>
      </p:sp>
      <p:sp>
        <p:nvSpPr>
          <p:cNvPr id="9225" name="24 CuadroTexto"/>
          <p:cNvSpPr txBox="1">
            <a:spLocks noChangeArrowheads="1"/>
          </p:cNvSpPr>
          <p:nvPr/>
        </p:nvSpPr>
        <p:spPr bwMode="auto">
          <a:xfrm rot="-5400000">
            <a:off x="-889793" y="3675856"/>
            <a:ext cx="3924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dirty="0">
                <a:latin typeface="+mj-lt"/>
                <a:cs typeface="Arial" charset="0"/>
              </a:rPr>
              <a:t>Índice de Desarrollo Humano (2011)</a:t>
            </a:r>
          </a:p>
        </p:txBody>
      </p:sp>
      <p:pic>
        <p:nvPicPr>
          <p:cNvPr id="92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3756"/>
          <a:stretch>
            <a:fillRect/>
          </a:stretch>
        </p:blipFill>
        <p:spPr bwMode="auto">
          <a:xfrm>
            <a:off x="1169988" y="2333625"/>
            <a:ext cx="449262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83" t="89578"/>
          <a:stretch>
            <a:fillRect/>
          </a:stretch>
        </p:blipFill>
        <p:spPr bwMode="auto">
          <a:xfrm>
            <a:off x="1643063" y="5300663"/>
            <a:ext cx="6737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97" b="11009"/>
          <a:stretch>
            <a:fillRect/>
          </a:stretch>
        </p:blipFill>
        <p:spPr bwMode="auto">
          <a:xfrm>
            <a:off x="1666875" y="2487613"/>
            <a:ext cx="6497638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9" name="28 CuadroTexto"/>
          <p:cNvSpPr txBox="1">
            <a:spLocks noChangeArrowheads="1"/>
          </p:cNvSpPr>
          <p:nvPr/>
        </p:nvSpPr>
        <p:spPr bwMode="auto">
          <a:xfrm>
            <a:off x="2106613" y="5688013"/>
            <a:ext cx="5619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>
                <a:latin typeface="+mj-lt"/>
                <a:cs typeface="Arial" charset="0"/>
              </a:rPr>
              <a:t>Consumo Nacional Aparente de acero (2011)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08525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endParaRPr lang="es-MX" sz="1800" smtClean="0">
              <a:latin typeface="Museo Sans 300" pitchFamily="50" charset="0"/>
            </a:endParaRPr>
          </a:p>
          <a:p>
            <a:pPr algn="just">
              <a:lnSpc>
                <a:spcPct val="110000"/>
              </a:lnSpc>
            </a:pPr>
            <a:endParaRPr lang="es-MX" sz="1800" smtClean="0">
              <a:latin typeface="Museo Sans 300" pitchFamily="50" charset="0"/>
            </a:endParaRPr>
          </a:p>
          <a:p>
            <a:pPr algn="just">
              <a:lnSpc>
                <a:spcPct val="110000"/>
              </a:lnSpc>
            </a:pPr>
            <a:endParaRPr lang="es-MX" sz="1800" smtClean="0">
              <a:latin typeface="Museo Sans 300" pitchFamily="50" charset="0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827088" y="1412875"/>
            <a:ext cx="7056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685800" y="731838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MX" sz="3200" b="1" dirty="0">
                <a:solidFill>
                  <a:srgbClr val="000000"/>
                </a:solidFill>
                <a:latin typeface="+mj-lt"/>
              </a:rPr>
              <a:t>El acero y la economía</a:t>
            </a:r>
          </a:p>
        </p:txBody>
      </p:sp>
      <p:sp>
        <p:nvSpPr>
          <p:cNvPr id="10245" name="Picture 2"/>
          <p:cNvSpPr>
            <a:spLocks noChangeAspect="1" noChangeArrowheads="1"/>
          </p:cNvSpPr>
          <p:nvPr/>
        </p:nvSpPr>
        <p:spPr bwMode="auto">
          <a:xfrm>
            <a:off x="0" y="0"/>
            <a:ext cx="15478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46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8D30C9-8DC1-476A-AF74-17D6411DC776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pic>
        <p:nvPicPr>
          <p:cNvPr id="10247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79"/>
          <a:stretch>
            <a:fillRect/>
          </a:stretch>
        </p:blipFill>
        <p:spPr bwMode="auto">
          <a:xfrm>
            <a:off x="0" y="0"/>
            <a:ext cx="14033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8" name="7 Grupo"/>
          <p:cNvGrpSpPr>
            <a:grpSpLocks/>
          </p:cNvGrpSpPr>
          <p:nvPr/>
        </p:nvGrpSpPr>
        <p:grpSpPr bwMode="auto">
          <a:xfrm>
            <a:off x="971550" y="1630363"/>
            <a:ext cx="7054850" cy="719137"/>
            <a:chOff x="0" y="773375"/>
            <a:chExt cx="2161877" cy="1297126"/>
          </a:xfrm>
        </p:grpSpPr>
        <p:sp>
          <p:nvSpPr>
            <p:cNvPr id="9" name="8 Rectángulo redondeado"/>
            <p:cNvSpPr/>
            <p:nvPr/>
          </p:nvSpPr>
          <p:spPr>
            <a:xfrm>
              <a:off x="0" y="773375"/>
              <a:ext cx="2161877" cy="1297126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15109"/>
                </a:gs>
                <a:gs pos="30000">
                  <a:srgbClr val="F15109"/>
                </a:gs>
                <a:gs pos="70000">
                  <a:srgbClr val="F15109"/>
                </a:gs>
                <a:gs pos="100000">
                  <a:srgbClr val="F151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37945" y="810598"/>
              <a:ext cx="2085988" cy="12226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dirty="0">
                  <a:latin typeface="+mj-lt"/>
                </a:rPr>
                <a:t>¿Queremos seguir siendo una economía con potencial, o queremos convertirnos en una potencia? </a:t>
              </a:r>
            </a:p>
          </p:txBody>
        </p:sp>
      </p:grpSp>
      <p:sp>
        <p:nvSpPr>
          <p:cNvPr id="10249" name="12 CuadroTexto"/>
          <p:cNvSpPr txBox="1">
            <a:spLocks noChangeArrowheads="1"/>
          </p:cNvSpPr>
          <p:nvPr/>
        </p:nvSpPr>
        <p:spPr bwMode="auto">
          <a:xfrm rot="16200000">
            <a:off x="-15873" y="3750926"/>
            <a:ext cx="2146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dirty="0">
                <a:latin typeface="+mj-lt"/>
                <a:cs typeface="Arial" charset="0"/>
              </a:rPr>
              <a:t>PIB per cápita</a:t>
            </a:r>
          </a:p>
          <a:p>
            <a:pPr algn="ctr" eaLnBrk="1" hangingPunct="1"/>
            <a:r>
              <a:rPr lang="es-MX" sz="1100" dirty="0">
                <a:latin typeface="+mj-lt"/>
                <a:cs typeface="Arial" charset="0"/>
              </a:rPr>
              <a:t>(Promedio 2001-2010</a:t>
            </a:r>
            <a:r>
              <a:rPr lang="es-MX" sz="1100" dirty="0">
                <a:latin typeface="+mn-lt"/>
                <a:cs typeface="Arial" charset="0"/>
              </a:rPr>
              <a:t>)</a:t>
            </a:r>
          </a:p>
        </p:txBody>
      </p:sp>
      <p:pic>
        <p:nvPicPr>
          <p:cNvPr id="1025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2604"/>
          <a:stretch>
            <a:fillRect/>
          </a:stretch>
        </p:blipFill>
        <p:spPr bwMode="auto">
          <a:xfrm>
            <a:off x="1331913" y="2533650"/>
            <a:ext cx="474662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96" t="91766"/>
          <a:stretch>
            <a:fillRect/>
          </a:stretch>
        </p:blipFill>
        <p:spPr bwMode="auto">
          <a:xfrm>
            <a:off x="1797050" y="5510213"/>
            <a:ext cx="594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143" b="8791"/>
          <a:stretch>
            <a:fillRect/>
          </a:stretch>
        </p:blipFill>
        <p:spPr bwMode="auto">
          <a:xfrm>
            <a:off x="1876087" y="2478088"/>
            <a:ext cx="5880100" cy="297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3" name="17 CuadroTexto"/>
          <p:cNvSpPr txBox="1">
            <a:spLocks noChangeArrowheads="1"/>
          </p:cNvSpPr>
          <p:nvPr/>
        </p:nvSpPr>
        <p:spPr bwMode="auto">
          <a:xfrm>
            <a:off x="1958975" y="5770563"/>
            <a:ext cx="5619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dirty="0">
                <a:latin typeface="+mj-lt"/>
                <a:cs typeface="Arial" charset="0"/>
              </a:rPr>
              <a:t>Consumo Nacional Aparente de Acero (Promedio 2001-2010)</a:t>
            </a:r>
          </a:p>
        </p:txBody>
      </p:sp>
      <p:sp>
        <p:nvSpPr>
          <p:cNvPr id="10254" name="18 CuadroTexto"/>
          <p:cNvSpPr txBox="1">
            <a:spLocks noChangeArrowheads="1"/>
          </p:cNvSpPr>
          <p:nvPr/>
        </p:nvSpPr>
        <p:spPr bwMode="auto">
          <a:xfrm>
            <a:off x="36513" y="6423025"/>
            <a:ext cx="84232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000" dirty="0">
                <a:latin typeface="+mj-lt"/>
              </a:rPr>
              <a:t>Fuente: Consultores Internacionales con información de con datos de Worldsteel </a:t>
            </a:r>
            <a:r>
              <a:rPr lang="es-MX" sz="1000" dirty="0" err="1">
                <a:latin typeface="+mj-lt"/>
              </a:rPr>
              <a:t>Association</a:t>
            </a:r>
            <a:r>
              <a:rPr lang="es-MX" sz="1000" dirty="0">
                <a:latin typeface="+mj-lt"/>
              </a:rPr>
              <a:t> y ONU.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7129</TotalTime>
  <Words>1401</Words>
  <Application>Microsoft Office PowerPoint</Application>
  <PresentationFormat>Presentación en pantalla (4:3)</PresentationFormat>
  <Paragraphs>221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Diseño predeterminado</vt:lpstr>
      <vt:lpstr>“Crecimiento económico y consumo de acero en México” Panel: El Mercado Siderúrgico Mexicano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DeAcero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RTENORIO</dc:creator>
  <cp:lastModifiedBy>Registro  Express</cp:lastModifiedBy>
  <cp:revision>123</cp:revision>
  <dcterms:created xsi:type="dcterms:W3CDTF">2009-08-19T16:36:37Z</dcterms:created>
  <dcterms:modified xsi:type="dcterms:W3CDTF">2013-09-11T14:36:19Z</dcterms:modified>
</cp:coreProperties>
</file>