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notesMasterIdLst>
    <p:notesMasterId r:id="rId47"/>
  </p:notesMasterIdLst>
  <p:sldIdLst>
    <p:sldId id="256" r:id="rId2"/>
    <p:sldId id="257" r:id="rId3"/>
    <p:sldId id="258" r:id="rId4"/>
    <p:sldId id="259" r:id="rId5"/>
    <p:sldId id="340" r:id="rId6"/>
    <p:sldId id="345" r:id="rId7"/>
    <p:sldId id="262" r:id="rId8"/>
    <p:sldId id="261" r:id="rId9"/>
    <p:sldId id="263" r:id="rId10"/>
    <p:sldId id="264" r:id="rId11"/>
    <p:sldId id="337" r:id="rId12"/>
    <p:sldId id="338" r:id="rId13"/>
    <p:sldId id="265" r:id="rId14"/>
    <p:sldId id="333" r:id="rId15"/>
    <p:sldId id="297" r:id="rId16"/>
    <p:sldId id="298" r:id="rId17"/>
    <p:sldId id="332" r:id="rId18"/>
    <p:sldId id="341" r:id="rId19"/>
    <p:sldId id="270" r:id="rId20"/>
    <p:sldId id="271" r:id="rId21"/>
    <p:sldId id="272" r:id="rId22"/>
    <p:sldId id="273" r:id="rId23"/>
    <p:sldId id="274" r:id="rId24"/>
    <p:sldId id="275" r:id="rId25"/>
    <p:sldId id="276" r:id="rId26"/>
    <p:sldId id="342" r:id="rId27"/>
    <p:sldId id="299" r:id="rId28"/>
    <p:sldId id="328" r:id="rId29"/>
    <p:sldId id="278" r:id="rId30"/>
    <p:sldId id="279" r:id="rId31"/>
    <p:sldId id="280" r:id="rId32"/>
    <p:sldId id="343" r:id="rId33"/>
    <p:sldId id="286" r:id="rId34"/>
    <p:sldId id="287" r:id="rId35"/>
    <p:sldId id="288" r:id="rId36"/>
    <p:sldId id="334" r:id="rId37"/>
    <p:sldId id="289" r:id="rId38"/>
    <p:sldId id="290" r:id="rId39"/>
    <p:sldId id="291" r:id="rId40"/>
    <p:sldId id="292" r:id="rId41"/>
    <p:sldId id="293" r:id="rId42"/>
    <p:sldId id="344" r:id="rId43"/>
    <p:sldId id="295" r:id="rId44"/>
    <p:sldId id="335" r:id="rId45"/>
    <p:sldId id="300" r:id="rId46"/>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496" autoAdjust="0"/>
    <p:restoredTop sz="97376" autoAdjust="0"/>
  </p:normalViewPr>
  <p:slideViewPr>
    <p:cSldViewPr>
      <p:cViewPr varScale="1">
        <p:scale>
          <a:sx n="77" d="100"/>
          <a:sy n="77" d="100"/>
        </p:scale>
        <p:origin x="-960" y="-8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NO%20NAME:Philipp:Peter:India%20Trip:India%20Components%20of%20GDP%20FINAL.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NO%20NAME:Philipp:Peter:India%20Trip:India%20Components%20of%20GDP%20FIN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s-ES"/>
  <c:chart>
    <c:plotArea>
      <c:layout/>
      <c:barChart>
        <c:barDir val="col"/>
        <c:grouping val="clustered"/>
        <c:ser>
          <c:idx val="1"/>
          <c:order val="1"/>
          <c:tx>
            <c:strRef>
              <c:f>Sheet2!$C$34</c:f>
              <c:strCache>
                <c:ptCount val="1"/>
                <c:pt idx="0">
                  <c:v>China Steel Dmnd</c:v>
                </c:pt>
              </c:strCache>
            </c:strRef>
          </c:tx>
          <c:spPr>
            <a:solidFill>
              <a:srgbClr val="FF0000"/>
            </a:solidFill>
          </c:spPr>
          <c:cat>
            <c:numRef>
              <c:f>Sheet2!$A$35:$A$45</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Sheet2!$C$35:$C$45</c:f>
              <c:numCache>
                <c:formatCode>General</c:formatCode>
                <c:ptCount val="11"/>
                <c:pt idx="0">
                  <c:v>176.70652173913015</c:v>
                </c:pt>
                <c:pt idx="1">
                  <c:v>212.66304347826099</c:v>
                </c:pt>
                <c:pt idx="2">
                  <c:v>266.054347826087</c:v>
                </c:pt>
                <c:pt idx="3">
                  <c:v>303.40217391304327</c:v>
                </c:pt>
                <c:pt idx="4">
                  <c:v>358.92391304347751</c:v>
                </c:pt>
                <c:pt idx="5">
                  <c:v>389.59782608695684</c:v>
                </c:pt>
                <c:pt idx="6">
                  <c:v>442.41304347826002</c:v>
                </c:pt>
                <c:pt idx="7">
                  <c:v>461.67391304347825</c:v>
                </c:pt>
                <c:pt idx="8">
                  <c:v>581.03260869565111</c:v>
                </c:pt>
                <c:pt idx="9">
                  <c:v>611.5108695652176</c:v>
                </c:pt>
                <c:pt idx="10">
                  <c:v>657.05434782608768</c:v>
                </c:pt>
              </c:numCache>
            </c:numRef>
          </c:val>
        </c:ser>
        <c:ser>
          <c:idx val="3"/>
          <c:order val="3"/>
          <c:tx>
            <c:strRef>
              <c:f>Sheet2!$E$34</c:f>
              <c:strCache>
                <c:ptCount val="1"/>
                <c:pt idx="0">
                  <c:v>India Steel Demand</c:v>
                </c:pt>
              </c:strCache>
            </c:strRef>
          </c:tx>
          <c:spPr>
            <a:solidFill>
              <a:srgbClr val="00B050"/>
            </a:solidFill>
          </c:spPr>
          <c:cat>
            <c:numRef>
              <c:f>Sheet2!$A$35:$A$45</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Sheet2!$E$35:$E$45</c:f>
              <c:numCache>
                <c:formatCode>General</c:formatCode>
                <c:ptCount val="11"/>
                <c:pt idx="0">
                  <c:v>25.89130434782609</c:v>
                </c:pt>
                <c:pt idx="1">
                  <c:v>26.945652173912976</c:v>
                </c:pt>
                <c:pt idx="2">
                  <c:v>28.717391304347828</c:v>
                </c:pt>
                <c:pt idx="3">
                  <c:v>29.913043478260846</c:v>
                </c:pt>
                <c:pt idx="4">
                  <c:v>45.228260869565212</c:v>
                </c:pt>
                <c:pt idx="5">
                  <c:v>48.315217391304323</c:v>
                </c:pt>
                <c:pt idx="6">
                  <c:v>54.554347826086946</c:v>
                </c:pt>
                <c:pt idx="7">
                  <c:v>54.760869565217241</c:v>
                </c:pt>
                <c:pt idx="8">
                  <c:v>65.913043478261002</c:v>
                </c:pt>
                <c:pt idx="9">
                  <c:v>70.076086956521422</c:v>
                </c:pt>
                <c:pt idx="10">
                  <c:v>72.576086956521422</c:v>
                </c:pt>
              </c:numCache>
            </c:numRef>
          </c:val>
        </c:ser>
        <c:dLbls/>
        <c:axId val="58587776"/>
        <c:axId val="58614144"/>
      </c:barChart>
      <c:lineChart>
        <c:grouping val="standard"/>
        <c:ser>
          <c:idx val="0"/>
          <c:order val="0"/>
          <c:tx>
            <c:strRef>
              <c:f>Sheet2!$B$34</c:f>
              <c:strCache>
                <c:ptCount val="1"/>
                <c:pt idx="0">
                  <c:v>China FAI (rhs)</c:v>
                </c:pt>
              </c:strCache>
            </c:strRef>
          </c:tx>
          <c:spPr>
            <a:ln w="38100">
              <a:solidFill>
                <a:schemeClr val="tx1"/>
              </a:solidFill>
              <a:prstDash val="sysDash"/>
            </a:ln>
          </c:spPr>
          <c:marker>
            <c:symbol val="none"/>
          </c:marker>
          <c:cat>
            <c:numRef>
              <c:f>Sheet2!$A$35:$A$45</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Sheet2!$B$35:$B$45</c:f>
              <c:numCache>
                <c:formatCode>0.0%</c:formatCode>
                <c:ptCount val="11"/>
                <c:pt idx="0">
                  <c:v>0.36476199211226307</c:v>
                </c:pt>
                <c:pt idx="1">
                  <c:v>0.37823705179282902</c:v>
                </c:pt>
                <c:pt idx="2">
                  <c:v>0.40957330015370003</c:v>
                </c:pt>
                <c:pt idx="3">
                  <c:v>0.43016169154228906</c:v>
                </c:pt>
                <c:pt idx="4">
                  <c:v>0.41607438678993208</c:v>
                </c:pt>
                <c:pt idx="5">
                  <c:v>0.42200000000000004</c:v>
                </c:pt>
                <c:pt idx="6">
                  <c:v>0.41733438663807704</c:v>
                </c:pt>
                <c:pt idx="7">
                  <c:v>0.43928231184503008</c:v>
                </c:pt>
                <c:pt idx="8">
                  <c:v>0.47487872487872507</c:v>
                </c:pt>
                <c:pt idx="9">
                  <c:v>0.47779162512462603</c:v>
                </c:pt>
                <c:pt idx="10">
                  <c:v>0.47926032742387004</c:v>
                </c:pt>
              </c:numCache>
            </c:numRef>
          </c:val>
        </c:ser>
        <c:ser>
          <c:idx val="2"/>
          <c:order val="2"/>
          <c:tx>
            <c:strRef>
              <c:f>Sheet2!$D$34</c:f>
              <c:strCache>
                <c:ptCount val="1"/>
                <c:pt idx="0">
                  <c:v>India FAI (rhs)</c:v>
                </c:pt>
              </c:strCache>
            </c:strRef>
          </c:tx>
          <c:spPr>
            <a:ln w="38100">
              <a:solidFill>
                <a:srgbClr val="00B050"/>
              </a:solidFill>
              <a:prstDash val="sysDash"/>
            </a:ln>
          </c:spPr>
          <c:marker>
            <c:symbol val="none"/>
          </c:marker>
          <c:cat>
            <c:numRef>
              <c:f>Sheet2!$A$35:$A$45</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Sheet2!$D$35:$D$45</c:f>
              <c:numCache>
                <c:formatCode>0.0%</c:formatCode>
                <c:ptCount val="11"/>
                <c:pt idx="0">
                  <c:v>0.22643000000000005</c:v>
                </c:pt>
                <c:pt idx="1">
                  <c:v>0.24085000000000001</c:v>
                </c:pt>
                <c:pt idx="2">
                  <c:v>0.26194000000000001</c:v>
                </c:pt>
                <c:pt idx="3">
                  <c:v>0.31269000000000002</c:v>
                </c:pt>
                <c:pt idx="4">
                  <c:v>0.3415200000000001</c:v>
                </c:pt>
                <c:pt idx="5">
                  <c:v>0.35299000000000003</c:v>
                </c:pt>
                <c:pt idx="6">
                  <c:v>0.37371000000000004</c:v>
                </c:pt>
                <c:pt idx="7">
                  <c:v>0.34958000000000011</c:v>
                </c:pt>
                <c:pt idx="8">
                  <c:v>0.3708800000000001</c:v>
                </c:pt>
                <c:pt idx="9">
                  <c:v>0.36786000000000008</c:v>
                </c:pt>
                <c:pt idx="10">
                  <c:v>0.37613000000000002</c:v>
                </c:pt>
              </c:numCache>
            </c:numRef>
          </c:val>
        </c:ser>
        <c:dLbls/>
        <c:marker val="1"/>
        <c:axId val="58634624"/>
        <c:axId val="58616064"/>
      </c:lineChart>
      <c:catAx>
        <c:axId val="58587776"/>
        <c:scaling>
          <c:orientation val="minMax"/>
        </c:scaling>
        <c:axPos val="b"/>
        <c:numFmt formatCode="General" sourceLinked="1"/>
        <c:tickLblPos val="nextTo"/>
        <c:txPr>
          <a:bodyPr/>
          <a:lstStyle/>
          <a:p>
            <a:pPr>
              <a:defRPr lang="en-US" sz="1200" b="1"/>
            </a:pPr>
            <a:endParaRPr lang="es-ES"/>
          </a:p>
        </c:txPr>
        <c:crossAx val="58614144"/>
        <c:crosses val="autoZero"/>
        <c:auto val="1"/>
        <c:lblAlgn val="ctr"/>
        <c:lblOffset val="100"/>
      </c:catAx>
      <c:valAx>
        <c:axId val="58614144"/>
        <c:scaling>
          <c:orientation val="minMax"/>
        </c:scaling>
        <c:axPos val="l"/>
        <c:majorGridlines/>
        <c:title>
          <c:tx>
            <c:rich>
              <a:bodyPr rot="-5400000" vert="horz"/>
              <a:lstStyle/>
              <a:p>
                <a:pPr>
                  <a:defRPr lang="en-US"/>
                </a:pPr>
                <a:r>
                  <a:rPr lang="en-US"/>
                  <a:t>Million Tonnes</a:t>
                </a:r>
              </a:p>
            </c:rich>
          </c:tx>
          <c:layout>
            <c:manualLayout>
              <c:xMode val="edge"/>
              <c:yMode val="edge"/>
              <c:x val="1.1717172369523602E-2"/>
              <c:y val="0.39280935561539204"/>
            </c:manualLayout>
          </c:layout>
        </c:title>
        <c:numFmt formatCode="General" sourceLinked="1"/>
        <c:tickLblPos val="nextTo"/>
        <c:txPr>
          <a:bodyPr/>
          <a:lstStyle/>
          <a:p>
            <a:pPr>
              <a:defRPr lang="en-US" sz="1200" b="1"/>
            </a:pPr>
            <a:endParaRPr lang="es-ES"/>
          </a:p>
        </c:txPr>
        <c:crossAx val="58587776"/>
        <c:crosses val="autoZero"/>
        <c:crossBetween val="between"/>
      </c:valAx>
      <c:valAx>
        <c:axId val="58616064"/>
        <c:scaling>
          <c:orientation val="minMax"/>
        </c:scaling>
        <c:axPos val="r"/>
        <c:title>
          <c:tx>
            <c:rich>
              <a:bodyPr rot="-5400000" vert="horz"/>
              <a:lstStyle/>
              <a:p>
                <a:pPr>
                  <a:defRPr lang="en-US"/>
                </a:pPr>
                <a:r>
                  <a:rPr lang="en-US"/>
                  <a:t>% GDP</a:t>
                </a:r>
              </a:p>
            </c:rich>
          </c:tx>
          <c:layout>
            <c:manualLayout>
              <c:xMode val="edge"/>
              <c:yMode val="edge"/>
              <c:x val="0.96704545271071618"/>
              <c:y val="0.41817986118442313"/>
            </c:manualLayout>
          </c:layout>
        </c:title>
        <c:numFmt formatCode="0.0%" sourceLinked="1"/>
        <c:tickLblPos val="nextTo"/>
        <c:txPr>
          <a:bodyPr/>
          <a:lstStyle/>
          <a:p>
            <a:pPr>
              <a:defRPr lang="en-US" sz="1200" b="1"/>
            </a:pPr>
            <a:endParaRPr lang="es-ES"/>
          </a:p>
        </c:txPr>
        <c:crossAx val="58634624"/>
        <c:crosses val="max"/>
        <c:crossBetween val="between"/>
      </c:valAx>
      <c:catAx>
        <c:axId val="58634624"/>
        <c:scaling>
          <c:orientation val="minMax"/>
        </c:scaling>
        <c:delete val="1"/>
        <c:axPos val="b"/>
        <c:numFmt formatCode="General" sourceLinked="1"/>
        <c:tickLblPos val="none"/>
        <c:crossAx val="58616064"/>
        <c:crosses val="autoZero"/>
        <c:auto val="1"/>
        <c:lblAlgn val="ctr"/>
        <c:lblOffset val="100"/>
      </c:catAx>
    </c:plotArea>
    <c:legend>
      <c:legendPos val="b"/>
      <c:txPr>
        <a:bodyPr/>
        <a:lstStyle/>
        <a:p>
          <a:pPr>
            <a:defRPr lang="en-US" sz="1400" b="1"/>
          </a:pPr>
          <a:endParaRPr lang="es-ES"/>
        </a:p>
      </c:txPr>
    </c:legend>
    <c:plotVisOnly val="1"/>
    <c:dispBlanksAs val="gap"/>
  </c:chart>
  <c:spPr>
    <a:solidFill>
      <a:schemeClr val="bg1"/>
    </a:solidFill>
    <a:ln>
      <a:noFill/>
    </a:ln>
  </c:spPr>
  <c:txPr>
    <a:bodyPr/>
    <a:lstStyle/>
    <a:p>
      <a:pPr>
        <a:defRPr>
          <a:latin typeface="Times New Roman" pitchFamily="18" charset="0"/>
          <a:cs typeface="Times New Roman" pitchFamily="18" charset="0"/>
        </a:defRPr>
      </a:pPr>
      <a:endParaRPr lang="es-ES"/>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s-ES"/>
  <c:chart>
    <c:plotArea>
      <c:layout/>
      <c:barChart>
        <c:barDir val="col"/>
        <c:grouping val="clustered"/>
        <c:ser>
          <c:idx val="1"/>
          <c:order val="1"/>
          <c:tx>
            <c:strRef>
              <c:f>Sheet2!$C$60</c:f>
              <c:strCache>
                <c:ptCount val="1"/>
                <c:pt idx="0">
                  <c:v>India Steel Dmnd @ China Growth Rate</c:v>
                </c:pt>
              </c:strCache>
            </c:strRef>
          </c:tx>
          <c:spPr>
            <a:solidFill>
              <a:schemeClr val="accent6">
                <a:lumMod val="50000"/>
              </a:schemeClr>
            </a:solidFill>
          </c:spPr>
          <c:cat>
            <c:numRef>
              <c:f>Sheet2!$A$61:$A$71</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Sheet2!$C$61:$C$71</c:f>
              <c:numCache>
                <c:formatCode>General</c:formatCode>
                <c:ptCount val="11"/>
                <c:pt idx="0">
                  <c:v>29.915711078195365</c:v>
                </c:pt>
                <c:pt idx="1">
                  <c:v>34.814113647735198</c:v>
                </c:pt>
                <c:pt idx="2">
                  <c:v>40.514581315128005</c:v>
                </c:pt>
                <c:pt idx="3">
                  <c:v>47.148444327747441</c:v>
                </c:pt>
                <c:pt idx="4">
                  <c:v>54.868536965397595</c:v>
                </c:pt>
                <c:pt idx="5">
                  <c:v>63.852718613484548</c:v>
                </c:pt>
                <c:pt idx="6">
                  <c:v>74.307971377185766</c:v>
                </c:pt>
                <c:pt idx="7">
                  <c:v>86.475168639516781</c:v>
                </c:pt>
                <c:pt idx="8">
                  <c:v>100.63462442373661</c:v>
                </c:pt>
                <c:pt idx="9">
                  <c:v>117.11255140910571</c:v>
                </c:pt>
                <c:pt idx="10">
                  <c:v>136.28857638301514</c:v>
                </c:pt>
              </c:numCache>
            </c:numRef>
          </c:val>
        </c:ser>
        <c:ser>
          <c:idx val="3"/>
          <c:order val="3"/>
          <c:tx>
            <c:strRef>
              <c:f>Sheet2!$E$34</c:f>
              <c:strCache>
                <c:ptCount val="1"/>
                <c:pt idx="0">
                  <c:v>India Steel Demand</c:v>
                </c:pt>
              </c:strCache>
            </c:strRef>
          </c:tx>
          <c:spPr>
            <a:solidFill>
              <a:srgbClr val="00B050"/>
            </a:solidFill>
          </c:spPr>
          <c:cat>
            <c:numRef>
              <c:f>Sheet2!$A$61:$A$71</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Sheet2!$E$61:$E$71</c:f>
              <c:numCache>
                <c:formatCode>General</c:formatCode>
                <c:ptCount val="11"/>
                <c:pt idx="0">
                  <c:v>25.89130434782609</c:v>
                </c:pt>
                <c:pt idx="1">
                  <c:v>26.945652173912976</c:v>
                </c:pt>
                <c:pt idx="2">
                  <c:v>28.717391304347828</c:v>
                </c:pt>
                <c:pt idx="3">
                  <c:v>29.913043478260846</c:v>
                </c:pt>
                <c:pt idx="4">
                  <c:v>45.228260869565212</c:v>
                </c:pt>
                <c:pt idx="5">
                  <c:v>48.315217391304323</c:v>
                </c:pt>
                <c:pt idx="6">
                  <c:v>54.554347826086946</c:v>
                </c:pt>
                <c:pt idx="7">
                  <c:v>54.760869565217241</c:v>
                </c:pt>
                <c:pt idx="8">
                  <c:v>65.913043478261002</c:v>
                </c:pt>
                <c:pt idx="9">
                  <c:v>70.076086956521422</c:v>
                </c:pt>
                <c:pt idx="10">
                  <c:v>72.576086956521422</c:v>
                </c:pt>
              </c:numCache>
            </c:numRef>
          </c:val>
        </c:ser>
        <c:dLbls/>
        <c:axId val="42775680"/>
        <c:axId val="42777216"/>
      </c:barChart>
      <c:lineChart>
        <c:grouping val="standard"/>
        <c:ser>
          <c:idx val="0"/>
          <c:order val="0"/>
          <c:tx>
            <c:strRef>
              <c:f>Sheet2!$B$34</c:f>
              <c:strCache>
                <c:ptCount val="1"/>
                <c:pt idx="0">
                  <c:v>China FAI (rhs)</c:v>
                </c:pt>
              </c:strCache>
            </c:strRef>
          </c:tx>
          <c:spPr>
            <a:ln w="38100">
              <a:solidFill>
                <a:schemeClr val="tx1"/>
              </a:solidFill>
              <a:prstDash val="sysDash"/>
            </a:ln>
          </c:spPr>
          <c:marker>
            <c:symbol val="none"/>
          </c:marker>
          <c:cat>
            <c:numRef>
              <c:f>Sheet2!$A$61:$A$71</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Sheet2!$B$61:$B$71</c:f>
              <c:numCache>
                <c:formatCode>0.0%</c:formatCode>
                <c:ptCount val="11"/>
                <c:pt idx="0">
                  <c:v>0.36476199211226307</c:v>
                </c:pt>
                <c:pt idx="1">
                  <c:v>0.37823705179282902</c:v>
                </c:pt>
                <c:pt idx="2">
                  <c:v>0.40957330015370003</c:v>
                </c:pt>
                <c:pt idx="3">
                  <c:v>0.43016169154228906</c:v>
                </c:pt>
                <c:pt idx="4">
                  <c:v>0.41607438678993208</c:v>
                </c:pt>
                <c:pt idx="5">
                  <c:v>0.42200000000000004</c:v>
                </c:pt>
                <c:pt idx="6">
                  <c:v>0.41733438663807704</c:v>
                </c:pt>
                <c:pt idx="7">
                  <c:v>0.43928231184503008</c:v>
                </c:pt>
                <c:pt idx="8">
                  <c:v>0.47487872487872507</c:v>
                </c:pt>
                <c:pt idx="9">
                  <c:v>0.47779162512462603</c:v>
                </c:pt>
                <c:pt idx="10">
                  <c:v>0.47926032742387004</c:v>
                </c:pt>
              </c:numCache>
            </c:numRef>
          </c:val>
        </c:ser>
        <c:ser>
          <c:idx val="2"/>
          <c:order val="2"/>
          <c:tx>
            <c:strRef>
              <c:f>Sheet2!$D$34</c:f>
              <c:strCache>
                <c:ptCount val="1"/>
                <c:pt idx="0">
                  <c:v>India FAI (rhs)</c:v>
                </c:pt>
              </c:strCache>
            </c:strRef>
          </c:tx>
          <c:spPr>
            <a:ln w="38100">
              <a:solidFill>
                <a:srgbClr val="00B050"/>
              </a:solidFill>
              <a:prstDash val="sysDash"/>
            </a:ln>
          </c:spPr>
          <c:marker>
            <c:symbol val="none"/>
          </c:marker>
          <c:cat>
            <c:numRef>
              <c:f>Sheet2!$A$61:$A$71</c:f>
              <c:numCache>
                <c:formatCode>General</c:formatCode>
                <c:ptCount val="11"/>
                <c:pt idx="0">
                  <c:v>2001</c:v>
                </c:pt>
                <c:pt idx="1">
                  <c:v>2002</c:v>
                </c:pt>
                <c:pt idx="2">
                  <c:v>2003</c:v>
                </c:pt>
                <c:pt idx="3">
                  <c:v>2004</c:v>
                </c:pt>
                <c:pt idx="4">
                  <c:v>2005</c:v>
                </c:pt>
                <c:pt idx="5">
                  <c:v>2006</c:v>
                </c:pt>
                <c:pt idx="6">
                  <c:v>2007</c:v>
                </c:pt>
                <c:pt idx="7">
                  <c:v>2008</c:v>
                </c:pt>
                <c:pt idx="8">
                  <c:v>2009</c:v>
                </c:pt>
                <c:pt idx="9">
                  <c:v>2010</c:v>
                </c:pt>
                <c:pt idx="10">
                  <c:v>2011</c:v>
                </c:pt>
              </c:numCache>
            </c:numRef>
          </c:cat>
          <c:val>
            <c:numRef>
              <c:f>Sheet2!$D$61:$D$71</c:f>
              <c:numCache>
                <c:formatCode>0.0%</c:formatCode>
                <c:ptCount val="11"/>
                <c:pt idx="0">
                  <c:v>0.22643000000000002</c:v>
                </c:pt>
                <c:pt idx="1">
                  <c:v>0.24085000000000001</c:v>
                </c:pt>
                <c:pt idx="2">
                  <c:v>0.26194000000000001</c:v>
                </c:pt>
                <c:pt idx="3">
                  <c:v>0.31269000000000002</c:v>
                </c:pt>
                <c:pt idx="4">
                  <c:v>0.34152000000000005</c:v>
                </c:pt>
                <c:pt idx="5">
                  <c:v>0.35299000000000003</c:v>
                </c:pt>
                <c:pt idx="6">
                  <c:v>0.37371000000000004</c:v>
                </c:pt>
                <c:pt idx="7">
                  <c:v>0.34958000000000006</c:v>
                </c:pt>
                <c:pt idx="8">
                  <c:v>0.3708800000000001</c:v>
                </c:pt>
                <c:pt idx="9">
                  <c:v>0.36786000000000008</c:v>
                </c:pt>
                <c:pt idx="10">
                  <c:v>0.37613000000000002</c:v>
                </c:pt>
              </c:numCache>
            </c:numRef>
          </c:val>
        </c:ser>
        <c:dLbls/>
        <c:marker val="1"/>
        <c:axId val="42793600"/>
        <c:axId val="42791680"/>
      </c:lineChart>
      <c:catAx>
        <c:axId val="42775680"/>
        <c:scaling>
          <c:orientation val="minMax"/>
        </c:scaling>
        <c:axPos val="b"/>
        <c:numFmt formatCode="General" sourceLinked="1"/>
        <c:tickLblPos val="nextTo"/>
        <c:txPr>
          <a:bodyPr/>
          <a:lstStyle/>
          <a:p>
            <a:pPr>
              <a:defRPr lang="en-US" sz="1200" b="1"/>
            </a:pPr>
            <a:endParaRPr lang="es-ES"/>
          </a:p>
        </c:txPr>
        <c:crossAx val="42777216"/>
        <c:crosses val="autoZero"/>
        <c:auto val="1"/>
        <c:lblAlgn val="ctr"/>
        <c:lblOffset val="100"/>
      </c:catAx>
      <c:valAx>
        <c:axId val="42777216"/>
        <c:scaling>
          <c:orientation val="minMax"/>
        </c:scaling>
        <c:axPos val="l"/>
        <c:majorGridlines/>
        <c:title>
          <c:tx>
            <c:rich>
              <a:bodyPr rot="-5400000" vert="horz"/>
              <a:lstStyle/>
              <a:p>
                <a:pPr>
                  <a:defRPr lang="en-US"/>
                </a:pPr>
                <a:r>
                  <a:rPr lang="en-US"/>
                  <a:t>Million Tonnes</a:t>
                </a:r>
              </a:p>
            </c:rich>
          </c:tx>
          <c:layout>
            <c:manualLayout>
              <c:xMode val="edge"/>
              <c:yMode val="edge"/>
              <c:x val="1.1717172369523602E-2"/>
              <c:y val="0.39280935561539204"/>
            </c:manualLayout>
          </c:layout>
        </c:title>
        <c:numFmt formatCode="General" sourceLinked="1"/>
        <c:tickLblPos val="nextTo"/>
        <c:txPr>
          <a:bodyPr/>
          <a:lstStyle/>
          <a:p>
            <a:pPr>
              <a:defRPr lang="en-US" sz="1100" b="1"/>
            </a:pPr>
            <a:endParaRPr lang="es-ES"/>
          </a:p>
        </c:txPr>
        <c:crossAx val="42775680"/>
        <c:crosses val="autoZero"/>
        <c:crossBetween val="between"/>
      </c:valAx>
      <c:valAx>
        <c:axId val="42791680"/>
        <c:scaling>
          <c:orientation val="minMax"/>
        </c:scaling>
        <c:axPos val="r"/>
        <c:title>
          <c:tx>
            <c:rich>
              <a:bodyPr rot="-5400000" vert="horz"/>
              <a:lstStyle/>
              <a:p>
                <a:pPr>
                  <a:defRPr lang="en-US"/>
                </a:pPr>
                <a:r>
                  <a:rPr lang="en-US"/>
                  <a:t>% GDP</a:t>
                </a:r>
              </a:p>
            </c:rich>
          </c:tx>
          <c:layout>
            <c:manualLayout>
              <c:xMode val="edge"/>
              <c:yMode val="edge"/>
              <c:x val="0.96704545271071718"/>
              <c:y val="0.41817986118442313"/>
            </c:manualLayout>
          </c:layout>
        </c:title>
        <c:numFmt formatCode="0.0%" sourceLinked="1"/>
        <c:tickLblPos val="nextTo"/>
        <c:txPr>
          <a:bodyPr/>
          <a:lstStyle/>
          <a:p>
            <a:pPr>
              <a:defRPr lang="en-US" sz="1200" b="1"/>
            </a:pPr>
            <a:endParaRPr lang="es-ES"/>
          </a:p>
        </c:txPr>
        <c:crossAx val="42793600"/>
        <c:crosses val="max"/>
        <c:crossBetween val="between"/>
      </c:valAx>
      <c:catAx>
        <c:axId val="42793600"/>
        <c:scaling>
          <c:orientation val="minMax"/>
        </c:scaling>
        <c:delete val="1"/>
        <c:axPos val="b"/>
        <c:numFmt formatCode="General" sourceLinked="1"/>
        <c:tickLblPos val="none"/>
        <c:crossAx val="42791680"/>
        <c:crosses val="autoZero"/>
        <c:auto val="1"/>
        <c:lblAlgn val="ctr"/>
        <c:lblOffset val="100"/>
      </c:catAx>
    </c:plotArea>
    <c:legend>
      <c:legendPos val="b"/>
      <c:layout>
        <c:manualLayout>
          <c:xMode val="edge"/>
          <c:yMode val="edge"/>
          <c:x val="2.1865365890514209E-2"/>
          <c:y val="0.936500324588733"/>
          <c:w val="0.94886530514399403"/>
          <c:h val="4.6073934195530207E-2"/>
        </c:manualLayout>
      </c:layout>
      <c:txPr>
        <a:bodyPr/>
        <a:lstStyle/>
        <a:p>
          <a:pPr>
            <a:defRPr lang="en-US" sz="1200" b="1"/>
          </a:pPr>
          <a:endParaRPr lang="es-ES"/>
        </a:p>
      </c:txPr>
    </c:legend>
    <c:plotVisOnly val="1"/>
    <c:dispBlanksAs val="gap"/>
  </c:chart>
  <c:spPr>
    <a:solidFill>
      <a:schemeClr val="bg1"/>
    </a:solidFill>
    <a:ln>
      <a:noFill/>
    </a:ln>
  </c:spPr>
  <c:txPr>
    <a:bodyPr/>
    <a:lstStyle/>
    <a:p>
      <a:pPr>
        <a:defRPr>
          <a:latin typeface="Times New Roman" pitchFamily="18" charset="0"/>
          <a:cs typeface="Times New Roman" pitchFamily="18" charset="0"/>
        </a:defRPr>
      </a:pPr>
      <a:endParaRPr lang="es-ES"/>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8409CEC8-2ACF-4539-9003-4E4577B4870E}" type="datetimeFigureOut">
              <a:rPr lang="en-US" smtClean="0"/>
              <a:pPr/>
              <a:t>9/11/2013</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A25903D0-EC4D-4B7F-B0D7-F43B15B6B691}" type="slidenum">
              <a:rPr lang="en-US" smtClean="0"/>
              <a:pPr/>
              <a:t>‹Nº›</a:t>
            </a:fld>
            <a:endParaRPr lang="en-US"/>
          </a:p>
        </p:txBody>
      </p:sp>
    </p:spTree>
    <p:extLst>
      <p:ext uri="{BB962C8B-B14F-4D97-AF65-F5344CB8AC3E}">
        <p14:creationId xmlns:p14="http://schemas.microsoft.com/office/powerpoint/2010/main" xmlns="" val="3945535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Interestingly, these four</a:t>
            </a:r>
            <a:r>
              <a:rPr lang="en-US" baseline="0" dirty="0" smtClean="0"/>
              <a:t> topics, or Mega-Trends if you wish, are something I have been discussing at a number of conferences since the latter part of 2012.  The truth is, despite all the new developments since that period, these four items have become ever more prominent on my mind during that time and their importance is only likely to grow going forward in WSD’s opinion.  </a:t>
            </a:r>
            <a:endParaRPr lang="en-US" dirty="0"/>
          </a:p>
        </p:txBody>
      </p:sp>
      <p:sp>
        <p:nvSpPr>
          <p:cNvPr id="4" name="Slide Number Placeholder 3"/>
          <p:cNvSpPr>
            <a:spLocks noGrp="1"/>
          </p:cNvSpPr>
          <p:nvPr>
            <p:ph type="sldNum" sz="quarter" idx="10"/>
          </p:nvPr>
        </p:nvSpPr>
        <p:spPr/>
        <p:txBody>
          <a:bodyPr/>
          <a:lstStyle/>
          <a:p>
            <a:fld id="{A25903D0-EC4D-4B7F-B0D7-F43B15B6B691}" type="slidenum">
              <a:rPr lang="en-US" smtClean="0"/>
              <a:pPr/>
              <a:t>2</a:t>
            </a:fld>
            <a:endParaRPr lang="en-US"/>
          </a:p>
        </p:txBody>
      </p:sp>
    </p:spTree>
    <p:extLst>
      <p:ext uri="{BB962C8B-B14F-4D97-AF65-F5344CB8AC3E}">
        <p14:creationId xmlns:p14="http://schemas.microsoft.com/office/powerpoint/2010/main" xmlns="" val="25436268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pPr defTabSz="923026"/>
            <a:fld id="{A4FFDDCB-E7B5-483F-869D-2A33F139DF12}" type="slidenum">
              <a:rPr lang="en-US" smtClean="0"/>
              <a:pPr defTabSz="923026"/>
              <a:t>13</a:t>
            </a:fld>
            <a:endParaRPr lang="en-US" dirty="0"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p>
            <a:pPr defTabSz="923026"/>
            <a:fld id="{3B55EB94-60F6-46E1-AA68-3BA42711E70A}" type="slidenum">
              <a:rPr lang="en-US" smtClean="0"/>
              <a:pPr defTabSz="923026"/>
              <a:t>17</a:t>
            </a:fld>
            <a:endParaRPr lang="en-US" dirty="0" smtClean="0"/>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Interestingly, these four</a:t>
            </a:r>
            <a:r>
              <a:rPr lang="en-US" baseline="0" dirty="0" smtClean="0"/>
              <a:t> topics, or Mega-Trends if you wish, are something I have been discussing at a number of conferences since the latter part of 2012.  The truth is, despite all the new developments since that period, these four items have become ever more prominent on my mind during that time and their importance is only likely to grow going forward in WSD’s opinion.  </a:t>
            </a:r>
            <a:endParaRPr lang="en-US" dirty="0"/>
          </a:p>
        </p:txBody>
      </p:sp>
      <p:sp>
        <p:nvSpPr>
          <p:cNvPr id="4" name="Slide Number Placeholder 3"/>
          <p:cNvSpPr>
            <a:spLocks noGrp="1"/>
          </p:cNvSpPr>
          <p:nvPr>
            <p:ph type="sldNum" sz="quarter" idx="10"/>
          </p:nvPr>
        </p:nvSpPr>
        <p:spPr/>
        <p:txBody>
          <a:bodyPr/>
          <a:lstStyle/>
          <a:p>
            <a:fld id="{A25903D0-EC4D-4B7F-B0D7-F43B15B6B691}" type="slidenum">
              <a:rPr lang="en-US" smtClean="0"/>
              <a:pPr/>
              <a:t>18</a:t>
            </a:fld>
            <a:endParaRPr lang="en-US"/>
          </a:p>
        </p:txBody>
      </p:sp>
    </p:spTree>
    <p:extLst>
      <p:ext uri="{BB962C8B-B14F-4D97-AF65-F5344CB8AC3E}">
        <p14:creationId xmlns:p14="http://schemas.microsoft.com/office/powerpoint/2010/main" xmlns="" val="25436268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p>
            <a:pPr defTabSz="923026"/>
            <a:fld id="{6A74EF8E-188E-4040-A5EE-D8E9B873BEBA}" type="slidenum">
              <a:rPr lang="en-US" smtClean="0"/>
              <a:pPr defTabSz="923026"/>
              <a:t>19</a:t>
            </a:fld>
            <a:endParaRPr lang="en-US" dirty="0"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p>
            <a:pPr defTabSz="923026"/>
            <a:fld id="{4C0AA04D-137A-4CA9-8A23-D33C0C1EA65A}" type="slidenum">
              <a:rPr lang="en-US" smtClean="0"/>
              <a:pPr defTabSz="923026"/>
              <a:t>20</a:t>
            </a:fld>
            <a:endParaRPr lang="en-US" dirty="0"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p>
            <a:pPr defTabSz="923026"/>
            <a:fld id="{5F011C1C-21D9-4AA3-B985-CDDE8107BC12}" type="slidenum">
              <a:rPr lang="en-US" smtClean="0"/>
              <a:pPr defTabSz="923026"/>
              <a:t>21</a:t>
            </a:fld>
            <a:endParaRPr lang="en-US" dirty="0"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pPr defTabSz="923026"/>
            <a:fld id="{A5FF3D3D-BA70-4E58-AF93-45CD0DD01F53}" type="slidenum">
              <a:rPr lang="en-US" smtClean="0"/>
              <a:pPr defTabSz="923026"/>
              <a:t>22</a:t>
            </a:fld>
            <a:endParaRPr lang="en-US" dirty="0" smtClean="0"/>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pPr defTabSz="923026"/>
            <a:fld id="{0381CAB1-57BC-4949-918E-41FD96A5A89E}" type="slidenum">
              <a:rPr lang="en-US" smtClean="0"/>
              <a:pPr defTabSz="923026"/>
              <a:t>23</a:t>
            </a:fld>
            <a:endParaRPr lang="en-US" dirty="0"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pPr defTabSz="923026"/>
            <a:fld id="{34859D8B-89E0-4570-BE54-00A21925F3C0}" type="slidenum">
              <a:rPr lang="en-US" smtClean="0"/>
              <a:pPr defTabSz="923026"/>
              <a:t>24</a:t>
            </a:fld>
            <a:endParaRPr lang="en-US" dirty="0"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pPr defTabSz="923026"/>
            <a:fld id="{4271ECDE-FCCA-46D3-B914-0FA137CC73F3}" type="slidenum">
              <a:rPr lang="en-US" smtClean="0"/>
              <a:pPr defTabSz="923026"/>
              <a:t>25</a:t>
            </a:fld>
            <a:endParaRPr lang="en-US" dirty="0"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p>
            <a:pPr defTabSz="923026"/>
            <a:fld id="{D147199B-63CE-45C2-A349-85B407B79E4A}" type="slidenum">
              <a:rPr lang="en-US" smtClean="0"/>
              <a:pPr defTabSz="923026"/>
              <a:t>5</a:t>
            </a:fld>
            <a:endParaRPr lang="en-US" dirty="0"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Interestingly, these four</a:t>
            </a:r>
            <a:r>
              <a:rPr lang="en-US" baseline="0" dirty="0" smtClean="0"/>
              <a:t> topics, or Mega-Trends if you wish, are something I have been discussing at a number of conferences since the latter part of 2012.  The truth is, despite all the new developments since that period, these four items have become ever more prominent on my mind during that time and their importance is only likely to grow going forward in WSD’s opinion.  </a:t>
            </a:r>
            <a:endParaRPr lang="en-US" dirty="0"/>
          </a:p>
        </p:txBody>
      </p:sp>
      <p:sp>
        <p:nvSpPr>
          <p:cNvPr id="4" name="Slide Number Placeholder 3"/>
          <p:cNvSpPr>
            <a:spLocks noGrp="1"/>
          </p:cNvSpPr>
          <p:nvPr>
            <p:ph type="sldNum" sz="quarter" idx="10"/>
          </p:nvPr>
        </p:nvSpPr>
        <p:spPr/>
        <p:txBody>
          <a:bodyPr/>
          <a:lstStyle/>
          <a:p>
            <a:fld id="{A25903D0-EC4D-4B7F-B0D7-F43B15B6B691}" type="slidenum">
              <a:rPr lang="en-US" smtClean="0"/>
              <a:pPr/>
              <a:t>26</a:t>
            </a:fld>
            <a:endParaRPr lang="en-US"/>
          </a:p>
        </p:txBody>
      </p:sp>
    </p:spTree>
    <p:extLst>
      <p:ext uri="{BB962C8B-B14F-4D97-AF65-F5344CB8AC3E}">
        <p14:creationId xmlns:p14="http://schemas.microsoft.com/office/powerpoint/2010/main" xmlns="" val="25436268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pPr defTabSz="923026"/>
            <a:fld id="{D553859F-1D91-4F70-9ED3-3A1E87C38D15}" type="slidenum">
              <a:rPr lang="en-US" smtClean="0"/>
              <a:pPr defTabSz="923026"/>
              <a:t>27</a:t>
            </a:fld>
            <a:endParaRPr lang="en-US" dirty="0"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pPr defTabSz="923026"/>
            <a:fld id="{D553859F-1D91-4F70-9ED3-3A1E87C38D15}" type="slidenum">
              <a:rPr lang="en-US" smtClean="0"/>
              <a:pPr defTabSz="923026"/>
              <a:t>28</a:t>
            </a:fld>
            <a:endParaRPr lang="en-US" dirty="0"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pPr defTabSz="923026"/>
            <a:fld id="{E2345FC7-67D5-46C0-903A-DEF509176B5B}" type="slidenum">
              <a:rPr lang="en-US" smtClean="0"/>
              <a:pPr defTabSz="923026"/>
              <a:t>29</a:t>
            </a:fld>
            <a:endParaRPr lang="en-US" dirty="0" smtClean="0"/>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pPr defTabSz="923026"/>
            <a:fld id="{0000B5D4-19BE-4732-8CA6-50BA6B475CE7}" type="slidenum">
              <a:rPr lang="en-US" smtClean="0"/>
              <a:pPr defTabSz="923026"/>
              <a:t>30</a:t>
            </a:fld>
            <a:endParaRPr lang="en-US" dirty="0"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pPr defTabSz="923026"/>
            <a:fld id="{9805AC0B-2E8F-4C94-A3F9-5149D924670B}" type="slidenum">
              <a:rPr lang="en-US" smtClean="0"/>
              <a:pPr defTabSz="923026"/>
              <a:t>31</a:t>
            </a:fld>
            <a:endParaRPr lang="en-US" dirty="0"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Interestingly, these four</a:t>
            </a:r>
            <a:r>
              <a:rPr lang="en-US" baseline="0" dirty="0" smtClean="0"/>
              <a:t> topics, or Mega-Trends if you wish, are something I have been discussing at a number of conferences since the latter part of 2012.  The truth is, despite all the new developments since that period, these four items have become ever more prominent on my mind during that time and their importance is only likely to grow going forward in WSD’s opinion.  </a:t>
            </a:r>
            <a:endParaRPr lang="en-US" dirty="0"/>
          </a:p>
        </p:txBody>
      </p:sp>
      <p:sp>
        <p:nvSpPr>
          <p:cNvPr id="4" name="Slide Number Placeholder 3"/>
          <p:cNvSpPr>
            <a:spLocks noGrp="1"/>
          </p:cNvSpPr>
          <p:nvPr>
            <p:ph type="sldNum" sz="quarter" idx="10"/>
          </p:nvPr>
        </p:nvSpPr>
        <p:spPr/>
        <p:txBody>
          <a:bodyPr/>
          <a:lstStyle/>
          <a:p>
            <a:fld id="{A25903D0-EC4D-4B7F-B0D7-F43B15B6B691}" type="slidenum">
              <a:rPr lang="en-US" smtClean="0"/>
              <a:pPr/>
              <a:t>32</a:t>
            </a:fld>
            <a:endParaRPr lang="en-US"/>
          </a:p>
        </p:txBody>
      </p:sp>
    </p:spTree>
    <p:extLst>
      <p:ext uri="{BB962C8B-B14F-4D97-AF65-F5344CB8AC3E}">
        <p14:creationId xmlns:p14="http://schemas.microsoft.com/office/powerpoint/2010/main" xmlns="" val="25436268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pPr defTabSz="923026"/>
            <a:fld id="{ED7CBD50-B6A2-490F-A5D1-36F4540AE196}" type="slidenum">
              <a:rPr lang="en-US" smtClean="0"/>
              <a:pPr defTabSz="923026"/>
              <a:t>33</a:t>
            </a:fld>
            <a:endParaRPr lang="en-US" dirty="0"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pPr defTabSz="923026"/>
            <a:fld id="{34D52CC7-ED2E-4B97-8BFF-BEC86EB87873}" type="slidenum">
              <a:rPr lang="en-US" smtClean="0"/>
              <a:pPr defTabSz="923026"/>
              <a:t>34</a:t>
            </a:fld>
            <a:endParaRPr lang="en-US" dirty="0"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pPr defTabSz="923026"/>
            <a:fld id="{9EC9C294-D78A-49D9-B52D-1D7514DBCFC7}" type="slidenum">
              <a:rPr lang="en-US" smtClean="0"/>
              <a:pPr defTabSz="923026"/>
              <a:t>35</a:t>
            </a:fld>
            <a:endParaRPr lang="en-US" dirty="0"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p>
            <a:pPr defTabSz="923026"/>
            <a:fld id="{6A875D9C-3B1B-4A9F-BBBD-DA6C1078A430}" type="slidenum">
              <a:rPr lang="en-US" smtClean="0"/>
              <a:pPr defTabSz="923026"/>
              <a:t>6</a:t>
            </a:fld>
            <a:endParaRPr lang="en-US" dirty="0" smtClean="0"/>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pPr defTabSz="923026"/>
            <a:fld id="{9EC9C294-D78A-49D9-B52D-1D7514DBCFC7}" type="slidenum">
              <a:rPr lang="en-US" smtClean="0"/>
              <a:pPr defTabSz="923026"/>
              <a:t>36</a:t>
            </a:fld>
            <a:endParaRPr lang="en-US" dirty="0"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pPr defTabSz="923026"/>
            <a:fld id="{BBBD9258-A165-4667-9546-0C768365D8F5}" type="slidenum">
              <a:rPr lang="en-US" smtClean="0"/>
              <a:pPr defTabSz="923026"/>
              <a:t>37</a:t>
            </a:fld>
            <a:endParaRPr lang="en-US" dirty="0"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pPr defTabSz="923026"/>
            <a:fld id="{4E26B4DB-4886-45F2-B3D9-AFB0E90298A1}" type="slidenum">
              <a:rPr lang="en-US" smtClean="0"/>
              <a:pPr defTabSz="923026"/>
              <a:t>38</a:t>
            </a:fld>
            <a:endParaRPr lang="en-US" dirty="0" smtClean="0"/>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pPr defTabSz="923026"/>
            <a:fld id="{36AF7B1D-BEB9-4F56-B8EA-2BC185F6B658}" type="slidenum">
              <a:rPr lang="en-US" smtClean="0"/>
              <a:pPr defTabSz="923026"/>
              <a:t>39</a:t>
            </a:fld>
            <a:endParaRPr lang="en-US" dirty="0" smtClean="0"/>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pPr defTabSz="923026"/>
            <a:fld id="{D47BD36A-C448-4E64-BC15-7FF5F2E8AFE2}" type="slidenum">
              <a:rPr lang="en-US" smtClean="0"/>
              <a:pPr defTabSz="923026"/>
              <a:t>40</a:t>
            </a:fld>
            <a:endParaRPr lang="en-US" dirty="0" smtClean="0"/>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pPr defTabSz="923026"/>
            <a:fld id="{AF0C3462-A39E-40D4-960B-3082EB3F4506}" type="slidenum">
              <a:rPr lang="en-US" smtClean="0"/>
              <a:pPr defTabSz="923026"/>
              <a:t>41</a:t>
            </a:fld>
            <a:endParaRPr lang="en-US" dirty="0" smtClean="0"/>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pPr defTabSz="923026"/>
            <a:fld id="{7D3303F2-503A-4464-BE8C-21B6ECA5DDA7}" type="slidenum">
              <a:rPr lang="en-US" smtClean="0"/>
              <a:pPr defTabSz="923026"/>
              <a:t>42</a:t>
            </a:fld>
            <a:endParaRPr lang="en-US" dirty="0"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pPr defTabSz="923026"/>
            <a:fld id="{7D3303F2-503A-4464-BE8C-21B6ECA5DDA7}" type="slidenum">
              <a:rPr lang="en-US" smtClean="0"/>
              <a:pPr defTabSz="923026"/>
              <a:t>43</a:t>
            </a:fld>
            <a:endParaRPr lang="en-US" dirty="0"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pPr defTabSz="923026"/>
            <a:fld id="{7D3303F2-503A-4464-BE8C-21B6ECA5DDA7}" type="slidenum">
              <a:rPr lang="en-US" smtClean="0"/>
              <a:pPr defTabSz="923026"/>
              <a:t>44</a:t>
            </a:fld>
            <a:endParaRPr lang="en-US" dirty="0" smtClean="0"/>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pPr defTabSz="923026"/>
            <a:fld id="{E0EB6D34-8E6E-4D5A-8971-B451B40452C1}" type="slidenum">
              <a:rPr lang="en-US" smtClean="0"/>
              <a:pPr defTabSz="923026"/>
              <a:t>45</a:t>
            </a:fld>
            <a:endParaRPr lang="en-US" dirty="0" smtClean="0"/>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p>
            <a:pPr defTabSz="923026"/>
            <a:fld id="{B2574DA0-7D05-4D8F-8069-0622BC1F31A0}" type="slidenum">
              <a:rPr lang="en-US" smtClean="0"/>
              <a:pPr defTabSz="923026"/>
              <a:t>7</a:t>
            </a:fld>
            <a:endParaRPr lang="en-US" dirty="0" smtClean="0"/>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p>
            <a:pPr defTabSz="923026"/>
            <a:fld id="{D81968FE-A02C-4415-A551-26636DFE397F}" type="slidenum">
              <a:rPr lang="en-US" smtClean="0"/>
              <a:pPr defTabSz="923026"/>
              <a:t>8</a:t>
            </a:fld>
            <a:endParaRPr lang="en-US" dirty="0"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p:spPr>
        <p:txBody>
          <a:bodyPr/>
          <a:lstStyle/>
          <a:p>
            <a:pPr defTabSz="923026"/>
            <a:fld id="{39108B06-4405-4BDA-B759-5D2ECEB023A7}" type="slidenum">
              <a:rPr lang="en-US" smtClean="0"/>
              <a:pPr defTabSz="923026"/>
              <a:t>9</a:t>
            </a:fld>
            <a:endParaRPr lang="en-US" dirty="0" smtClean="0"/>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pPr defTabSz="923026"/>
            <a:fld id="{DBC7EE1D-25AE-4444-8A70-F1A890AAB02A}" type="slidenum">
              <a:rPr lang="en-US" smtClean="0"/>
              <a:pPr defTabSz="923026"/>
              <a:t>10</a:t>
            </a:fld>
            <a:endParaRPr lang="en-US" dirty="0"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pPr defTabSz="923026"/>
            <a:fld id="{DBC7EE1D-25AE-4444-8A70-F1A890AAB02A}" type="slidenum">
              <a:rPr lang="en-US" smtClean="0"/>
              <a:pPr defTabSz="923026"/>
              <a:t>11</a:t>
            </a:fld>
            <a:endParaRPr lang="en-US" dirty="0"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p>
            <a:pPr defTabSz="923026"/>
            <a:fld id="{DBC7EE1D-25AE-4444-8A70-F1A890AAB02A}" type="slidenum">
              <a:rPr lang="en-US" smtClean="0"/>
              <a:pPr defTabSz="923026"/>
              <a:t>12</a:t>
            </a:fld>
            <a:endParaRPr lang="en-US" dirty="0"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78C8CCD-2954-43EC-980E-3BE005BB7B2E}" type="datetimeFigureOut">
              <a:rPr lang="en-US" smtClean="0"/>
              <a:pPr/>
              <a:t>9/11/2013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DEE63-6A18-4528-9416-7D097F5F247D}" type="slidenum">
              <a:rPr lang="en-US" smtClean="0"/>
              <a:pPr/>
              <a:t>‹Nº›</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8C8CCD-2954-43EC-980E-3BE005BB7B2E}" type="datetimeFigureOut">
              <a:rPr lang="en-US" smtClean="0"/>
              <a:pPr/>
              <a:t>9/11/2013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DEE63-6A18-4528-9416-7D097F5F247D}" type="slidenum">
              <a:rPr lang="en-US" smtClean="0"/>
              <a:pPr/>
              <a:t>‹Nº›</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8C8CCD-2954-43EC-980E-3BE005BB7B2E}" type="datetimeFigureOut">
              <a:rPr lang="en-US" smtClean="0"/>
              <a:pPr/>
              <a:t>9/11/2013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DEE63-6A18-4528-9416-7D097F5F247D}" type="slidenum">
              <a:rPr lang="en-US" smtClean="0"/>
              <a:pPr/>
              <a:t>‹Nº›</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78C8CCD-2954-43EC-980E-3BE005BB7B2E}" type="datetimeFigureOut">
              <a:rPr lang="en-US" smtClean="0"/>
              <a:pPr/>
              <a:t>9/11/2013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DEE63-6A18-4528-9416-7D097F5F247D}" type="slidenum">
              <a:rPr lang="en-US" smtClean="0"/>
              <a:pPr/>
              <a:t>‹Nº›</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8C8CCD-2954-43EC-980E-3BE005BB7B2E}" type="datetimeFigureOut">
              <a:rPr lang="en-US" smtClean="0"/>
              <a:pPr/>
              <a:t>9/11/2013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2DDEE63-6A18-4528-9416-7D097F5F247D}" type="slidenum">
              <a:rPr lang="en-US" smtClean="0"/>
              <a:pPr/>
              <a:t>‹Nº›</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78C8CCD-2954-43EC-980E-3BE005BB7B2E}" type="datetimeFigureOut">
              <a:rPr lang="en-US" smtClean="0"/>
              <a:pPr/>
              <a:t>9/11/2013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DDEE63-6A18-4528-9416-7D097F5F247D}" type="slidenum">
              <a:rPr lang="en-US" smtClean="0"/>
              <a:pPr/>
              <a:t>‹Nº›</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78C8CCD-2954-43EC-980E-3BE005BB7B2E}" type="datetimeFigureOut">
              <a:rPr lang="en-US" smtClean="0"/>
              <a:pPr/>
              <a:t>9/11/2013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2DDEE63-6A18-4528-9416-7D097F5F247D}" type="slidenum">
              <a:rPr lang="en-US" smtClean="0"/>
              <a:pPr/>
              <a:t>‹Nº›</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78C8CCD-2954-43EC-980E-3BE005BB7B2E}" type="datetimeFigureOut">
              <a:rPr lang="en-US" smtClean="0"/>
              <a:pPr/>
              <a:t>9/11/2013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2DDEE63-6A18-4528-9416-7D097F5F247D}" type="slidenum">
              <a:rPr lang="en-US" smtClean="0"/>
              <a:pPr/>
              <a:t>‹Nº›</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8C8CCD-2954-43EC-980E-3BE005BB7B2E}" type="datetimeFigureOut">
              <a:rPr lang="en-US" smtClean="0"/>
              <a:pPr/>
              <a:t>9/11/2013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2DDEE63-6A18-4528-9416-7D097F5F247D}" type="slidenum">
              <a:rPr lang="en-US" smtClean="0"/>
              <a:pPr/>
              <a:t>‹Nº›</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8C8CCD-2954-43EC-980E-3BE005BB7B2E}" type="datetimeFigureOut">
              <a:rPr lang="en-US" smtClean="0"/>
              <a:pPr/>
              <a:t>9/11/2013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DDEE63-6A18-4528-9416-7D097F5F247D}" type="slidenum">
              <a:rPr lang="en-US" smtClean="0"/>
              <a:pPr/>
              <a:t>‹Nº›</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8C8CCD-2954-43EC-980E-3BE005BB7B2E}" type="datetimeFigureOut">
              <a:rPr lang="en-US" smtClean="0"/>
              <a:pPr/>
              <a:t>9/11/2013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2DDEE63-6A18-4528-9416-7D097F5F247D}" type="slidenum">
              <a:rPr lang="en-US" smtClean="0"/>
              <a:pPr/>
              <a:t>‹Nº›</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3200" y="76200"/>
            <a:ext cx="6096000" cy="1341438"/>
          </a:xfrm>
          <a:prstGeom prst="rect">
            <a:avLst/>
          </a:prstGeom>
          <a:blipFill>
            <a:blip r:embed="rId13" cstate="print"/>
            <a:stretch>
              <a:fillRect/>
            </a:stretch>
          </a:blipFill>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8C8CCD-2954-43EC-980E-3BE005BB7B2E}" type="datetimeFigureOut">
              <a:rPr lang="en-US" smtClean="0"/>
              <a:pPr/>
              <a:t>9/11/2013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2DDEE63-6A18-4528-9416-7D097F5F247D}" type="slidenum">
              <a:rPr lang="en-US" smtClean="0"/>
              <a:pPr/>
              <a:t>‹Nº›</a:t>
            </a:fld>
            <a:endParaRPr lang="en-US"/>
          </a:p>
        </p:txBody>
      </p:sp>
      <p:pic>
        <p:nvPicPr>
          <p:cNvPr id="7" name="Picture 6" descr="Scaled.png"/>
          <p:cNvPicPr>
            <a:picLocks noChangeAspect="1"/>
          </p:cNvPicPr>
          <p:nvPr userDrawn="1"/>
        </p:nvPicPr>
        <p:blipFill>
          <a:blip r:embed="rId14" cstate="print"/>
          <a:stretch>
            <a:fillRect/>
          </a:stretch>
        </p:blipFill>
        <p:spPr>
          <a:xfrm>
            <a:off x="66675" y="149116"/>
            <a:ext cx="2600325" cy="841484"/>
          </a:xfrm>
          <a:prstGeom prst="rect">
            <a:avLst/>
          </a:prstGeom>
        </p:spPr>
      </p:pic>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defTabSz="914400" rtl="0" eaLnBrk="1" latinLnBrk="0" hangingPunct="1">
        <a:spcBef>
          <a:spcPct val="0"/>
        </a:spcBef>
        <a:buNone/>
        <a:defRPr sz="3800" kern="1200">
          <a:solidFill>
            <a:schemeClr val="bg1"/>
          </a:solidFill>
          <a:effectLst>
            <a:outerShdw blurRad="38100" dist="38100" dir="2700000" algn="tl">
              <a:srgbClr val="000000">
                <a:alpha val="43137"/>
              </a:srgbClr>
            </a:outerShdw>
          </a:effectLst>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8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24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dirty="0" smtClean="0"/>
              <a:t>A Decade of “Pain” to follow a Decade of “Gain?”</a:t>
            </a:r>
            <a:endParaRPr lang="en-US" dirty="0"/>
          </a:p>
        </p:txBody>
      </p:sp>
      <p:sp>
        <p:nvSpPr>
          <p:cNvPr id="3" name="Subtitle 2"/>
          <p:cNvSpPr>
            <a:spLocks noGrp="1"/>
          </p:cNvSpPr>
          <p:nvPr>
            <p:ph type="subTitle" idx="1"/>
          </p:nvPr>
        </p:nvSpPr>
        <p:spPr/>
        <p:txBody>
          <a:bodyPr/>
          <a:lstStyle/>
          <a:p>
            <a:r>
              <a:rPr lang="en-US" dirty="0" smtClean="0">
                <a:solidFill>
                  <a:schemeClr val="tx1">
                    <a:lumMod val="65000"/>
                    <a:lumOff val="35000"/>
                  </a:schemeClr>
                </a:solidFill>
              </a:rPr>
              <a:t>CANACERO</a:t>
            </a:r>
          </a:p>
          <a:p>
            <a:r>
              <a:rPr lang="en-US" dirty="0" smtClean="0">
                <a:solidFill>
                  <a:schemeClr val="tx1">
                    <a:lumMod val="65000"/>
                    <a:lumOff val="35000"/>
                  </a:schemeClr>
                </a:solidFill>
              </a:rPr>
              <a:t>September 11, 2013</a:t>
            </a:r>
            <a:endParaRPr lang="en-US" dirty="0">
              <a:solidFill>
                <a:schemeClr val="tx1">
                  <a:lumMod val="65000"/>
                  <a:lumOff val="35000"/>
                </a:schemeClr>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5"/>
          <p:cNvSpPr>
            <a:spLocks noGrp="1"/>
          </p:cNvSpPr>
          <p:nvPr>
            <p:ph type="sldNum" sz="quarter" idx="12"/>
          </p:nvPr>
        </p:nvSpPr>
        <p:spPr>
          <a:noFill/>
        </p:spPr>
        <p:txBody>
          <a:bodyPr/>
          <a:lstStyle/>
          <a:p>
            <a:fld id="{71DDBD3E-D2CA-4F10-8B33-BBD1A0945409}" type="slidenum">
              <a:rPr lang="en-US" smtClean="0"/>
              <a:pPr/>
              <a:t>10</a:t>
            </a:fld>
            <a:endParaRPr lang="en-US" smtClean="0"/>
          </a:p>
        </p:txBody>
      </p:sp>
      <p:pic>
        <p:nvPicPr>
          <p:cNvPr id="10244" name="Picture 5"/>
          <p:cNvPicPr>
            <a:picLocks noChangeAspect="1" noChangeArrowheads="1"/>
          </p:cNvPicPr>
          <p:nvPr/>
        </p:nvPicPr>
        <p:blipFill>
          <a:blip r:embed="rId3" cstate="print"/>
          <a:srcRect/>
          <a:stretch>
            <a:fillRect/>
          </a:stretch>
        </p:blipFill>
        <p:spPr bwMode="auto">
          <a:xfrm>
            <a:off x="152400" y="1407160"/>
            <a:ext cx="8839200" cy="5450840"/>
          </a:xfrm>
          <a:prstGeom prst="rect">
            <a:avLst/>
          </a:prstGeom>
          <a:noFill/>
          <a:ln w="9525">
            <a:noFill/>
            <a:miter lim="800000"/>
            <a:headEnd/>
            <a:tailEnd/>
          </a:ln>
        </p:spPr>
      </p:pic>
      <p:sp>
        <p:nvSpPr>
          <p:cNvPr id="5" name="Title 4"/>
          <p:cNvSpPr>
            <a:spLocks noGrp="1"/>
          </p:cNvSpPr>
          <p:nvPr>
            <p:ph type="title"/>
          </p:nvPr>
        </p:nvSpPr>
        <p:spPr>
          <a:xfrm>
            <a:off x="2819400" y="0"/>
            <a:ext cx="6096000" cy="1341438"/>
          </a:xfrm>
        </p:spPr>
        <p:txBody>
          <a:bodyPr/>
          <a:lstStyle/>
          <a:p>
            <a:r>
              <a:rPr lang="en-US" dirty="0" smtClean="0"/>
              <a:t>China FAI v. ASC </a:t>
            </a:r>
            <a:br>
              <a:rPr lang="en-US" dirty="0" smtClean="0"/>
            </a:br>
            <a:r>
              <a:rPr lang="en-US" sz="2400" i="1" dirty="0" smtClean="0"/>
              <a:t>(Absolute Figures)</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19400" y="76200"/>
            <a:ext cx="6096000" cy="1341438"/>
          </a:xfrm>
        </p:spPr>
        <p:txBody>
          <a:bodyPr>
            <a:normAutofit fontScale="90000"/>
          </a:bodyPr>
          <a:lstStyle/>
          <a:p>
            <a:r>
              <a:rPr lang="en-US" dirty="0" smtClean="0"/>
              <a:t>Chinese Construction Market </a:t>
            </a:r>
            <a:br>
              <a:rPr lang="en-US" dirty="0" smtClean="0"/>
            </a:br>
            <a:r>
              <a:rPr lang="en-US" i="1" dirty="0" smtClean="0"/>
              <a:t>“House of Cards?”</a:t>
            </a:r>
            <a:endParaRPr lang="en-US" i="1" dirty="0"/>
          </a:p>
        </p:txBody>
      </p:sp>
      <p:pic>
        <p:nvPicPr>
          <p:cNvPr id="2" name="Picture 1"/>
          <p:cNvPicPr>
            <a:picLocks noChangeAspect="1"/>
          </p:cNvPicPr>
          <p:nvPr/>
        </p:nvPicPr>
        <p:blipFill>
          <a:blip r:embed="rId3" cstate="print"/>
          <a:stretch>
            <a:fillRect/>
          </a:stretch>
        </p:blipFill>
        <p:spPr>
          <a:xfrm>
            <a:off x="76200" y="2133600"/>
            <a:ext cx="8991600" cy="3415961"/>
          </a:xfrm>
          <a:prstGeom prst="rect">
            <a:avLst/>
          </a:prstGeom>
        </p:spPr>
      </p:pic>
    </p:spTree>
    <p:extLst>
      <p:ext uri="{BB962C8B-B14F-4D97-AF65-F5344CB8AC3E}">
        <p14:creationId xmlns:p14="http://schemas.microsoft.com/office/powerpoint/2010/main" xmlns="" val="72216529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19400" y="76200"/>
            <a:ext cx="6096000" cy="1341438"/>
          </a:xfrm>
        </p:spPr>
        <p:txBody>
          <a:bodyPr>
            <a:normAutofit fontScale="90000"/>
          </a:bodyPr>
          <a:lstStyle/>
          <a:p>
            <a:r>
              <a:rPr lang="en-US" dirty="0" smtClean="0"/>
              <a:t>Chinese Construction Market </a:t>
            </a:r>
            <a:br>
              <a:rPr lang="en-US" dirty="0" smtClean="0"/>
            </a:br>
            <a:r>
              <a:rPr lang="en-US" i="1" dirty="0" smtClean="0"/>
              <a:t>“House of Cards?”</a:t>
            </a:r>
            <a:endParaRPr lang="en-US" i="1" dirty="0"/>
          </a:p>
        </p:txBody>
      </p:sp>
      <p:pic>
        <p:nvPicPr>
          <p:cNvPr id="3" name="Picture 2"/>
          <p:cNvPicPr>
            <a:picLocks noChangeAspect="1"/>
          </p:cNvPicPr>
          <p:nvPr/>
        </p:nvPicPr>
        <p:blipFill>
          <a:blip r:embed="rId3" cstate="print"/>
          <a:stretch>
            <a:fillRect/>
          </a:stretch>
        </p:blipFill>
        <p:spPr>
          <a:xfrm>
            <a:off x="152400" y="1752600"/>
            <a:ext cx="8882216" cy="5029200"/>
          </a:xfrm>
          <a:prstGeom prst="rect">
            <a:avLst/>
          </a:prstGeom>
        </p:spPr>
      </p:pic>
    </p:spTree>
    <p:extLst>
      <p:ext uri="{BB962C8B-B14F-4D97-AF65-F5344CB8AC3E}">
        <p14:creationId xmlns:p14="http://schemas.microsoft.com/office/powerpoint/2010/main" xmlns="" val="35169383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stretch>
            <a:fillRect/>
          </a:stretch>
        </p:blipFill>
        <p:spPr>
          <a:xfrm>
            <a:off x="12700" y="1066800"/>
            <a:ext cx="9105900" cy="5118100"/>
          </a:xfrm>
          <a:prstGeom prst="rect">
            <a:avLst/>
          </a:prstGeom>
        </p:spPr>
      </p:pic>
      <p:sp>
        <p:nvSpPr>
          <p:cNvPr id="11266" name="Slide Number Placeholder 5"/>
          <p:cNvSpPr>
            <a:spLocks noGrp="1"/>
          </p:cNvSpPr>
          <p:nvPr>
            <p:ph type="sldNum" sz="quarter" idx="12"/>
          </p:nvPr>
        </p:nvSpPr>
        <p:spPr>
          <a:noFill/>
        </p:spPr>
        <p:txBody>
          <a:bodyPr/>
          <a:lstStyle/>
          <a:p>
            <a:fld id="{83EF480D-86DD-4E87-83CB-C410958D8C3D}" type="slidenum">
              <a:rPr lang="en-US" smtClean="0"/>
              <a:pPr/>
              <a:t>13</a:t>
            </a:fld>
            <a:endParaRPr lang="en-US" smtClean="0"/>
          </a:p>
        </p:txBody>
      </p:sp>
      <p:sp>
        <p:nvSpPr>
          <p:cNvPr id="11268" name="Rectangle 4"/>
          <p:cNvSpPr>
            <a:spLocks noChangeArrowheads="1"/>
          </p:cNvSpPr>
          <p:nvPr/>
        </p:nvSpPr>
        <p:spPr bwMode="auto">
          <a:xfrm>
            <a:off x="914400" y="6248400"/>
            <a:ext cx="7391400" cy="609600"/>
          </a:xfrm>
          <a:prstGeom prst="rect">
            <a:avLst/>
          </a:prstGeom>
          <a:solidFill>
            <a:srgbClr val="FFFF99"/>
          </a:solidFill>
          <a:ln w="9525">
            <a:noFill/>
            <a:miter lim="800000"/>
            <a:headEnd/>
            <a:tailEnd/>
          </a:ln>
        </p:spPr>
        <p:txBody>
          <a:bodyPr anchor="ctr"/>
          <a:lstStyle/>
          <a:p>
            <a:pPr algn="ctr" eaLnBrk="0" hangingPunct="0"/>
            <a:r>
              <a:rPr kumimoji="1" lang="en-US">
                <a:latin typeface="Times New Roman" pitchFamily="18" charset="0"/>
                <a:cs typeface="Times New Roman" pitchFamily="18" charset="0"/>
              </a:rPr>
              <a:t>Increased consumption (and reduced FAI) as a share of GDP likely to mean much slower steel demand growth (outright contraction??)</a:t>
            </a:r>
          </a:p>
        </p:txBody>
      </p:sp>
      <p:sp>
        <p:nvSpPr>
          <p:cNvPr id="11270" name="Rectangle 11"/>
          <p:cNvSpPr>
            <a:spLocks noChangeArrowheads="1"/>
          </p:cNvSpPr>
          <p:nvPr/>
        </p:nvSpPr>
        <p:spPr bwMode="auto">
          <a:xfrm>
            <a:off x="5562600" y="4191000"/>
            <a:ext cx="381000" cy="152400"/>
          </a:xfrm>
          <a:prstGeom prst="rect">
            <a:avLst/>
          </a:prstGeom>
          <a:noFill/>
          <a:ln w="12700" algn="ctr">
            <a:solidFill>
              <a:srgbClr val="FF0000"/>
            </a:solidFill>
            <a:round/>
            <a:headEnd/>
            <a:tailEnd/>
          </a:ln>
        </p:spPr>
        <p:txBody>
          <a:bodyPr/>
          <a:lstStyle/>
          <a:p>
            <a:endParaRPr lang="en-US"/>
          </a:p>
        </p:txBody>
      </p:sp>
      <p:sp>
        <p:nvSpPr>
          <p:cNvPr id="11271" name="Rectangle 12"/>
          <p:cNvSpPr>
            <a:spLocks noChangeArrowheads="1"/>
          </p:cNvSpPr>
          <p:nvPr/>
        </p:nvSpPr>
        <p:spPr bwMode="auto">
          <a:xfrm>
            <a:off x="5562600" y="5486400"/>
            <a:ext cx="381000" cy="152400"/>
          </a:xfrm>
          <a:prstGeom prst="rect">
            <a:avLst/>
          </a:prstGeom>
          <a:noFill/>
          <a:ln w="12700" algn="ctr">
            <a:solidFill>
              <a:srgbClr val="FF0000"/>
            </a:solidFill>
            <a:round/>
            <a:headEnd/>
            <a:tailEnd/>
          </a:ln>
        </p:spPr>
        <p:txBody>
          <a:bodyPr/>
          <a:lstStyle/>
          <a:p>
            <a:endParaRPr lang="en-US"/>
          </a:p>
        </p:txBody>
      </p:sp>
      <p:sp>
        <p:nvSpPr>
          <p:cNvPr id="11272" name="Rectangle 13"/>
          <p:cNvSpPr>
            <a:spLocks noChangeArrowheads="1"/>
          </p:cNvSpPr>
          <p:nvPr/>
        </p:nvSpPr>
        <p:spPr bwMode="auto">
          <a:xfrm>
            <a:off x="7543800" y="4191000"/>
            <a:ext cx="381000" cy="152400"/>
          </a:xfrm>
          <a:prstGeom prst="rect">
            <a:avLst/>
          </a:prstGeom>
          <a:noFill/>
          <a:ln w="12700" algn="ctr">
            <a:solidFill>
              <a:srgbClr val="FF0000"/>
            </a:solidFill>
            <a:round/>
            <a:headEnd/>
            <a:tailEnd/>
          </a:ln>
        </p:spPr>
        <p:txBody>
          <a:bodyPr/>
          <a:lstStyle/>
          <a:p>
            <a:endParaRPr lang="en-US"/>
          </a:p>
        </p:txBody>
      </p:sp>
      <p:sp>
        <p:nvSpPr>
          <p:cNvPr id="11273" name="Rectangle 14"/>
          <p:cNvSpPr>
            <a:spLocks noChangeArrowheads="1"/>
          </p:cNvSpPr>
          <p:nvPr/>
        </p:nvSpPr>
        <p:spPr bwMode="auto">
          <a:xfrm>
            <a:off x="7543800" y="5486400"/>
            <a:ext cx="381000" cy="152400"/>
          </a:xfrm>
          <a:prstGeom prst="rect">
            <a:avLst/>
          </a:prstGeom>
          <a:noFill/>
          <a:ln w="12700" algn="ctr">
            <a:solidFill>
              <a:srgbClr val="FF0000"/>
            </a:solidFill>
            <a:round/>
            <a:headEnd/>
            <a:tailEnd/>
          </a:ln>
        </p:spPr>
        <p:txBody>
          <a:bodyPr/>
          <a:lstStyle/>
          <a:p>
            <a:endParaRPr lang="en-US"/>
          </a:p>
        </p:txBody>
      </p:sp>
      <p:sp>
        <p:nvSpPr>
          <p:cNvPr id="10" name="Title 9"/>
          <p:cNvSpPr>
            <a:spLocks noGrp="1"/>
          </p:cNvSpPr>
          <p:nvPr>
            <p:ph type="title"/>
          </p:nvPr>
        </p:nvSpPr>
        <p:spPr>
          <a:xfrm>
            <a:off x="2743200" y="76200"/>
            <a:ext cx="6096000" cy="914400"/>
          </a:xfrm>
        </p:spPr>
        <p:txBody>
          <a:bodyPr>
            <a:normAutofit/>
          </a:bodyPr>
          <a:lstStyle/>
          <a:p>
            <a:r>
              <a:rPr lang="en-US" sz="3200" dirty="0" smtClean="0"/>
              <a:t>China FAI Long-Term Outlook</a:t>
            </a:r>
            <a:endParaRPr lang="en-US" sz="32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76200"/>
            <a:ext cx="6096000" cy="990600"/>
          </a:xfrm>
        </p:spPr>
        <p:txBody>
          <a:bodyPr>
            <a:normAutofit fontScale="90000"/>
          </a:bodyPr>
          <a:lstStyle/>
          <a:p>
            <a:r>
              <a:rPr lang="en-US" dirty="0" smtClean="0"/>
              <a:t>India v. China</a:t>
            </a:r>
            <a:br>
              <a:rPr lang="en-US" dirty="0" smtClean="0"/>
            </a:br>
            <a:r>
              <a:rPr lang="en-US" sz="3200" i="1" dirty="0" smtClean="0"/>
              <a:t>Minimizing Potential</a:t>
            </a:r>
            <a:endParaRPr lang="en-US" i="1" dirty="0"/>
          </a:p>
        </p:txBody>
      </p:sp>
      <p:pic>
        <p:nvPicPr>
          <p:cNvPr id="2051" name="Picture 3"/>
          <p:cNvPicPr>
            <a:picLocks noChangeAspect="1" noChangeArrowheads="1"/>
          </p:cNvPicPr>
          <p:nvPr/>
        </p:nvPicPr>
        <p:blipFill>
          <a:blip r:embed="rId2" cstate="print"/>
          <a:srcRect/>
          <a:stretch>
            <a:fillRect/>
          </a:stretch>
        </p:blipFill>
        <p:spPr bwMode="auto">
          <a:xfrm>
            <a:off x="838200" y="1520825"/>
            <a:ext cx="7269484" cy="5337175"/>
          </a:xfrm>
          <a:prstGeom prst="rect">
            <a:avLst/>
          </a:prstGeom>
          <a:solidFill>
            <a:schemeClr val="bg1"/>
          </a:solidFill>
          <a:ln w="9525">
            <a:noFill/>
            <a:miter lim="800000"/>
            <a:headEnd/>
            <a:tailEnd/>
          </a:ln>
          <a:effectLst/>
        </p:spPr>
      </p:pic>
    </p:spTree>
    <p:extLst>
      <p:ext uri="{BB962C8B-B14F-4D97-AF65-F5344CB8AC3E}">
        <p14:creationId xmlns:p14="http://schemas.microsoft.com/office/powerpoint/2010/main" xmlns="" val="13678654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76200"/>
            <a:ext cx="6096000" cy="990600"/>
          </a:xfrm>
        </p:spPr>
        <p:txBody>
          <a:bodyPr>
            <a:normAutofit fontScale="90000"/>
          </a:bodyPr>
          <a:lstStyle/>
          <a:p>
            <a:r>
              <a:rPr lang="en-US" dirty="0" smtClean="0"/>
              <a:t>India v. China</a:t>
            </a:r>
            <a:br>
              <a:rPr lang="en-US" dirty="0" smtClean="0"/>
            </a:br>
            <a:r>
              <a:rPr lang="en-US" sz="3200" i="1" dirty="0" smtClean="0"/>
              <a:t>Minimizing Potential</a:t>
            </a:r>
            <a:endParaRPr lang="en-US" i="1" dirty="0"/>
          </a:p>
        </p:txBody>
      </p:sp>
      <p:graphicFrame>
        <p:nvGraphicFramePr>
          <p:cNvPr id="6" name="Chart 5"/>
          <p:cNvGraphicFramePr>
            <a:graphicFrameLocks noGrp="1"/>
          </p:cNvGraphicFramePr>
          <p:nvPr>
            <p:extLst>
              <p:ext uri="{D42A27DB-BD31-4B8C-83A1-F6EECF244321}">
                <p14:modId xmlns:p14="http://schemas.microsoft.com/office/powerpoint/2010/main" xmlns="" val="2829643074"/>
              </p:ext>
            </p:extLst>
          </p:nvPr>
        </p:nvGraphicFramePr>
        <p:xfrm>
          <a:off x="381000" y="1295400"/>
          <a:ext cx="8403111" cy="5410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3678654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200" y="76200"/>
            <a:ext cx="6096000" cy="990600"/>
          </a:xfrm>
        </p:spPr>
        <p:txBody>
          <a:bodyPr>
            <a:normAutofit fontScale="90000"/>
          </a:bodyPr>
          <a:lstStyle/>
          <a:p>
            <a:r>
              <a:rPr lang="en-US" dirty="0" smtClean="0"/>
              <a:t>India v. China</a:t>
            </a:r>
            <a:br>
              <a:rPr lang="en-US" dirty="0" smtClean="0"/>
            </a:br>
            <a:r>
              <a:rPr lang="en-US" sz="3200" i="1" dirty="0" smtClean="0"/>
              <a:t>Minimizing Potential</a:t>
            </a:r>
            <a:endParaRPr lang="en-US" i="1" dirty="0"/>
          </a:p>
        </p:txBody>
      </p:sp>
      <p:graphicFrame>
        <p:nvGraphicFramePr>
          <p:cNvPr id="4" name="Chart 3"/>
          <p:cNvGraphicFramePr>
            <a:graphicFrameLocks noGrp="1"/>
          </p:cNvGraphicFramePr>
          <p:nvPr>
            <p:extLst>
              <p:ext uri="{D42A27DB-BD31-4B8C-83A1-F6EECF244321}">
                <p14:modId xmlns:p14="http://schemas.microsoft.com/office/powerpoint/2010/main" xmlns="" val="2872140330"/>
              </p:ext>
            </p:extLst>
          </p:nvPr>
        </p:nvGraphicFramePr>
        <p:xfrm>
          <a:off x="457200" y="1295400"/>
          <a:ext cx="8250711" cy="550602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00127041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stretch>
            <a:fillRect/>
          </a:stretch>
        </p:blipFill>
        <p:spPr>
          <a:xfrm>
            <a:off x="0" y="1981200"/>
            <a:ext cx="9095189" cy="3962400"/>
          </a:xfrm>
          <a:prstGeom prst="rect">
            <a:avLst/>
          </a:prstGeom>
        </p:spPr>
      </p:pic>
      <p:sp>
        <p:nvSpPr>
          <p:cNvPr id="14338" name="Slide Number Placeholder 5"/>
          <p:cNvSpPr>
            <a:spLocks noGrp="1"/>
          </p:cNvSpPr>
          <p:nvPr>
            <p:ph type="sldNum" sz="quarter" idx="12"/>
          </p:nvPr>
        </p:nvSpPr>
        <p:spPr>
          <a:noFill/>
        </p:spPr>
        <p:txBody>
          <a:bodyPr/>
          <a:lstStyle/>
          <a:p>
            <a:fld id="{82179930-0EBC-4183-8CA8-F9738FE50F18}" type="slidenum">
              <a:rPr lang="en-US" smtClean="0"/>
              <a:pPr/>
              <a:t>17</a:t>
            </a:fld>
            <a:endParaRPr lang="en-US" smtClean="0"/>
          </a:p>
        </p:txBody>
      </p:sp>
      <p:sp>
        <p:nvSpPr>
          <p:cNvPr id="14341" name="Rectangle 7"/>
          <p:cNvSpPr>
            <a:spLocks noChangeArrowheads="1"/>
          </p:cNvSpPr>
          <p:nvPr/>
        </p:nvSpPr>
        <p:spPr bwMode="auto">
          <a:xfrm>
            <a:off x="5410200" y="3429000"/>
            <a:ext cx="609600" cy="228600"/>
          </a:xfrm>
          <a:prstGeom prst="rect">
            <a:avLst/>
          </a:prstGeom>
          <a:noFill/>
          <a:ln w="22225">
            <a:solidFill>
              <a:srgbClr val="FF0066"/>
            </a:solidFill>
            <a:round/>
            <a:headEnd/>
            <a:tailEnd/>
          </a:ln>
        </p:spPr>
        <p:txBody>
          <a:bodyPr/>
          <a:lstStyle/>
          <a:p>
            <a:endParaRPr lang="en-US"/>
          </a:p>
        </p:txBody>
      </p:sp>
      <p:sp>
        <p:nvSpPr>
          <p:cNvPr id="14342" name="Rectangle 7"/>
          <p:cNvSpPr>
            <a:spLocks noChangeArrowheads="1"/>
          </p:cNvSpPr>
          <p:nvPr/>
        </p:nvSpPr>
        <p:spPr bwMode="auto">
          <a:xfrm>
            <a:off x="5410200" y="5334000"/>
            <a:ext cx="609600" cy="228600"/>
          </a:xfrm>
          <a:prstGeom prst="rect">
            <a:avLst/>
          </a:prstGeom>
          <a:noFill/>
          <a:ln w="22225">
            <a:solidFill>
              <a:srgbClr val="FF0066"/>
            </a:solidFill>
            <a:round/>
            <a:headEnd/>
            <a:tailEnd/>
          </a:ln>
        </p:spPr>
        <p:txBody>
          <a:bodyPr/>
          <a:lstStyle/>
          <a:p>
            <a:endParaRPr lang="en-US"/>
          </a:p>
        </p:txBody>
      </p:sp>
      <p:sp>
        <p:nvSpPr>
          <p:cNvPr id="7" name="Title 6"/>
          <p:cNvSpPr>
            <a:spLocks noGrp="1"/>
          </p:cNvSpPr>
          <p:nvPr>
            <p:ph type="title"/>
          </p:nvPr>
        </p:nvSpPr>
        <p:spPr>
          <a:xfrm>
            <a:off x="2895600" y="76200"/>
            <a:ext cx="6096000" cy="1066800"/>
          </a:xfrm>
        </p:spPr>
        <p:txBody>
          <a:bodyPr>
            <a:noAutofit/>
          </a:bodyPr>
          <a:lstStyle/>
          <a:p>
            <a:r>
              <a:rPr lang="en-US" sz="2800" dirty="0" smtClean="0"/>
              <a:t>Global Steel in the Decade Ahead:</a:t>
            </a:r>
            <a:br>
              <a:rPr lang="en-US" sz="2800" dirty="0" smtClean="0"/>
            </a:br>
            <a:r>
              <a:rPr lang="en-US" sz="2800" dirty="0" smtClean="0"/>
              <a:t>Continued Slow Growth</a:t>
            </a:r>
            <a:endParaRPr lang="en-US" sz="28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Mega-Trends Will Determine the Outlook</a:t>
            </a:r>
            <a:endParaRPr lang="en-US" dirty="0"/>
          </a:p>
        </p:txBody>
      </p:sp>
      <p:sp>
        <p:nvSpPr>
          <p:cNvPr id="4" name="Content Placeholder 4"/>
          <p:cNvSpPr>
            <a:spLocks noGrp="1"/>
          </p:cNvSpPr>
          <p:nvPr>
            <p:ph idx="1"/>
          </p:nvPr>
        </p:nvSpPr>
        <p:spPr>
          <a:xfrm>
            <a:off x="685800" y="1600200"/>
            <a:ext cx="7848600" cy="5181600"/>
          </a:xfrm>
          <a:noFill/>
        </p:spPr>
        <p:txBody>
          <a:bodyPr/>
          <a:lstStyle/>
          <a:p>
            <a:pPr>
              <a:buFont typeface="Wingdings" pitchFamily="2" charset="2"/>
              <a:buChar char="Ø"/>
            </a:pPr>
            <a:r>
              <a:rPr lang="en-US" sz="2000" dirty="0" smtClean="0"/>
              <a:t>Slower demand growth, economic uncertainty, overcapacity and increased competition are likely to result in a difficult environment for the steel industry through 2015-2017</a:t>
            </a:r>
            <a:r>
              <a:rPr lang="en-US" sz="2000" dirty="0"/>
              <a:t> </a:t>
            </a:r>
            <a:r>
              <a:rPr lang="en-US" sz="2000" dirty="0" smtClean="0"/>
              <a:t>and perhaps beyond.  Chinese steel demand growth an increasingly important “wildcard.”</a:t>
            </a:r>
          </a:p>
          <a:p>
            <a:pPr marL="0" indent="0">
              <a:buNone/>
            </a:pPr>
            <a:endParaRPr lang="en-US" sz="2000" dirty="0" smtClean="0"/>
          </a:p>
          <a:p>
            <a:pPr>
              <a:buFont typeface="Wingdings" pitchFamily="2" charset="2"/>
              <a:buChar char="Ø"/>
            </a:pPr>
            <a:r>
              <a:rPr lang="en-US" sz="2000" dirty="0" smtClean="0"/>
              <a:t>End of steel’s “Age of </a:t>
            </a:r>
            <a:r>
              <a:rPr lang="en-US" sz="2000" dirty="0" err="1" smtClean="0"/>
              <a:t>Metallics</a:t>
            </a:r>
            <a:r>
              <a:rPr lang="en-US" sz="2000" dirty="0" smtClean="0"/>
              <a:t>” </a:t>
            </a:r>
          </a:p>
          <a:p>
            <a:pPr>
              <a:buFont typeface="Wingdings" pitchFamily="2" charset="2"/>
              <a:buChar char="Ø"/>
            </a:pPr>
            <a:endParaRPr lang="en-US" sz="2000" dirty="0" smtClean="0"/>
          </a:p>
          <a:p>
            <a:pPr>
              <a:buFont typeface="Wingdings" pitchFamily="2" charset="2"/>
              <a:buChar char="Ø"/>
            </a:pPr>
            <a:r>
              <a:rPr lang="en-US" sz="2000" dirty="0" smtClean="0"/>
              <a:t>“</a:t>
            </a:r>
            <a:r>
              <a:rPr lang="en-US" sz="2000" dirty="0"/>
              <a:t>F</a:t>
            </a:r>
            <a:r>
              <a:rPr lang="en-US" sz="2000" dirty="0" smtClean="0"/>
              <a:t>lattened” cost curve exacerbating the competition for the last tonne and delaying output cuts by steel mills.  Currency weakness in Developing World ex-China adding a new wrinkle.</a:t>
            </a:r>
          </a:p>
          <a:p>
            <a:pPr>
              <a:buFont typeface="Wingdings" pitchFamily="2" charset="2"/>
              <a:buChar char="Ø"/>
            </a:pPr>
            <a:endParaRPr lang="en-US" sz="2000" dirty="0" smtClean="0"/>
          </a:p>
          <a:p>
            <a:pPr>
              <a:buFont typeface="Wingdings" pitchFamily="2" charset="2"/>
              <a:buChar char="Ø"/>
            </a:pPr>
            <a:r>
              <a:rPr lang="en-US" sz="2000" dirty="0" smtClean="0"/>
              <a:t>Is </a:t>
            </a:r>
            <a:r>
              <a:rPr lang="en-US" sz="2000" i="1" dirty="0" smtClean="0"/>
              <a:t>anyone</a:t>
            </a:r>
            <a:r>
              <a:rPr lang="en-US" sz="2000" dirty="0" smtClean="0"/>
              <a:t> prepared for the massive avalanche of Chinese steel scrap in the decade ahead, along with the accompanying ramifications on the global industry structure?</a:t>
            </a:r>
          </a:p>
        </p:txBody>
      </p:sp>
      <p:sp>
        <p:nvSpPr>
          <p:cNvPr id="5" name="Rectangle 4"/>
          <p:cNvSpPr/>
          <p:nvPr/>
        </p:nvSpPr>
        <p:spPr>
          <a:xfrm>
            <a:off x="533400" y="3352800"/>
            <a:ext cx="4953000" cy="8382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7555174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p:spPr>
        <p:txBody>
          <a:bodyPr/>
          <a:lstStyle/>
          <a:p>
            <a:fld id="{6D8532CA-7EC0-428E-ABC2-369AA3288C3A}" type="slidenum">
              <a:rPr lang="en-US" smtClean="0"/>
              <a:pPr/>
              <a:t>19</a:t>
            </a:fld>
            <a:endParaRPr lang="en-US" smtClean="0"/>
          </a:p>
        </p:txBody>
      </p:sp>
      <p:sp>
        <p:nvSpPr>
          <p:cNvPr id="16388" name="Rectangle 4"/>
          <p:cNvSpPr>
            <a:spLocks noChangeArrowheads="1"/>
          </p:cNvSpPr>
          <p:nvPr/>
        </p:nvSpPr>
        <p:spPr bwMode="auto">
          <a:xfrm>
            <a:off x="609600" y="6248400"/>
            <a:ext cx="8001000" cy="609600"/>
          </a:xfrm>
          <a:prstGeom prst="rect">
            <a:avLst/>
          </a:prstGeom>
          <a:solidFill>
            <a:srgbClr val="FFFF99"/>
          </a:solidFill>
          <a:ln w="9525">
            <a:noFill/>
            <a:miter lim="800000"/>
            <a:headEnd/>
            <a:tailEnd/>
          </a:ln>
        </p:spPr>
        <p:txBody>
          <a:bodyPr anchor="ctr"/>
          <a:lstStyle/>
          <a:p>
            <a:pPr algn="ctr" eaLnBrk="0" hangingPunct="0"/>
            <a:r>
              <a:rPr kumimoji="1" lang="en-US" dirty="0">
                <a:latin typeface="Times New Roman" pitchFamily="18" charset="0"/>
                <a:cs typeface="Times New Roman" pitchFamily="18" charset="0"/>
              </a:rPr>
              <a:t>China’s prodigious and rapid growth via the BF/Integrated route </a:t>
            </a:r>
            <a:br>
              <a:rPr kumimoji="1" lang="en-US" dirty="0">
                <a:latin typeface="Times New Roman" pitchFamily="18" charset="0"/>
                <a:cs typeface="Times New Roman" pitchFamily="18" charset="0"/>
              </a:rPr>
            </a:br>
            <a:r>
              <a:rPr kumimoji="1" lang="en-US" dirty="0">
                <a:latin typeface="Times New Roman" pitchFamily="18" charset="0"/>
                <a:cs typeface="Times New Roman" pitchFamily="18" charset="0"/>
              </a:rPr>
              <a:t>changed the landscape of global steel production</a:t>
            </a:r>
          </a:p>
        </p:txBody>
      </p:sp>
      <p:sp>
        <p:nvSpPr>
          <p:cNvPr id="9" name="Title 8"/>
          <p:cNvSpPr>
            <a:spLocks noGrp="1"/>
          </p:cNvSpPr>
          <p:nvPr>
            <p:ph type="title"/>
          </p:nvPr>
        </p:nvSpPr>
        <p:spPr>
          <a:xfrm>
            <a:off x="2895600" y="76200"/>
            <a:ext cx="6096000" cy="1066800"/>
          </a:xfrm>
        </p:spPr>
        <p:txBody>
          <a:bodyPr>
            <a:noAutofit/>
          </a:bodyPr>
          <a:lstStyle/>
          <a:p>
            <a:r>
              <a:rPr lang="en-US" sz="2400" dirty="0" smtClean="0"/>
              <a:t>Global Steel Production &amp; Methodology:</a:t>
            </a:r>
            <a:br>
              <a:rPr lang="en-US" sz="2400" dirty="0" smtClean="0"/>
            </a:br>
            <a:r>
              <a:rPr lang="en-US" sz="2400" i="1" dirty="0" smtClean="0"/>
              <a:t>China Driving the “Bus”</a:t>
            </a:r>
            <a:endParaRPr lang="en-US" sz="2400" dirty="0"/>
          </a:p>
        </p:txBody>
      </p:sp>
      <p:pic>
        <p:nvPicPr>
          <p:cNvPr id="1026" name="Picture 2"/>
          <p:cNvPicPr>
            <a:picLocks noChangeAspect="1" noChangeArrowheads="1"/>
          </p:cNvPicPr>
          <p:nvPr/>
        </p:nvPicPr>
        <p:blipFill>
          <a:blip r:embed="rId3" cstate="print"/>
          <a:srcRect/>
          <a:stretch>
            <a:fillRect/>
          </a:stretch>
        </p:blipFill>
        <p:spPr bwMode="auto">
          <a:xfrm>
            <a:off x="609600" y="1219200"/>
            <a:ext cx="8001000" cy="5046746"/>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Mega-Trends Will Determine the Outlook</a:t>
            </a:r>
            <a:endParaRPr lang="en-US" dirty="0"/>
          </a:p>
        </p:txBody>
      </p:sp>
      <p:sp>
        <p:nvSpPr>
          <p:cNvPr id="4" name="Content Placeholder 4"/>
          <p:cNvSpPr>
            <a:spLocks noGrp="1"/>
          </p:cNvSpPr>
          <p:nvPr>
            <p:ph idx="1"/>
          </p:nvPr>
        </p:nvSpPr>
        <p:spPr>
          <a:xfrm>
            <a:off x="685800" y="1600200"/>
            <a:ext cx="7848600" cy="5181600"/>
          </a:xfrm>
          <a:noFill/>
        </p:spPr>
        <p:txBody>
          <a:bodyPr/>
          <a:lstStyle/>
          <a:p>
            <a:pPr>
              <a:buFont typeface="Wingdings" pitchFamily="2" charset="2"/>
              <a:buChar char="Ø"/>
            </a:pPr>
            <a:r>
              <a:rPr lang="en-US" sz="2000" dirty="0" smtClean="0"/>
              <a:t>Slower demand growth, economic uncertainty, overcapacity and increased competition are likely to result in a difficult environment for the steel industry through 2015-2017</a:t>
            </a:r>
            <a:r>
              <a:rPr lang="en-US" sz="2000" dirty="0"/>
              <a:t> </a:t>
            </a:r>
            <a:r>
              <a:rPr lang="en-US" sz="2000" dirty="0" smtClean="0"/>
              <a:t>and perhaps beyond.  Chinese steel demand growth an increasingly important “wildcard.”</a:t>
            </a:r>
          </a:p>
          <a:p>
            <a:pPr marL="0" indent="0">
              <a:buNone/>
            </a:pPr>
            <a:endParaRPr lang="en-US" sz="2000" dirty="0" smtClean="0"/>
          </a:p>
          <a:p>
            <a:pPr>
              <a:buFont typeface="Wingdings" pitchFamily="2" charset="2"/>
              <a:buChar char="Ø"/>
            </a:pPr>
            <a:r>
              <a:rPr lang="en-US" sz="2000" dirty="0" smtClean="0"/>
              <a:t>End of steel’s “Age of </a:t>
            </a:r>
            <a:r>
              <a:rPr lang="en-US" sz="2000" dirty="0" err="1" smtClean="0"/>
              <a:t>Metallics</a:t>
            </a:r>
            <a:r>
              <a:rPr lang="en-US" sz="2000" dirty="0" smtClean="0"/>
              <a:t>” </a:t>
            </a:r>
          </a:p>
          <a:p>
            <a:pPr>
              <a:buFont typeface="Wingdings" pitchFamily="2" charset="2"/>
              <a:buChar char="Ø"/>
            </a:pPr>
            <a:endParaRPr lang="en-US" sz="2000" dirty="0" smtClean="0"/>
          </a:p>
          <a:p>
            <a:pPr>
              <a:buFont typeface="Wingdings" pitchFamily="2" charset="2"/>
              <a:buChar char="Ø"/>
            </a:pPr>
            <a:r>
              <a:rPr lang="en-US" sz="2000" dirty="0" smtClean="0"/>
              <a:t>“</a:t>
            </a:r>
            <a:r>
              <a:rPr lang="en-US" sz="2000" dirty="0"/>
              <a:t>F</a:t>
            </a:r>
            <a:r>
              <a:rPr lang="en-US" sz="2000" dirty="0" smtClean="0"/>
              <a:t>lattened” cost curve exacerbating the competition for the last tonne and delaying output cuts by steel mills.  Currency weakness in Developing World ex-China adding a new wrinkle.</a:t>
            </a:r>
          </a:p>
          <a:p>
            <a:pPr>
              <a:buFont typeface="Wingdings" pitchFamily="2" charset="2"/>
              <a:buChar char="Ø"/>
            </a:pPr>
            <a:endParaRPr lang="en-US" sz="2000" dirty="0" smtClean="0"/>
          </a:p>
          <a:p>
            <a:pPr>
              <a:buFont typeface="Wingdings" pitchFamily="2" charset="2"/>
              <a:buChar char="Ø"/>
            </a:pPr>
            <a:r>
              <a:rPr lang="en-US" sz="2000" dirty="0" smtClean="0"/>
              <a:t>Is </a:t>
            </a:r>
            <a:r>
              <a:rPr lang="en-US" sz="2000" i="1" dirty="0" smtClean="0"/>
              <a:t>anyone</a:t>
            </a:r>
            <a:r>
              <a:rPr lang="en-US" sz="2000" dirty="0" smtClean="0"/>
              <a:t> prepared for the massive avalanche of Chinese steel scrap in the decade ahead, along with the accompanying ramifications on the global industry structure?</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5"/>
          <p:cNvSpPr>
            <a:spLocks noGrp="1"/>
          </p:cNvSpPr>
          <p:nvPr>
            <p:ph type="sldNum" sz="quarter" idx="12"/>
          </p:nvPr>
        </p:nvSpPr>
        <p:spPr>
          <a:noFill/>
        </p:spPr>
        <p:txBody>
          <a:bodyPr/>
          <a:lstStyle/>
          <a:p>
            <a:fld id="{A011E93D-2147-48FA-8D20-2F7A2A85E55A}" type="slidenum">
              <a:rPr lang="en-US" smtClean="0"/>
              <a:pPr/>
              <a:t>20</a:t>
            </a:fld>
            <a:endParaRPr lang="en-US" smtClean="0"/>
          </a:p>
        </p:txBody>
      </p:sp>
      <p:sp>
        <p:nvSpPr>
          <p:cNvPr id="17412" name="Rectangle 4"/>
          <p:cNvSpPr>
            <a:spLocks noChangeArrowheads="1"/>
          </p:cNvSpPr>
          <p:nvPr/>
        </p:nvSpPr>
        <p:spPr bwMode="auto">
          <a:xfrm>
            <a:off x="609600" y="6248400"/>
            <a:ext cx="8001000" cy="609600"/>
          </a:xfrm>
          <a:prstGeom prst="rect">
            <a:avLst/>
          </a:prstGeom>
          <a:solidFill>
            <a:srgbClr val="FFFF99"/>
          </a:solidFill>
          <a:ln w="9525">
            <a:noFill/>
            <a:miter lim="800000"/>
            <a:headEnd/>
            <a:tailEnd/>
          </a:ln>
        </p:spPr>
        <p:txBody>
          <a:bodyPr anchor="ctr"/>
          <a:lstStyle/>
          <a:p>
            <a:pPr algn="ctr" eaLnBrk="0" hangingPunct="0"/>
            <a:r>
              <a:rPr kumimoji="1" lang="en-US" dirty="0">
                <a:latin typeface="Times New Roman" pitchFamily="18" charset="0"/>
                <a:cs typeface="Times New Roman" pitchFamily="18" charset="0"/>
              </a:rPr>
              <a:t>Global iron ore demand has increased </a:t>
            </a:r>
            <a:r>
              <a:rPr kumimoji="1" lang="en-US" dirty="0" smtClean="0">
                <a:latin typeface="Times New Roman" pitchFamily="18" charset="0"/>
                <a:cs typeface="Times New Roman" pitchFamily="18" charset="0"/>
              </a:rPr>
              <a:t>703 </a:t>
            </a:r>
            <a:r>
              <a:rPr kumimoji="1" lang="en-US" dirty="0">
                <a:latin typeface="Times New Roman" pitchFamily="18" charset="0"/>
                <a:cs typeface="Times New Roman" pitchFamily="18" charset="0"/>
              </a:rPr>
              <a:t>million tonnes since </a:t>
            </a:r>
            <a:r>
              <a:rPr kumimoji="1" lang="en-US" dirty="0" smtClean="0">
                <a:latin typeface="Times New Roman" pitchFamily="18" charset="0"/>
                <a:cs typeface="Times New Roman" pitchFamily="18" charset="0"/>
              </a:rPr>
              <a:t>2003,                        of </a:t>
            </a:r>
            <a:r>
              <a:rPr kumimoji="1" lang="en-US" dirty="0">
                <a:latin typeface="Times New Roman" pitchFamily="18" charset="0"/>
                <a:cs typeface="Times New Roman" pitchFamily="18" charset="0"/>
              </a:rPr>
              <a:t>which China has accounted for </a:t>
            </a:r>
            <a:r>
              <a:rPr kumimoji="1" lang="en-US" dirty="0" smtClean="0">
                <a:latin typeface="Times New Roman" pitchFamily="18" charset="0"/>
                <a:cs typeface="Times New Roman" pitchFamily="18" charset="0"/>
              </a:rPr>
              <a:t>669 million tonnes (95%).</a:t>
            </a:r>
            <a:endParaRPr kumimoji="1" lang="en-US" dirty="0">
              <a:latin typeface="Times New Roman" pitchFamily="18" charset="0"/>
              <a:cs typeface="Times New Roman" pitchFamily="18" charset="0"/>
            </a:endParaRPr>
          </a:p>
        </p:txBody>
      </p:sp>
      <p:sp>
        <p:nvSpPr>
          <p:cNvPr id="17414" name="TextBox 9"/>
          <p:cNvSpPr txBox="1">
            <a:spLocks noChangeArrowheads="1"/>
          </p:cNvSpPr>
          <p:nvPr/>
        </p:nvSpPr>
        <p:spPr bwMode="auto">
          <a:xfrm>
            <a:off x="2286000" y="990600"/>
            <a:ext cx="1828800" cy="246063"/>
          </a:xfrm>
          <a:prstGeom prst="rect">
            <a:avLst/>
          </a:prstGeom>
          <a:noFill/>
          <a:ln w="9525">
            <a:noFill/>
            <a:miter lim="800000"/>
            <a:headEnd/>
            <a:tailEnd/>
          </a:ln>
        </p:spPr>
        <p:txBody>
          <a:bodyPr>
            <a:spAutoFit/>
          </a:bodyPr>
          <a:lstStyle/>
          <a:p>
            <a:pPr algn="ctr"/>
            <a:r>
              <a:rPr lang="en-US" sz="1000">
                <a:solidFill>
                  <a:schemeClr val="bg2"/>
                </a:solidFill>
                <a:latin typeface="Times New Roman" pitchFamily="18" charset="0"/>
                <a:cs typeface="Times New Roman" pitchFamily="18" charset="0"/>
              </a:rPr>
              <a:t>∆ = 697 Million tonnes</a:t>
            </a:r>
          </a:p>
        </p:txBody>
      </p:sp>
      <p:sp>
        <p:nvSpPr>
          <p:cNvPr id="7" name="Title 6"/>
          <p:cNvSpPr>
            <a:spLocks noGrp="1"/>
          </p:cNvSpPr>
          <p:nvPr>
            <p:ph type="title"/>
          </p:nvPr>
        </p:nvSpPr>
        <p:spPr>
          <a:xfrm>
            <a:off x="2743200" y="76200"/>
            <a:ext cx="6096000" cy="1143000"/>
          </a:xfrm>
        </p:spPr>
        <p:txBody>
          <a:bodyPr/>
          <a:lstStyle/>
          <a:p>
            <a:r>
              <a:rPr lang="en-US" sz="4000" dirty="0" smtClean="0"/>
              <a:t>Global Iron Ore Demand</a:t>
            </a:r>
            <a:endParaRPr lang="en-US" dirty="0"/>
          </a:p>
        </p:txBody>
      </p:sp>
      <p:pic>
        <p:nvPicPr>
          <p:cNvPr id="3" name="Picture 2"/>
          <p:cNvPicPr>
            <a:picLocks noChangeAspect="1"/>
          </p:cNvPicPr>
          <p:nvPr/>
        </p:nvPicPr>
        <p:blipFill>
          <a:blip r:embed="rId3" cstate="print"/>
          <a:stretch>
            <a:fillRect/>
          </a:stretch>
        </p:blipFill>
        <p:spPr>
          <a:xfrm>
            <a:off x="1143000" y="1250708"/>
            <a:ext cx="6858000" cy="4997692"/>
          </a:xfrm>
          <a:prstGeom prst="rect">
            <a:avLst/>
          </a:prstGeo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5"/>
          <p:cNvSpPr>
            <a:spLocks noGrp="1"/>
          </p:cNvSpPr>
          <p:nvPr>
            <p:ph type="sldNum" sz="quarter" idx="12"/>
          </p:nvPr>
        </p:nvSpPr>
        <p:spPr>
          <a:noFill/>
        </p:spPr>
        <p:txBody>
          <a:bodyPr/>
          <a:lstStyle/>
          <a:p>
            <a:fld id="{B89069FF-995B-4FF3-9024-5F8ABDDA99A8}" type="slidenum">
              <a:rPr lang="en-US" smtClean="0"/>
              <a:pPr/>
              <a:t>21</a:t>
            </a:fld>
            <a:endParaRPr lang="en-US" smtClean="0"/>
          </a:p>
        </p:txBody>
      </p:sp>
      <p:sp>
        <p:nvSpPr>
          <p:cNvPr id="18436" name="Rectangle 4"/>
          <p:cNvSpPr>
            <a:spLocks noChangeArrowheads="1"/>
          </p:cNvSpPr>
          <p:nvPr/>
        </p:nvSpPr>
        <p:spPr bwMode="auto">
          <a:xfrm>
            <a:off x="533400" y="6248400"/>
            <a:ext cx="8001000" cy="609600"/>
          </a:xfrm>
          <a:prstGeom prst="rect">
            <a:avLst/>
          </a:prstGeom>
          <a:solidFill>
            <a:srgbClr val="FFFF99"/>
          </a:solidFill>
          <a:ln w="9525">
            <a:noFill/>
            <a:miter lim="800000"/>
            <a:headEnd/>
            <a:tailEnd/>
          </a:ln>
        </p:spPr>
        <p:txBody>
          <a:bodyPr anchor="ctr"/>
          <a:lstStyle/>
          <a:p>
            <a:pPr algn="ctr" eaLnBrk="0" hangingPunct="0"/>
            <a:r>
              <a:rPr kumimoji="1" lang="en-US" dirty="0">
                <a:latin typeface="Times New Roman" pitchFamily="18" charset="0"/>
                <a:cs typeface="Times New Roman" pitchFamily="18" charset="0"/>
              </a:rPr>
              <a:t>Domestic production has increased </a:t>
            </a:r>
            <a:r>
              <a:rPr kumimoji="1" lang="en-US" dirty="0" smtClean="0">
                <a:latin typeface="Times New Roman" pitchFamily="18" charset="0"/>
                <a:cs typeface="Times New Roman" pitchFamily="18" charset="0"/>
              </a:rPr>
              <a:t>7.7% </a:t>
            </a:r>
            <a:r>
              <a:rPr kumimoji="1" lang="en-US" dirty="0">
                <a:latin typeface="Times New Roman" pitchFamily="18" charset="0"/>
                <a:cs typeface="Times New Roman" pitchFamily="18" charset="0"/>
              </a:rPr>
              <a:t>CAGR since 2000, while imports have grown </a:t>
            </a:r>
            <a:r>
              <a:rPr kumimoji="1" lang="en-US" dirty="0" smtClean="0">
                <a:latin typeface="Times New Roman" pitchFamily="18" charset="0"/>
                <a:cs typeface="Times New Roman" pitchFamily="18" charset="0"/>
              </a:rPr>
              <a:t>22% </a:t>
            </a:r>
            <a:r>
              <a:rPr kumimoji="1" lang="en-US" dirty="0">
                <a:latin typeface="Times New Roman" pitchFamily="18" charset="0"/>
                <a:cs typeface="Times New Roman" pitchFamily="18" charset="0"/>
              </a:rPr>
              <a:t>CAGR and account for 61% of the total requirement.</a:t>
            </a:r>
          </a:p>
        </p:txBody>
      </p:sp>
      <p:sp>
        <p:nvSpPr>
          <p:cNvPr id="6" name="Title 5"/>
          <p:cNvSpPr>
            <a:spLocks noGrp="1"/>
          </p:cNvSpPr>
          <p:nvPr>
            <p:ph type="title"/>
          </p:nvPr>
        </p:nvSpPr>
        <p:spPr>
          <a:xfrm>
            <a:off x="2743200" y="76200"/>
            <a:ext cx="6096000" cy="914400"/>
          </a:xfrm>
        </p:spPr>
        <p:txBody>
          <a:bodyPr/>
          <a:lstStyle/>
          <a:p>
            <a:r>
              <a:rPr lang="en-US" sz="4000" dirty="0" smtClean="0"/>
              <a:t>Chinese Iron Ore Supply</a:t>
            </a:r>
            <a:endParaRPr lang="en-US" dirty="0"/>
          </a:p>
        </p:txBody>
      </p:sp>
      <p:pic>
        <p:nvPicPr>
          <p:cNvPr id="7" name="Picture 6"/>
          <p:cNvPicPr/>
          <p:nvPr/>
        </p:nvPicPr>
        <p:blipFill>
          <a:blip r:embed="rId3" cstate="print"/>
          <a:srcRect/>
          <a:stretch>
            <a:fillRect/>
          </a:stretch>
        </p:blipFill>
        <p:spPr bwMode="auto">
          <a:xfrm>
            <a:off x="990600" y="1026345"/>
            <a:ext cx="7086600" cy="522205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p:spPr>
        <p:txBody>
          <a:bodyPr/>
          <a:lstStyle/>
          <a:p>
            <a:fld id="{106FB856-B126-455A-BC2F-EB2509CD3FBA}" type="slidenum">
              <a:rPr lang="en-US" smtClean="0"/>
              <a:pPr/>
              <a:t>22</a:t>
            </a:fld>
            <a:endParaRPr lang="en-US" smtClean="0"/>
          </a:p>
        </p:txBody>
      </p:sp>
      <p:sp>
        <p:nvSpPr>
          <p:cNvPr id="19460" name="Rectangle 4"/>
          <p:cNvSpPr>
            <a:spLocks noChangeArrowheads="1"/>
          </p:cNvSpPr>
          <p:nvPr/>
        </p:nvSpPr>
        <p:spPr bwMode="auto">
          <a:xfrm>
            <a:off x="609600" y="6248400"/>
            <a:ext cx="8001000" cy="609600"/>
          </a:xfrm>
          <a:prstGeom prst="rect">
            <a:avLst/>
          </a:prstGeom>
          <a:solidFill>
            <a:srgbClr val="FFFF99"/>
          </a:solidFill>
          <a:ln w="9525">
            <a:noFill/>
            <a:miter lim="800000"/>
            <a:headEnd/>
            <a:tailEnd/>
          </a:ln>
        </p:spPr>
        <p:txBody>
          <a:bodyPr anchor="ctr"/>
          <a:lstStyle/>
          <a:p>
            <a:pPr algn="ctr" eaLnBrk="0" hangingPunct="0"/>
            <a:r>
              <a:rPr kumimoji="1" lang="en-US">
                <a:latin typeface="Times New Roman" pitchFamily="18" charset="0"/>
                <a:cs typeface="Times New Roman" pitchFamily="18" charset="0"/>
              </a:rPr>
              <a:t>While Chinese demand increased 198% (14.6% CAGR) since 2003, </a:t>
            </a:r>
            <a:br>
              <a:rPr kumimoji="1" lang="en-US">
                <a:latin typeface="Times New Roman" pitchFamily="18" charset="0"/>
                <a:cs typeface="Times New Roman" pitchFamily="18" charset="0"/>
              </a:rPr>
            </a:br>
            <a:r>
              <a:rPr kumimoji="1" lang="en-US">
                <a:latin typeface="Times New Roman" pitchFamily="18" charset="0"/>
                <a:cs typeface="Times New Roman" pitchFamily="18" charset="0"/>
              </a:rPr>
              <a:t>the price of ore delivered to China has increased 293% (18.7% CAGR). </a:t>
            </a:r>
          </a:p>
        </p:txBody>
      </p:sp>
      <p:sp>
        <p:nvSpPr>
          <p:cNvPr id="6" name="Title 5"/>
          <p:cNvSpPr>
            <a:spLocks noGrp="1"/>
          </p:cNvSpPr>
          <p:nvPr>
            <p:ph type="title"/>
          </p:nvPr>
        </p:nvSpPr>
        <p:spPr>
          <a:xfrm>
            <a:off x="2743200" y="76200"/>
            <a:ext cx="6096000" cy="914400"/>
          </a:xfrm>
        </p:spPr>
        <p:txBody>
          <a:bodyPr>
            <a:normAutofit/>
          </a:bodyPr>
          <a:lstStyle/>
          <a:p>
            <a:r>
              <a:rPr lang="en-US" sz="3600" dirty="0" smtClean="0"/>
              <a:t>Iron Ore Price and Demand</a:t>
            </a:r>
            <a:endParaRPr lang="en-US" sz="3600" dirty="0"/>
          </a:p>
        </p:txBody>
      </p:sp>
      <p:pic>
        <p:nvPicPr>
          <p:cNvPr id="7" name="Picture 6"/>
          <p:cNvPicPr/>
          <p:nvPr/>
        </p:nvPicPr>
        <p:blipFill>
          <a:blip r:embed="rId3" cstate="print"/>
          <a:srcRect/>
          <a:stretch>
            <a:fillRect/>
          </a:stretch>
        </p:blipFill>
        <p:spPr bwMode="auto">
          <a:xfrm>
            <a:off x="990600" y="1090508"/>
            <a:ext cx="7239000" cy="515789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5"/>
          <p:cNvSpPr>
            <a:spLocks noGrp="1"/>
          </p:cNvSpPr>
          <p:nvPr>
            <p:ph type="sldNum" sz="quarter" idx="12"/>
          </p:nvPr>
        </p:nvSpPr>
        <p:spPr>
          <a:noFill/>
        </p:spPr>
        <p:txBody>
          <a:bodyPr/>
          <a:lstStyle/>
          <a:p>
            <a:fld id="{82209920-DFF9-4421-AB28-E5C75C64AFFB}" type="slidenum">
              <a:rPr lang="en-US" smtClean="0"/>
              <a:pPr/>
              <a:t>23</a:t>
            </a:fld>
            <a:endParaRPr lang="en-US" smtClean="0"/>
          </a:p>
        </p:txBody>
      </p:sp>
      <p:pic>
        <p:nvPicPr>
          <p:cNvPr id="21508" name="Picture 2"/>
          <p:cNvPicPr>
            <a:picLocks noChangeAspect="1" noChangeArrowheads="1"/>
          </p:cNvPicPr>
          <p:nvPr/>
        </p:nvPicPr>
        <p:blipFill>
          <a:blip r:embed="rId3" cstate="print"/>
          <a:srcRect/>
          <a:stretch>
            <a:fillRect/>
          </a:stretch>
        </p:blipFill>
        <p:spPr bwMode="auto">
          <a:xfrm>
            <a:off x="1447800" y="974725"/>
            <a:ext cx="6257925" cy="5883275"/>
          </a:xfrm>
          <a:prstGeom prst="rect">
            <a:avLst/>
          </a:prstGeom>
          <a:solidFill>
            <a:schemeClr val="bg1"/>
          </a:solidFill>
          <a:ln w="9525">
            <a:noFill/>
            <a:miter lim="800000"/>
            <a:headEnd/>
            <a:tailEnd/>
          </a:ln>
        </p:spPr>
      </p:pic>
      <p:sp>
        <p:nvSpPr>
          <p:cNvPr id="5" name="Title 4"/>
          <p:cNvSpPr>
            <a:spLocks noGrp="1"/>
          </p:cNvSpPr>
          <p:nvPr>
            <p:ph type="title"/>
          </p:nvPr>
        </p:nvSpPr>
        <p:spPr>
          <a:xfrm>
            <a:off x="2895600" y="76200"/>
            <a:ext cx="6096000" cy="838200"/>
          </a:xfrm>
        </p:spPr>
        <p:txBody>
          <a:bodyPr>
            <a:normAutofit fontScale="90000"/>
          </a:bodyPr>
          <a:lstStyle/>
          <a:p>
            <a:r>
              <a:rPr lang="en-US" sz="2800" dirty="0" smtClean="0"/>
              <a:t>Capacity Expansion Pipeline</a:t>
            </a:r>
            <a:br>
              <a:rPr lang="en-US" sz="2800" dirty="0" smtClean="0"/>
            </a:br>
            <a:r>
              <a:rPr lang="en-US" sz="2400" i="1" dirty="0" smtClean="0"/>
              <a:t>Running Away from Demand</a:t>
            </a:r>
            <a:endParaRPr lang="en-US" sz="28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2"/>
          </p:nvPr>
        </p:nvSpPr>
        <p:spPr>
          <a:noFill/>
        </p:spPr>
        <p:txBody>
          <a:bodyPr/>
          <a:lstStyle/>
          <a:p>
            <a:fld id="{6D19038C-92C7-4A06-AB1A-7FA6E72D9AFF}" type="slidenum">
              <a:rPr lang="en-US" smtClean="0"/>
              <a:pPr/>
              <a:t>24</a:t>
            </a:fld>
            <a:endParaRPr lang="en-US" smtClean="0"/>
          </a:p>
        </p:txBody>
      </p:sp>
      <p:sp>
        <p:nvSpPr>
          <p:cNvPr id="22532" name="Rectangle 4"/>
          <p:cNvSpPr>
            <a:spLocks noChangeArrowheads="1"/>
          </p:cNvSpPr>
          <p:nvPr/>
        </p:nvSpPr>
        <p:spPr bwMode="auto">
          <a:xfrm>
            <a:off x="609600" y="6248400"/>
            <a:ext cx="8001000" cy="609600"/>
          </a:xfrm>
          <a:prstGeom prst="rect">
            <a:avLst/>
          </a:prstGeom>
          <a:solidFill>
            <a:srgbClr val="FFFF99"/>
          </a:solidFill>
          <a:ln w="9525">
            <a:noFill/>
            <a:miter lim="800000"/>
            <a:headEnd/>
            <a:tailEnd/>
          </a:ln>
        </p:spPr>
        <p:txBody>
          <a:bodyPr anchor="ctr"/>
          <a:lstStyle/>
          <a:p>
            <a:pPr algn="ctr" eaLnBrk="0" hangingPunct="0"/>
            <a:r>
              <a:rPr kumimoji="1" lang="en-US">
                <a:latin typeface="Times New Roman" pitchFamily="18" charset="0"/>
                <a:cs typeface="Times New Roman" pitchFamily="18" charset="0"/>
              </a:rPr>
              <a:t>Chinese “high-cost” production may amount to only ~75 million tonnes –            a figure that is easily displaced by lower-cost imported material</a:t>
            </a:r>
          </a:p>
        </p:txBody>
      </p:sp>
      <p:pic>
        <p:nvPicPr>
          <p:cNvPr id="22533" name="Picture 3"/>
          <p:cNvPicPr>
            <a:picLocks noChangeAspect="1" noChangeArrowheads="1"/>
          </p:cNvPicPr>
          <p:nvPr/>
        </p:nvPicPr>
        <p:blipFill>
          <a:blip r:embed="rId3" cstate="print"/>
          <a:srcRect t="4628" b="2749"/>
          <a:stretch>
            <a:fillRect/>
          </a:stretch>
        </p:blipFill>
        <p:spPr bwMode="auto">
          <a:xfrm>
            <a:off x="762000" y="1114425"/>
            <a:ext cx="7620000" cy="5133975"/>
          </a:xfrm>
          <a:prstGeom prst="rect">
            <a:avLst/>
          </a:prstGeom>
          <a:solidFill>
            <a:schemeClr val="bg1"/>
          </a:solidFill>
          <a:ln w="9525">
            <a:noFill/>
            <a:miter lim="800000"/>
            <a:headEnd/>
            <a:tailEnd/>
          </a:ln>
        </p:spPr>
      </p:pic>
      <p:sp>
        <p:nvSpPr>
          <p:cNvPr id="6" name="Title 5"/>
          <p:cNvSpPr>
            <a:spLocks noGrp="1"/>
          </p:cNvSpPr>
          <p:nvPr>
            <p:ph type="title"/>
          </p:nvPr>
        </p:nvSpPr>
        <p:spPr>
          <a:xfrm>
            <a:off x="2895600" y="76200"/>
            <a:ext cx="6096000" cy="990600"/>
          </a:xfrm>
        </p:spPr>
        <p:txBody>
          <a:bodyPr>
            <a:normAutofit fontScale="90000"/>
          </a:bodyPr>
          <a:lstStyle/>
          <a:p>
            <a:r>
              <a:rPr lang="en-US" sz="3200" dirty="0" smtClean="0"/>
              <a:t>Chinese Domestic Iron ore </a:t>
            </a:r>
            <a:br>
              <a:rPr lang="en-US" sz="3200" dirty="0" smtClean="0"/>
            </a:br>
            <a:r>
              <a:rPr lang="en-US" sz="3200" dirty="0" smtClean="0"/>
              <a:t>Production Cost</a:t>
            </a:r>
            <a:endParaRPr lang="en-US" sz="32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p>
            <a:fld id="{8D784635-B6AC-4AC4-A83F-451726CD3396}" type="slidenum">
              <a:rPr lang="en-US" smtClean="0"/>
              <a:pPr/>
              <a:t>25</a:t>
            </a:fld>
            <a:endParaRPr lang="en-US" smtClean="0"/>
          </a:p>
        </p:txBody>
      </p:sp>
      <p:sp>
        <p:nvSpPr>
          <p:cNvPr id="23556" name="Rectangle 4"/>
          <p:cNvSpPr>
            <a:spLocks noChangeArrowheads="1"/>
          </p:cNvSpPr>
          <p:nvPr/>
        </p:nvSpPr>
        <p:spPr bwMode="auto">
          <a:xfrm>
            <a:off x="533400" y="6248400"/>
            <a:ext cx="8001000" cy="609600"/>
          </a:xfrm>
          <a:prstGeom prst="rect">
            <a:avLst/>
          </a:prstGeom>
          <a:solidFill>
            <a:srgbClr val="FFFF99"/>
          </a:solidFill>
          <a:ln w="9525">
            <a:noFill/>
            <a:miter lim="800000"/>
            <a:headEnd/>
            <a:tailEnd/>
          </a:ln>
        </p:spPr>
        <p:txBody>
          <a:bodyPr anchor="ctr"/>
          <a:lstStyle/>
          <a:p>
            <a:pPr algn="ctr" eaLnBrk="0" hangingPunct="0"/>
            <a:r>
              <a:rPr kumimoji="1" lang="en-US">
                <a:latin typeface="Times New Roman" pitchFamily="18" charset="0"/>
                <a:cs typeface="Times New Roman" pitchFamily="18" charset="0"/>
              </a:rPr>
              <a:t>Chinese “high-cost” production may amount to only ~75 million tonnes –            a figure that is easily displaced by lower-cost imported material</a:t>
            </a:r>
          </a:p>
        </p:txBody>
      </p:sp>
      <p:pic>
        <p:nvPicPr>
          <p:cNvPr id="23557" name="Picture 3"/>
          <p:cNvPicPr>
            <a:picLocks noChangeAspect="1" noChangeArrowheads="1"/>
          </p:cNvPicPr>
          <p:nvPr/>
        </p:nvPicPr>
        <p:blipFill>
          <a:blip r:embed="rId3" cstate="print"/>
          <a:srcRect t="4615" b="1382"/>
          <a:stretch>
            <a:fillRect/>
          </a:stretch>
        </p:blipFill>
        <p:spPr bwMode="auto">
          <a:xfrm>
            <a:off x="747712" y="1066800"/>
            <a:ext cx="7558088" cy="5181600"/>
          </a:xfrm>
          <a:prstGeom prst="rect">
            <a:avLst/>
          </a:prstGeom>
          <a:solidFill>
            <a:schemeClr val="bg1"/>
          </a:solidFill>
          <a:ln w="9525">
            <a:noFill/>
            <a:miter lim="800000"/>
            <a:headEnd/>
            <a:tailEnd/>
          </a:ln>
        </p:spPr>
      </p:pic>
      <p:sp>
        <p:nvSpPr>
          <p:cNvPr id="6" name="Title 5"/>
          <p:cNvSpPr>
            <a:spLocks noGrp="1"/>
          </p:cNvSpPr>
          <p:nvPr>
            <p:ph type="title"/>
          </p:nvPr>
        </p:nvSpPr>
        <p:spPr>
          <a:xfrm>
            <a:off x="2895600" y="76200"/>
            <a:ext cx="6096000" cy="914400"/>
          </a:xfrm>
        </p:spPr>
        <p:txBody>
          <a:bodyPr>
            <a:normAutofit fontScale="90000"/>
          </a:bodyPr>
          <a:lstStyle/>
          <a:p>
            <a:r>
              <a:rPr lang="en-US" sz="3600" dirty="0" smtClean="0"/>
              <a:t>Global Iron ore </a:t>
            </a:r>
            <a:br>
              <a:rPr lang="en-US" sz="3600" dirty="0" smtClean="0"/>
            </a:br>
            <a:r>
              <a:rPr lang="en-US" sz="3600" dirty="0" smtClean="0"/>
              <a:t>Production Cost</a:t>
            </a:r>
            <a:endParaRPr lang="en-US" sz="36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Mega-Trends Will Determine the Outlook</a:t>
            </a:r>
            <a:endParaRPr lang="en-US" dirty="0"/>
          </a:p>
        </p:txBody>
      </p:sp>
      <p:sp>
        <p:nvSpPr>
          <p:cNvPr id="4" name="Content Placeholder 4"/>
          <p:cNvSpPr>
            <a:spLocks noGrp="1"/>
          </p:cNvSpPr>
          <p:nvPr>
            <p:ph idx="1"/>
          </p:nvPr>
        </p:nvSpPr>
        <p:spPr>
          <a:xfrm>
            <a:off x="685800" y="1600200"/>
            <a:ext cx="7848600" cy="5181600"/>
          </a:xfrm>
          <a:noFill/>
        </p:spPr>
        <p:txBody>
          <a:bodyPr/>
          <a:lstStyle/>
          <a:p>
            <a:pPr>
              <a:buFont typeface="Wingdings" pitchFamily="2" charset="2"/>
              <a:buChar char="Ø"/>
            </a:pPr>
            <a:r>
              <a:rPr lang="en-US" sz="2000" dirty="0" smtClean="0"/>
              <a:t>Slower demand growth, economic uncertainty, overcapacity and increased competition are likely to result in a difficult environment for the steel industry through 2015-2017</a:t>
            </a:r>
            <a:r>
              <a:rPr lang="en-US" sz="2000" dirty="0"/>
              <a:t> </a:t>
            </a:r>
            <a:r>
              <a:rPr lang="en-US" sz="2000" dirty="0" smtClean="0"/>
              <a:t>and perhaps beyond.  Chinese steel demand growth an increasingly important “wildcard.”</a:t>
            </a:r>
          </a:p>
          <a:p>
            <a:pPr marL="0" indent="0">
              <a:buNone/>
            </a:pPr>
            <a:endParaRPr lang="en-US" sz="2000" dirty="0" smtClean="0"/>
          </a:p>
          <a:p>
            <a:pPr>
              <a:buFont typeface="Wingdings" pitchFamily="2" charset="2"/>
              <a:buChar char="Ø"/>
            </a:pPr>
            <a:r>
              <a:rPr lang="en-US" sz="2000" dirty="0" smtClean="0"/>
              <a:t>End of steel’s “Age of </a:t>
            </a:r>
            <a:r>
              <a:rPr lang="en-US" sz="2000" dirty="0" err="1" smtClean="0"/>
              <a:t>Metallics</a:t>
            </a:r>
            <a:r>
              <a:rPr lang="en-US" sz="2000" dirty="0" smtClean="0"/>
              <a:t>” </a:t>
            </a:r>
          </a:p>
          <a:p>
            <a:pPr>
              <a:buFont typeface="Wingdings" pitchFamily="2" charset="2"/>
              <a:buChar char="Ø"/>
            </a:pPr>
            <a:endParaRPr lang="en-US" sz="2000" dirty="0" smtClean="0"/>
          </a:p>
          <a:p>
            <a:pPr>
              <a:buFont typeface="Wingdings" pitchFamily="2" charset="2"/>
              <a:buChar char="Ø"/>
            </a:pPr>
            <a:r>
              <a:rPr lang="en-US" sz="2000" dirty="0" smtClean="0"/>
              <a:t>“</a:t>
            </a:r>
            <a:r>
              <a:rPr lang="en-US" sz="2000" dirty="0"/>
              <a:t>F</a:t>
            </a:r>
            <a:r>
              <a:rPr lang="en-US" sz="2000" dirty="0" smtClean="0"/>
              <a:t>lattened” cost curve exacerbating the competition for the last tonne and delaying output cuts by steel mills.  Currency weakness in Developing World ex-China adding a new wrinkle.</a:t>
            </a:r>
          </a:p>
          <a:p>
            <a:pPr>
              <a:buFont typeface="Wingdings" pitchFamily="2" charset="2"/>
              <a:buChar char="Ø"/>
            </a:pPr>
            <a:endParaRPr lang="en-US" sz="2000" dirty="0" smtClean="0"/>
          </a:p>
          <a:p>
            <a:pPr>
              <a:buFont typeface="Wingdings" pitchFamily="2" charset="2"/>
              <a:buChar char="Ø"/>
            </a:pPr>
            <a:r>
              <a:rPr lang="en-US" sz="2000" dirty="0" smtClean="0"/>
              <a:t>Is </a:t>
            </a:r>
            <a:r>
              <a:rPr lang="en-US" sz="2000" i="1" dirty="0" smtClean="0"/>
              <a:t>anyone</a:t>
            </a:r>
            <a:r>
              <a:rPr lang="en-US" sz="2000" dirty="0" smtClean="0"/>
              <a:t> prepared for the massive avalanche of Chinese steel scrap in the decade ahead, along with the accompanying ramifications on the global industry structure?</a:t>
            </a:r>
          </a:p>
        </p:txBody>
      </p:sp>
      <p:sp>
        <p:nvSpPr>
          <p:cNvPr id="6" name="Rectangle 5"/>
          <p:cNvSpPr/>
          <p:nvPr/>
        </p:nvSpPr>
        <p:spPr>
          <a:xfrm>
            <a:off x="685800" y="4191000"/>
            <a:ext cx="7772400" cy="1295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16652355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p:spPr>
        <p:txBody>
          <a:bodyPr/>
          <a:lstStyle/>
          <a:p>
            <a:fld id="{AA159C9B-80D2-4A97-908F-693066F0D75E}" type="slidenum">
              <a:rPr lang="en-US" smtClean="0"/>
              <a:pPr/>
              <a:t>27</a:t>
            </a:fld>
            <a:endParaRPr lang="en-US" smtClean="0"/>
          </a:p>
        </p:txBody>
      </p:sp>
      <p:sp>
        <p:nvSpPr>
          <p:cNvPr id="29700" name="Rectangle 4"/>
          <p:cNvSpPr>
            <a:spLocks noChangeArrowheads="1"/>
          </p:cNvSpPr>
          <p:nvPr/>
        </p:nvSpPr>
        <p:spPr bwMode="auto">
          <a:xfrm>
            <a:off x="838200" y="6248400"/>
            <a:ext cx="7391400" cy="609600"/>
          </a:xfrm>
          <a:prstGeom prst="rect">
            <a:avLst/>
          </a:prstGeom>
          <a:solidFill>
            <a:srgbClr val="FFFF99"/>
          </a:solidFill>
          <a:ln w="9525">
            <a:noFill/>
            <a:miter lim="800000"/>
            <a:headEnd/>
            <a:tailEnd/>
          </a:ln>
        </p:spPr>
        <p:txBody>
          <a:bodyPr anchor="ctr"/>
          <a:lstStyle/>
          <a:p>
            <a:pPr algn="ctr" eaLnBrk="0" hangingPunct="0"/>
            <a:r>
              <a:rPr kumimoji="1" lang="en-US" sz="1800">
                <a:solidFill>
                  <a:schemeClr val="bg2"/>
                </a:solidFill>
              </a:rPr>
              <a:t>Despite rising I.O. and coal costs, Indian producers are well-positioned to remain among the lowest cost well into the future</a:t>
            </a:r>
          </a:p>
        </p:txBody>
      </p:sp>
      <p:pic>
        <p:nvPicPr>
          <p:cNvPr id="29701" name="Picture 3"/>
          <p:cNvPicPr>
            <a:picLocks noChangeAspect="1" noChangeArrowheads="1"/>
          </p:cNvPicPr>
          <p:nvPr/>
        </p:nvPicPr>
        <p:blipFill>
          <a:blip r:embed="rId3" cstate="print"/>
          <a:srcRect/>
          <a:stretch>
            <a:fillRect/>
          </a:stretch>
        </p:blipFill>
        <p:spPr bwMode="auto">
          <a:xfrm>
            <a:off x="685800" y="1219200"/>
            <a:ext cx="7759700" cy="5638800"/>
          </a:xfrm>
          <a:prstGeom prst="rect">
            <a:avLst/>
          </a:prstGeom>
          <a:noFill/>
          <a:ln w="9525">
            <a:noFill/>
            <a:miter lim="800000"/>
            <a:headEnd/>
            <a:tailEnd/>
          </a:ln>
        </p:spPr>
      </p:pic>
      <p:sp>
        <p:nvSpPr>
          <p:cNvPr id="6" name="Title 5"/>
          <p:cNvSpPr>
            <a:spLocks noGrp="1"/>
          </p:cNvSpPr>
          <p:nvPr>
            <p:ph type="title"/>
          </p:nvPr>
        </p:nvSpPr>
        <p:spPr>
          <a:xfrm>
            <a:off x="2743200" y="76200"/>
            <a:ext cx="6096000" cy="1066800"/>
          </a:xfrm>
        </p:spPr>
        <p:txBody>
          <a:bodyPr>
            <a:normAutofit/>
          </a:bodyPr>
          <a:lstStyle/>
          <a:p>
            <a:r>
              <a:rPr lang="en-US" sz="2800" dirty="0" smtClean="0"/>
              <a:t>Wide Disparities between the </a:t>
            </a:r>
            <a:br>
              <a:rPr lang="en-US" sz="2800" dirty="0" smtClean="0"/>
            </a:br>
            <a:r>
              <a:rPr lang="en-US" sz="2800" dirty="0" smtClean="0"/>
              <a:t>“Haves” &amp; “Have </a:t>
            </a:r>
            <a:r>
              <a:rPr lang="en-US" sz="2800" dirty="0" err="1" smtClean="0"/>
              <a:t>Nots</a:t>
            </a:r>
            <a:r>
              <a:rPr lang="en-US" sz="2800" dirty="0" smtClean="0"/>
              <a:t>”</a:t>
            </a:r>
            <a:endParaRPr lang="en-US" sz="2800" dirty="0"/>
          </a:p>
        </p:txBody>
      </p:sp>
    </p:spTree>
    <p:extLst>
      <p:ext uri="{BB962C8B-B14F-4D97-AF65-F5344CB8AC3E}">
        <p14:creationId xmlns:p14="http://schemas.microsoft.com/office/powerpoint/2010/main" xmlns="" val="372088593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5"/>
          <p:cNvSpPr>
            <a:spLocks noGrp="1"/>
          </p:cNvSpPr>
          <p:nvPr>
            <p:ph type="sldNum" sz="quarter" idx="12"/>
          </p:nvPr>
        </p:nvSpPr>
        <p:spPr>
          <a:noFill/>
        </p:spPr>
        <p:txBody>
          <a:bodyPr/>
          <a:lstStyle/>
          <a:p>
            <a:fld id="{AA159C9B-80D2-4A97-908F-693066F0D75E}" type="slidenum">
              <a:rPr lang="en-US" smtClean="0"/>
              <a:pPr/>
              <a:t>28</a:t>
            </a:fld>
            <a:endParaRPr lang="en-US" smtClean="0"/>
          </a:p>
        </p:txBody>
      </p:sp>
      <p:sp>
        <p:nvSpPr>
          <p:cNvPr id="6" name="Title 5"/>
          <p:cNvSpPr>
            <a:spLocks noGrp="1"/>
          </p:cNvSpPr>
          <p:nvPr>
            <p:ph type="title"/>
          </p:nvPr>
        </p:nvSpPr>
        <p:spPr>
          <a:xfrm>
            <a:off x="2743200" y="76200"/>
            <a:ext cx="6096000" cy="1066800"/>
          </a:xfrm>
        </p:spPr>
        <p:txBody>
          <a:bodyPr>
            <a:normAutofit/>
          </a:bodyPr>
          <a:lstStyle/>
          <a:p>
            <a:r>
              <a:rPr lang="en-US" sz="2800" dirty="0" smtClean="0"/>
              <a:t>Stronger US Dollar to Have Numerous Ramifications</a:t>
            </a:r>
            <a:endParaRPr lang="en-US" sz="2800" dirty="0"/>
          </a:p>
        </p:txBody>
      </p:sp>
      <p:pic>
        <p:nvPicPr>
          <p:cNvPr id="9218" name="Picture 2"/>
          <p:cNvPicPr>
            <a:picLocks noChangeAspect="1" noChangeArrowheads="1"/>
          </p:cNvPicPr>
          <p:nvPr/>
        </p:nvPicPr>
        <p:blipFill>
          <a:blip r:embed="rId3" cstate="print"/>
          <a:srcRect/>
          <a:stretch>
            <a:fillRect/>
          </a:stretch>
        </p:blipFill>
        <p:spPr bwMode="auto">
          <a:xfrm>
            <a:off x="457200" y="1219200"/>
            <a:ext cx="8153400" cy="5527263"/>
          </a:xfrm>
          <a:prstGeom prst="rect">
            <a:avLst/>
          </a:prstGeom>
          <a:noFill/>
          <a:ln w="9525">
            <a:noFill/>
            <a:miter lim="800000"/>
            <a:headEnd/>
            <a:tailEnd/>
          </a:ln>
          <a:effectLst/>
        </p:spPr>
      </p:pic>
    </p:spTree>
    <p:extLst>
      <p:ext uri="{BB962C8B-B14F-4D97-AF65-F5344CB8AC3E}">
        <p14:creationId xmlns:p14="http://schemas.microsoft.com/office/powerpoint/2010/main" xmlns="" val="372088593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Number Placeholder 5"/>
          <p:cNvSpPr>
            <a:spLocks noGrp="1"/>
          </p:cNvSpPr>
          <p:nvPr>
            <p:ph type="sldNum" sz="quarter" idx="12"/>
          </p:nvPr>
        </p:nvSpPr>
        <p:spPr>
          <a:noFill/>
        </p:spPr>
        <p:txBody>
          <a:bodyPr/>
          <a:lstStyle/>
          <a:p>
            <a:fld id="{13511265-B91D-4494-BB09-3D93890D04F9}" type="slidenum">
              <a:rPr lang="en-US" smtClean="0"/>
              <a:pPr/>
              <a:t>29</a:t>
            </a:fld>
            <a:endParaRPr lang="en-US" smtClean="0"/>
          </a:p>
        </p:txBody>
      </p:sp>
      <p:sp>
        <p:nvSpPr>
          <p:cNvPr id="25604" name="Rectangle 4"/>
          <p:cNvSpPr>
            <a:spLocks noChangeArrowheads="1"/>
          </p:cNvSpPr>
          <p:nvPr/>
        </p:nvSpPr>
        <p:spPr bwMode="auto">
          <a:xfrm>
            <a:off x="228600" y="6248400"/>
            <a:ext cx="8763000" cy="609600"/>
          </a:xfrm>
          <a:prstGeom prst="rect">
            <a:avLst/>
          </a:prstGeom>
          <a:solidFill>
            <a:srgbClr val="FFFF99"/>
          </a:solidFill>
          <a:ln w="9525">
            <a:noFill/>
            <a:miter lim="800000"/>
            <a:headEnd/>
            <a:tailEnd/>
          </a:ln>
        </p:spPr>
        <p:txBody>
          <a:bodyPr anchor="ctr"/>
          <a:lstStyle/>
          <a:p>
            <a:pPr algn="ctr" eaLnBrk="0" hangingPunct="0"/>
            <a:r>
              <a:rPr kumimoji="1" lang="en-US" dirty="0">
                <a:latin typeface="Times New Roman" pitchFamily="18" charset="0"/>
                <a:cs typeface="Times New Roman" pitchFamily="18" charset="0"/>
              </a:rPr>
              <a:t>Flattening of the cost curve promotes increased competition and delays production cutbacks when the price plummets below the marginal cost of the high-cost producer</a:t>
            </a:r>
          </a:p>
        </p:txBody>
      </p:sp>
      <p:sp>
        <p:nvSpPr>
          <p:cNvPr id="7" name="Title 6"/>
          <p:cNvSpPr>
            <a:spLocks noGrp="1"/>
          </p:cNvSpPr>
          <p:nvPr>
            <p:ph type="title"/>
          </p:nvPr>
        </p:nvSpPr>
        <p:spPr>
          <a:xfrm>
            <a:off x="2819400" y="76200"/>
            <a:ext cx="6096000" cy="838200"/>
          </a:xfrm>
        </p:spPr>
        <p:txBody>
          <a:bodyPr>
            <a:noAutofit/>
          </a:bodyPr>
          <a:lstStyle/>
          <a:p>
            <a:r>
              <a:rPr lang="en-US" sz="2400" dirty="0" smtClean="0"/>
              <a:t>WSD</a:t>
            </a:r>
            <a:r>
              <a:rPr lang="ja-JP" altLang="en-US" sz="2400" dirty="0" smtClean="0"/>
              <a:t>’</a:t>
            </a:r>
            <a:r>
              <a:rPr lang="en-US" altLang="ja-JP" sz="2400" dirty="0" smtClean="0"/>
              <a:t>s World Cost Curve for </a:t>
            </a:r>
            <a:br>
              <a:rPr lang="en-US" altLang="ja-JP" sz="2400" dirty="0" smtClean="0"/>
            </a:br>
            <a:r>
              <a:rPr lang="en-US" altLang="ja-JP" sz="2400" dirty="0" smtClean="0"/>
              <a:t>Hot-rolled Band (</a:t>
            </a:r>
            <a:r>
              <a:rPr lang="en-US" altLang="ja-JP" sz="2400" dirty="0"/>
              <a:t>I</a:t>
            </a:r>
            <a:r>
              <a:rPr lang="en-US" altLang="ja-JP" sz="2400" dirty="0" smtClean="0"/>
              <a:t>ncluding overhead)</a:t>
            </a:r>
            <a:endParaRPr lang="en-US" sz="2400" dirty="0"/>
          </a:p>
        </p:txBody>
      </p:sp>
      <p:pic>
        <p:nvPicPr>
          <p:cNvPr id="1025" name="Picture 1"/>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4400" y="981384"/>
            <a:ext cx="7239000" cy="52670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914400" y="1536700"/>
            <a:ext cx="7543800" cy="5285004"/>
          </a:xfrm>
          <a:prstGeom prst="rect">
            <a:avLst/>
          </a:prstGeom>
        </p:spPr>
      </p:pic>
      <p:sp>
        <p:nvSpPr>
          <p:cNvPr id="2" name="Title 1"/>
          <p:cNvSpPr>
            <a:spLocks noGrp="1"/>
          </p:cNvSpPr>
          <p:nvPr>
            <p:ph type="title"/>
          </p:nvPr>
        </p:nvSpPr>
        <p:spPr/>
        <p:txBody>
          <a:bodyPr/>
          <a:lstStyle/>
          <a:p>
            <a:r>
              <a:rPr lang="en-US" dirty="0" smtClean="0"/>
              <a:t>Unbalanced Global Steel Demand &amp; Output</a:t>
            </a:r>
            <a:endParaRPr lang="en-US" dirty="0"/>
          </a:p>
        </p:txBody>
      </p:sp>
      <p:sp>
        <p:nvSpPr>
          <p:cNvPr id="5" name="Rectangle 4"/>
          <p:cNvSpPr/>
          <p:nvPr/>
        </p:nvSpPr>
        <p:spPr>
          <a:xfrm>
            <a:off x="914400" y="3200400"/>
            <a:ext cx="74676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5"/>
          <p:cNvSpPr>
            <a:spLocks noGrp="1"/>
          </p:cNvSpPr>
          <p:nvPr>
            <p:ph type="sldNum" sz="quarter" idx="12"/>
          </p:nvPr>
        </p:nvSpPr>
        <p:spPr>
          <a:noFill/>
        </p:spPr>
        <p:txBody>
          <a:bodyPr/>
          <a:lstStyle/>
          <a:p>
            <a:fld id="{19B86F11-FE2C-4A2F-B80E-F137DECF09FF}" type="slidenum">
              <a:rPr lang="en-US" smtClean="0"/>
              <a:pPr/>
              <a:t>30</a:t>
            </a:fld>
            <a:endParaRPr lang="en-US" smtClean="0"/>
          </a:p>
        </p:txBody>
      </p:sp>
      <p:sp>
        <p:nvSpPr>
          <p:cNvPr id="27652" name="Rectangle 4"/>
          <p:cNvSpPr>
            <a:spLocks noChangeArrowheads="1"/>
          </p:cNvSpPr>
          <p:nvPr/>
        </p:nvSpPr>
        <p:spPr bwMode="auto">
          <a:xfrm>
            <a:off x="228600" y="6248400"/>
            <a:ext cx="8763000" cy="609600"/>
          </a:xfrm>
          <a:prstGeom prst="rect">
            <a:avLst/>
          </a:prstGeom>
          <a:solidFill>
            <a:srgbClr val="FFFF99"/>
          </a:solidFill>
          <a:ln w="9525">
            <a:noFill/>
            <a:miter lim="800000"/>
            <a:headEnd/>
            <a:tailEnd/>
          </a:ln>
        </p:spPr>
        <p:txBody>
          <a:bodyPr anchor="ctr"/>
          <a:lstStyle/>
          <a:p>
            <a:pPr algn="ctr" eaLnBrk="0" hangingPunct="0"/>
            <a:r>
              <a:rPr kumimoji="1" lang="en-US">
                <a:latin typeface="Times New Roman" pitchFamily="18" charset="0"/>
                <a:cs typeface="Times New Roman" pitchFamily="18" charset="0"/>
              </a:rPr>
              <a:t>WSD</a:t>
            </a:r>
            <a:r>
              <a:rPr kumimoji="1" lang="ja-JP" altLang="en-US">
                <a:latin typeface="Times New Roman" pitchFamily="18" charset="0"/>
                <a:cs typeface="Times New Roman" pitchFamily="18" charset="0"/>
              </a:rPr>
              <a:t>’</a:t>
            </a:r>
            <a:r>
              <a:rPr kumimoji="1" lang="en-US" altLang="ja-JP">
                <a:latin typeface="Times New Roman" pitchFamily="18" charset="0"/>
                <a:cs typeface="Times New Roman" pitchFamily="18" charset="0"/>
              </a:rPr>
              <a:t>s World Cost Curve has flattened substantially </a:t>
            </a:r>
          </a:p>
          <a:p>
            <a:pPr algn="ctr" eaLnBrk="0" hangingPunct="0"/>
            <a:r>
              <a:rPr kumimoji="1" lang="en-US">
                <a:latin typeface="Times New Roman" pitchFamily="18" charset="0"/>
                <a:cs typeface="Times New Roman" pitchFamily="18" charset="0"/>
              </a:rPr>
              <a:t>since the peak cost period in July 2011.</a:t>
            </a:r>
          </a:p>
        </p:txBody>
      </p:sp>
      <p:sp>
        <p:nvSpPr>
          <p:cNvPr id="6" name="Title 5"/>
          <p:cNvSpPr>
            <a:spLocks noGrp="1"/>
          </p:cNvSpPr>
          <p:nvPr>
            <p:ph type="title"/>
          </p:nvPr>
        </p:nvSpPr>
        <p:spPr>
          <a:xfrm>
            <a:off x="2819400" y="76200"/>
            <a:ext cx="6096000" cy="914400"/>
          </a:xfrm>
        </p:spPr>
        <p:txBody>
          <a:bodyPr>
            <a:noAutofit/>
          </a:bodyPr>
          <a:lstStyle/>
          <a:p>
            <a:r>
              <a:rPr lang="en-US" altLang="ja-JP" sz="2800" dirty="0" smtClean="0"/>
              <a:t>World </a:t>
            </a:r>
            <a:r>
              <a:rPr lang="en-US" altLang="ja-JP" sz="2800" u="sng" dirty="0" smtClean="0"/>
              <a:t>ex-China</a:t>
            </a:r>
            <a:r>
              <a:rPr lang="en-US" altLang="ja-JP" sz="2800" dirty="0" smtClean="0"/>
              <a:t> </a:t>
            </a:r>
            <a:br>
              <a:rPr lang="en-US" altLang="ja-JP" sz="2800" dirty="0" smtClean="0"/>
            </a:br>
            <a:r>
              <a:rPr lang="en-US" altLang="ja-JP" sz="2400" dirty="0" smtClean="0"/>
              <a:t>Hot-rolled Band (Including overhead)</a:t>
            </a:r>
            <a:endParaRPr lang="en-US" sz="2400" dirty="0"/>
          </a:p>
        </p:txBody>
      </p:sp>
      <p:pic>
        <p:nvPicPr>
          <p:cNvPr id="2" name="Picture 1"/>
          <p:cNvPicPr>
            <a:picLocks noChangeAspect="1"/>
          </p:cNvPicPr>
          <p:nvPr/>
        </p:nvPicPr>
        <p:blipFill>
          <a:blip r:embed="rId3" cstate="print"/>
          <a:stretch>
            <a:fillRect/>
          </a:stretch>
        </p:blipFill>
        <p:spPr>
          <a:xfrm>
            <a:off x="990600" y="1043851"/>
            <a:ext cx="7162800" cy="5204549"/>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2"/>
          </p:nvPr>
        </p:nvSpPr>
        <p:spPr>
          <a:noFill/>
        </p:spPr>
        <p:txBody>
          <a:bodyPr/>
          <a:lstStyle/>
          <a:p>
            <a:fld id="{6A721DB3-7197-4478-B60F-B8E32F883866}" type="slidenum">
              <a:rPr lang="en-US" smtClean="0"/>
              <a:pPr/>
              <a:t>31</a:t>
            </a:fld>
            <a:endParaRPr lang="en-US" smtClean="0"/>
          </a:p>
        </p:txBody>
      </p:sp>
      <p:sp>
        <p:nvSpPr>
          <p:cNvPr id="26628" name="Rectangle 4"/>
          <p:cNvSpPr>
            <a:spLocks noChangeArrowheads="1"/>
          </p:cNvSpPr>
          <p:nvPr/>
        </p:nvSpPr>
        <p:spPr bwMode="auto">
          <a:xfrm>
            <a:off x="228600" y="6248400"/>
            <a:ext cx="8763000" cy="609600"/>
          </a:xfrm>
          <a:prstGeom prst="rect">
            <a:avLst/>
          </a:prstGeom>
          <a:solidFill>
            <a:srgbClr val="FFFF99"/>
          </a:solidFill>
          <a:ln w="9525">
            <a:noFill/>
            <a:miter lim="800000"/>
            <a:headEnd/>
            <a:tailEnd/>
          </a:ln>
        </p:spPr>
        <p:txBody>
          <a:bodyPr anchor="ctr"/>
          <a:lstStyle/>
          <a:p>
            <a:pPr algn="ctr" eaLnBrk="0" hangingPunct="0"/>
            <a:r>
              <a:rPr kumimoji="1" lang="en-US" sz="2000" dirty="0">
                <a:latin typeface="Times New Roman" pitchFamily="18" charset="0"/>
                <a:cs typeface="Times New Roman" pitchFamily="18" charset="0"/>
              </a:rPr>
              <a:t>Despite a decline in costs from recent peaks, </a:t>
            </a:r>
          </a:p>
          <a:p>
            <a:pPr algn="ctr" eaLnBrk="0" hangingPunct="0"/>
            <a:r>
              <a:rPr kumimoji="1" lang="en-US" sz="2000" dirty="0">
                <a:latin typeface="Times New Roman" pitchFamily="18" charset="0"/>
                <a:cs typeface="Times New Roman" pitchFamily="18" charset="0"/>
              </a:rPr>
              <a:t>Chinese </a:t>
            </a:r>
            <a:r>
              <a:rPr kumimoji="1" lang="en-US" sz="2000" dirty="0" smtClean="0">
                <a:latin typeface="Times New Roman" pitchFamily="18" charset="0"/>
                <a:cs typeface="Times New Roman" pitchFamily="18" charset="0"/>
              </a:rPr>
              <a:t>producers </a:t>
            </a:r>
            <a:r>
              <a:rPr kumimoji="1" lang="en-US" sz="2000" dirty="0">
                <a:latin typeface="Times New Roman" pitchFamily="18" charset="0"/>
                <a:cs typeface="Times New Roman" pitchFamily="18" charset="0"/>
              </a:rPr>
              <a:t>remain in a difficult position</a:t>
            </a:r>
          </a:p>
        </p:txBody>
      </p:sp>
      <p:sp>
        <p:nvSpPr>
          <p:cNvPr id="6" name="Title 5"/>
          <p:cNvSpPr>
            <a:spLocks noGrp="1"/>
          </p:cNvSpPr>
          <p:nvPr>
            <p:ph type="title"/>
          </p:nvPr>
        </p:nvSpPr>
        <p:spPr>
          <a:xfrm>
            <a:off x="2743200" y="76200"/>
            <a:ext cx="6096000" cy="914400"/>
          </a:xfrm>
        </p:spPr>
        <p:txBody>
          <a:bodyPr>
            <a:normAutofit fontScale="90000"/>
          </a:bodyPr>
          <a:lstStyle/>
          <a:p>
            <a:r>
              <a:rPr lang="en-US" altLang="ja-JP" sz="3200" dirty="0" smtClean="0"/>
              <a:t>China</a:t>
            </a:r>
            <a:br>
              <a:rPr lang="en-US" altLang="ja-JP" sz="3200" dirty="0" smtClean="0"/>
            </a:br>
            <a:r>
              <a:rPr lang="en-US" altLang="ja-JP" sz="2700" dirty="0" smtClean="0"/>
              <a:t>Hot-rolled Band (Including overhead)</a:t>
            </a:r>
            <a:endParaRPr lang="en-US" sz="2700" dirty="0"/>
          </a:p>
        </p:txBody>
      </p:sp>
      <p:pic>
        <p:nvPicPr>
          <p:cNvPr id="2" name="Picture 1"/>
          <p:cNvPicPr>
            <a:picLocks noChangeAspect="1"/>
          </p:cNvPicPr>
          <p:nvPr/>
        </p:nvPicPr>
        <p:blipFill>
          <a:blip r:embed="rId3" cstate="print"/>
          <a:stretch>
            <a:fillRect/>
          </a:stretch>
        </p:blipFill>
        <p:spPr>
          <a:xfrm>
            <a:off x="990600" y="1043851"/>
            <a:ext cx="7162800" cy="5204549"/>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Mega-Trends Will Determine the Outlook</a:t>
            </a:r>
            <a:endParaRPr lang="en-US" dirty="0"/>
          </a:p>
        </p:txBody>
      </p:sp>
      <p:sp>
        <p:nvSpPr>
          <p:cNvPr id="4" name="Content Placeholder 4"/>
          <p:cNvSpPr>
            <a:spLocks noGrp="1"/>
          </p:cNvSpPr>
          <p:nvPr>
            <p:ph idx="1"/>
          </p:nvPr>
        </p:nvSpPr>
        <p:spPr>
          <a:xfrm>
            <a:off x="685800" y="1600200"/>
            <a:ext cx="7848600" cy="5181600"/>
          </a:xfrm>
          <a:noFill/>
        </p:spPr>
        <p:txBody>
          <a:bodyPr/>
          <a:lstStyle/>
          <a:p>
            <a:pPr>
              <a:buFont typeface="Wingdings" pitchFamily="2" charset="2"/>
              <a:buChar char="Ø"/>
            </a:pPr>
            <a:r>
              <a:rPr lang="en-US" sz="2000" dirty="0" smtClean="0"/>
              <a:t>Slower demand growth, economic uncertainty, overcapacity and increased competition are likely to result in a difficult environment for the steel industry through 2015-2017</a:t>
            </a:r>
            <a:r>
              <a:rPr lang="en-US" sz="2000" dirty="0"/>
              <a:t> </a:t>
            </a:r>
            <a:r>
              <a:rPr lang="en-US" sz="2000" dirty="0" smtClean="0"/>
              <a:t>and perhaps beyond.  Chinese steel demand growth an increasingly important “wildcard.”</a:t>
            </a:r>
          </a:p>
          <a:p>
            <a:pPr marL="0" indent="0">
              <a:buNone/>
            </a:pPr>
            <a:endParaRPr lang="en-US" sz="2000" dirty="0" smtClean="0"/>
          </a:p>
          <a:p>
            <a:pPr>
              <a:buFont typeface="Wingdings" pitchFamily="2" charset="2"/>
              <a:buChar char="Ø"/>
            </a:pPr>
            <a:r>
              <a:rPr lang="en-US" sz="2000" dirty="0" smtClean="0"/>
              <a:t>End of steel’s “Age of </a:t>
            </a:r>
            <a:r>
              <a:rPr lang="en-US" sz="2000" dirty="0" err="1" smtClean="0"/>
              <a:t>Metallics</a:t>
            </a:r>
            <a:r>
              <a:rPr lang="en-US" sz="2000" dirty="0" smtClean="0"/>
              <a:t>” </a:t>
            </a:r>
          </a:p>
          <a:p>
            <a:pPr>
              <a:buFont typeface="Wingdings" pitchFamily="2" charset="2"/>
              <a:buChar char="Ø"/>
            </a:pPr>
            <a:endParaRPr lang="en-US" sz="2000" dirty="0" smtClean="0"/>
          </a:p>
          <a:p>
            <a:pPr>
              <a:buFont typeface="Wingdings" pitchFamily="2" charset="2"/>
              <a:buChar char="Ø"/>
            </a:pPr>
            <a:r>
              <a:rPr lang="en-US" sz="2000" dirty="0" smtClean="0"/>
              <a:t>“</a:t>
            </a:r>
            <a:r>
              <a:rPr lang="en-US" sz="2000" dirty="0"/>
              <a:t>F</a:t>
            </a:r>
            <a:r>
              <a:rPr lang="en-US" sz="2000" dirty="0" smtClean="0"/>
              <a:t>lattened” cost curve exacerbating the competition for the last tonne and delaying output cuts by steel mills.  Currency weakness in Developing World ex-China adding a new wrinkle.</a:t>
            </a:r>
          </a:p>
          <a:p>
            <a:pPr>
              <a:buFont typeface="Wingdings" pitchFamily="2" charset="2"/>
              <a:buChar char="Ø"/>
            </a:pPr>
            <a:endParaRPr lang="en-US" sz="2000" dirty="0" smtClean="0"/>
          </a:p>
          <a:p>
            <a:pPr>
              <a:buFont typeface="Wingdings" pitchFamily="2" charset="2"/>
              <a:buChar char="Ø"/>
            </a:pPr>
            <a:r>
              <a:rPr lang="en-US" sz="2000" dirty="0" smtClean="0"/>
              <a:t>Is </a:t>
            </a:r>
            <a:r>
              <a:rPr lang="en-US" sz="2000" i="1" dirty="0" smtClean="0"/>
              <a:t>anyone</a:t>
            </a:r>
            <a:r>
              <a:rPr lang="en-US" sz="2000" dirty="0" smtClean="0"/>
              <a:t> prepared for the massive avalanche of Chinese steel scrap in the decade ahead, along with the accompanying ramifications on the global industry structure?</a:t>
            </a:r>
          </a:p>
        </p:txBody>
      </p:sp>
      <p:sp>
        <p:nvSpPr>
          <p:cNvPr id="5" name="Rectangle 4"/>
          <p:cNvSpPr/>
          <p:nvPr/>
        </p:nvSpPr>
        <p:spPr>
          <a:xfrm>
            <a:off x="685800" y="5486400"/>
            <a:ext cx="7772400" cy="1295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7092678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Number Placeholder 5"/>
          <p:cNvSpPr>
            <a:spLocks noGrp="1"/>
          </p:cNvSpPr>
          <p:nvPr>
            <p:ph type="sldNum" sz="quarter" idx="12"/>
          </p:nvPr>
        </p:nvSpPr>
        <p:spPr>
          <a:noFill/>
        </p:spPr>
        <p:txBody>
          <a:bodyPr/>
          <a:lstStyle/>
          <a:p>
            <a:fld id="{1D160BA0-EFA1-4A48-B906-21787CA296E3}" type="slidenum">
              <a:rPr lang="en-US" smtClean="0"/>
              <a:pPr/>
              <a:t>33</a:t>
            </a:fld>
            <a:endParaRPr lang="en-US" smtClean="0"/>
          </a:p>
        </p:txBody>
      </p:sp>
      <p:pic>
        <p:nvPicPr>
          <p:cNvPr id="31748" name="Picture 1"/>
          <p:cNvPicPr>
            <a:picLocks noChangeAspect="1"/>
          </p:cNvPicPr>
          <p:nvPr/>
        </p:nvPicPr>
        <p:blipFill>
          <a:blip r:embed="rId3" cstate="print"/>
          <a:srcRect/>
          <a:stretch>
            <a:fillRect/>
          </a:stretch>
        </p:blipFill>
        <p:spPr bwMode="auto">
          <a:xfrm>
            <a:off x="762000" y="1187450"/>
            <a:ext cx="7543800" cy="5657850"/>
          </a:xfrm>
          <a:prstGeom prst="rect">
            <a:avLst/>
          </a:prstGeom>
          <a:noFill/>
          <a:ln w="9525">
            <a:noFill/>
            <a:miter lim="800000"/>
            <a:headEnd/>
            <a:tailEnd/>
          </a:ln>
        </p:spPr>
      </p:pic>
      <p:sp>
        <p:nvSpPr>
          <p:cNvPr id="5" name="Title 4"/>
          <p:cNvSpPr>
            <a:spLocks noGrp="1"/>
          </p:cNvSpPr>
          <p:nvPr>
            <p:ph type="title"/>
          </p:nvPr>
        </p:nvSpPr>
        <p:spPr>
          <a:xfrm>
            <a:off x="2743200" y="76200"/>
            <a:ext cx="6096000" cy="1066800"/>
          </a:xfrm>
        </p:spPr>
        <p:txBody>
          <a:bodyPr/>
          <a:lstStyle/>
          <a:p>
            <a:r>
              <a:rPr lang="en-US" dirty="0" smtClean="0">
                <a:solidFill>
                  <a:schemeClr val="bg1"/>
                </a:solidFill>
              </a:rPr>
              <a:t>Chinese Scrap Overload</a:t>
            </a:r>
            <a:endParaRPr lang="en-US"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5"/>
          <p:cNvSpPr>
            <a:spLocks noGrp="1"/>
          </p:cNvSpPr>
          <p:nvPr>
            <p:ph type="sldNum" sz="quarter" idx="12"/>
          </p:nvPr>
        </p:nvSpPr>
        <p:spPr>
          <a:noFill/>
        </p:spPr>
        <p:txBody>
          <a:bodyPr/>
          <a:lstStyle/>
          <a:p>
            <a:fld id="{082A2336-AEBC-4214-86ED-2E5067B05C57}" type="slidenum">
              <a:rPr lang="en-US" smtClean="0"/>
              <a:pPr/>
              <a:t>34</a:t>
            </a:fld>
            <a:endParaRPr lang="en-US" smtClean="0"/>
          </a:p>
        </p:txBody>
      </p:sp>
      <p:pic>
        <p:nvPicPr>
          <p:cNvPr id="32772" name="Picture 5" descr="Sankey.png"/>
          <p:cNvPicPr>
            <a:picLocks noChangeAspect="1"/>
          </p:cNvPicPr>
          <p:nvPr/>
        </p:nvPicPr>
        <p:blipFill>
          <a:blip r:embed="rId3" cstate="print"/>
          <a:srcRect t="16663"/>
          <a:stretch>
            <a:fillRect/>
          </a:stretch>
        </p:blipFill>
        <p:spPr bwMode="auto">
          <a:xfrm>
            <a:off x="0" y="1295400"/>
            <a:ext cx="9144000" cy="5562600"/>
          </a:xfrm>
          <a:prstGeom prst="rect">
            <a:avLst/>
          </a:prstGeom>
          <a:noFill/>
          <a:ln w="9525">
            <a:noFill/>
            <a:miter lim="800000"/>
            <a:headEnd/>
            <a:tailEnd/>
          </a:ln>
        </p:spPr>
      </p:pic>
      <p:sp>
        <p:nvSpPr>
          <p:cNvPr id="5" name="Title 4"/>
          <p:cNvSpPr>
            <a:spLocks noGrp="1"/>
          </p:cNvSpPr>
          <p:nvPr>
            <p:ph type="title"/>
          </p:nvPr>
        </p:nvSpPr>
        <p:spPr>
          <a:xfrm>
            <a:off x="2743200" y="76200"/>
            <a:ext cx="6096000" cy="1066800"/>
          </a:xfrm>
        </p:spPr>
        <p:txBody>
          <a:bodyPr/>
          <a:lstStyle/>
          <a:p>
            <a:r>
              <a:rPr lang="en-US" dirty="0" smtClean="0">
                <a:solidFill>
                  <a:schemeClr val="bg1"/>
                </a:solidFill>
              </a:rPr>
              <a:t>Steelmakers</a:t>
            </a:r>
            <a:r>
              <a:rPr lang="en-US" altLang="en-US" dirty="0" smtClean="0">
                <a:solidFill>
                  <a:schemeClr val="bg1"/>
                </a:solidFill>
              </a:rPr>
              <a:t>’</a:t>
            </a:r>
            <a:r>
              <a:rPr lang="en-US" dirty="0" smtClean="0">
                <a:solidFill>
                  <a:schemeClr val="bg1"/>
                </a:solidFill>
              </a:rPr>
              <a:t> </a:t>
            </a:r>
            <a:r>
              <a:rPr lang="en-US" dirty="0" err="1" smtClean="0">
                <a:solidFill>
                  <a:schemeClr val="bg1"/>
                </a:solidFill>
              </a:rPr>
              <a:t>Metallics</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p:spPr>
        <p:txBody>
          <a:bodyPr/>
          <a:lstStyle/>
          <a:p>
            <a:fld id="{B6F1A50B-7AEB-4485-A979-DDC570E9E113}" type="slidenum">
              <a:rPr lang="en-US" smtClean="0"/>
              <a:pPr/>
              <a:t>35</a:t>
            </a:fld>
            <a:endParaRPr lang="en-US" smtClean="0"/>
          </a:p>
        </p:txBody>
      </p:sp>
      <p:sp>
        <p:nvSpPr>
          <p:cNvPr id="33796" name="Rectangle 4"/>
          <p:cNvSpPr>
            <a:spLocks noChangeArrowheads="1"/>
          </p:cNvSpPr>
          <p:nvPr/>
        </p:nvSpPr>
        <p:spPr bwMode="auto">
          <a:xfrm>
            <a:off x="0" y="6172200"/>
            <a:ext cx="9144000" cy="685800"/>
          </a:xfrm>
          <a:prstGeom prst="rect">
            <a:avLst/>
          </a:prstGeom>
          <a:solidFill>
            <a:srgbClr val="FFFF99"/>
          </a:solidFill>
          <a:ln w="9525">
            <a:noFill/>
            <a:miter lim="800000"/>
            <a:headEnd/>
            <a:tailEnd/>
          </a:ln>
        </p:spPr>
        <p:txBody>
          <a:bodyPr anchor="ctr"/>
          <a:lstStyle/>
          <a:p>
            <a:pPr algn="ctr" eaLnBrk="0" hangingPunct="0"/>
            <a:r>
              <a:rPr kumimoji="1" lang="en-US" sz="1400" dirty="0">
                <a:latin typeface="Times New Roman" pitchFamily="18" charset="0"/>
                <a:cs typeface="Times New Roman" pitchFamily="18" charset="0"/>
              </a:rPr>
              <a:t>Obsolete steel scrap demand was </a:t>
            </a:r>
            <a:r>
              <a:rPr kumimoji="1" lang="en-US" sz="1400" dirty="0" smtClean="0">
                <a:latin typeface="Times New Roman" pitchFamily="18" charset="0"/>
                <a:cs typeface="Times New Roman" pitchFamily="18" charset="0"/>
              </a:rPr>
              <a:t>358 million </a:t>
            </a:r>
            <a:r>
              <a:rPr kumimoji="1" lang="en-US" sz="1400" dirty="0">
                <a:latin typeface="Times New Roman" pitchFamily="18" charset="0"/>
                <a:cs typeface="Times New Roman" pitchFamily="18" charset="0"/>
              </a:rPr>
              <a:t>tonnes in 2011 and the recovery rate was the highest on record.  In 2012, the obsolete scrap requirement was flat at </a:t>
            </a:r>
            <a:r>
              <a:rPr kumimoji="1" lang="en-US" sz="1400" dirty="0" smtClean="0">
                <a:latin typeface="Times New Roman" pitchFamily="18" charset="0"/>
                <a:cs typeface="Times New Roman" pitchFamily="18" charset="0"/>
              </a:rPr>
              <a:t>358 </a:t>
            </a:r>
            <a:r>
              <a:rPr kumimoji="1" lang="en-US" sz="1400" dirty="0">
                <a:latin typeface="Times New Roman" pitchFamily="18" charset="0"/>
                <a:cs typeface="Times New Roman" pitchFamily="18" charset="0"/>
              </a:rPr>
              <a:t>million tonnes implying a </a:t>
            </a:r>
            <a:r>
              <a:rPr kumimoji="1" lang="en-US" sz="1400" dirty="0" smtClean="0">
                <a:latin typeface="Times New Roman" pitchFamily="18" charset="0"/>
                <a:cs typeface="Times New Roman" pitchFamily="18" charset="0"/>
              </a:rPr>
              <a:t>0.94 </a:t>
            </a:r>
            <a:r>
              <a:rPr kumimoji="1" lang="en-US" sz="1400" dirty="0">
                <a:latin typeface="Times New Roman" pitchFamily="18" charset="0"/>
                <a:cs typeface="Times New Roman" pitchFamily="18" charset="0"/>
              </a:rPr>
              <a:t>recovery rate from the obsolete scrap reservoir that is on average 10-40 years old.</a:t>
            </a:r>
          </a:p>
        </p:txBody>
      </p:sp>
      <p:sp>
        <p:nvSpPr>
          <p:cNvPr id="6" name="Title 5"/>
          <p:cNvSpPr>
            <a:spLocks noGrp="1"/>
          </p:cNvSpPr>
          <p:nvPr>
            <p:ph type="title"/>
          </p:nvPr>
        </p:nvSpPr>
        <p:spPr>
          <a:xfrm>
            <a:off x="2743200" y="76200"/>
            <a:ext cx="6096000" cy="914400"/>
          </a:xfrm>
        </p:spPr>
        <p:txBody>
          <a:bodyPr>
            <a:normAutofit fontScale="90000"/>
          </a:bodyPr>
          <a:lstStyle/>
          <a:p>
            <a:r>
              <a:rPr lang="en-US" dirty="0" smtClean="0"/>
              <a:t>Global Steel Scrap Demand</a:t>
            </a:r>
            <a:endParaRPr lang="en-US" dirty="0"/>
          </a:p>
        </p:txBody>
      </p:sp>
      <p:pic>
        <p:nvPicPr>
          <p:cNvPr id="7" name="Picture 6"/>
          <p:cNvPicPr/>
          <p:nvPr/>
        </p:nvPicPr>
        <p:blipFill>
          <a:blip r:embed="rId3" cstate="print"/>
          <a:srcRect/>
          <a:stretch>
            <a:fillRect/>
          </a:stretch>
        </p:blipFill>
        <p:spPr bwMode="auto">
          <a:xfrm>
            <a:off x="914400" y="990600"/>
            <a:ext cx="7162800" cy="5181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Number Placeholder 5"/>
          <p:cNvSpPr>
            <a:spLocks noGrp="1"/>
          </p:cNvSpPr>
          <p:nvPr>
            <p:ph type="sldNum" sz="quarter" idx="12"/>
          </p:nvPr>
        </p:nvSpPr>
        <p:spPr>
          <a:noFill/>
        </p:spPr>
        <p:txBody>
          <a:bodyPr/>
          <a:lstStyle/>
          <a:p>
            <a:fld id="{B6F1A50B-7AEB-4485-A979-DDC570E9E113}" type="slidenum">
              <a:rPr lang="en-US" smtClean="0"/>
              <a:pPr/>
              <a:t>36</a:t>
            </a:fld>
            <a:endParaRPr lang="en-US" smtClean="0"/>
          </a:p>
        </p:txBody>
      </p:sp>
      <p:sp>
        <p:nvSpPr>
          <p:cNvPr id="6" name="Title 5"/>
          <p:cNvSpPr>
            <a:spLocks noGrp="1"/>
          </p:cNvSpPr>
          <p:nvPr>
            <p:ph type="title"/>
          </p:nvPr>
        </p:nvSpPr>
        <p:spPr>
          <a:xfrm>
            <a:off x="2743200" y="76200"/>
            <a:ext cx="6096000" cy="914400"/>
          </a:xfrm>
        </p:spPr>
        <p:txBody>
          <a:bodyPr>
            <a:normAutofit/>
          </a:bodyPr>
          <a:lstStyle/>
          <a:p>
            <a:r>
              <a:rPr lang="en-US" dirty="0" smtClean="0"/>
              <a:t>Global Steel Scrap Supply</a:t>
            </a:r>
            <a:endParaRPr lang="en-US" dirty="0"/>
          </a:p>
        </p:txBody>
      </p:sp>
      <p:pic>
        <p:nvPicPr>
          <p:cNvPr id="8" name="Picture 7"/>
          <p:cNvPicPr/>
          <p:nvPr/>
        </p:nvPicPr>
        <p:blipFill>
          <a:blip r:embed="rId3" cstate="print"/>
          <a:srcRect/>
          <a:stretch>
            <a:fillRect/>
          </a:stretch>
        </p:blipFill>
        <p:spPr bwMode="auto">
          <a:xfrm>
            <a:off x="1066800" y="990600"/>
            <a:ext cx="7010400" cy="5181600"/>
          </a:xfrm>
          <a:prstGeom prst="rect">
            <a:avLst/>
          </a:prstGeom>
          <a:noFill/>
          <a:ln w="9525">
            <a:noFill/>
            <a:miter lim="800000"/>
            <a:headEnd/>
            <a:tailEnd/>
          </a:ln>
        </p:spPr>
      </p:pic>
      <p:sp>
        <p:nvSpPr>
          <p:cNvPr id="10" name="Rectangle 4"/>
          <p:cNvSpPr>
            <a:spLocks noChangeArrowheads="1"/>
          </p:cNvSpPr>
          <p:nvPr/>
        </p:nvSpPr>
        <p:spPr bwMode="auto">
          <a:xfrm>
            <a:off x="0" y="6172200"/>
            <a:ext cx="9144000" cy="685800"/>
          </a:xfrm>
          <a:prstGeom prst="rect">
            <a:avLst/>
          </a:prstGeom>
          <a:solidFill>
            <a:srgbClr val="FFFF99"/>
          </a:solidFill>
          <a:ln w="9525">
            <a:noFill/>
            <a:miter lim="800000"/>
            <a:headEnd/>
            <a:tailEnd/>
          </a:ln>
        </p:spPr>
        <p:txBody>
          <a:bodyPr anchor="ctr"/>
          <a:lstStyle/>
          <a:p>
            <a:pPr algn="ctr" eaLnBrk="0" hangingPunct="0"/>
            <a:r>
              <a:rPr kumimoji="1" lang="en-US" dirty="0" smtClean="0">
                <a:latin typeface="Times New Roman" pitchFamily="18" charset="0"/>
                <a:cs typeface="Times New Roman" pitchFamily="18" charset="0"/>
              </a:rPr>
              <a:t>Advanced and Industrialized Developing Economies have been the dominant source of steel scrap supply [growth] in the past 30+ years</a:t>
            </a:r>
          </a:p>
        </p:txBody>
      </p:sp>
    </p:spTree>
    <p:extLst>
      <p:ext uri="{BB962C8B-B14F-4D97-AF65-F5344CB8AC3E}">
        <p14:creationId xmlns:p14="http://schemas.microsoft.com/office/powerpoint/2010/main" xmlns="" val="2132739055"/>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5"/>
          <p:cNvSpPr>
            <a:spLocks noGrp="1"/>
          </p:cNvSpPr>
          <p:nvPr>
            <p:ph type="sldNum" sz="quarter" idx="12"/>
          </p:nvPr>
        </p:nvSpPr>
        <p:spPr>
          <a:noFill/>
        </p:spPr>
        <p:txBody>
          <a:bodyPr/>
          <a:lstStyle/>
          <a:p>
            <a:fld id="{8A229261-88C4-40A5-BC74-69A031FA21A8}" type="slidenum">
              <a:rPr lang="en-US" smtClean="0"/>
              <a:pPr/>
              <a:t>37</a:t>
            </a:fld>
            <a:endParaRPr lang="en-US" smtClean="0"/>
          </a:p>
        </p:txBody>
      </p:sp>
      <p:sp>
        <p:nvSpPr>
          <p:cNvPr id="34820" name="Rectangle 4"/>
          <p:cNvSpPr>
            <a:spLocks noChangeArrowheads="1"/>
          </p:cNvSpPr>
          <p:nvPr/>
        </p:nvSpPr>
        <p:spPr bwMode="auto">
          <a:xfrm>
            <a:off x="0" y="6172200"/>
            <a:ext cx="9144000" cy="685800"/>
          </a:xfrm>
          <a:prstGeom prst="rect">
            <a:avLst/>
          </a:prstGeom>
          <a:solidFill>
            <a:srgbClr val="FFFF99"/>
          </a:solidFill>
          <a:ln w="9525">
            <a:noFill/>
            <a:miter lim="800000"/>
            <a:headEnd/>
            <a:tailEnd/>
          </a:ln>
        </p:spPr>
        <p:txBody>
          <a:bodyPr anchor="ctr"/>
          <a:lstStyle/>
          <a:p>
            <a:pPr algn="ctr" eaLnBrk="0" hangingPunct="0"/>
            <a:r>
              <a:rPr kumimoji="1" lang="en-US" dirty="0">
                <a:latin typeface="Times New Roman" pitchFamily="18" charset="0"/>
                <a:cs typeface="Times New Roman" pitchFamily="18" charset="0"/>
              </a:rPr>
              <a:t>WSD analysis indicates that the obsolete scrap recovery rate and the price of shredded scrap price are highly correlated with a 0.90 coefficient of correlation. </a:t>
            </a:r>
            <a:endParaRPr kumimoji="1" lang="en-US" dirty="0" smtClean="0">
              <a:latin typeface="Times New Roman" pitchFamily="18" charset="0"/>
              <a:cs typeface="Times New Roman" pitchFamily="18" charset="0"/>
            </a:endParaRPr>
          </a:p>
        </p:txBody>
      </p:sp>
      <p:pic>
        <p:nvPicPr>
          <p:cNvPr id="34821" name="Picture 6"/>
          <p:cNvPicPr>
            <a:picLocks noChangeAspect="1" noChangeArrowheads="1"/>
          </p:cNvPicPr>
          <p:nvPr/>
        </p:nvPicPr>
        <p:blipFill>
          <a:blip r:embed="rId3" cstate="print"/>
          <a:srcRect/>
          <a:stretch>
            <a:fillRect/>
          </a:stretch>
        </p:blipFill>
        <p:spPr bwMode="auto">
          <a:xfrm>
            <a:off x="0" y="1066800"/>
            <a:ext cx="9144000" cy="5219700"/>
          </a:xfrm>
          <a:prstGeom prst="rect">
            <a:avLst/>
          </a:prstGeom>
          <a:noFill/>
          <a:ln w="9525">
            <a:noFill/>
            <a:miter lim="800000"/>
            <a:headEnd/>
            <a:tailEnd/>
          </a:ln>
        </p:spPr>
      </p:pic>
      <p:sp>
        <p:nvSpPr>
          <p:cNvPr id="6" name="Title 5"/>
          <p:cNvSpPr>
            <a:spLocks noGrp="1"/>
          </p:cNvSpPr>
          <p:nvPr>
            <p:ph type="title"/>
          </p:nvPr>
        </p:nvSpPr>
        <p:spPr>
          <a:xfrm>
            <a:off x="2743200" y="76200"/>
            <a:ext cx="6096000" cy="990600"/>
          </a:xfrm>
        </p:spPr>
        <p:txBody>
          <a:bodyPr>
            <a:normAutofit fontScale="90000"/>
          </a:bodyPr>
          <a:lstStyle/>
          <a:p>
            <a:r>
              <a:rPr lang="en-US" dirty="0" smtClean="0"/>
              <a:t/>
            </a:r>
            <a:br>
              <a:rPr lang="en-US" dirty="0" smtClean="0"/>
            </a:br>
            <a:r>
              <a:rPr lang="en-US" dirty="0" smtClean="0"/>
              <a:t>Global Steel Scrap: </a:t>
            </a:r>
            <a:br>
              <a:rPr lang="en-US" dirty="0" smtClean="0"/>
            </a:br>
            <a:r>
              <a:rPr lang="en-US" dirty="0" smtClean="0"/>
              <a:t>Price versus Recovery Ratio</a:t>
            </a:r>
            <a:r>
              <a:rPr lang="en-US" sz="2400" dirty="0" smtClean="0"/>
              <a:t/>
            </a:r>
            <a:br>
              <a:rPr lang="en-US" sz="2400" dirty="0" smtClean="0"/>
            </a:b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5"/>
          <p:cNvSpPr>
            <a:spLocks noGrp="1"/>
          </p:cNvSpPr>
          <p:nvPr>
            <p:ph type="sldNum" sz="quarter" idx="12"/>
          </p:nvPr>
        </p:nvSpPr>
        <p:spPr>
          <a:noFill/>
        </p:spPr>
        <p:txBody>
          <a:bodyPr/>
          <a:lstStyle/>
          <a:p>
            <a:fld id="{CDF6B6CD-5A63-4F04-8090-A8A518122D5A}" type="slidenum">
              <a:rPr lang="en-US" smtClean="0"/>
              <a:pPr/>
              <a:t>38</a:t>
            </a:fld>
            <a:endParaRPr lang="en-US" smtClean="0"/>
          </a:p>
        </p:txBody>
      </p:sp>
      <p:sp>
        <p:nvSpPr>
          <p:cNvPr id="6" name="Title 5"/>
          <p:cNvSpPr>
            <a:spLocks noGrp="1"/>
          </p:cNvSpPr>
          <p:nvPr>
            <p:ph type="title"/>
          </p:nvPr>
        </p:nvSpPr>
        <p:spPr>
          <a:xfrm>
            <a:off x="2819400" y="76200"/>
            <a:ext cx="6096000" cy="1219200"/>
          </a:xfrm>
        </p:spPr>
        <p:txBody>
          <a:bodyPr>
            <a:normAutofit fontScale="90000"/>
          </a:bodyPr>
          <a:lstStyle/>
          <a:p>
            <a:r>
              <a:rPr lang="en-US" dirty="0" smtClean="0"/>
              <a:t>2013 </a:t>
            </a:r>
            <a:r>
              <a:rPr lang="en-US" dirty="0" err="1" smtClean="0"/>
              <a:t>Metallics</a:t>
            </a:r>
            <a:r>
              <a:rPr lang="en-US" dirty="0" smtClean="0"/>
              <a:t> Requirements</a:t>
            </a:r>
            <a:endParaRPr lang="en-US" dirty="0"/>
          </a:p>
        </p:txBody>
      </p:sp>
      <p:pic>
        <p:nvPicPr>
          <p:cNvPr id="2" name="Picture 1"/>
          <p:cNvPicPr>
            <a:picLocks noChangeAspect="1"/>
          </p:cNvPicPr>
          <p:nvPr/>
        </p:nvPicPr>
        <p:blipFill rotWithShape="1">
          <a:blip r:embed="rId3" cstate="print"/>
          <a:srcRect t="5030"/>
          <a:stretch/>
        </p:blipFill>
        <p:spPr>
          <a:xfrm>
            <a:off x="990600" y="1352208"/>
            <a:ext cx="7239000" cy="5505792"/>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5"/>
          <p:cNvSpPr>
            <a:spLocks noGrp="1"/>
          </p:cNvSpPr>
          <p:nvPr>
            <p:ph type="sldNum" sz="quarter" idx="12"/>
          </p:nvPr>
        </p:nvSpPr>
        <p:spPr>
          <a:noFill/>
        </p:spPr>
        <p:txBody>
          <a:bodyPr/>
          <a:lstStyle/>
          <a:p>
            <a:fld id="{D47CFD7B-7B2D-4C0A-A11E-2616DDC7579A}" type="slidenum">
              <a:rPr lang="en-US" smtClean="0"/>
              <a:pPr/>
              <a:t>39</a:t>
            </a:fld>
            <a:endParaRPr lang="en-US" smtClean="0"/>
          </a:p>
        </p:txBody>
      </p:sp>
      <p:sp>
        <p:nvSpPr>
          <p:cNvPr id="6" name="Title 5"/>
          <p:cNvSpPr>
            <a:spLocks noGrp="1"/>
          </p:cNvSpPr>
          <p:nvPr>
            <p:ph type="title"/>
          </p:nvPr>
        </p:nvSpPr>
        <p:spPr>
          <a:xfrm>
            <a:off x="2743200" y="76200"/>
            <a:ext cx="6096000" cy="1066800"/>
          </a:xfrm>
        </p:spPr>
        <p:txBody>
          <a:bodyPr>
            <a:normAutofit fontScale="90000"/>
          </a:bodyPr>
          <a:lstStyle/>
          <a:p>
            <a:r>
              <a:rPr lang="en-US" dirty="0" smtClean="0"/>
              <a:t>2025 </a:t>
            </a:r>
            <a:r>
              <a:rPr lang="en-US" dirty="0" err="1" smtClean="0"/>
              <a:t>Metallics</a:t>
            </a:r>
            <a:r>
              <a:rPr lang="en-US" dirty="0" smtClean="0"/>
              <a:t> Requirements</a:t>
            </a:r>
            <a:endParaRPr lang="en-US" dirty="0"/>
          </a:p>
        </p:txBody>
      </p:sp>
      <p:pic>
        <p:nvPicPr>
          <p:cNvPr id="2" name="Picture 1"/>
          <p:cNvPicPr>
            <a:picLocks noChangeAspect="1"/>
          </p:cNvPicPr>
          <p:nvPr/>
        </p:nvPicPr>
        <p:blipFill>
          <a:blip r:embed="rId3" cstate="print"/>
          <a:stretch>
            <a:fillRect/>
          </a:stretch>
        </p:blipFill>
        <p:spPr>
          <a:xfrm>
            <a:off x="609600" y="1143000"/>
            <a:ext cx="8038870" cy="57150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smtClean="0"/>
              <a:t>F</a:t>
            </a:r>
            <a:r>
              <a:rPr lang="en-US" dirty="0" smtClean="0"/>
              <a:t>ixed </a:t>
            </a:r>
            <a:r>
              <a:rPr lang="en-US" u="sng" dirty="0" smtClean="0"/>
              <a:t>A</a:t>
            </a:r>
            <a:r>
              <a:rPr lang="en-US" dirty="0" smtClean="0"/>
              <a:t>sset </a:t>
            </a:r>
            <a:r>
              <a:rPr lang="en-US" u="sng" dirty="0" smtClean="0"/>
              <a:t>I</a:t>
            </a:r>
            <a:r>
              <a:rPr lang="en-US" dirty="0" smtClean="0"/>
              <a:t>nvestment = </a:t>
            </a:r>
            <a:r>
              <a:rPr lang="en-US" sz="3200" i="1" dirty="0" smtClean="0"/>
              <a:t>Key Driver of Steel Demand</a:t>
            </a:r>
            <a:endParaRPr lang="en-US" i="1" dirty="0"/>
          </a:p>
        </p:txBody>
      </p:sp>
      <p:pic>
        <p:nvPicPr>
          <p:cNvPr id="1026" name="Picture 2"/>
          <p:cNvPicPr>
            <a:picLocks noChangeAspect="1" noChangeArrowheads="1"/>
          </p:cNvPicPr>
          <p:nvPr/>
        </p:nvPicPr>
        <p:blipFill>
          <a:blip r:embed="rId2" cstate="print"/>
          <a:srcRect/>
          <a:stretch>
            <a:fillRect/>
          </a:stretch>
        </p:blipFill>
        <p:spPr bwMode="auto">
          <a:xfrm>
            <a:off x="1066800" y="1447801"/>
            <a:ext cx="7056098" cy="5410200"/>
          </a:xfrm>
          <a:prstGeom prst="rect">
            <a:avLst/>
          </a:prstGeom>
          <a:solidFill>
            <a:schemeClr val="bg1"/>
          </a:solidFill>
          <a:ln w="9525">
            <a:noFill/>
            <a:miter lim="800000"/>
            <a:headEnd/>
            <a:tailEnd/>
          </a:ln>
          <a:effectLst/>
        </p:spPr>
      </p:pic>
      <p:sp>
        <p:nvSpPr>
          <p:cNvPr id="6" name="Rectangle 5"/>
          <p:cNvSpPr/>
          <p:nvPr/>
        </p:nvSpPr>
        <p:spPr>
          <a:xfrm>
            <a:off x="4267200" y="2133600"/>
            <a:ext cx="3810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400800" y="2133600"/>
            <a:ext cx="381000" cy="152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267200" y="4495800"/>
            <a:ext cx="3810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6400800" y="4495800"/>
            <a:ext cx="381000" cy="2286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5"/>
          <p:cNvSpPr>
            <a:spLocks noGrp="1"/>
          </p:cNvSpPr>
          <p:nvPr>
            <p:ph type="sldNum" sz="quarter" idx="12"/>
          </p:nvPr>
        </p:nvSpPr>
        <p:spPr>
          <a:noFill/>
        </p:spPr>
        <p:txBody>
          <a:bodyPr/>
          <a:lstStyle/>
          <a:p>
            <a:fld id="{993A006C-9A4A-41B5-A131-B33CEAE1771B}" type="slidenum">
              <a:rPr lang="en-US" smtClean="0"/>
              <a:pPr/>
              <a:t>40</a:t>
            </a:fld>
            <a:endParaRPr lang="en-US" smtClean="0"/>
          </a:p>
        </p:txBody>
      </p:sp>
      <p:sp>
        <p:nvSpPr>
          <p:cNvPr id="6" name="Title 5"/>
          <p:cNvSpPr>
            <a:spLocks noGrp="1"/>
          </p:cNvSpPr>
          <p:nvPr>
            <p:ph type="title"/>
          </p:nvPr>
        </p:nvSpPr>
        <p:spPr>
          <a:xfrm>
            <a:off x="2743200" y="76200"/>
            <a:ext cx="6096000" cy="914400"/>
          </a:xfrm>
        </p:spPr>
        <p:txBody>
          <a:bodyPr>
            <a:normAutofit fontScale="90000"/>
          </a:bodyPr>
          <a:lstStyle/>
          <a:p>
            <a:r>
              <a:rPr lang="en-US" sz="3200" dirty="0" smtClean="0"/>
              <a:t>Chinese Obsolete Scrap:</a:t>
            </a:r>
            <a:br>
              <a:rPr lang="en-US" sz="3200" dirty="0" smtClean="0"/>
            </a:br>
            <a:r>
              <a:rPr lang="en-US" sz="3200" dirty="0" smtClean="0"/>
              <a:t>Supply-Demand Balance</a:t>
            </a:r>
            <a:endParaRPr lang="en-US" sz="3200" dirty="0"/>
          </a:p>
        </p:txBody>
      </p:sp>
      <p:pic>
        <p:nvPicPr>
          <p:cNvPr id="3075" name="Picture 3"/>
          <p:cNvPicPr>
            <a:picLocks noChangeAspect="1" noChangeArrowheads="1"/>
          </p:cNvPicPr>
          <p:nvPr/>
        </p:nvPicPr>
        <p:blipFill>
          <a:blip r:embed="rId3" cstate="print"/>
          <a:srcRect/>
          <a:stretch>
            <a:fillRect/>
          </a:stretch>
        </p:blipFill>
        <p:spPr bwMode="auto">
          <a:xfrm>
            <a:off x="0" y="1066800"/>
            <a:ext cx="9144000" cy="5105400"/>
          </a:xfrm>
          <a:prstGeom prst="rect">
            <a:avLst/>
          </a:prstGeom>
          <a:noFill/>
          <a:ln w="9525">
            <a:noFill/>
            <a:miter lim="800000"/>
            <a:headEnd/>
            <a:tailEnd/>
          </a:ln>
          <a:effectLst/>
        </p:spPr>
      </p:pic>
      <p:sp>
        <p:nvSpPr>
          <p:cNvPr id="8" name="Rectangle 4"/>
          <p:cNvSpPr>
            <a:spLocks noChangeArrowheads="1"/>
          </p:cNvSpPr>
          <p:nvPr/>
        </p:nvSpPr>
        <p:spPr bwMode="auto">
          <a:xfrm>
            <a:off x="0" y="6172200"/>
            <a:ext cx="9144000" cy="685800"/>
          </a:xfrm>
          <a:prstGeom prst="rect">
            <a:avLst/>
          </a:prstGeom>
          <a:solidFill>
            <a:srgbClr val="FFFF99"/>
          </a:solidFill>
          <a:ln w="9525">
            <a:noFill/>
            <a:miter lim="800000"/>
            <a:headEnd/>
            <a:tailEnd/>
          </a:ln>
        </p:spPr>
        <p:txBody>
          <a:bodyPr anchor="ctr"/>
          <a:lstStyle/>
          <a:p>
            <a:pPr algn="ctr" eaLnBrk="0" hangingPunct="0"/>
            <a:r>
              <a:rPr kumimoji="1" lang="en-US" dirty="0" smtClean="0"/>
              <a:t>2012 Demand </a:t>
            </a:r>
            <a:r>
              <a:rPr kumimoji="1" lang="en-US" dirty="0"/>
              <a:t>and Reservoir: </a:t>
            </a:r>
            <a:r>
              <a:rPr kumimoji="1" lang="en-US" dirty="0" smtClean="0"/>
              <a:t>63 million </a:t>
            </a:r>
            <a:r>
              <a:rPr kumimoji="1" lang="en-US" dirty="0"/>
              <a:t>tonnes and </a:t>
            </a:r>
            <a:r>
              <a:rPr kumimoji="1" lang="en-US" dirty="0" smtClean="0"/>
              <a:t>57 million </a:t>
            </a:r>
            <a:r>
              <a:rPr kumimoji="1" lang="en-US" dirty="0"/>
              <a:t>tonnes </a:t>
            </a:r>
            <a:br>
              <a:rPr kumimoji="1" lang="en-US" dirty="0"/>
            </a:br>
            <a:r>
              <a:rPr kumimoji="1" lang="en-US" dirty="0"/>
              <a:t>2025 Demand and Reservoir: </a:t>
            </a:r>
            <a:r>
              <a:rPr kumimoji="1" lang="en-US" dirty="0" smtClean="0"/>
              <a:t>67 million </a:t>
            </a:r>
            <a:r>
              <a:rPr kumimoji="1" lang="en-US" dirty="0"/>
              <a:t>tonnes and </a:t>
            </a:r>
            <a:r>
              <a:rPr kumimoji="1" lang="en-US" dirty="0" smtClean="0"/>
              <a:t>220 million </a:t>
            </a:r>
            <a:r>
              <a:rPr kumimoji="1" lang="en-US" dirty="0"/>
              <a:t>tonnes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5"/>
          <p:cNvSpPr>
            <a:spLocks noGrp="1"/>
          </p:cNvSpPr>
          <p:nvPr>
            <p:ph type="sldNum" sz="quarter" idx="12"/>
          </p:nvPr>
        </p:nvSpPr>
        <p:spPr>
          <a:noFill/>
        </p:spPr>
        <p:txBody>
          <a:bodyPr/>
          <a:lstStyle/>
          <a:p>
            <a:fld id="{E07D23BE-C952-479B-9E3E-D5E3E50326CA}" type="slidenum">
              <a:rPr lang="en-US" smtClean="0"/>
              <a:pPr/>
              <a:t>41</a:t>
            </a:fld>
            <a:endParaRPr lang="en-US" smtClean="0"/>
          </a:p>
        </p:txBody>
      </p:sp>
      <p:sp>
        <p:nvSpPr>
          <p:cNvPr id="6" name="Title 5"/>
          <p:cNvSpPr>
            <a:spLocks noGrp="1"/>
          </p:cNvSpPr>
          <p:nvPr>
            <p:ph type="title"/>
          </p:nvPr>
        </p:nvSpPr>
        <p:spPr>
          <a:xfrm>
            <a:off x="2743200" y="76200"/>
            <a:ext cx="6096000" cy="914400"/>
          </a:xfrm>
        </p:spPr>
        <p:txBody>
          <a:bodyPr>
            <a:noAutofit/>
          </a:bodyPr>
          <a:lstStyle/>
          <a:p>
            <a:r>
              <a:rPr lang="en-US" sz="2800" dirty="0" smtClean="0"/>
              <a:t>Chinese Obsolete Scrap:</a:t>
            </a:r>
            <a:r>
              <a:rPr lang="en-US" sz="2000" dirty="0" smtClean="0"/>
              <a:t/>
            </a:r>
            <a:br>
              <a:rPr lang="en-US" sz="2000" dirty="0" smtClean="0"/>
            </a:br>
            <a:r>
              <a:rPr lang="en-US" sz="2000" dirty="0" smtClean="0"/>
              <a:t>Increase BOF Scrap Ratio from 14.5% to 20%</a:t>
            </a:r>
            <a:endParaRPr lang="en-US" sz="2000" dirty="0"/>
          </a:p>
        </p:txBody>
      </p:sp>
      <p:pic>
        <p:nvPicPr>
          <p:cNvPr id="4100" name="Picture 4"/>
          <p:cNvPicPr>
            <a:picLocks noChangeAspect="1" noChangeArrowheads="1"/>
          </p:cNvPicPr>
          <p:nvPr/>
        </p:nvPicPr>
        <p:blipFill>
          <a:blip r:embed="rId3" cstate="print"/>
          <a:srcRect/>
          <a:stretch>
            <a:fillRect/>
          </a:stretch>
        </p:blipFill>
        <p:spPr bwMode="auto">
          <a:xfrm>
            <a:off x="0" y="1066800"/>
            <a:ext cx="9144000" cy="5181600"/>
          </a:xfrm>
          <a:prstGeom prst="rect">
            <a:avLst/>
          </a:prstGeom>
          <a:noFill/>
          <a:ln w="9525">
            <a:noFill/>
            <a:miter lim="800000"/>
            <a:headEnd/>
            <a:tailEnd/>
          </a:ln>
          <a:effectLst/>
        </p:spPr>
      </p:pic>
      <p:sp>
        <p:nvSpPr>
          <p:cNvPr id="8" name="Rectangle 4"/>
          <p:cNvSpPr>
            <a:spLocks noChangeArrowheads="1"/>
          </p:cNvSpPr>
          <p:nvPr/>
        </p:nvSpPr>
        <p:spPr bwMode="auto">
          <a:xfrm>
            <a:off x="0" y="6172200"/>
            <a:ext cx="9144000" cy="685800"/>
          </a:xfrm>
          <a:prstGeom prst="rect">
            <a:avLst/>
          </a:prstGeom>
          <a:solidFill>
            <a:srgbClr val="FFFF99"/>
          </a:solidFill>
          <a:ln w="9525">
            <a:noFill/>
            <a:miter lim="800000"/>
            <a:headEnd/>
            <a:tailEnd/>
          </a:ln>
        </p:spPr>
        <p:txBody>
          <a:bodyPr anchor="ctr"/>
          <a:lstStyle/>
          <a:p>
            <a:pPr algn="ctr" eaLnBrk="0" hangingPunct="0"/>
            <a:r>
              <a:rPr kumimoji="1" lang="en-US" dirty="0" smtClean="0"/>
              <a:t>2012 Demand </a:t>
            </a:r>
            <a:r>
              <a:rPr kumimoji="1" lang="en-US" dirty="0"/>
              <a:t>and Reservoir: </a:t>
            </a:r>
            <a:r>
              <a:rPr kumimoji="1" lang="en-US" dirty="0" smtClean="0"/>
              <a:t>63 million </a:t>
            </a:r>
            <a:r>
              <a:rPr kumimoji="1" lang="en-US" dirty="0"/>
              <a:t>tonnes and </a:t>
            </a:r>
            <a:r>
              <a:rPr kumimoji="1" lang="en-US" dirty="0" smtClean="0"/>
              <a:t>57 million </a:t>
            </a:r>
            <a:r>
              <a:rPr kumimoji="1" lang="en-US" dirty="0"/>
              <a:t>tonnes </a:t>
            </a:r>
            <a:br>
              <a:rPr kumimoji="1" lang="en-US" dirty="0"/>
            </a:br>
            <a:r>
              <a:rPr kumimoji="1" lang="en-US" dirty="0"/>
              <a:t>2025 Demand and </a:t>
            </a:r>
            <a:r>
              <a:rPr kumimoji="1" lang="en-US" dirty="0" smtClean="0"/>
              <a:t>Reservoir: 101million </a:t>
            </a:r>
            <a:r>
              <a:rPr kumimoji="1" lang="en-US" dirty="0"/>
              <a:t>tonnes and </a:t>
            </a:r>
            <a:r>
              <a:rPr kumimoji="1" lang="en-US" dirty="0" smtClean="0"/>
              <a:t>220 million </a:t>
            </a:r>
            <a:r>
              <a:rPr kumimoji="1" lang="en-US" dirty="0"/>
              <a:t>tonnes</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a:noFill/>
        </p:spPr>
        <p:txBody>
          <a:bodyPr/>
          <a:lstStyle/>
          <a:p>
            <a:fld id="{C88E93B2-4D79-4FA8-845E-93A016F3B614}" type="slidenum">
              <a:rPr lang="en-US" smtClean="0"/>
              <a:pPr/>
              <a:t>42</a:t>
            </a:fld>
            <a:endParaRPr lang="en-US" smtClean="0"/>
          </a:p>
        </p:txBody>
      </p:sp>
      <p:sp>
        <p:nvSpPr>
          <p:cNvPr id="6" name="Title 5"/>
          <p:cNvSpPr>
            <a:spLocks noGrp="1"/>
          </p:cNvSpPr>
          <p:nvPr>
            <p:ph type="title"/>
          </p:nvPr>
        </p:nvSpPr>
        <p:spPr>
          <a:xfrm>
            <a:off x="2743200" y="76200"/>
            <a:ext cx="6096000" cy="914400"/>
          </a:xfrm>
        </p:spPr>
        <p:txBody>
          <a:bodyPr>
            <a:noAutofit/>
          </a:bodyPr>
          <a:lstStyle/>
          <a:p>
            <a:r>
              <a:rPr lang="en-US" sz="2800" dirty="0" smtClean="0"/>
              <a:t>Chinese Obsolete Scrap:</a:t>
            </a:r>
            <a:r>
              <a:rPr lang="en-US" sz="2000" dirty="0" smtClean="0"/>
              <a:t/>
            </a:r>
            <a:br>
              <a:rPr lang="en-US" sz="2000" dirty="0" smtClean="0"/>
            </a:br>
            <a:r>
              <a:rPr lang="en-US" sz="2000" dirty="0" smtClean="0"/>
              <a:t>Increase both EAF share of crude steel production to 20% of all Chinese production</a:t>
            </a:r>
            <a:endParaRPr lang="en-US" sz="2000" dirty="0"/>
          </a:p>
        </p:txBody>
      </p:sp>
      <p:pic>
        <p:nvPicPr>
          <p:cNvPr id="6146" name="Picture 2"/>
          <p:cNvPicPr>
            <a:picLocks noChangeAspect="1" noChangeArrowheads="1"/>
          </p:cNvPicPr>
          <p:nvPr/>
        </p:nvPicPr>
        <p:blipFill>
          <a:blip r:embed="rId3" cstate="print"/>
          <a:srcRect/>
          <a:stretch>
            <a:fillRect/>
          </a:stretch>
        </p:blipFill>
        <p:spPr bwMode="auto">
          <a:xfrm>
            <a:off x="0" y="1219200"/>
            <a:ext cx="9144000" cy="5029200"/>
          </a:xfrm>
          <a:prstGeom prst="rect">
            <a:avLst/>
          </a:prstGeom>
          <a:noFill/>
          <a:ln w="9525">
            <a:noFill/>
            <a:miter lim="800000"/>
            <a:headEnd/>
            <a:tailEnd/>
          </a:ln>
          <a:effectLst/>
        </p:spPr>
      </p:pic>
      <p:sp>
        <p:nvSpPr>
          <p:cNvPr id="7" name="Rectangle 4"/>
          <p:cNvSpPr>
            <a:spLocks noChangeArrowheads="1"/>
          </p:cNvSpPr>
          <p:nvPr/>
        </p:nvSpPr>
        <p:spPr bwMode="auto">
          <a:xfrm>
            <a:off x="0" y="6172200"/>
            <a:ext cx="9144000" cy="685800"/>
          </a:xfrm>
          <a:prstGeom prst="rect">
            <a:avLst/>
          </a:prstGeom>
          <a:solidFill>
            <a:srgbClr val="FFFF99"/>
          </a:solidFill>
          <a:ln w="9525">
            <a:noFill/>
            <a:miter lim="800000"/>
            <a:headEnd/>
            <a:tailEnd/>
          </a:ln>
        </p:spPr>
        <p:txBody>
          <a:bodyPr anchor="ctr"/>
          <a:lstStyle/>
          <a:p>
            <a:pPr algn="ctr" eaLnBrk="0" hangingPunct="0"/>
            <a:r>
              <a:rPr kumimoji="1" lang="en-US" dirty="0" smtClean="0"/>
              <a:t>2012 Demand </a:t>
            </a:r>
            <a:r>
              <a:rPr kumimoji="1" lang="en-US" dirty="0"/>
              <a:t>and Reservoir: </a:t>
            </a:r>
            <a:r>
              <a:rPr kumimoji="1" lang="en-US" dirty="0" smtClean="0"/>
              <a:t>63 million </a:t>
            </a:r>
            <a:r>
              <a:rPr kumimoji="1" lang="en-US" dirty="0"/>
              <a:t>tonnes and </a:t>
            </a:r>
            <a:r>
              <a:rPr kumimoji="1" lang="en-US" dirty="0" smtClean="0"/>
              <a:t>57 million </a:t>
            </a:r>
            <a:r>
              <a:rPr kumimoji="1" lang="en-US" dirty="0"/>
              <a:t>tonnes </a:t>
            </a:r>
            <a:br>
              <a:rPr kumimoji="1" lang="en-US" dirty="0"/>
            </a:br>
            <a:r>
              <a:rPr kumimoji="1" lang="en-US" dirty="0"/>
              <a:t>2025 Demand and Reservoir: </a:t>
            </a:r>
            <a:r>
              <a:rPr kumimoji="1" lang="en-US" dirty="0" smtClean="0"/>
              <a:t>103 million </a:t>
            </a:r>
            <a:r>
              <a:rPr kumimoji="1" lang="en-US" dirty="0"/>
              <a:t>tonnes and </a:t>
            </a:r>
            <a:r>
              <a:rPr kumimoji="1" lang="en-US" dirty="0" smtClean="0"/>
              <a:t>220 million </a:t>
            </a:r>
            <a:r>
              <a:rPr kumimoji="1" lang="en-US" dirty="0"/>
              <a:t>tonnes</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a:noFill/>
        </p:spPr>
        <p:txBody>
          <a:bodyPr/>
          <a:lstStyle/>
          <a:p>
            <a:fld id="{C88E93B2-4D79-4FA8-845E-93A016F3B614}" type="slidenum">
              <a:rPr lang="en-US" smtClean="0"/>
              <a:pPr/>
              <a:t>43</a:t>
            </a:fld>
            <a:endParaRPr lang="en-US" smtClean="0"/>
          </a:p>
        </p:txBody>
      </p:sp>
      <p:sp>
        <p:nvSpPr>
          <p:cNvPr id="6" name="Title 5"/>
          <p:cNvSpPr>
            <a:spLocks noGrp="1"/>
          </p:cNvSpPr>
          <p:nvPr>
            <p:ph type="title"/>
          </p:nvPr>
        </p:nvSpPr>
        <p:spPr>
          <a:xfrm>
            <a:off x="2743200" y="76200"/>
            <a:ext cx="6096000" cy="914400"/>
          </a:xfrm>
        </p:spPr>
        <p:txBody>
          <a:bodyPr>
            <a:noAutofit/>
          </a:bodyPr>
          <a:lstStyle/>
          <a:p>
            <a:r>
              <a:rPr lang="en-US" sz="2800" dirty="0" smtClean="0"/>
              <a:t>Chinese Obsolete Scrap:</a:t>
            </a:r>
            <a:r>
              <a:rPr lang="en-US" sz="2000" dirty="0" smtClean="0"/>
              <a:t/>
            </a:r>
            <a:br>
              <a:rPr lang="en-US" sz="2000" dirty="0" smtClean="0"/>
            </a:br>
            <a:r>
              <a:rPr lang="en-US" sz="2000" dirty="0" smtClean="0"/>
              <a:t>Increase both EAF and BOF related consumption</a:t>
            </a:r>
            <a:endParaRPr lang="en-US" sz="2000" dirty="0"/>
          </a:p>
        </p:txBody>
      </p:sp>
      <p:pic>
        <p:nvPicPr>
          <p:cNvPr id="5123" name="Picture 3"/>
          <p:cNvPicPr>
            <a:picLocks noChangeAspect="1" noChangeArrowheads="1"/>
          </p:cNvPicPr>
          <p:nvPr/>
        </p:nvPicPr>
        <p:blipFill>
          <a:blip r:embed="rId3" cstate="print"/>
          <a:srcRect/>
          <a:stretch>
            <a:fillRect/>
          </a:stretch>
        </p:blipFill>
        <p:spPr bwMode="auto">
          <a:xfrm>
            <a:off x="1" y="1010214"/>
            <a:ext cx="9143999" cy="5161985"/>
          </a:xfrm>
          <a:prstGeom prst="rect">
            <a:avLst/>
          </a:prstGeom>
          <a:noFill/>
          <a:ln w="9525">
            <a:noFill/>
            <a:miter lim="800000"/>
            <a:headEnd/>
            <a:tailEnd/>
          </a:ln>
          <a:effectLst/>
        </p:spPr>
      </p:pic>
      <p:sp>
        <p:nvSpPr>
          <p:cNvPr id="7" name="Rectangle 4"/>
          <p:cNvSpPr>
            <a:spLocks noChangeArrowheads="1"/>
          </p:cNvSpPr>
          <p:nvPr/>
        </p:nvSpPr>
        <p:spPr bwMode="auto">
          <a:xfrm>
            <a:off x="0" y="6172200"/>
            <a:ext cx="9144000" cy="685800"/>
          </a:xfrm>
          <a:prstGeom prst="rect">
            <a:avLst/>
          </a:prstGeom>
          <a:solidFill>
            <a:srgbClr val="FFFF99"/>
          </a:solidFill>
          <a:ln w="9525">
            <a:noFill/>
            <a:miter lim="800000"/>
            <a:headEnd/>
            <a:tailEnd/>
          </a:ln>
        </p:spPr>
        <p:txBody>
          <a:bodyPr anchor="ctr"/>
          <a:lstStyle/>
          <a:p>
            <a:pPr algn="ctr" eaLnBrk="0" hangingPunct="0"/>
            <a:r>
              <a:rPr kumimoji="1" lang="en-US" dirty="0" smtClean="0"/>
              <a:t>2012 </a:t>
            </a:r>
            <a:r>
              <a:rPr kumimoji="1" lang="en-US" dirty="0"/>
              <a:t>Demand and Reservoir: </a:t>
            </a:r>
            <a:r>
              <a:rPr kumimoji="1" lang="en-US" dirty="0" smtClean="0"/>
              <a:t>63 million </a:t>
            </a:r>
            <a:r>
              <a:rPr kumimoji="1" lang="en-US" dirty="0"/>
              <a:t>tonnes and </a:t>
            </a:r>
            <a:r>
              <a:rPr kumimoji="1" lang="en-US" dirty="0" smtClean="0"/>
              <a:t>57 million </a:t>
            </a:r>
            <a:r>
              <a:rPr kumimoji="1" lang="en-US" dirty="0"/>
              <a:t>tonnes </a:t>
            </a:r>
            <a:br>
              <a:rPr kumimoji="1" lang="en-US" dirty="0"/>
            </a:br>
            <a:r>
              <a:rPr kumimoji="1" lang="en-US" dirty="0"/>
              <a:t>2025 Demand and Reservoir: </a:t>
            </a:r>
            <a:r>
              <a:rPr kumimoji="1" lang="en-US" dirty="0" smtClean="0"/>
              <a:t>131 million </a:t>
            </a:r>
            <a:r>
              <a:rPr kumimoji="1" lang="en-US" dirty="0"/>
              <a:t>tonnes and </a:t>
            </a:r>
            <a:r>
              <a:rPr kumimoji="1" lang="en-US" dirty="0" smtClean="0"/>
              <a:t>220 million </a:t>
            </a:r>
            <a:r>
              <a:rPr kumimoji="1" lang="en-US" dirty="0"/>
              <a:t>tonnes</a:t>
            </a: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5"/>
          <p:cNvSpPr>
            <a:spLocks noGrp="1"/>
          </p:cNvSpPr>
          <p:nvPr>
            <p:ph type="sldNum" sz="quarter" idx="12"/>
          </p:nvPr>
        </p:nvSpPr>
        <p:spPr>
          <a:noFill/>
        </p:spPr>
        <p:txBody>
          <a:bodyPr/>
          <a:lstStyle/>
          <a:p>
            <a:fld id="{C88E93B2-4D79-4FA8-845E-93A016F3B614}" type="slidenum">
              <a:rPr lang="en-US" smtClean="0"/>
              <a:pPr/>
              <a:t>44</a:t>
            </a:fld>
            <a:endParaRPr lang="en-US" smtClean="0"/>
          </a:p>
        </p:txBody>
      </p:sp>
      <p:sp>
        <p:nvSpPr>
          <p:cNvPr id="40964" name="Rectangle 4"/>
          <p:cNvSpPr>
            <a:spLocks noChangeArrowheads="1"/>
          </p:cNvSpPr>
          <p:nvPr/>
        </p:nvSpPr>
        <p:spPr bwMode="auto">
          <a:xfrm>
            <a:off x="0" y="6172200"/>
            <a:ext cx="9144000" cy="685800"/>
          </a:xfrm>
          <a:prstGeom prst="rect">
            <a:avLst/>
          </a:prstGeom>
          <a:solidFill>
            <a:srgbClr val="FFFF99"/>
          </a:solidFill>
          <a:ln w="9525">
            <a:noFill/>
            <a:miter lim="800000"/>
            <a:headEnd/>
            <a:tailEnd/>
          </a:ln>
        </p:spPr>
        <p:txBody>
          <a:bodyPr anchor="ctr"/>
          <a:lstStyle/>
          <a:p>
            <a:pPr algn="ctr" eaLnBrk="0" hangingPunct="0"/>
            <a:r>
              <a:rPr kumimoji="1" lang="en-US" dirty="0" smtClean="0">
                <a:latin typeface="Times New Roman" pitchFamily="18" charset="0"/>
                <a:cs typeface="Times New Roman" pitchFamily="18" charset="0"/>
              </a:rPr>
              <a:t>2013 </a:t>
            </a:r>
            <a:r>
              <a:rPr kumimoji="1" lang="en-US" dirty="0">
                <a:latin typeface="Times New Roman" pitchFamily="18" charset="0"/>
                <a:cs typeface="Times New Roman" pitchFamily="18" charset="0"/>
              </a:rPr>
              <a:t>Demand and </a:t>
            </a:r>
            <a:r>
              <a:rPr kumimoji="1" lang="en-US" dirty="0" smtClean="0">
                <a:latin typeface="Times New Roman" pitchFamily="18" charset="0"/>
                <a:cs typeface="Times New Roman" pitchFamily="18" charset="0"/>
              </a:rPr>
              <a:t>Annual Reservoir</a:t>
            </a:r>
            <a:r>
              <a:rPr kumimoji="1" lang="en-US" dirty="0">
                <a:latin typeface="Times New Roman" pitchFamily="18" charset="0"/>
                <a:cs typeface="Times New Roman" pitchFamily="18" charset="0"/>
              </a:rPr>
              <a:t>: </a:t>
            </a:r>
            <a:r>
              <a:rPr kumimoji="1" lang="en-US" dirty="0" smtClean="0">
                <a:latin typeface="Times New Roman" pitchFamily="18" charset="0"/>
                <a:cs typeface="Times New Roman" pitchFamily="18" charset="0"/>
              </a:rPr>
              <a:t>68 million </a:t>
            </a:r>
            <a:r>
              <a:rPr kumimoji="1" lang="en-US" dirty="0">
                <a:latin typeface="Times New Roman" pitchFamily="18" charset="0"/>
                <a:cs typeface="Times New Roman" pitchFamily="18" charset="0"/>
              </a:rPr>
              <a:t>tonnes and </a:t>
            </a:r>
            <a:r>
              <a:rPr kumimoji="1" lang="en-US" dirty="0" smtClean="0">
                <a:latin typeface="Times New Roman" pitchFamily="18" charset="0"/>
                <a:cs typeface="Times New Roman" pitchFamily="18" charset="0"/>
              </a:rPr>
              <a:t>57 million </a:t>
            </a:r>
            <a:r>
              <a:rPr kumimoji="1" lang="en-US" dirty="0">
                <a:latin typeface="Times New Roman" pitchFamily="18" charset="0"/>
                <a:cs typeface="Times New Roman" pitchFamily="18" charset="0"/>
              </a:rPr>
              <a:t>tonnes </a:t>
            </a:r>
            <a:br>
              <a:rPr kumimoji="1" lang="en-US" dirty="0">
                <a:latin typeface="Times New Roman" pitchFamily="18" charset="0"/>
                <a:cs typeface="Times New Roman" pitchFamily="18" charset="0"/>
              </a:rPr>
            </a:br>
            <a:r>
              <a:rPr kumimoji="1" lang="en-US" dirty="0" smtClean="0">
                <a:latin typeface="Times New Roman" pitchFamily="18" charset="0"/>
                <a:cs typeface="Times New Roman" pitchFamily="18" charset="0"/>
              </a:rPr>
              <a:t>2035 Chinese Annual Reservoir</a:t>
            </a:r>
            <a:r>
              <a:rPr kumimoji="1" lang="en-US" dirty="0">
                <a:latin typeface="Times New Roman" pitchFamily="18" charset="0"/>
                <a:cs typeface="Times New Roman" pitchFamily="18" charset="0"/>
              </a:rPr>
              <a:t>: </a:t>
            </a:r>
            <a:r>
              <a:rPr kumimoji="1" lang="en-US" dirty="0" smtClean="0">
                <a:latin typeface="Times New Roman" pitchFamily="18" charset="0"/>
                <a:cs typeface="Times New Roman" pitchFamily="18" charset="0"/>
              </a:rPr>
              <a:t>400 million tonnes</a:t>
            </a:r>
            <a:endParaRPr kumimoji="1" lang="en-US" dirty="0">
              <a:latin typeface="Times New Roman" pitchFamily="18" charset="0"/>
              <a:cs typeface="Times New Roman" pitchFamily="18" charset="0"/>
            </a:endParaRPr>
          </a:p>
        </p:txBody>
      </p:sp>
      <p:sp>
        <p:nvSpPr>
          <p:cNvPr id="6" name="Title 5"/>
          <p:cNvSpPr>
            <a:spLocks noGrp="1"/>
          </p:cNvSpPr>
          <p:nvPr>
            <p:ph type="title"/>
          </p:nvPr>
        </p:nvSpPr>
        <p:spPr>
          <a:xfrm>
            <a:off x="2743200" y="76200"/>
            <a:ext cx="6096000" cy="914400"/>
          </a:xfrm>
        </p:spPr>
        <p:txBody>
          <a:bodyPr>
            <a:noAutofit/>
          </a:bodyPr>
          <a:lstStyle/>
          <a:p>
            <a:r>
              <a:rPr lang="en-US" sz="2800" dirty="0" smtClean="0"/>
              <a:t>Chinese Obsolete Scrap:</a:t>
            </a:r>
            <a:r>
              <a:rPr lang="en-US" sz="2000" dirty="0" smtClean="0"/>
              <a:t/>
            </a:r>
            <a:br>
              <a:rPr lang="en-US" sz="2000" dirty="0" smtClean="0"/>
            </a:br>
            <a:r>
              <a:rPr lang="en-US" sz="2000" dirty="0" smtClean="0"/>
              <a:t>Are you ready for arrival?</a:t>
            </a:r>
            <a:endParaRPr lang="en-US" sz="2000" dirty="0"/>
          </a:p>
        </p:txBody>
      </p:sp>
      <p:pic>
        <p:nvPicPr>
          <p:cNvPr id="2" name="Picture 1"/>
          <p:cNvPicPr>
            <a:picLocks noChangeAspect="1"/>
          </p:cNvPicPr>
          <p:nvPr/>
        </p:nvPicPr>
        <p:blipFill>
          <a:blip r:embed="rId3" cstate="print"/>
          <a:stretch>
            <a:fillRect/>
          </a:stretch>
        </p:blipFill>
        <p:spPr>
          <a:xfrm>
            <a:off x="1066800" y="1017173"/>
            <a:ext cx="7073900" cy="5155027"/>
          </a:xfrm>
          <a:prstGeom prst="rect">
            <a:avLst/>
          </a:prstGeom>
        </p:spPr>
      </p:pic>
    </p:spTree>
    <p:extLst>
      <p:ext uri="{BB962C8B-B14F-4D97-AF65-F5344CB8AC3E}">
        <p14:creationId xmlns:p14="http://schemas.microsoft.com/office/powerpoint/2010/main" xmlns="" val="40428096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5"/>
          <p:cNvSpPr>
            <a:spLocks noGrp="1"/>
          </p:cNvSpPr>
          <p:nvPr>
            <p:ph type="sldNum" sz="quarter" idx="12"/>
          </p:nvPr>
        </p:nvSpPr>
        <p:spPr>
          <a:noFill/>
        </p:spPr>
        <p:txBody>
          <a:bodyPr/>
          <a:lstStyle/>
          <a:p>
            <a:fld id="{CDE49252-88C7-4190-99FC-2DD680B37681}" type="slidenum">
              <a:rPr lang="en-US" smtClean="0"/>
              <a:pPr/>
              <a:t>45</a:t>
            </a:fld>
            <a:endParaRPr lang="en-US" smtClean="0"/>
          </a:p>
        </p:txBody>
      </p:sp>
      <p:sp>
        <p:nvSpPr>
          <p:cNvPr id="41987" name="Rectangle 2"/>
          <p:cNvSpPr>
            <a:spLocks noGrp="1" noChangeArrowheads="1"/>
          </p:cNvSpPr>
          <p:nvPr>
            <p:ph type="body" idx="1"/>
          </p:nvPr>
        </p:nvSpPr>
        <p:spPr/>
        <p:txBody>
          <a:bodyPr/>
          <a:lstStyle/>
          <a:p>
            <a:pPr algn="ctr">
              <a:buFont typeface="Wingdings" pitchFamily="2" charset="2"/>
              <a:buNone/>
            </a:pPr>
            <a:endParaRPr lang="en-US" smtClean="0"/>
          </a:p>
          <a:p>
            <a:pPr algn="ctr">
              <a:buFont typeface="Wingdings" pitchFamily="2" charset="2"/>
              <a:buNone/>
            </a:pPr>
            <a:endParaRPr lang="en-US" smtClean="0"/>
          </a:p>
          <a:p>
            <a:pPr algn="ctr">
              <a:buFont typeface="Wingdings" pitchFamily="2" charset="2"/>
              <a:buNone/>
            </a:pPr>
            <a:endParaRPr lang="en-US" sz="4000" smtClean="0">
              <a:latin typeface="Script MT Bold" pitchFamily="66" charset="0"/>
            </a:endParaRPr>
          </a:p>
        </p:txBody>
      </p:sp>
      <p:pic>
        <p:nvPicPr>
          <p:cNvPr id="41989" name="Picture 4"/>
          <p:cNvPicPr>
            <a:picLocks noChangeAspect="1" noChangeArrowheads="1"/>
          </p:cNvPicPr>
          <p:nvPr/>
        </p:nvPicPr>
        <p:blipFill>
          <a:blip r:embed="rId3" cstate="print"/>
          <a:srcRect l="3125" t="50000" r="3751" b="25000"/>
          <a:stretch>
            <a:fillRect/>
          </a:stretch>
        </p:blipFill>
        <p:spPr bwMode="auto">
          <a:xfrm>
            <a:off x="304800" y="4343400"/>
            <a:ext cx="8515350" cy="1828800"/>
          </a:xfrm>
          <a:prstGeom prst="rect">
            <a:avLst/>
          </a:prstGeom>
          <a:noFill/>
          <a:ln w="9525">
            <a:noFill/>
            <a:miter lim="800000"/>
            <a:headEnd/>
            <a:tailEnd/>
          </a:ln>
        </p:spPr>
      </p:pic>
      <p:sp>
        <p:nvSpPr>
          <p:cNvPr id="6" name="Title 5"/>
          <p:cNvSpPr>
            <a:spLocks noGrp="1"/>
          </p:cNvSpPr>
          <p:nvPr>
            <p:ph type="title"/>
          </p:nvPr>
        </p:nvSpPr>
        <p:spPr>
          <a:xfrm>
            <a:off x="1524000" y="2133600"/>
            <a:ext cx="6096000" cy="914400"/>
          </a:xfrm>
        </p:spPr>
        <p:txBody>
          <a:bodyPr>
            <a:noAutofit/>
          </a:bodyPr>
          <a:lstStyle/>
          <a:p>
            <a:r>
              <a:rPr lang="en-US" sz="4400" i="1" dirty="0" smtClean="0">
                <a:latin typeface="Arial Narrow" pitchFamily="34" charset="0"/>
              </a:rPr>
              <a:t>Thank You</a:t>
            </a:r>
            <a:endParaRPr lang="en-US" sz="6600" i="1" u="sng" dirty="0">
              <a:latin typeface="Arial Narrow"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2"/>
          </p:nvPr>
        </p:nvSpPr>
        <p:spPr>
          <a:noFill/>
        </p:spPr>
        <p:txBody>
          <a:bodyPr/>
          <a:lstStyle/>
          <a:p>
            <a:fld id="{9A11AD78-81FB-4911-A349-5C3FCEDBBBA3}" type="slidenum">
              <a:rPr lang="en-US" smtClean="0"/>
              <a:pPr/>
              <a:t>5</a:t>
            </a:fld>
            <a:endParaRPr lang="en-US" smtClean="0"/>
          </a:p>
        </p:txBody>
      </p:sp>
      <p:pic>
        <p:nvPicPr>
          <p:cNvPr id="12292" name="Picture 2"/>
          <p:cNvPicPr>
            <a:picLocks noChangeAspect="1" noChangeArrowheads="1"/>
          </p:cNvPicPr>
          <p:nvPr/>
        </p:nvPicPr>
        <p:blipFill>
          <a:blip r:embed="rId3" cstate="print"/>
          <a:srcRect/>
          <a:stretch>
            <a:fillRect/>
          </a:stretch>
        </p:blipFill>
        <p:spPr bwMode="auto">
          <a:xfrm>
            <a:off x="0" y="1219200"/>
            <a:ext cx="9144000" cy="5562600"/>
          </a:xfrm>
          <a:prstGeom prst="rect">
            <a:avLst/>
          </a:prstGeom>
          <a:noFill/>
          <a:ln w="9525">
            <a:noFill/>
            <a:miter lim="800000"/>
            <a:headEnd/>
            <a:tailEnd/>
          </a:ln>
        </p:spPr>
      </p:pic>
      <p:sp>
        <p:nvSpPr>
          <p:cNvPr id="5" name="Title 4"/>
          <p:cNvSpPr>
            <a:spLocks noGrp="1"/>
          </p:cNvSpPr>
          <p:nvPr>
            <p:ph type="title"/>
          </p:nvPr>
        </p:nvSpPr>
        <p:spPr>
          <a:xfrm>
            <a:off x="2895600" y="76200"/>
            <a:ext cx="6096000" cy="990600"/>
          </a:xfrm>
        </p:spPr>
        <p:txBody>
          <a:bodyPr>
            <a:noAutofit/>
          </a:bodyPr>
          <a:lstStyle/>
          <a:p>
            <a:r>
              <a:rPr lang="en-US" sz="2800" dirty="0" smtClean="0"/>
              <a:t>Chinese Steel Intensity for </a:t>
            </a:r>
            <a:br>
              <a:rPr lang="en-US" sz="2800" dirty="0" smtClean="0"/>
            </a:br>
            <a:r>
              <a:rPr lang="en-US" sz="2800" dirty="0" smtClean="0"/>
              <a:t>FAI and Household Consumption</a:t>
            </a:r>
            <a:endParaRPr lang="en-US" sz="2800" dirty="0"/>
          </a:p>
        </p:txBody>
      </p:sp>
    </p:spTree>
    <p:extLst>
      <p:ext uri="{BB962C8B-B14F-4D97-AF65-F5344CB8AC3E}">
        <p14:creationId xmlns:p14="http://schemas.microsoft.com/office/powerpoint/2010/main" xmlns="" val="21880234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12"/>
          </p:nvPr>
        </p:nvSpPr>
        <p:spPr>
          <a:noFill/>
        </p:spPr>
        <p:txBody>
          <a:bodyPr/>
          <a:lstStyle/>
          <a:p>
            <a:fld id="{A0D89FA1-3447-4910-A82F-963F56DC9C2C}" type="slidenum">
              <a:rPr lang="en-US" smtClean="0"/>
              <a:pPr/>
              <a:t>6</a:t>
            </a:fld>
            <a:endParaRPr lang="en-US" smtClean="0"/>
          </a:p>
        </p:txBody>
      </p:sp>
      <p:pic>
        <p:nvPicPr>
          <p:cNvPr id="13316" name="Picture 1"/>
          <p:cNvPicPr>
            <a:picLocks noChangeAspect="1"/>
          </p:cNvPicPr>
          <p:nvPr/>
        </p:nvPicPr>
        <p:blipFill>
          <a:blip r:embed="rId3" cstate="print"/>
          <a:srcRect/>
          <a:stretch>
            <a:fillRect/>
          </a:stretch>
        </p:blipFill>
        <p:spPr bwMode="auto">
          <a:xfrm>
            <a:off x="762000" y="1546225"/>
            <a:ext cx="7543800" cy="5235575"/>
          </a:xfrm>
          <a:prstGeom prst="rect">
            <a:avLst/>
          </a:prstGeom>
          <a:noFill/>
          <a:ln w="9525">
            <a:noFill/>
            <a:miter lim="800000"/>
            <a:headEnd/>
            <a:tailEnd/>
          </a:ln>
        </p:spPr>
      </p:pic>
      <p:sp>
        <p:nvSpPr>
          <p:cNvPr id="5" name="Title 4"/>
          <p:cNvSpPr>
            <a:spLocks noGrp="1"/>
          </p:cNvSpPr>
          <p:nvPr>
            <p:ph type="title"/>
          </p:nvPr>
        </p:nvSpPr>
        <p:spPr/>
        <p:txBody>
          <a:bodyPr>
            <a:normAutofit fontScale="90000"/>
          </a:bodyPr>
          <a:lstStyle/>
          <a:p>
            <a:r>
              <a:rPr lang="en-US" dirty="0" smtClean="0"/>
              <a:t>Don</a:t>
            </a:r>
            <a:r>
              <a:rPr lang="en-US" altLang="en-US" dirty="0" smtClean="0"/>
              <a:t>’</a:t>
            </a:r>
            <a:r>
              <a:rPr lang="en-US" dirty="0" smtClean="0"/>
              <a:t>t Underestimate the </a:t>
            </a:r>
            <a:br>
              <a:rPr lang="en-US" dirty="0" smtClean="0"/>
            </a:br>
            <a:r>
              <a:rPr lang="en-US" dirty="0" smtClean="0"/>
              <a:t>Power of the “FAI Flywheel”</a:t>
            </a:r>
            <a:endParaRPr lang="en-US" dirty="0"/>
          </a:p>
        </p:txBody>
      </p:sp>
    </p:spTree>
    <p:extLst>
      <p:ext uri="{BB962C8B-B14F-4D97-AF65-F5344CB8AC3E}">
        <p14:creationId xmlns:p14="http://schemas.microsoft.com/office/powerpoint/2010/main" xmlns="" val="274406611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5"/>
          <p:cNvSpPr>
            <a:spLocks noGrp="1"/>
          </p:cNvSpPr>
          <p:nvPr>
            <p:ph type="sldNum" sz="quarter" idx="12"/>
          </p:nvPr>
        </p:nvSpPr>
        <p:spPr>
          <a:noFill/>
        </p:spPr>
        <p:txBody>
          <a:bodyPr/>
          <a:lstStyle/>
          <a:p>
            <a:fld id="{1781D6E2-A23D-49F4-A97C-0A669166F4E1}" type="slidenum">
              <a:rPr lang="en-US" smtClean="0"/>
              <a:pPr/>
              <a:t>7</a:t>
            </a:fld>
            <a:endParaRPr lang="en-US" smtClean="0"/>
          </a:p>
        </p:txBody>
      </p:sp>
      <p:pic>
        <p:nvPicPr>
          <p:cNvPr id="8196" name="Picture 6"/>
          <p:cNvPicPr>
            <a:picLocks noChangeAspect="1" noChangeArrowheads="1"/>
          </p:cNvPicPr>
          <p:nvPr/>
        </p:nvPicPr>
        <p:blipFill>
          <a:blip r:embed="rId3" cstate="print"/>
          <a:srcRect/>
          <a:stretch>
            <a:fillRect/>
          </a:stretch>
        </p:blipFill>
        <p:spPr bwMode="auto">
          <a:xfrm>
            <a:off x="228600" y="1454150"/>
            <a:ext cx="8763000" cy="5403850"/>
          </a:xfrm>
          <a:prstGeom prst="rect">
            <a:avLst/>
          </a:prstGeom>
          <a:noFill/>
          <a:ln w="9525">
            <a:noFill/>
            <a:miter lim="800000"/>
            <a:headEnd/>
            <a:tailEnd/>
          </a:ln>
        </p:spPr>
      </p:pic>
      <p:sp>
        <p:nvSpPr>
          <p:cNvPr id="5" name="Title 4"/>
          <p:cNvSpPr>
            <a:spLocks noGrp="1"/>
          </p:cNvSpPr>
          <p:nvPr>
            <p:ph type="title"/>
          </p:nvPr>
        </p:nvSpPr>
        <p:spPr>
          <a:xfrm>
            <a:off x="2895600" y="76200"/>
            <a:ext cx="6096000" cy="1341438"/>
          </a:xfrm>
        </p:spPr>
        <p:txBody>
          <a:bodyPr>
            <a:normAutofit/>
          </a:bodyPr>
          <a:lstStyle/>
          <a:p>
            <a:r>
              <a:rPr lang="en-US" dirty="0" smtClean="0"/>
              <a:t>Global FAI vs. Apparent Steel Consumption</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5"/>
          <p:cNvSpPr>
            <a:spLocks noGrp="1"/>
          </p:cNvSpPr>
          <p:nvPr>
            <p:ph type="sldNum" sz="quarter" idx="12"/>
          </p:nvPr>
        </p:nvSpPr>
        <p:spPr>
          <a:noFill/>
        </p:spPr>
        <p:txBody>
          <a:bodyPr/>
          <a:lstStyle/>
          <a:p>
            <a:fld id="{8982F007-3E7E-483F-A866-91E8EF0B2CE1}" type="slidenum">
              <a:rPr lang="en-US" smtClean="0"/>
              <a:pPr/>
              <a:t>8</a:t>
            </a:fld>
            <a:endParaRPr lang="en-US" smtClean="0"/>
          </a:p>
        </p:txBody>
      </p:sp>
      <p:pic>
        <p:nvPicPr>
          <p:cNvPr id="7172" name="Picture 2"/>
          <p:cNvPicPr>
            <a:picLocks noChangeAspect="1" noChangeArrowheads="1"/>
          </p:cNvPicPr>
          <p:nvPr/>
        </p:nvPicPr>
        <p:blipFill>
          <a:blip r:embed="rId3" cstate="print"/>
          <a:srcRect/>
          <a:stretch>
            <a:fillRect/>
          </a:stretch>
        </p:blipFill>
        <p:spPr bwMode="auto">
          <a:xfrm>
            <a:off x="152400" y="1407160"/>
            <a:ext cx="8839200" cy="5450840"/>
          </a:xfrm>
          <a:prstGeom prst="rect">
            <a:avLst/>
          </a:prstGeom>
          <a:noFill/>
          <a:ln w="9525">
            <a:noFill/>
            <a:miter lim="800000"/>
            <a:headEnd/>
            <a:tailEnd/>
          </a:ln>
        </p:spPr>
      </p:pic>
      <p:sp>
        <p:nvSpPr>
          <p:cNvPr id="5" name="Title 4"/>
          <p:cNvSpPr>
            <a:spLocks noGrp="1"/>
          </p:cNvSpPr>
          <p:nvPr>
            <p:ph type="title"/>
          </p:nvPr>
        </p:nvSpPr>
        <p:spPr>
          <a:xfrm>
            <a:off x="2819400" y="0"/>
            <a:ext cx="6096000" cy="1341438"/>
          </a:xfrm>
        </p:spPr>
        <p:txBody>
          <a:bodyPr>
            <a:normAutofit fontScale="90000"/>
          </a:bodyPr>
          <a:lstStyle/>
          <a:p>
            <a:r>
              <a:rPr lang="en-US" sz="3600" dirty="0" smtClean="0"/>
              <a:t>Advanced Countries FAI v. ASC </a:t>
            </a:r>
            <a:r>
              <a:rPr lang="en-US" dirty="0" smtClean="0"/>
              <a:t/>
            </a:r>
            <a:br>
              <a:rPr lang="en-US" dirty="0" smtClean="0"/>
            </a:br>
            <a:r>
              <a:rPr lang="en-US" sz="2400" i="1" dirty="0" smtClean="0"/>
              <a:t>(Absolute Figures)</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5"/>
          <p:cNvSpPr>
            <a:spLocks noGrp="1"/>
          </p:cNvSpPr>
          <p:nvPr>
            <p:ph type="sldNum" sz="quarter" idx="12"/>
          </p:nvPr>
        </p:nvSpPr>
        <p:spPr>
          <a:noFill/>
        </p:spPr>
        <p:txBody>
          <a:bodyPr/>
          <a:lstStyle/>
          <a:p>
            <a:fld id="{44155881-131E-4325-8027-9DD9952C096A}" type="slidenum">
              <a:rPr lang="en-US" smtClean="0"/>
              <a:pPr/>
              <a:t>9</a:t>
            </a:fld>
            <a:endParaRPr lang="en-US" smtClean="0"/>
          </a:p>
        </p:txBody>
      </p:sp>
      <p:pic>
        <p:nvPicPr>
          <p:cNvPr id="9220" name="Picture 5"/>
          <p:cNvPicPr>
            <a:picLocks noChangeAspect="1" noChangeArrowheads="1"/>
          </p:cNvPicPr>
          <p:nvPr/>
        </p:nvPicPr>
        <p:blipFill>
          <a:blip r:embed="rId3" cstate="print"/>
          <a:srcRect/>
          <a:stretch>
            <a:fillRect/>
          </a:stretch>
        </p:blipFill>
        <p:spPr bwMode="auto">
          <a:xfrm>
            <a:off x="152400" y="1508760"/>
            <a:ext cx="8915400" cy="5349240"/>
          </a:xfrm>
          <a:prstGeom prst="rect">
            <a:avLst/>
          </a:prstGeom>
          <a:noFill/>
          <a:ln w="9525">
            <a:noFill/>
            <a:miter lim="800000"/>
            <a:headEnd/>
            <a:tailEnd/>
          </a:ln>
        </p:spPr>
      </p:pic>
      <p:sp>
        <p:nvSpPr>
          <p:cNvPr id="5" name="Title 4"/>
          <p:cNvSpPr>
            <a:spLocks noGrp="1"/>
          </p:cNvSpPr>
          <p:nvPr>
            <p:ph type="title"/>
          </p:nvPr>
        </p:nvSpPr>
        <p:spPr/>
        <p:txBody>
          <a:bodyPr/>
          <a:lstStyle/>
          <a:p>
            <a:r>
              <a:rPr lang="en-US" dirty="0" smtClean="0"/>
              <a:t>Developing World </a:t>
            </a:r>
            <a:br>
              <a:rPr lang="en-US" dirty="0" smtClean="0"/>
            </a:br>
            <a:r>
              <a:rPr lang="en-US" dirty="0" smtClean="0"/>
              <a:t>ex-China FAI vs. ASC</a:t>
            </a:r>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6597</TotalTime>
  <Words>1382</Words>
  <Application>Microsoft Macintosh PowerPoint</Application>
  <PresentationFormat>Presentación en pantalla (4:3)</PresentationFormat>
  <Paragraphs>178</Paragraphs>
  <Slides>45</Slides>
  <Notes>39</Notes>
  <HiddenSlides>0</HiddenSlides>
  <MMClips>0</MMClips>
  <ScaleCrop>false</ScaleCrop>
  <HeadingPairs>
    <vt:vector size="4" baseType="variant">
      <vt:variant>
        <vt:lpstr>Tema</vt:lpstr>
      </vt:variant>
      <vt:variant>
        <vt:i4>1</vt:i4>
      </vt:variant>
      <vt:variant>
        <vt:lpstr>Títulos de diapositiva</vt:lpstr>
      </vt:variant>
      <vt:variant>
        <vt:i4>45</vt:i4>
      </vt:variant>
    </vt:vector>
  </HeadingPairs>
  <TitlesOfParts>
    <vt:vector size="46" baseType="lpstr">
      <vt:lpstr>Office Theme</vt:lpstr>
      <vt:lpstr>A Decade of “Pain” to follow a Decade of “Gain?”</vt:lpstr>
      <vt:lpstr>Four Mega-Trends Will Determine the Outlook</vt:lpstr>
      <vt:lpstr>Unbalanced Global Steel Demand &amp; Output</vt:lpstr>
      <vt:lpstr>Fixed Asset Investment = Key Driver of Steel Demand</vt:lpstr>
      <vt:lpstr>Chinese Steel Intensity for  FAI and Household Consumption</vt:lpstr>
      <vt:lpstr>Don’t Underestimate the  Power of the “FAI Flywheel”</vt:lpstr>
      <vt:lpstr>Global FAI vs. Apparent Steel Consumption</vt:lpstr>
      <vt:lpstr>Advanced Countries FAI v. ASC  (Absolute Figures)</vt:lpstr>
      <vt:lpstr>Developing World  ex-China FAI vs. ASC</vt:lpstr>
      <vt:lpstr>China FAI v. ASC  (Absolute Figures)</vt:lpstr>
      <vt:lpstr>Chinese Construction Market  “House of Cards?”</vt:lpstr>
      <vt:lpstr>Chinese Construction Market  “House of Cards?”</vt:lpstr>
      <vt:lpstr>China FAI Long-Term Outlook</vt:lpstr>
      <vt:lpstr>India v. China Minimizing Potential</vt:lpstr>
      <vt:lpstr>India v. China Minimizing Potential</vt:lpstr>
      <vt:lpstr>India v. China Minimizing Potential</vt:lpstr>
      <vt:lpstr>Global Steel in the Decade Ahead: Continued Slow Growth</vt:lpstr>
      <vt:lpstr>Four Mega-Trends Will Determine the Outlook</vt:lpstr>
      <vt:lpstr>Global Steel Production &amp; Methodology: China Driving the “Bus”</vt:lpstr>
      <vt:lpstr>Global Iron Ore Demand</vt:lpstr>
      <vt:lpstr>Chinese Iron Ore Supply</vt:lpstr>
      <vt:lpstr>Iron Ore Price and Demand</vt:lpstr>
      <vt:lpstr>Capacity Expansion Pipeline Running Away from Demand</vt:lpstr>
      <vt:lpstr>Chinese Domestic Iron ore  Production Cost</vt:lpstr>
      <vt:lpstr>Global Iron ore  Production Cost</vt:lpstr>
      <vt:lpstr>Four Mega-Trends Will Determine the Outlook</vt:lpstr>
      <vt:lpstr>Wide Disparities between the  “Haves” &amp; “Have Nots”</vt:lpstr>
      <vt:lpstr>Stronger US Dollar to Have Numerous Ramifications</vt:lpstr>
      <vt:lpstr>WSD’s World Cost Curve for  Hot-rolled Band (Including overhead)</vt:lpstr>
      <vt:lpstr>World ex-China  Hot-rolled Band (Including overhead)</vt:lpstr>
      <vt:lpstr>China Hot-rolled Band (Including overhead)</vt:lpstr>
      <vt:lpstr>Four Mega-Trends Will Determine the Outlook</vt:lpstr>
      <vt:lpstr>Chinese Scrap Overload</vt:lpstr>
      <vt:lpstr>Steelmakers’ Metallics</vt:lpstr>
      <vt:lpstr>Global Steel Scrap Demand</vt:lpstr>
      <vt:lpstr>Global Steel Scrap Supply</vt:lpstr>
      <vt:lpstr> Global Steel Scrap:  Price versus Recovery Ratio </vt:lpstr>
      <vt:lpstr>2013 Metallics Requirements</vt:lpstr>
      <vt:lpstr>2025 Metallics Requirements</vt:lpstr>
      <vt:lpstr>Chinese Obsolete Scrap: Supply-Demand Balance</vt:lpstr>
      <vt:lpstr>Chinese Obsolete Scrap: Increase BOF Scrap Ratio from 14.5% to 20%</vt:lpstr>
      <vt:lpstr>Chinese Obsolete Scrap: Increase both EAF share of crude steel production to 20% of all Chinese production</vt:lpstr>
      <vt:lpstr>Chinese Obsolete Scrap: Increase both EAF and BOF related consumption</vt:lpstr>
      <vt:lpstr>Chinese Obsolete Scrap: Are you ready for arrival?</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Philipp Englin</dc:creator>
  <cp:lastModifiedBy>Registro  Express</cp:lastModifiedBy>
  <cp:revision>178</cp:revision>
  <dcterms:created xsi:type="dcterms:W3CDTF">2013-02-15T18:23:11Z</dcterms:created>
  <dcterms:modified xsi:type="dcterms:W3CDTF">2013-09-11T16:01:47Z</dcterms:modified>
</cp:coreProperties>
</file>